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63" r:id="rId5"/>
    <p:sldId id="266" r:id="rId6"/>
    <p:sldId id="267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80" r:id="rId15"/>
    <p:sldId id="279" r:id="rId16"/>
    <p:sldId id="264" r:id="rId17"/>
    <p:sldId id="271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10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4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71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0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8C3C-446B-48FB-A931-067CC81B034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6B35-57D4-4706-940E-92E46F3BA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8815" y="2068945"/>
            <a:ext cx="9144000" cy="809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外包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dirty="0" smtClean="0"/>
              <a:t>操作手冊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84655" y="4056610"/>
            <a:ext cx="3265977" cy="487681"/>
          </a:xfrm>
        </p:spPr>
        <p:txBody>
          <a:bodyPr/>
          <a:lstStyle/>
          <a:p>
            <a:r>
              <a:rPr lang="zh-CN" altLang="en-US" dirty="0" smtClean="0"/>
              <a:t>資合中心 </a:t>
            </a:r>
            <a:r>
              <a:rPr lang="en-US" altLang="zh-CN" dirty="0" smtClean="0"/>
              <a:t>5/31</a:t>
            </a:r>
            <a:endParaRPr lang="vi-VN" altLang="zh-CN" dirty="0" smtClean="0"/>
          </a:p>
          <a:p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673" y="3074987"/>
            <a:ext cx="119703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 tay thao tác Cổng nhà cung ứng gia công ngoài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280" y="227828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七</a:t>
            </a:r>
            <a:r>
              <a:rPr lang="en-US" altLang="zh-TW" sz="3600" dirty="0" smtClean="0"/>
              <a:t>.</a:t>
            </a:r>
            <a:r>
              <a:rPr lang="en-US" altLang="zh-CN" sz="3600" dirty="0" smtClean="0">
                <a:sym typeface="Wingdings" panose="05000000000000000000" pitchFamily="2" charset="2"/>
              </a:rPr>
              <a:t> </a:t>
            </a:r>
            <a:r>
              <a:rPr lang="zh-CN" altLang="en-US" sz="3600" dirty="0" smtClean="0">
                <a:sym typeface="Wingdings" panose="05000000000000000000" pitchFamily="2" charset="2"/>
              </a:rPr>
              <a:t>外包廠出貨界面</a:t>
            </a:r>
            <a:r>
              <a:rPr lang="zh-CN" altLang="en-US" sz="3600" dirty="0" smtClean="0"/>
              <a:t>操作說明</a:t>
            </a:r>
            <a:r>
              <a:rPr lang="vi-VN" altLang="zh-CN" sz="3600" dirty="0" smtClean="0"/>
              <a:t/>
            </a:r>
            <a:br>
              <a:rPr lang="vi-VN" altLang="zh-CN" sz="3600" dirty="0" smtClean="0"/>
            </a:br>
            <a:r>
              <a:rPr lang="vi-VN" altLang="zh-CN" sz="2000" dirty="0" smtClean="0"/>
              <a:t>7. Thuyết </a:t>
            </a:r>
            <a:r>
              <a:rPr lang="vi-VN" altLang="zh-CN" sz="2000" dirty="0"/>
              <a:t>minh thao tác giao diện xuất hàng của nhà cung ứng ngoài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9" y="843777"/>
            <a:ext cx="10971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Supplier </a:t>
            </a:r>
            <a:r>
              <a:rPr lang="en-US" altLang="zh-CN" dirty="0" err="1" smtClean="0">
                <a:sym typeface="Wingdings" panose="05000000000000000000" pitchFamily="2" charset="2"/>
              </a:rPr>
              <a:t>Potal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出貨界面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Giao diện xuất hàng</a:t>
            </a:r>
            <a:endParaRPr lang="zh-TW" altLang="en-US" sz="14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418512"/>
            <a:ext cx="11725677" cy="5284198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378941" y="3336823"/>
            <a:ext cx="1713470" cy="832022"/>
          </a:xfrm>
          <a:prstGeom prst="wedgeEllipseCallout">
            <a:avLst>
              <a:gd name="adj1" fmla="val -22726"/>
              <a:gd name="adj2" fmla="val -128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請將單號</a:t>
            </a:r>
            <a:r>
              <a:rPr lang="zh-CN" altLang="en-US" b="1" dirty="0" smtClean="0">
                <a:solidFill>
                  <a:srgbClr val="FF0000"/>
                </a:solidFill>
              </a:rPr>
              <a:t>複製</a:t>
            </a:r>
            <a:endParaRPr lang="vi-VN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vi-VN" altLang="zh-CN" sz="1100" b="1" dirty="0" smtClean="0">
                <a:solidFill>
                  <a:schemeClr val="bg1"/>
                </a:solidFill>
              </a:rPr>
              <a:t>Copy mã đơn</a:t>
            </a:r>
            <a:endParaRPr lang="zh-TW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635" y="3752834"/>
            <a:ext cx="302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1400" dirty="0" smtClean="0"/>
              <a:t>Xác nhận số lượng </a:t>
            </a:r>
            <a:r>
              <a:rPr lang="vi-VN" altLang="zh-TW" sz="1400" dirty="0"/>
              <a:t>khớp</a:t>
            </a:r>
            <a:r>
              <a:rPr lang="vi-VN" altLang="zh-TW" sz="1400" dirty="0" smtClean="0"/>
              <a:t> hay không</a:t>
            </a:r>
            <a:endParaRPr lang="zh-TW" alt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459892" y="2907495"/>
            <a:ext cx="4067743" cy="2306231"/>
          </a:xfrm>
          <a:prstGeom prst="wedgeRoundRectCallout">
            <a:avLst>
              <a:gd name="adj1" fmla="val -75485"/>
              <a:gd name="adj2" fmla="val -58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Waibao</a:t>
            </a:r>
            <a:r>
              <a:rPr lang="en-US" dirty="0"/>
              <a:t> </a:t>
            </a:r>
            <a:r>
              <a:rPr lang="vi-VN" dirty="0" smtClean="0"/>
              <a:t>thao tác</a:t>
            </a:r>
            <a:r>
              <a:rPr lang="en-US" dirty="0" smtClean="0"/>
              <a:t>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WB </a:t>
            </a:r>
            <a:r>
              <a:rPr lang="en-US" dirty="0" err="1" smtClean="0"/>
              <a:t>theo</a:t>
            </a:r>
            <a:r>
              <a:rPr lang="en-US" dirty="0" smtClean="0"/>
              <a:t> LT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GCN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(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dc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sl</a:t>
            </a:r>
            <a:r>
              <a:rPr lang="en-US" dirty="0" smtClean="0"/>
              <a:t> WB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sl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8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八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外包廠出貨單管理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9" y="1221258"/>
            <a:ext cx="11507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出貨單管理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vi-VN" altLang="zh-CN" sz="1400" dirty="0" smtClean="0">
                <a:sym typeface="Wingdings" panose="05000000000000000000" pitchFamily="2" charset="2"/>
              </a:rPr>
              <a:t>Quản lý đơn xuất hàng</a:t>
            </a:r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9" y="1956862"/>
            <a:ext cx="9600000" cy="40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829" y="639492"/>
            <a:ext cx="8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dirty="0" smtClean="0">
                <a:latin typeface="+mj-lt"/>
              </a:rPr>
              <a:t>8.       Thuyết minh thao tác quản lý đơn xuất hàng của nhà cung ứng ngoài</a:t>
            </a:r>
            <a:endParaRPr lang="zh-TW" altLang="en-US" dirty="0"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9611" y="4893575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in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268143"/>
            <a:ext cx="9162535" cy="44218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八</a:t>
            </a:r>
            <a:r>
              <a:rPr lang="en-US" altLang="zh-TW" sz="3200" dirty="0" smtClean="0"/>
              <a:t>.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zh-CN" altLang="en-US" sz="3200" dirty="0" smtClean="0">
                <a:sym typeface="Wingdings" panose="05000000000000000000" pitchFamily="2" charset="2"/>
              </a:rPr>
              <a:t>外包廠出貨單管理</a:t>
            </a:r>
            <a:r>
              <a:rPr lang="zh-CN" altLang="en-US" sz="3200" dirty="0" smtClean="0"/>
              <a:t>操作說明</a:t>
            </a:r>
            <a:r>
              <a:rPr lang="vi-VN" altLang="zh-CN" sz="3200" dirty="0" smtClean="0"/>
              <a:t/>
            </a:r>
            <a:br>
              <a:rPr lang="vi-VN" altLang="zh-CN" sz="3200" dirty="0" smtClean="0"/>
            </a:br>
            <a:r>
              <a:rPr lang="vi-VN" altLang="zh-CN" sz="1600" dirty="0" smtClean="0"/>
              <a:t>8.         </a:t>
            </a:r>
            <a:r>
              <a:rPr lang="vi-VN" altLang="zh-TW" sz="1600" dirty="0" smtClean="0"/>
              <a:t>Thuyết </a:t>
            </a:r>
            <a:r>
              <a:rPr lang="vi-VN" altLang="zh-TW" sz="1600" dirty="0"/>
              <a:t>minh thao tác quản lý đơn xuất hàng của nhà cung ứng ngoài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043" y="710326"/>
            <a:ext cx="115813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出貨單管理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đơn xuất hàng</a:t>
            </a:r>
            <a:endParaRPr lang="zh-TW" altLang="en-US" sz="1400" dirty="0"/>
          </a:p>
          <a:p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" y="1249282"/>
            <a:ext cx="11329845" cy="551739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809470" y="4349877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in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993" y="172410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八</a:t>
            </a:r>
            <a:r>
              <a:rPr lang="en-US" altLang="zh-TW" sz="3200" dirty="0" smtClean="0"/>
              <a:t>.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zh-CN" altLang="en-US" sz="3200" dirty="0" smtClean="0">
                <a:sym typeface="Wingdings" panose="05000000000000000000" pitchFamily="2" charset="2"/>
              </a:rPr>
              <a:t>外包廠出貨單管理</a:t>
            </a:r>
            <a:r>
              <a:rPr lang="zh-CN" altLang="en-US" sz="3200" dirty="0" smtClean="0"/>
              <a:t>操作說明</a:t>
            </a:r>
            <a:r>
              <a:rPr lang="vi-VN" altLang="zh-CN" sz="3200" dirty="0" smtClean="0"/>
              <a:t/>
            </a:r>
            <a:br>
              <a:rPr lang="vi-VN" altLang="zh-CN" sz="3200" dirty="0" smtClean="0"/>
            </a:br>
            <a:r>
              <a:rPr lang="vi-VN" altLang="zh-CN" sz="1800" dirty="0" smtClean="0"/>
              <a:t>8. </a:t>
            </a:r>
            <a:r>
              <a:rPr lang="vi-VN" altLang="zh-TW" sz="1800" dirty="0" smtClean="0"/>
              <a:t>Thuyết </a:t>
            </a:r>
            <a:r>
              <a:rPr lang="vi-VN" altLang="zh-TW" sz="1800" dirty="0"/>
              <a:t>minh thao tác quản lý đơn xuất hàng của nhà cung ứng </a:t>
            </a:r>
            <a:r>
              <a:rPr lang="vi-VN" altLang="zh-TW" sz="1800" dirty="0" smtClean="0"/>
              <a:t>ngoài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4993" y="691854"/>
            <a:ext cx="119970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出貨單管理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đơn xuất hàng</a:t>
            </a:r>
            <a:endParaRPr lang="zh-TW" altLang="en-US" sz="1400" dirty="0"/>
          </a:p>
          <a:p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262388"/>
            <a:ext cx="11133058" cy="551248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527589" y="4844148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:  in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516" y="227828"/>
            <a:ext cx="9162535" cy="44218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八</a:t>
            </a:r>
            <a:r>
              <a:rPr lang="en-US" altLang="zh-TW" sz="3200" dirty="0" smtClean="0"/>
              <a:t>.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zh-CN" altLang="en-US" sz="3200" dirty="0" smtClean="0">
                <a:sym typeface="Wingdings" panose="05000000000000000000" pitchFamily="2" charset="2"/>
              </a:rPr>
              <a:t>外包廠出貨單管理</a:t>
            </a:r>
            <a:r>
              <a:rPr lang="zh-CN" altLang="en-US" sz="3200" dirty="0" smtClean="0"/>
              <a:t>操作說明</a:t>
            </a:r>
            <a:r>
              <a:rPr lang="vi-VN" altLang="zh-CN" sz="3200" dirty="0" smtClean="0"/>
              <a:t/>
            </a:r>
            <a:br>
              <a:rPr lang="vi-VN" altLang="zh-CN" sz="3200" dirty="0" smtClean="0"/>
            </a:br>
            <a:r>
              <a:rPr lang="vi-VN" altLang="zh-CN" sz="1600" dirty="0" smtClean="0"/>
              <a:t>8. </a:t>
            </a:r>
            <a:r>
              <a:rPr lang="vi-VN" altLang="zh-TW" sz="1600" dirty="0" smtClean="0"/>
              <a:t>Thuyết </a:t>
            </a:r>
            <a:r>
              <a:rPr lang="vi-VN" altLang="zh-TW" sz="1600" dirty="0"/>
              <a:t>minh thao tác quản lý đơn xuất hàng của nhà cung ứng ngoài</a:t>
            </a:r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9" y="811926"/>
            <a:ext cx="10934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出貨單管理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đơn xuất hàng</a:t>
            </a:r>
            <a:endParaRPr lang="zh-TW" altLang="en-US" sz="1400" dirty="0"/>
          </a:p>
          <a:p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369356"/>
            <a:ext cx="10249839" cy="5388917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101017" y="4580537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: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279" y="293851"/>
            <a:ext cx="9162535" cy="44218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九</a:t>
            </a:r>
            <a:r>
              <a:rPr lang="en-US" altLang="zh-TW" sz="3200" dirty="0" smtClean="0"/>
              <a:t>.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zh-CN" altLang="en-US" sz="3200" dirty="0" smtClean="0">
                <a:sym typeface="Wingdings" panose="05000000000000000000" pitchFamily="2" charset="2"/>
              </a:rPr>
              <a:t>外包中心</a:t>
            </a:r>
            <a:r>
              <a:rPr lang="en-US" altLang="zh-CN" sz="3200" dirty="0" smtClean="0">
                <a:sym typeface="Wingdings" panose="05000000000000000000" pitchFamily="2" charset="2"/>
              </a:rPr>
              <a:t>RC</a:t>
            </a:r>
            <a:r>
              <a:rPr lang="zh-TW" altLang="en-US" sz="3200" dirty="0"/>
              <a:t>回廠</a:t>
            </a:r>
            <a:r>
              <a:rPr lang="zh-CN" altLang="en-US" sz="3200" dirty="0" smtClean="0"/>
              <a:t>操作說明</a:t>
            </a:r>
            <a:r>
              <a:rPr lang="vi-VN" altLang="zh-CN" sz="3200" dirty="0" smtClean="0"/>
              <a:t/>
            </a:r>
            <a:br>
              <a:rPr lang="vi-VN" altLang="zh-CN" sz="3200" dirty="0" smtClean="0"/>
            </a:br>
            <a:r>
              <a:rPr lang="vi-VN" altLang="zh-CN" sz="2000" dirty="0" smtClean="0"/>
              <a:t>9. Thuyết minh thao tác RC về xưởng 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6502" y="866581"/>
            <a:ext cx="76059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接收廠內提供的列印單據，進行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過賬作業</a:t>
            </a:r>
            <a:endParaRPr lang="vi-VN" altLang="zh-CN" dirty="0" smtClean="0"/>
          </a:p>
          <a:p>
            <a:r>
              <a:rPr lang="vi-VN" altLang="zh-TW" sz="1600" dirty="0">
                <a:latin typeface="+mj-lt"/>
              </a:rPr>
              <a:t>Tiếp nhận đơn từ in ra do xưởng cung cấp, tiến hành thao tác đăng nhập APP</a:t>
            </a:r>
            <a:endParaRPr lang="zh-TW" altLang="en-US" sz="1600" dirty="0">
              <a:latin typeface="+mj-lt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" y="1498039"/>
            <a:ext cx="2042235" cy="27229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62069" y="1759133"/>
            <a:ext cx="328186" cy="402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72" y="1498039"/>
            <a:ext cx="4054514" cy="304088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79" y="1498039"/>
            <a:ext cx="3734829" cy="49797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1095633" y="5170383"/>
            <a:ext cx="3319849" cy="1573127"/>
          </a:xfrm>
          <a:prstGeom prst="wedgeRoundRectCallout">
            <a:avLst>
              <a:gd name="adj1" fmla="val 39856"/>
              <a:gd name="adj2" fmla="val -105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VISION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err="1" smtClean="0">
                <a:sym typeface="Wingdings" panose="05000000000000000000" pitchFamily="2" charset="2"/>
              </a:rPr>
              <a:t>lên</a:t>
            </a:r>
            <a:r>
              <a:rPr lang="en-US" dirty="0" smtClean="0">
                <a:sym typeface="Wingdings" panose="05000000000000000000" pitchFamily="2" charset="2"/>
              </a:rPr>
              <a:t> 14-RC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9"/>
            <a:ext cx="10247871" cy="3762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六</a:t>
            </a:r>
            <a:r>
              <a:rPr lang="en-US" altLang="zh-TW" dirty="0" smtClean="0"/>
              <a:t>.</a:t>
            </a:r>
            <a:r>
              <a:rPr lang="zh-CN" altLang="en-US" dirty="0" smtClean="0"/>
              <a:t>外包廠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明細查詢</a:t>
            </a:r>
            <a:r>
              <a:rPr lang="zh-CN" altLang="en-US" dirty="0" smtClean="0">
                <a:sym typeface="Wingdings" panose="05000000000000000000" pitchFamily="2" charset="2"/>
              </a:rPr>
              <a:t>界面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043" y="1309557"/>
            <a:ext cx="119134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</a:t>
            </a:r>
            <a:endParaRPr lang="vi-VN" altLang="zh-TW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vi-VN" altLang="zh-CN" sz="1400" dirty="0" smtClean="0">
                <a:sym typeface="Wingdings" panose="05000000000000000000" pitchFamily="2" charset="2"/>
              </a:rPr>
              <a:t>Chi tiết chưa giao/đã giao</a:t>
            </a:r>
            <a:endParaRPr lang="zh-TW" altLang="en-US" sz="14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" y="2024119"/>
            <a:ext cx="12415396" cy="4194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5" y="618836"/>
            <a:ext cx="104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dirty="0" smtClean="0"/>
              <a:t>6. Thuyết minh thao tác giao diện truy vấn chi tiết chưa giao/đã giao của nhà cung ứng ngoài</a:t>
            </a:r>
            <a:endParaRPr lang="zh-TW" alt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82086" y="4440494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: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9"/>
            <a:ext cx="10247871" cy="3762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六</a:t>
            </a:r>
            <a:r>
              <a:rPr lang="en-US" altLang="zh-TW" dirty="0" smtClean="0"/>
              <a:t>.</a:t>
            </a:r>
            <a:r>
              <a:rPr lang="zh-CN" altLang="en-US" dirty="0" smtClean="0"/>
              <a:t>外包廠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明細查詢</a:t>
            </a:r>
            <a:r>
              <a:rPr lang="zh-CN" altLang="en-US" dirty="0" smtClean="0">
                <a:sym typeface="Wingdings" panose="05000000000000000000" pitchFamily="2" charset="2"/>
              </a:rPr>
              <a:t>界面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9" y="1125963"/>
            <a:ext cx="11461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Supplier </a:t>
            </a:r>
            <a:r>
              <a:rPr lang="en-US" altLang="zh-CN" dirty="0" err="1" smtClean="0">
                <a:sym typeface="Wingdings" panose="05000000000000000000" pitchFamily="2" charset="2"/>
              </a:rPr>
              <a:t>Potal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</a:t>
            </a:r>
            <a:endParaRPr lang="vi-VN" altLang="zh-TW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Chi tiết chưa giao/đã giao</a:t>
            </a:r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708727"/>
            <a:ext cx="10607429" cy="508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5" y="618836"/>
            <a:ext cx="104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dirty="0" smtClean="0"/>
              <a:t>6. Thuyết minh thao tác giao diện truy vấn chi tiết chưa giao/đã giao của nhà cung ứng ngoài</a:t>
            </a:r>
            <a:endParaRPr lang="zh-TW" alt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482812" y="4827672"/>
            <a:ext cx="3319849" cy="1573127"/>
          </a:xfrm>
          <a:prstGeom prst="wedgeRoundRectCallout">
            <a:avLst>
              <a:gd name="adj1" fmla="val 49782"/>
              <a:gd name="adj2" fmla="val -74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9"/>
            <a:ext cx="10247871" cy="3762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六</a:t>
            </a:r>
            <a:r>
              <a:rPr lang="en-US" altLang="zh-TW" dirty="0" smtClean="0"/>
              <a:t>.</a:t>
            </a:r>
            <a:r>
              <a:rPr lang="zh-CN" altLang="en-US" dirty="0" smtClean="0"/>
              <a:t>外包廠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明細查詢</a:t>
            </a:r>
            <a:r>
              <a:rPr lang="zh-CN" altLang="en-US" dirty="0" smtClean="0">
                <a:sym typeface="Wingdings" panose="05000000000000000000" pitchFamily="2" charset="2"/>
              </a:rPr>
              <a:t>界面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8" y="950471"/>
            <a:ext cx="10870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未交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已交</a:t>
            </a:r>
            <a:r>
              <a:rPr lang="zh-TW" altLang="en-US" dirty="0" smtClean="0">
                <a:sym typeface="Wingdings" panose="05000000000000000000" pitchFamily="2" charset="2"/>
              </a:rPr>
              <a:t>明細</a:t>
            </a:r>
            <a:endParaRPr lang="vi-VN" altLang="zh-TW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Chi tiết chưa giao/đã giao</a:t>
            </a:r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546093"/>
            <a:ext cx="11498116" cy="524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658" y="502509"/>
            <a:ext cx="104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dirty="0" smtClean="0"/>
              <a:t>6. Thuyết minh thao tác giao diện truy vấn chi tiết chưa giao/đã giao của nhà cung ứng ngoài</a:t>
            </a:r>
            <a:endParaRPr lang="zh-TW" alt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101017" y="4580537"/>
            <a:ext cx="3319849" cy="1573127"/>
          </a:xfrm>
          <a:prstGeom prst="wedgeRoundRectCallout">
            <a:avLst>
              <a:gd name="adj1" fmla="val -46248"/>
              <a:gd name="adj2" fmla="val -9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0139" y="164757"/>
            <a:ext cx="1940924" cy="4705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流程卡</a:t>
            </a:r>
            <a:r>
              <a:rPr lang="en-US" altLang="zh-CN" sz="1600" dirty="0" smtClean="0"/>
              <a:t>check in</a:t>
            </a:r>
            <a:endParaRPr lang="vi-VN" altLang="zh-CN" sz="1600" dirty="0" smtClean="0"/>
          </a:p>
          <a:p>
            <a:pPr algn="ctr"/>
            <a:r>
              <a:rPr lang="vi-VN" altLang="zh-TW" sz="1400" dirty="0" smtClean="0"/>
              <a:t>Thẻ lưu trình check in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996873" y="1067118"/>
            <a:ext cx="1864190" cy="7071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sz="1600" b="1" dirty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現場</a:t>
            </a:r>
            <a:r>
              <a:rPr lang="vi-VN" altLang="zh-CN" sz="1200" b="1" dirty="0" smtClean="0">
                <a:solidFill>
                  <a:schemeClr val="tx1"/>
                </a:solidFill>
              </a:rPr>
              <a:t>Hiện trường</a:t>
            </a:r>
            <a:r>
              <a:rPr lang="vi-VN" altLang="zh-CN" sz="16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600" dirty="0" smtClean="0"/>
              <a:t>廠內代工開立</a:t>
            </a:r>
            <a:endParaRPr lang="vi-VN" altLang="zh-CN" sz="1600" dirty="0" smtClean="0"/>
          </a:p>
          <a:p>
            <a:pPr algn="ctr"/>
            <a:r>
              <a:rPr lang="vi-VN" altLang="zh-TW" sz="900" dirty="0" smtClean="0"/>
              <a:t>Thiết lập gia công ngoài trong VS</a:t>
            </a:r>
            <a:endParaRPr lang="zh-TW" altLang="en-US" sz="900" dirty="0"/>
          </a:p>
        </p:txBody>
      </p:sp>
      <p:sp>
        <p:nvSpPr>
          <p:cNvPr id="8" name="矩形 7"/>
          <p:cNvSpPr/>
          <p:nvPr/>
        </p:nvSpPr>
        <p:spPr>
          <a:xfrm>
            <a:off x="3275624" y="2905176"/>
            <a:ext cx="1357745" cy="7277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廠內生產</a:t>
            </a:r>
            <a:endParaRPr lang="vi-VN" altLang="zh-CN" sz="1600" dirty="0" smtClean="0"/>
          </a:p>
          <a:p>
            <a:pPr algn="ctr"/>
            <a:r>
              <a:rPr lang="vi-VN" altLang="zh-TW" sz="1400" dirty="0" smtClean="0"/>
              <a:t>Sản xuất trong xưởng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633369" y="4855139"/>
            <a:ext cx="2136886" cy="7451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sz="1600" b="1" dirty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現場</a:t>
            </a:r>
            <a:r>
              <a:rPr lang="vi-VN" altLang="zh-CN" sz="1600" b="1" dirty="0" smtClean="0">
                <a:solidFill>
                  <a:schemeClr val="tx1"/>
                </a:solidFill>
              </a:rPr>
              <a:t> </a:t>
            </a:r>
            <a:r>
              <a:rPr lang="vi-VN" altLang="zh-CN" sz="1000" b="1" dirty="0" smtClean="0">
                <a:solidFill>
                  <a:schemeClr val="tx1"/>
                </a:solidFill>
              </a:rPr>
              <a:t>Hiện trường</a:t>
            </a:r>
            <a:r>
              <a:rPr lang="vi-VN" altLang="zh-CN" sz="1600" b="1" dirty="0">
                <a:solidFill>
                  <a:schemeClr val="tx1"/>
                </a:solidFill>
              </a:rPr>
              <a:t>)</a:t>
            </a:r>
            <a:endParaRPr lang="vi-VN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/>
              <a:t>廠內代工確認</a:t>
            </a:r>
            <a:r>
              <a:rPr lang="vi-VN" altLang="zh-CN" sz="1600" dirty="0" smtClean="0"/>
              <a:t> </a:t>
            </a:r>
            <a:r>
              <a:rPr lang="vi-VN" altLang="zh-CN" sz="1200" dirty="0" smtClean="0"/>
              <a:t>Xác nhận gia công ngoài trong VS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154905" y="4320546"/>
            <a:ext cx="1341907" cy="126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薪資計算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（</a:t>
            </a:r>
            <a:r>
              <a:rPr lang="zh-TW" altLang="en-US" sz="1000" dirty="0" smtClean="0">
                <a:solidFill>
                  <a:schemeClr val="tx1"/>
                </a:solidFill>
              </a:rPr>
              <a:t>委託</a:t>
            </a:r>
            <a:r>
              <a:rPr lang="zh-CN" altLang="en-US" sz="1000" dirty="0" smtClean="0">
                <a:solidFill>
                  <a:schemeClr val="tx1"/>
                </a:solidFill>
              </a:rPr>
              <a:t>方扣薪、受託方計薪）</a:t>
            </a:r>
            <a:endParaRPr lang="vi-VN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vi-VN" altLang="zh-TW" sz="1000" dirty="0" smtClean="0">
                <a:solidFill>
                  <a:schemeClr val="tx1"/>
                </a:solidFill>
              </a:rPr>
              <a:t>Tính lương</a:t>
            </a:r>
          </a:p>
          <a:p>
            <a:pPr algn="ctr"/>
            <a:r>
              <a:rPr lang="vi-VN" altLang="zh-TW" sz="1000" dirty="0" smtClean="0">
                <a:solidFill>
                  <a:schemeClr val="tx1"/>
                </a:solidFill>
              </a:rPr>
              <a:t>(Bên ủy thác trừ lương, bên được ủy thác tính lương)</a:t>
            </a:r>
            <a:endParaRPr lang="zh-TW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0232" y="1947264"/>
            <a:ext cx="2105623" cy="59903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外包中心</a:t>
            </a:r>
            <a:r>
              <a:rPr lang="vi-VN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vi-VN" altLang="zh-CN" sz="900" b="1" dirty="0" smtClean="0">
                <a:solidFill>
                  <a:schemeClr val="bg2">
                    <a:lumMod val="10000"/>
                  </a:schemeClr>
                </a:solidFill>
              </a:rPr>
              <a:t>Trung tâm gia công ngoài</a:t>
            </a:r>
            <a:r>
              <a:rPr lang="vi-VN" altLang="zh-CN" sz="16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zh-CN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1400" b="1" dirty="0" smtClean="0"/>
              <a:t>球頭</a:t>
            </a:r>
            <a:r>
              <a:rPr lang="zh-CN" altLang="en-US" sz="1400" dirty="0" smtClean="0"/>
              <a:t>發出廠外</a:t>
            </a:r>
            <a:r>
              <a:rPr lang="vi-VN" altLang="zh-CN" sz="1000" dirty="0" smtClean="0"/>
              <a:t>Đầu golf phát gia công ngoài</a:t>
            </a:r>
            <a:endParaRPr lang="zh-TW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6560233" y="4075728"/>
            <a:ext cx="2038822" cy="54593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sz="1600" b="1" dirty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外包中心</a:t>
            </a:r>
            <a:r>
              <a:rPr lang="vi-VN" altLang="zh-CN" sz="1000" b="1" dirty="0" smtClean="0">
                <a:solidFill>
                  <a:schemeClr val="tx1"/>
                </a:solidFill>
              </a:rPr>
              <a:t>Trung tâm gia công ngoài</a:t>
            </a:r>
            <a:r>
              <a:rPr lang="vi-VN" altLang="zh-CN" sz="1600" b="1" dirty="0" smtClean="0">
                <a:solidFill>
                  <a:schemeClr val="tx1"/>
                </a:solidFill>
              </a:rPr>
              <a:t>)</a:t>
            </a:r>
            <a:r>
              <a:rPr lang="zh-CN" altLang="en-US" sz="1400" b="1" dirty="0" smtClean="0"/>
              <a:t>球頭</a:t>
            </a:r>
            <a:r>
              <a:rPr lang="zh-CN" altLang="en-US" sz="1400" dirty="0" smtClean="0"/>
              <a:t>回廠接收</a:t>
            </a:r>
            <a:r>
              <a:rPr lang="vi-VN" altLang="zh-CN" sz="900" dirty="0" smtClean="0"/>
              <a:t>Tiếp nhận đầu gôn về xưởng</a:t>
            </a:r>
            <a:endParaRPr lang="zh-TW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7012213" y="3083503"/>
            <a:ext cx="1503714" cy="691788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sz="1600" b="1" dirty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廠商</a:t>
            </a:r>
            <a:r>
              <a:rPr lang="vi-VN" altLang="zh-CN" sz="1000" b="1" dirty="0" smtClean="0">
                <a:solidFill>
                  <a:schemeClr val="tx1"/>
                </a:solidFill>
              </a:rPr>
              <a:t>Nhà cung ứng</a:t>
            </a:r>
            <a:r>
              <a:rPr lang="vi-VN" altLang="zh-CN" sz="1600" b="1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/>
              <a:t>點收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生產</a:t>
            </a:r>
            <a:r>
              <a:rPr lang="vi-VN" altLang="zh-CN" sz="1050" dirty="0" smtClean="0"/>
              <a:t>Điểm thu và sản xuất</a:t>
            </a:r>
            <a:endParaRPr lang="zh-TW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4884543" y="6075709"/>
            <a:ext cx="1634538" cy="688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流程卡</a:t>
            </a:r>
            <a:r>
              <a:rPr lang="en-US" altLang="zh-CN" sz="1600" dirty="0" smtClean="0"/>
              <a:t>check out</a:t>
            </a:r>
            <a:endParaRPr lang="vi-VN" altLang="zh-CN" sz="1600" dirty="0" smtClean="0"/>
          </a:p>
          <a:p>
            <a:pPr algn="ctr"/>
            <a:r>
              <a:rPr lang="vi-VN" altLang="zh-TW" sz="1400" dirty="0" smtClean="0"/>
              <a:t>Thẻ lưu trình check out</a:t>
            </a:r>
            <a:endParaRPr lang="zh-TW" altLang="en-US" sz="1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53563" y="837867"/>
            <a:ext cx="158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廠內代工</a:t>
            </a:r>
            <a:endParaRPr lang="vi-VN" altLang="zh-CN" dirty="0" smtClean="0">
              <a:solidFill>
                <a:srgbClr val="FF0000"/>
              </a:solidFill>
            </a:endParaRPr>
          </a:p>
          <a:p>
            <a:r>
              <a:rPr lang="vi-VN" altLang="zh-TW" sz="1000" dirty="0" smtClean="0">
                <a:solidFill>
                  <a:srgbClr val="FF0000"/>
                </a:solidFill>
              </a:rPr>
              <a:t>Gia công ngoài trong VS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79644" y="806904"/>
            <a:ext cx="163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廠外代工</a:t>
            </a:r>
            <a:endParaRPr lang="vi-VN" altLang="zh-CN" dirty="0" smtClean="0">
              <a:solidFill>
                <a:srgbClr val="FF0000"/>
              </a:solidFill>
            </a:endParaRPr>
          </a:p>
          <a:p>
            <a:r>
              <a:rPr lang="vi-VN" altLang="zh-TW" sz="1000" dirty="0" smtClean="0">
                <a:solidFill>
                  <a:srgbClr val="FF0000"/>
                </a:solidFill>
              </a:rPr>
              <a:t>Gia công ngoài ngoài VS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向下箭號 47"/>
          <p:cNvSpPr/>
          <p:nvPr/>
        </p:nvSpPr>
        <p:spPr>
          <a:xfrm>
            <a:off x="7435932" y="2799133"/>
            <a:ext cx="579848" cy="26276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下箭號 48"/>
          <p:cNvSpPr/>
          <p:nvPr/>
        </p:nvSpPr>
        <p:spPr>
          <a:xfrm>
            <a:off x="7435932" y="3878258"/>
            <a:ext cx="579848" cy="188891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2496813" y="4470400"/>
            <a:ext cx="476781" cy="42487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560232" y="1909443"/>
            <a:ext cx="2105623" cy="275544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050669" y="1909443"/>
            <a:ext cx="1807658" cy="271923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肘形接點 66"/>
          <p:cNvCxnSpPr>
            <a:stCxn id="6" idx="1"/>
            <a:endCxn id="63" idx="0"/>
          </p:cNvCxnSpPr>
          <p:nvPr/>
        </p:nvCxnSpPr>
        <p:spPr>
          <a:xfrm rot="10800000" flipV="1">
            <a:off x="3954499" y="1420707"/>
            <a:ext cx="1042375" cy="48873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6" idx="3"/>
            <a:endCxn id="62" idx="0"/>
          </p:cNvCxnSpPr>
          <p:nvPr/>
        </p:nvCxnSpPr>
        <p:spPr>
          <a:xfrm>
            <a:off x="6861063" y="1420707"/>
            <a:ext cx="751981" cy="48873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63" idx="2"/>
          </p:cNvCxnSpPr>
          <p:nvPr/>
        </p:nvCxnSpPr>
        <p:spPr>
          <a:xfrm rot="16200000" flipH="1">
            <a:off x="3968931" y="4614248"/>
            <a:ext cx="650004" cy="67887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62" idx="2"/>
          </p:cNvCxnSpPr>
          <p:nvPr/>
        </p:nvCxnSpPr>
        <p:spPr>
          <a:xfrm rot="5400000">
            <a:off x="6884749" y="4550390"/>
            <a:ext cx="613803" cy="84278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9" idx="2"/>
            <a:endCxn id="38" idx="0"/>
          </p:cNvCxnSpPr>
          <p:nvPr/>
        </p:nvCxnSpPr>
        <p:spPr>
          <a:xfrm>
            <a:off x="5701812" y="5600300"/>
            <a:ext cx="0" cy="47540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5745019" y="666107"/>
            <a:ext cx="0" cy="39396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10683" y="2546302"/>
            <a:ext cx="100153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Supplier  Portal</a:t>
            </a:r>
            <a:r>
              <a:rPr lang="vi-VN" altLang="zh-CN" dirty="0" smtClean="0">
                <a:solidFill>
                  <a:srgbClr val="0070C0"/>
                </a:solidFill>
              </a:rPr>
              <a:t> </a:t>
            </a:r>
            <a:r>
              <a:rPr lang="vi-VN" altLang="zh-CN" sz="1200" dirty="0" smtClean="0">
                <a:solidFill>
                  <a:srgbClr val="0070C0"/>
                </a:solidFill>
              </a:rPr>
              <a:t>Cổng nhà cung ứng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9432463" y="1348510"/>
            <a:ext cx="2140701" cy="803564"/>
          </a:xfrm>
          <a:prstGeom prst="accent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前置作業（外包中心）</a:t>
            </a:r>
            <a:endParaRPr lang="vi-VN" altLang="zh-CN" sz="1200" dirty="0" smtClean="0">
              <a:solidFill>
                <a:schemeClr val="tx1"/>
              </a:solidFill>
            </a:endParaRPr>
          </a:p>
          <a:p>
            <a:r>
              <a:rPr lang="vi-VN" altLang="zh-CN" sz="900" dirty="0" smtClean="0">
                <a:solidFill>
                  <a:schemeClr val="tx1"/>
                </a:solidFill>
              </a:rPr>
              <a:t>Trước khi thao thác (trung tâm gia công ngoài)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</a:rPr>
              <a:t>工序報價</a:t>
            </a:r>
            <a:r>
              <a:rPr lang="vi-VN" altLang="zh-CN" sz="1200" dirty="0" smtClean="0">
                <a:solidFill>
                  <a:schemeClr val="tx1"/>
                </a:solidFill>
              </a:rPr>
              <a:t> </a:t>
            </a:r>
            <a:r>
              <a:rPr lang="vi-VN" altLang="zh-CN" sz="900" dirty="0">
                <a:solidFill>
                  <a:schemeClr val="tx1"/>
                </a:solidFill>
              </a:rPr>
              <a:t>B</a:t>
            </a:r>
            <a:r>
              <a:rPr lang="vi-VN" altLang="zh-CN" sz="900" dirty="0" smtClean="0">
                <a:solidFill>
                  <a:schemeClr val="tx1"/>
                </a:solidFill>
              </a:rPr>
              <a:t>áo giá công đoạn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</a:rPr>
              <a:t>外包工作中心設定</a:t>
            </a:r>
            <a:r>
              <a:rPr lang="vi-VN" altLang="zh-CN" sz="1200" dirty="0" smtClean="0">
                <a:solidFill>
                  <a:schemeClr val="tx1"/>
                </a:solidFill>
              </a:rPr>
              <a:t> </a:t>
            </a:r>
            <a:r>
              <a:rPr lang="vi-VN" altLang="zh-CN" sz="900" dirty="0">
                <a:solidFill>
                  <a:schemeClr val="tx1"/>
                </a:solidFill>
              </a:rPr>
              <a:t>T</a:t>
            </a:r>
            <a:r>
              <a:rPr lang="vi-VN" altLang="zh-CN" sz="900" dirty="0" smtClean="0">
                <a:solidFill>
                  <a:schemeClr val="tx1"/>
                </a:solidFill>
              </a:rPr>
              <a:t>rung tâm thiết lập công việc gia công ngoài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直線圖說文字 1 (加上強調線) 29"/>
          <p:cNvSpPr/>
          <p:nvPr/>
        </p:nvSpPr>
        <p:spPr>
          <a:xfrm>
            <a:off x="7535541" y="5703610"/>
            <a:ext cx="1707186" cy="716517"/>
          </a:xfrm>
          <a:prstGeom prst="accentCallout1">
            <a:avLst>
              <a:gd name="adj1" fmla="val 18750"/>
              <a:gd name="adj2" fmla="val -8333"/>
              <a:gd name="adj3" fmla="val -16407"/>
              <a:gd name="adj4" fmla="val -796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外包結款作業</a:t>
            </a:r>
            <a:r>
              <a:rPr lang="vi-VN" altLang="zh-CN" sz="900" dirty="0" smtClean="0">
                <a:solidFill>
                  <a:schemeClr val="tx1"/>
                </a:solidFill>
              </a:rPr>
              <a:t>Thao tác kết án</a:t>
            </a:r>
            <a:r>
              <a:rPr lang="zh-CN" altLang="en-US" sz="1200" dirty="0" smtClean="0">
                <a:solidFill>
                  <a:schemeClr val="tx1"/>
                </a:solidFill>
              </a:rPr>
              <a:t>（外包中心</a:t>
            </a:r>
            <a:r>
              <a:rPr lang="en-US" altLang="zh-CN" sz="1200" dirty="0" smtClean="0">
                <a:solidFill>
                  <a:schemeClr val="tx1"/>
                </a:solidFill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</a:rPr>
              <a:t>財務</a:t>
            </a:r>
            <a:r>
              <a:rPr lang="vi-VN" altLang="zh-CN" sz="900" dirty="0" smtClean="0">
                <a:solidFill>
                  <a:schemeClr val="tx1"/>
                </a:solidFill>
              </a:rPr>
              <a:t>Trung tâm gia công ngoài và kế toán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4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8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zh-CN" altLang="en-US" sz="3600" dirty="0" smtClean="0"/>
              <a:t>登錄操作說明</a:t>
            </a:r>
            <a:r>
              <a:rPr lang="vi-VN" altLang="zh-CN" sz="3600" dirty="0" smtClean="0"/>
              <a:t/>
            </a:r>
            <a:br>
              <a:rPr lang="vi-VN" altLang="zh-CN" sz="3600" dirty="0" smtClean="0"/>
            </a:br>
            <a:r>
              <a:rPr lang="vi-VN" altLang="zh-CN" sz="2000" dirty="0" smtClean="0"/>
              <a:t>2. Thuyết minh thao tác đăng nhập Supplier Portal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043" y="718426"/>
            <a:ext cx="883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複製粘貼網址</a:t>
            </a:r>
            <a:r>
              <a:rPr lang="vi-VN" altLang="zh-CN" dirty="0" smtClean="0"/>
              <a:t> </a:t>
            </a:r>
            <a:r>
              <a:rPr lang="vi-VN" altLang="zh-CN" dirty="0">
                <a:latin typeface="+mj-lt"/>
                <a:ea typeface="+mj-ea"/>
                <a:cs typeface="+mj-cs"/>
              </a:rPr>
              <a:t>Copy và dán trang web sau </a:t>
            </a:r>
            <a:r>
              <a:rPr lang="zh-CN" altLang="en-US" dirty="0" smtClean="0"/>
              <a:t>：</a:t>
            </a:r>
            <a:r>
              <a:rPr lang="en-US" altLang="zh-CN" dirty="0"/>
              <a:t>http://203.75.52.80/Supplier/Default.aspx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8" y="1128947"/>
            <a:ext cx="7043214" cy="572905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171935" y="1128947"/>
            <a:ext cx="2075935" cy="2306231"/>
          </a:xfrm>
          <a:prstGeom prst="wedgeRoundRectCallout">
            <a:avLst>
              <a:gd name="adj1" fmla="val -89484"/>
              <a:gd name="adj2" fmla="val -557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vi-VN" dirty="0" smtClean="0"/>
              <a:t>: IT Vison cung cấp &amp; thiết lập đường Link cho GCN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4" y="0"/>
            <a:ext cx="7415302" cy="7414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sz="3600" dirty="0" smtClean="0">
                <a:sym typeface="Wingdings" panose="05000000000000000000" pitchFamily="2" charset="2"/>
              </a:rPr>
              <a:t>廠內出貨界面</a:t>
            </a:r>
            <a:r>
              <a:rPr lang="zh-CN" altLang="en-US" sz="3600" dirty="0" smtClean="0"/>
              <a:t>操作說明</a:t>
            </a:r>
            <a:r>
              <a:rPr lang="vi-VN" altLang="zh-CN" sz="3600" dirty="0" smtClean="0"/>
              <a:t/>
            </a:r>
            <a:br>
              <a:rPr lang="vi-VN" altLang="zh-CN" sz="3600" dirty="0" smtClean="0"/>
            </a:br>
            <a:r>
              <a:rPr lang="vi-VN" altLang="zh-CN" sz="2000" dirty="0" smtClean="0"/>
              <a:t>3. Thuyết minh thao tác của giao </a:t>
            </a:r>
            <a:r>
              <a:rPr lang="vi-VN" altLang="zh-CN" sz="2000" dirty="0"/>
              <a:t>diện </a:t>
            </a:r>
            <a:r>
              <a:rPr lang="vi-VN" altLang="zh-CN" sz="2000" dirty="0" smtClean="0"/>
              <a:t>xuất hàng trong xưởng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741405"/>
            <a:ext cx="12450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廠內出貨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600" dirty="0" smtClean="0">
                <a:latin typeface="+mj-lt"/>
              </a:rPr>
              <a:t>Mở trang chủ FSP</a:t>
            </a:r>
            <a:r>
              <a:rPr lang="en-US" altLang="zh-CN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sz="1600" dirty="0">
                <a:latin typeface="+mj-lt"/>
                <a:sym typeface="Wingdings" panose="05000000000000000000" pitchFamily="2" charset="2"/>
              </a:rPr>
              <a:t>H</a:t>
            </a:r>
            <a:r>
              <a:rPr lang="vi-VN" altLang="zh-CN" sz="1600" dirty="0" smtClean="0">
                <a:latin typeface="+mj-lt"/>
                <a:sym typeface="Wingdings" panose="05000000000000000000" pitchFamily="2" charset="2"/>
              </a:rPr>
              <a:t>ệ thống ứng dụng</a:t>
            </a:r>
            <a:r>
              <a:rPr lang="en-US" altLang="zh-CN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sz="1600" dirty="0">
                <a:latin typeface="+mj-lt"/>
                <a:sym typeface="Wingdings" panose="05000000000000000000" pitchFamily="2" charset="2"/>
              </a:rPr>
              <a:t>T</a:t>
            </a:r>
            <a:r>
              <a:rPr lang="vi-VN" altLang="zh-CN" sz="1600" dirty="0" smtClean="0">
                <a:latin typeface="+mj-lt"/>
                <a:sym typeface="Wingdings" panose="05000000000000000000" pitchFamily="2" charset="2"/>
              </a:rPr>
              <a:t>hu mua</a:t>
            </a:r>
            <a:r>
              <a:rPr lang="en-US" altLang="zh-CN" sz="16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sz="1600" dirty="0" smtClean="0">
                <a:latin typeface="+mj-lt"/>
                <a:sym typeface="Wingdings" panose="05000000000000000000" pitchFamily="2" charset="2"/>
              </a:rPr>
              <a:t>Supplier Portal</a:t>
            </a:r>
            <a:r>
              <a:rPr lang="en-US" altLang="zh-CN" sz="1600" dirty="0" smtClean="0">
                <a:latin typeface="+mj-lt"/>
                <a:sym typeface="Wingdings" panose="05000000000000000000" pitchFamily="2" charset="2"/>
              </a:rPr>
              <a:t> </a:t>
            </a:r>
            <a:r>
              <a:rPr lang="vi-VN" altLang="zh-CN" sz="1600" dirty="0" smtClean="0">
                <a:latin typeface="+mj-lt"/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vi-VN" altLang="zh-CN" sz="1600" dirty="0">
                <a:latin typeface="+mj-lt"/>
                <a:sym typeface="Wingdings" panose="05000000000000000000" pitchFamily="2" charset="2"/>
              </a:rPr>
              <a:t>Xuất hàng trong xưởng</a:t>
            </a:r>
            <a:endParaRPr lang="zh-TW" altLang="en-US" sz="1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32" y="1482810"/>
            <a:ext cx="76390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8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sz="3600" dirty="0" smtClean="0">
                <a:sym typeface="Wingdings" panose="05000000000000000000" pitchFamily="2" charset="2"/>
              </a:rPr>
              <a:t>GS</a:t>
            </a:r>
            <a:r>
              <a:rPr lang="zh-CN" altLang="en-US" sz="3600" dirty="0" smtClean="0">
                <a:sym typeface="Wingdings" panose="05000000000000000000" pitchFamily="2" charset="2"/>
              </a:rPr>
              <a:t>外包中心</a:t>
            </a:r>
            <a:r>
              <a:rPr lang="en-US" altLang="zh-TW" sz="3600" dirty="0"/>
              <a:t>RC</a:t>
            </a:r>
            <a:r>
              <a:rPr lang="zh-TW" altLang="en-US" sz="3600" dirty="0"/>
              <a:t>發料</a:t>
            </a:r>
            <a:r>
              <a:rPr lang="zh-CN" altLang="en-US" sz="3600" dirty="0" smtClean="0"/>
              <a:t>操作說明</a:t>
            </a:r>
            <a:r>
              <a:rPr lang="vi-VN" altLang="zh-CN" sz="3600" dirty="0" smtClean="0"/>
              <a:t/>
            </a:r>
            <a:br>
              <a:rPr lang="vi-VN" altLang="zh-CN" sz="3600" dirty="0" smtClean="0"/>
            </a:br>
            <a:r>
              <a:rPr lang="vi-VN" altLang="zh-CN" sz="2000" dirty="0" smtClean="0"/>
              <a:t>4.          Thuyết minh thao tác phát liệu RC của trung tâm gia công ngoài GS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7339" y="780187"/>
            <a:ext cx="829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接收廠內提供的列印單據，進行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過賬作業</a:t>
            </a:r>
            <a:endParaRPr lang="vi-VN" altLang="zh-CN" dirty="0" smtClean="0"/>
          </a:p>
          <a:p>
            <a:r>
              <a:rPr lang="vi-VN" altLang="zh-TW" dirty="0" smtClean="0">
                <a:latin typeface="+mj-lt"/>
              </a:rPr>
              <a:t>Tiếp nhận đơn từ in ra do xưởng cung cấp, tiến hành thao tác đăng nhập APP</a:t>
            </a:r>
            <a:endParaRPr lang="zh-TW" altLang="en-US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" y="1444560"/>
            <a:ext cx="3842680" cy="51235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10494" y="2498042"/>
            <a:ext cx="524256" cy="58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32" y="1638294"/>
            <a:ext cx="4838719" cy="4150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78" y="1638294"/>
            <a:ext cx="2466635" cy="486033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801233" y="257266"/>
            <a:ext cx="3171567" cy="1045842"/>
          </a:xfrm>
          <a:prstGeom prst="wedgeRoundRectCallout">
            <a:avLst>
              <a:gd name="adj1" fmla="val -50293"/>
              <a:gd name="adj2" fmla="val 10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VS sinh quản giao nhận thao tác :</a:t>
            </a:r>
            <a:r>
              <a:rPr lang="en-US" dirty="0" err="1" smtClean="0"/>
              <a:t>Nếu</a:t>
            </a:r>
            <a:r>
              <a:rPr lang="vi-VN" dirty="0" smtClean="0"/>
              <a:t> mã quét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vi-VN" dirty="0" smtClean="0"/>
              <a:t>có thể </a:t>
            </a:r>
            <a:r>
              <a:rPr lang="en-US" dirty="0" err="1" smtClean="0"/>
              <a:t>nhập</a:t>
            </a:r>
            <a:r>
              <a:rPr lang="vi-VN" dirty="0" smtClean="0"/>
              <a:t> </a:t>
            </a:r>
            <a:r>
              <a:rPr lang="vi-VN" dirty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vi-VN" dirty="0" smtClean="0"/>
              <a:t> 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2" y="301719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來料點收界面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9" y="1444240"/>
            <a:ext cx="116644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Supplier </a:t>
            </a:r>
            <a:r>
              <a:rPr lang="en-US" altLang="zh-CN" dirty="0" err="1" smtClean="0">
                <a:sym typeface="Wingdings" panose="05000000000000000000" pitchFamily="2" charset="2"/>
              </a:rPr>
              <a:t>Potal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來料點收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6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Thu mua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Supplier Portal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Điểm thu liệu về </a:t>
            </a:r>
            <a:endParaRPr lang="zh-TW" altLang="en-US" sz="1600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2179781"/>
            <a:ext cx="11496704" cy="3317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92" y="798568"/>
            <a:ext cx="665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dirty="0" smtClean="0"/>
              <a:t>5.      Thuyết </a:t>
            </a:r>
            <a:r>
              <a:rPr lang="vi-VN" altLang="zh-CN" dirty="0"/>
              <a:t>minh thao tác </a:t>
            </a:r>
            <a:r>
              <a:rPr lang="vi-VN" altLang="zh-CN" dirty="0" smtClean="0"/>
              <a:t>giao </a:t>
            </a:r>
            <a:r>
              <a:rPr lang="vi-VN" altLang="zh-CN" dirty="0"/>
              <a:t>diện điểm thu liệu về</a:t>
            </a:r>
            <a:endParaRPr lang="zh-TW" alt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620000" y="4344460"/>
            <a:ext cx="2075935" cy="2306231"/>
          </a:xfrm>
          <a:prstGeom prst="wedgeRoundRectCallout">
            <a:avLst>
              <a:gd name="adj1" fmla="val -189484"/>
              <a:gd name="adj2" fmla="val -910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vi-VN" dirty="0" smtClean="0"/>
              <a:t> thao 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147" y="166255"/>
            <a:ext cx="9162535" cy="8148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sz="3600" dirty="0" smtClean="0">
                <a:sym typeface="Wingdings" panose="05000000000000000000" pitchFamily="2" charset="2"/>
              </a:rPr>
              <a:t>來料點收界面</a:t>
            </a:r>
            <a:r>
              <a:rPr lang="zh-CN" altLang="en-US" sz="3600" dirty="0" smtClean="0"/>
              <a:t>操作說明</a:t>
            </a:r>
            <a:r>
              <a:rPr lang="vi-VN" altLang="zh-CN" sz="3600" dirty="0" smtClean="0"/>
              <a:t/>
            </a:r>
            <a:br>
              <a:rPr lang="vi-VN" altLang="zh-CN" sz="3600" dirty="0" smtClean="0"/>
            </a:br>
            <a:r>
              <a:rPr lang="vi-VN" altLang="zh-CN" sz="2000" dirty="0" smtClean="0"/>
              <a:t>5.    Thuyết minh thao tác của giao diện điểm thu liệu về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147" y="1116726"/>
            <a:ext cx="118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Supplier Po</a:t>
            </a:r>
            <a:r>
              <a:rPr lang="vi-V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來料點收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dirty="0" smtClean="0">
                <a:latin typeface="+mj-lt"/>
                <a:sym typeface="Wingdings" panose="05000000000000000000" pitchFamily="2" charset="2"/>
              </a:rPr>
              <a:t>Mở trang chủ FSP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dirty="0" smtClean="0">
                <a:latin typeface="+mj-lt"/>
                <a:sym typeface="Wingdings" panose="05000000000000000000" pitchFamily="2" charset="2"/>
              </a:rPr>
              <a:t>Hệ thống ứng dụng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dirty="0" smtClean="0">
                <a:latin typeface="+mj-lt"/>
                <a:sym typeface="Wingdings" panose="05000000000000000000" pitchFamily="2" charset="2"/>
              </a:rPr>
              <a:t>Thu mua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dirty="0" smtClean="0">
                <a:latin typeface="+mj-lt"/>
                <a:sym typeface="Wingdings" panose="05000000000000000000" pitchFamily="2" charset="2"/>
              </a:rPr>
              <a:t>Supplier Portal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dirty="0" smtClean="0">
                <a:latin typeface="+mj-lt"/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vi-VN" altLang="zh-CN" dirty="0" smtClean="0">
                <a:latin typeface="+mj-lt"/>
                <a:sym typeface="Wingdings" panose="05000000000000000000" pitchFamily="2" charset="2"/>
              </a:rPr>
              <a:t>Điểm thu liệu về 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1" y="1898688"/>
            <a:ext cx="11739313" cy="421763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71935" y="1128947"/>
            <a:ext cx="2075935" cy="2306231"/>
          </a:xfrm>
          <a:prstGeom prst="wedgeRoundRectCallout">
            <a:avLst>
              <a:gd name="adj1" fmla="val -112500"/>
              <a:gd name="adj2" fmla="val 460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Waibao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vi-VN" dirty="0"/>
              <a:t> thao 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126228"/>
            <a:ext cx="9162535" cy="4421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</a:t>
            </a:r>
            <a:r>
              <a:rPr lang="en-US" altLang="zh-TW" dirty="0" smtClean="0"/>
              <a:t>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來料點收界面</a:t>
            </a:r>
            <a:r>
              <a:rPr lang="zh-CN" altLang="en-US" dirty="0" smtClean="0"/>
              <a:t>操作說明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8939" y="1214838"/>
            <a:ext cx="118861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Supplier </a:t>
            </a:r>
            <a:r>
              <a:rPr lang="en-US" altLang="zh-CN" dirty="0" err="1" smtClean="0">
                <a:sym typeface="Wingdings" panose="05000000000000000000" pitchFamily="2" charset="2"/>
              </a:rPr>
              <a:t>Potal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來料點收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6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Thu mua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Supplier Portal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600" dirty="0">
                <a:sym typeface="Wingdings" panose="05000000000000000000" pitchFamily="2" charset="2"/>
              </a:rPr>
              <a:t> </a:t>
            </a:r>
            <a:r>
              <a:rPr lang="vi-VN" altLang="zh-CN" sz="1600" dirty="0">
                <a:sym typeface="Wingdings" panose="05000000000000000000" pitchFamily="2" charset="2"/>
              </a:rPr>
              <a:t>Điểm thu liệu về </a:t>
            </a:r>
            <a:endParaRPr lang="zh-TW" altLang="en-US" sz="16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" y="1998939"/>
            <a:ext cx="11819281" cy="2956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829" y="619213"/>
            <a:ext cx="74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dirty="0" smtClean="0"/>
              <a:t>5.        Thuyết </a:t>
            </a:r>
            <a:r>
              <a:rPr lang="vi-VN" altLang="zh-CN" dirty="0"/>
              <a:t>minh thao tác của giao diện điểm thu liệu về</a:t>
            </a:r>
            <a:endParaRPr lang="zh-TW" alt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204886" y="1998939"/>
            <a:ext cx="3196282" cy="1419763"/>
          </a:xfrm>
          <a:prstGeom prst="wedgeRoundRectCallout">
            <a:avLst>
              <a:gd name="adj1" fmla="val -178806"/>
              <a:gd name="adj2" fmla="val 49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Waibao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trách</a:t>
            </a:r>
            <a:r>
              <a:rPr lang="vi-VN" sz="1600" dirty="0"/>
              <a:t> thao tác</a:t>
            </a:r>
            <a:endParaRPr lang="en-US" sz="1600" dirty="0"/>
          </a:p>
          <a:p>
            <a:pPr algn="ctr"/>
            <a:r>
              <a:rPr lang="en-US" sz="1600" dirty="0" smtClean="0"/>
              <a:t>: </a:t>
            </a:r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xong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,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, ok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save</a:t>
            </a:r>
            <a:r>
              <a:rPr lang="en-US" sz="1600" dirty="0" err="1" smtClean="0">
                <a:sym typeface="Wingdings" panose="05000000000000000000" pitchFamily="2" charset="2"/>
              </a:rPr>
              <a:t>lên</a:t>
            </a:r>
            <a:r>
              <a:rPr lang="en-US" sz="1600" dirty="0" smtClean="0">
                <a:sym typeface="Wingdings" panose="05000000000000000000" pitchFamily="2" charset="2"/>
              </a:rPr>
              <a:t> 13-RC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70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43" y="350982"/>
            <a:ext cx="10731157" cy="217429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七</a:t>
            </a:r>
            <a:r>
              <a:rPr lang="en-US" altLang="zh-TW" sz="3200" dirty="0" smtClean="0"/>
              <a:t>.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r>
              <a:rPr lang="zh-CN" altLang="en-US" sz="3200" dirty="0" smtClean="0">
                <a:sym typeface="Wingdings" panose="05000000000000000000" pitchFamily="2" charset="2"/>
              </a:rPr>
              <a:t>外包廠出貨界面</a:t>
            </a:r>
            <a:r>
              <a:rPr lang="zh-CN" altLang="en-US" sz="3200" dirty="0" smtClean="0"/>
              <a:t>操作說明</a:t>
            </a:r>
            <a:r>
              <a:rPr lang="vi-VN" altLang="zh-CN" sz="3200" dirty="0" smtClean="0"/>
              <a:t/>
            </a:r>
            <a:br>
              <a:rPr lang="vi-VN" altLang="zh-CN" sz="3200" dirty="0" smtClean="0"/>
            </a:br>
            <a:r>
              <a:rPr lang="vi-VN" altLang="zh-CN" sz="2000" dirty="0" smtClean="0"/>
              <a:t>7.  Thuyết minh thao tác giao diện xuất hàng của nhà cung ứng ngoài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828" y="768955"/>
            <a:ext cx="118861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打開</a:t>
            </a:r>
            <a:r>
              <a:rPr lang="en-US" altLang="zh-CN" dirty="0" smtClean="0"/>
              <a:t>FSP</a:t>
            </a:r>
            <a:r>
              <a:rPr lang="zh-CN" altLang="en-US" dirty="0" smtClean="0"/>
              <a:t>首頁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應用系統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採購</a:t>
            </a:r>
            <a:r>
              <a:rPr lang="en-US" altLang="zh-CN" dirty="0" smtClean="0">
                <a:sym typeface="Wingdings" panose="05000000000000000000" pitchFamily="2" charset="2"/>
              </a:rPr>
              <a:t>Supplier </a:t>
            </a:r>
            <a:r>
              <a:rPr lang="en-US" altLang="zh-CN" dirty="0" err="1" smtClean="0">
                <a:sym typeface="Wingdings" panose="05000000000000000000" pitchFamily="2" charset="2"/>
              </a:rPr>
              <a:t>Potal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製程外包管理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出貨界面</a:t>
            </a:r>
            <a:endParaRPr lang="vi-VN" altLang="zh-CN" dirty="0" smtClean="0">
              <a:sym typeface="Wingdings" panose="05000000000000000000" pitchFamily="2" charset="2"/>
            </a:endParaRPr>
          </a:p>
          <a:p>
            <a:r>
              <a:rPr lang="vi-VN" altLang="zh-TW" sz="1400" dirty="0">
                <a:sym typeface="Wingdings" panose="05000000000000000000" pitchFamily="2" charset="2"/>
              </a:rPr>
              <a:t>Mở trang chủ FSP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Hệ thống ứng dụng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Thu mua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Supplier Portal</a:t>
            </a:r>
            <a:r>
              <a:rPr lang="en-US" altLang="zh-CN" sz="1400" dirty="0">
                <a:sym typeface="Wingdings" panose="05000000000000000000" pitchFamily="2" charset="2"/>
              </a:rPr>
              <a:t> </a:t>
            </a:r>
            <a:r>
              <a:rPr lang="vi-VN" altLang="zh-CN" sz="1400" dirty="0">
                <a:sym typeface="Wingdings" panose="05000000000000000000" pitchFamily="2" charset="2"/>
              </a:rPr>
              <a:t>Quản lý chế trình gia công ngoài</a:t>
            </a:r>
            <a:r>
              <a:rPr lang="en-US" altLang="zh-CN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vi-VN" altLang="zh-CN" sz="1400" dirty="0" smtClean="0">
                <a:sym typeface="Wingdings" panose="05000000000000000000" pitchFamily="2" charset="2"/>
              </a:rPr>
              <a:t>Giao diện xuất hàng</a:t>
            </a:r>
            <a:endParaRPr lang="zh-TW" altLang="en-US" sz="14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9" y="1338832"/>
            <a:ext cx="7765464" cy="22097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9" y="3664359"/>
            <a:ext cx="10753981" cy="319364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71935" y="1862051"/>
            <a:ext cx="3319849" cy="1573127"/>
          </a:xfrm>
          <a:prstGeom prst="wedgeRoundRectCallout">
            <a:avLst>
              <a:gd name="adj1" fmla="val -183716"/>
              <a:gd name="adj2" fmla="val 121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Waibao</a:t>
            </a:r>
            <a:r>
              <a:rPr lang="en-US" dirty="0" smtClean="0"/>
              <a:t> </a:t>
            </a:r>
            <a:r>
              <a:rPr lang="vi-VN" dirty="0" smtClean="0"/>
              <a:t>thao tác</a:t>
            </a:r>
            <a:r>
              <a:rPr lang="en-US" dirty="0" smtClean="0"/>
              <a:t>: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VS GCN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IT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VS (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OK &amp; NG)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3070" y="4580238"/>
            <a:ext cx="1779373" cy="2471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1738</Words>
  <Application>Microsoft Office PowerPoint</Application>
  <PresentationFormat>Custom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佈景主題</vt:lpstr>
      <vt:lpstr>外包Supplier Portal操作手冊</vt:lpstr>
      <vt:lpstr>PowerPoint Presentation</vt:lpstr>
      <vt:lpstr>二. Supplier Portal登錄操作說明 2. Thuyết minh thao tác đăng nhập Supplier Portal</vt:lpstr>
      <vt:lpstr>三. 廠內出貨界面操作說明 3. Thuyết minh thao tác của giao diện xuất hàng trong xưởng</vt:lpstr>
      <vt:lpstr>四. GS外包中心RC發料操作說明 4.          Thuyết minh thao tác phát liệu RC của trung tâm gia công ngoài GS</vt:lpstr>
      <vt:lpstr>五. 來料點收界面操作說明</vt:lpstr>
      <vt:lpstr>五. 來料點收界面操作說明 5.    Thuyết minh thao tác của giao diện điểm thu liệu về</vt:lpstr>
      <vt:lpstr>五. 來料點收界面操作說明</vt:lpstr>
      <vt:lpstr>七. 外包廠出貨界面操作說明 7.  Thuyết minh thao tác giao diện xuất hàng của nhà cung ứng ngoài</vt:lpstr>
      <vt:lpstr>七. 外包廠出貨界面操作說明 7. Thuyết minh thao tác giao diện xuất hàng của nhà cung ứng ngoài</vt:lpstr>
      <vt:lpstr>八. 外包廠出貨單管理操作說明</vt:lpstr>
      <vt:lpstr>八. 外包廠出貨單管理操作說明 8.         Thuyết minh thao tác quản lý đơn xuất hàng của nhà cung ứng ngoài </vt:lpstr>
      <vt:lpstr>八. 外包廠出貨單管理操作說明 8. Thuyết minh thao tác quản lý đơn xuất hàng của nhà cung ứng ngoài</vt:lpstr>
      <vt:lpstr>八. 外包廠出貨單管理操作說明 8. Thuyết minh thao tác quản lý đơn xuất hàng của nhà cung ứng ngoài</vt:lpstr>
      <vt:lpstr>九. 外包中心RC回廠操作說明 9. Thuyết minh thao tác RC về xưởng </vt:lpstr>
      <vt:lpstr>六.外包廠未交/已交明細查詢界面操作說明</vt:lpstr>
      <vt:lpstr>六.外包廠未交/已交明細查詢界面操作說明</vt:lpstr>
      <vt:lpstr>六.外包廠未交/已交明細查詢界面操作說明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ShanShan.Hu (胡珊珊)</dc:creator>
  <cp:lastModifiedBy>maityminh</cp:lastModifiedBy>
  <cp:revision>54</cp:revision>
  <dcterms:created xsi:type="dcterms:W3CDTF">2022-02-18T07:59:50Z</dcterms:created>
  <dcterms:modified xsi:type="dcterms:W3CDTF">2022-08-19T00:59:27Z</dcterms:modified>
</cp:coreProperties>
</file>