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66" r:id="rId6"/>
    <p:sldId id="260" r:id="rId7"/>
    <p:sldId id="261" r:id="rId8"/>
    <p:sldId id="262" r:id="rId9"/>
  </p:sldIdLst>
  <p:sldSz cx="12192000" cy="6858000"/>
  <p:notesSz cx="6858000" cy="9144000"/>
  <p:embeddedFontLst>
    <p:embeddedFont>
      <p:font typeface="黑体" panose="02010609060101010101" pitchFamily="49" charset="-122"/>
      <p:regular r:id="rId13"/>
    </p:embeddedFont>
    <p:embeddedFont>
      <p:font typeface="Calista" panose="02000500000000000000" charset="-122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微软雅黑" panose="020B0503020204020204" pitchFamily="34" charset="-122"/>
      <p:regular r:id="rId1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7.fntdata"/><Relationship Id="rId18" Type="http://schemas.openxmlformats.org/officeDocument/2006/relationships/font" Target="fonts/font6.fntdata"/><Relationship Id="rId17" Type="http://schemas.openxmlformats.org/officeDocument/2006/relationships/font" Target="fonts/font5.fntdata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png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logo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5240" y="11430"/>
            <a:ext cx="2422525" cy="51244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8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692910" y="1530985"/>
            <a:ext cx="8806180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第二部分：</a:t>
            </a:r>
            <a:r>
              <a:rPr lang="en-US" altLang="zh-CN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Micro:bit</a:t>
            </a:r>
            <a:r>
              <a:rPr lang="zh-CN" altLang="en-US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开发板玩法</a:t>
            </a:r>
            <a:endParaRPr lang="zh-CN" altLang="en-US" sz="4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75760" y="3315335"/>
            <a:ext cx="3975100" cy="6451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  <a:sym typeface="+mn-ea"/>
              </a:rPr>
              <a:t>第十一课：跳跃弹球</a:t>
            </a:r>
            <a:endParaRPr lang="zh-CN" alt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sta" panose="02000500000000000000" charset="-122"/>
              <a:ea typeface="Calista" panose="02000500000000000000" charset="-122"/>
              <a:cs typeface="Calista" panose="02000500000000000000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788670" y="720005"/>
            <a:ext cx="17894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800" b="1">
                <a:solidFill>
                  <a:schemeClr val="bg1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实现目标：</a:t>
            </a:r>
            <a:endParaRPr lang="zh-CN" altLang="en-US" sz="2800" b="1">
              <a:solidFill>
                <a:schemeClr val="bg1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21865" y="1475105"/>
            <a:ext cx="7332345" cy="1383665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p>
            <a:pPr algn="l"/>
            <a:r>
              <a:rPr lang="zh-CN" altLang="en-US" sz="2800">
                <a:solidFill>
                  <a:srgbClr val="0070C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  <a:sym typeface="+mn-ea"/>
              </a:rPr>
              <a:t>开机的时候我们</a:t>
            </a:r>
            <a:r>
              <a:rPr lang="en-US" altLang="zh-CN" sz="2800">
                <a:solidFill>
                  <a:srgbClr val="0070C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  <a:sym typeface="+mn-ea"/>
              </a:rPr>
              <a:t>LED</a:t>
            </a:r>
            <a:r>
              <a:rPr lang="zh-CN" altLang="en-US" sz="2800">
                <a:solidFill>
                  <a:srgbClr val="0070C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  <a:sym typeface="+mn-ea"/>
              </a:rPr>
              <a:t>上显示一个小球（小红点），</a:t>
            </a:r>
            <a:r>
              <a:rPr lang="zh-CN" altLang="en-US" sz="2800">
                <a:solidFill>
                  <a:srgbClr val="FFC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  <a:sym typeface="+mn-ea"/>
              </a:rPr>
              <a:t>我们拿起</a:t>
            </a:r>
            <a:r>
              <a:rPr lang="en-US" altLang="zh-CN" sz="2800">
                <a:solidFill>
                  <a:srgbClr val="FFC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  <a:sym typeface="+mn-ea"/>
              </a:rPr>
              <a:t>Microbit</a:t>
            </a:r>
            <a:r>
              <a:rPr lang="zh-CN" altLang="en-US" sz="2800">
                <a:solidFill>
                  <a:srgbClr val="FFC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  <a:sym typeface="+mn-ea"/>
              </a:rPr>
              <a:t>跳起来的时候我们的小球也</a:t>
            </a:r>
            <a:r>
              <a:rPr lang="zh-CN" altLang="en-US" sz="2800">
                <a:solidFill>
                  <a:srgbClr val="00B0F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  <a:sym typeface="+mn-ea"/>
              </a:rPr>
              <a:t>会跟我们跳起，达到最高点后就会加速下落。</a:t>
            </a:r>
            <a:endParaRPr lang="zh-CN" altLang="en-US" sz="2800">
              <a:solidFill>
                <a:srgbClr val="00B0F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  <a:sym typeface="+mn-ea"/>
            </a:endParaRPr>
          </a:p>
        </p:txBody>
      </p:sp>
      <p:pic>
        <p:nvPicPr>
          <p:cNvPr id="3" name="图片 2" descr="QQ图片201805081800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3238500"/>
            <a:ext cx="3047365" cy="30473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88670" y="720005"/>
            <a:ext cx="17894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800" b="1">
                <a:solidFill>
                  <a:schemeClr val="bg1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实现原理：</a:t>
            </a:r>
            <a:endParaRPr lang="zh-CN" altLang="en-US" sz="2800" b="1">
              <a:solidFill>
                <a:schemeClr val="bg1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22755" y="1435735"/>
            <a:ext cx="878459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0">
                <a:solidFill>
                  <a:srgbClr val="FFC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我们前面的课程有介绍到，</a:t>
            </a:r>
            <a:r>
              <a:rPr lang="en-US" altLang="zh-CN" b="0">
                <a:solidFill>
                  <a:srgbClr val="FFC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Mircobit</a:t>
            </a:r>
            <a:r>
              <a:rPr lang="zh-CN" altLang="en-US" b="0">
                <a:solidFill>
                  <a:srgbClr val="FFC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上</a:t>
            </a:r>
            <a:r>
              <a:rPr b="0">
                <a:solidFill>
                  <a:srgbClr val="FFC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建有加速度传感器用于检测加速度。</a:t>
            </a:r>
            <a:endParaRPr b="0">
              <a:solidFill>
                <a:srgbClr val="FFC00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pic>
        <p:nvPicPr>
          <p:cNvPr id="12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2755" y="2416810"/>
            <a:ext cx="2354580" cy="202501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426845" y="4441825"/>
            <a:ext cx="29464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ctr"/>
            <a:r>
              <a:rPr b="0">
                <a:solidFill>
                  <a:srgbClr val="0070C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Micro</a:t>
            </a:r>
            <a:r>
              <a:rPr lang="en-US" b="0">
                <a:solidFill>
                  <a:srgbClr val="0070C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b</a:t>
            </a:r>
            <a:r>
              <a:rPr b="0">
                <a:solidFill>
                  <a:srgbClr val="0070C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it</a:t>
            </a:r>
            <a:r>
              <a:rPr lang="zh-CN" altLang="en-US" b="0">
                <a:solidFill>
                  <a:srgbClr val="0070C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上的加速度传感器</a:t>
            </a:r>
            <a:endParaRPr lang="zh-CN" altLang="en-US" b="0">
              <a:solidFill>
                <a:srgbClr val="0070C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89550" y="4605020"/>
            <a:ext cx="5080000" cy="645160"/>
          </a:xfrm>
          <a:prstGeom prst="rect">
            <a:avLst/>
          </a:prstGeom>
          <a:solidFill>
            <a:schemeClr val="bg1">
              <a:alpha val="65000"/>
            </a:schemeClr>
          </a:solidFill>
          <a:ln w="9525">
            <a:noFill/>
          </a:ln>
        </p:spPr>
        <p:txBody>
          <a:bodyPr>
            <a:spAutoFit/>
          </a:bodyPr>
          <a:p>
            <a:r>
              <a:rPr lang="en-US" b="0">
                <a:solidFill>
                  <a:srgbClr val="C00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    </a:t>
            </a:r>
            <a:r>
              <a:rPr b="0">
                <a:solidFill>
                  <a:srgbClr val="C00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MicroBit 提供了获取各个轴的加速度传感器的</a:t>
            </a:r>
            <a:r>
              <a:rPr b="0">
                <a:solidFill>
                  <a:srgbClr val="00B0F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指令。各个轴的方向如</a:t>
            </a:r>
            <a:r>
              <a:rPr lang="zh-CN" b="0">
                <a:solidFill>
                  <a:srgbClr val="00B0F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上</a:t>
            </a:r>
            <a:endParaRPr lang="zh-CN" b="0">
              <a:solidFill>
                <a:srgbClr val="00B0F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pic>
        <p:nvPicPr>
          <p:cNvPr id="9" name="图片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82080" y="2197735"/>
            <a:ext cx="2694940" cy="224409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5289550" y="5420995"/>
            <a:ext cx="5080000" cy="922020"/>
          </a:xfrm>
          <a:prstGeom prst="rect">
            <a:avLst/>
          </a:prstGeom>
          <a:solidFill>
            <a:schemeClr val="bg1">
              <a:alpha val="65000"/>
            </a:schemeClr>
          </a:solidFill>
          <a:ln w="9525">
            <a:noFill/>
          </a:ln>
        </p:spPr>
        <p:txBody>
          <a:bodyPr>
            <a:spAutoFit/>
          </a:bodyPr>
          <a:p>
            <a:pPr indent="266700"/>
            <a:r>
              <a:rPr sz="1800" b="0">
                <a:solidFill>
                  <a:srgbClr val="92D05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Z轴的方向位</a:t>
            </a:r>
            <a:r>
              <a:rPr lang="zh-CN" sz="1800" b="0">
                <a:solidFill>
                  <a:srgbClr val="92D05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是</a:t>
            </a:r>
            <a:r>
              <a:rPr sz="1800" b="0">
                <a:solidFill>
                  <a:srgbClr val="92D05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垂直于LED点阵向下</a:t>
            </a:r>
            <a:r>
              <a:rPr lang="zh-CN" sz="1800" b="0">
                <a:solidFill>
                  <a:srgbClr val="92D05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的哦</a:t>
            </a:r>
            <a:r>
              <a:rPr sz="1800" b="0">
                <a:solidFill>
                  <a:srgbClr val="92D05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。得到</a:t>
            </a:r>
            <a:r>
              <a:rPr lang="zh-CN" sz="1800" b="0">
                <a:solidFill>
                  <a:srgbClr val="00206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了</a:t>
            </a:r>
            <a:r>
              <a:rPr sz="1800" b="0">
                <a:solidFill>
                  <a:srgbClr val="00206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各轴的加速度后</a:t>
            </a:r>
            <a:r>
              <a:rPr lang="zh-CN" sz="1800" b="0">
                <a:solidFill>
                  <a:srgbClr val="00206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我们</a:t>
            </a:r>
            <a:r>
              <a:rPr sz="1800" b="0">
                <a:solidFill>
                  <a:srgbClr val="00206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就可以根据加速度判断</a:t>
            </a:r>
            <a:r>
              <a:rPr sz="1800" b="0">
                <a:solidFill>
                  <a:srgbClr val="FFFF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MicroBit的运动状态</a:t>
            </a:r>
            <a:r>
              <a:rPr lang="zh-CN" sz="1800" b="0">
                <a:solidFill>
                  <a:srgbClr val="FFFF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啦</a:t>
            </a:r>
            <a:r>
              <a:rPr sz="1800" b="0">
                <a:solidFill>
                  <a:srgbClr val="FFFF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。</a:t>
            </a:r>
            <a:endParaRPr sz="1800" b="0">
              <a:solidFill>
                <a:srgbClr val="FFFF0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</p:spTree>
    <p:custDataLst>
      <p:tags r:id="rId3"/>
    </p:custData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788670" y="720005"/>
            <a:ext cx="17894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800" b="1">
                <a:solidFill>
                  <a:schemeClr val="bg1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课前准备：</a:t>
            </a:r>
            <a:endParaRPr lang="zh-CN" altLang="en-US" sz="2800" b="1">
              <a:solidFill>
                <a:schemeClr val="bg1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2255" y="1242060"/>
            <a:ext cx="3270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C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我们需要准备以下物品</a:t>
            </a:r>
            <a:endParaRPr lang="zh-CN" altLang="en-US" sz="2400">
              <a:solidFill>
                <a:srgbClr val="FFC00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30020" y="2075180"/>
            <a:ext cx="1503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olidFill>
                  <a:srgbClr val="FFFF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  <a:sym typeface="+mn-ea"/>
              </a:rPr>
              <a:t>Micro:bit</a:t>
            </a:r>
            <a:r>
              <a:rPr lang="zh-CN" altLang="en-US" dirty="0">
                <a:solidFill>
                  <a:srgbClr val="FFFF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  <a:sym typeface="+mn-ea"/>
              </a:rPr>
              <a:t>主板</a:t>
            </a:r>
            <a:endParaRPr lang="zh-CN" altLang="en-US" dirty="0">
              <a:solidFill>
                <a:srgbClr val="FFFF0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41570" y="2075180"/>
            <a:ext cx="1859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olidFill>
                  <a:srgbClr val="7030A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  <a:sym typeface="+mn-ea"/>
              </a:rPr>
              <a:t>micro usb</a:t>
            </a:r>
            <a:r>
              <a:rPr lang="zh-CN" altLang="en-US" dirty="0">
                <a:solidFill>
                  <a:srgbClr val="7030A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  <a:sym typeface="+mn-ea"/>
              </a:rPr>
              <a:t>数据线</a:t>
            </a:r>
            <a:endParaRPr lang="zh-CN" altLang="en-US" dirty="0">
              <a:solidFill>
                <a:srgbClr val="7030A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048750" y="2075180"/>
            <a:ext cx="640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srgbClr val="00206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  <a:sym typeface="+mn-ea"/>
              </a:rPr>
              <a:t>电脑</a:t>
            </a:r>
            <a:endParaRPr lang="zh-CN" altLang="en-US" dirty="0">
              <a:solidFill>
                <a:srgbClr val="00206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  <a:sym typeface="+mn-ea"/>
            </a:endParaRPr>
          </a:p>
        </p:txBody>
      </p:sp>
      <p:pic>
        <p:nvPicPr>
          <p:cNvPr id="13" name="图片 12" descr="timg2"/>
          <p:cNvPicPr>
            <a:picLocks noChangeAspect="1"/>
          </p:cNvPicPr>
          <p:nvPr/>
        </p:nvPicPr>
        <p:blipFill>
          <a:blip r:embed="rId1"/>
          <a:srcRect l="16139" t="18972" r="17722" b="15306"/>
          <a:stretch>
            <a:fillRect/>
          </a:stretch>
        </p:blipFill>
        <p:spPr>
          <a:xfrm>
            <a:off x="1267460" y="2541905"/>
            <a:ext cx="1939925" cy="192786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705" y="2541905"/>
            <a:ext cx="2673985" cy="206946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3880" y="2541905"/>
            <a:ext cx="2369185" cy="220472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939925" y="5059680"/>
            <a:ext cx="8312150" cy="829945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92D05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将我们的</a:t>
            </a:r>
            <a:r>
              <a:rPr lang="en-US" altLang="zh-CN" sz="2400">
                <a:solidFill>
                  <a:srgbClr val="92D05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micro:bit</a:t>
            </a:r>
            <a:r>
              <a:rPr lang="zh-CN" altLang="en-US" sz="2400">
                <a:solidFill>
                  <a:srgbClr val="92D05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通过</a:t>
            </a:r>
            <a:r>
              <a:rPr lang="en-US" altLang="zh-CN" sz="2400">
                <a:solidFill>
                  <a:srgbClr val="92D05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usb</a:t>
            </a:r>
            <a:r>
              <a:rPr lang="zh-CN" altLang="en-US" sz="2400">
                <a:solidFill>
                  <a:srgbClr val="92D05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数据线连接到电脑上，电脑会增加</a:t>
            </a:r>
            <a:r>
              <a:rPr lang="zh-CN" altLang="en-US" sz="2400">
                <a:solidFill>
                  <a:srgbClr val="7030A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一个</a:t>
            </a:r>
            <a:r>
              <a:rPr lang="en-US" altLang="zh-CN" sz="2400">
                <a:solidFill>
                  <a:srgbClr val="7030A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u</a:t>
            </a:r>
            <a:r>
              <a:rPr lang="zh-CN" altLang="en-US" sz="2400">
                <a:solidFill>
                  <a:srgbClr val="7030A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盘，点击</a:t>
            </a:r>
            <a:r>
              <a:rPr lang="en-US" altLang="zh-CN" sz="2400">
                <a:solidFill>
                  <a:srgbClr val="7030A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u</a:t>
            </a:r>
            <a:r>
              <a:rPr lang="zh-CN" altLang="en-US" sz="2400">
                <a:solidFill>
                  <a:srgbClr val="7030A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盘里的网址进入到我们的编程页面。</a:t>
            </a:r>
            <a:endParaRPr lang="zh-CN" altLang="en-US" sz="2400">
              <a:solidFill>
                <a:srgbClr val="7030A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</p:spTree>
    <p:custDataLst>
      <p:tags r:id="rId4"/>
    </p:custData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979170" y="720090"/>
            <a:ext cx="557911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800" b="1">
                <a:solidFill>
                  <a:schemeClr val="bg1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用到的主要软件指令（积木块）：</a:t>
            </a:r>
            <a:endParaRPr lang="zh-CN" altLang="en-US" sz="2800" b="1">
              <a:solidFill>
                <a:schemeClr val="bg1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graphicFrame>
        <p:nvGraphicFramePr>
          <p:cNvPr id="14" name="表格 13"/>
          <p:cNvGraphicFramePr/>
          <p:nvPr/>
        </p:nvGraphicFramePr>
        <p:xfrm>
          <a:off x="2105660" y="1374775"/>
          <a:ext cx="7759065" cy="5001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7970"/>
                <a:gridCol w="1871980"/>
                <a:gridCol w="3079115"/>
              </a:tblGrid>
              <a:tr h="1031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latin typeface="Calista" panose="02000500000000000000" charset="-122"/>
                          <a:ea typeface="Calista" panose="02000500000000000000" charset="-122"/>
                          <a:cs typeface="Calista" panose="02000500000000000000" charset="-122"/>
                        </a:rPr>
                        <a:t>指令</a:t>
                      </a:r>
                      <a:endParaRPr lang="zh-CN" altLang="en-US" sz="2000" b="1">
                        <a:latin typeface="Calista" panose="02000500000000000000" charset="-122"/>
                        <a:ea typeface="Calista" panose="02000500000000000000" charset="-122"/>
                        <a:cs typeface="Calista" panose="02000500000000000000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latin typeface="Calista" panose="02000500000000000000" charset="-122"/>
                          <a:ea typeface="Calista" panose="02000500000000000000" charset="-122"/>
                          <a:cs typeface="Calista" panose="02000500000000000000" charset="-122"/>
                        </a:rPr>
                        <a:t>所属类别</a:t>
                      </a:r>
                      <a:endParaRPr lang="zh-CN" altLang="en-US" sz="2000" b="1">
                        <a:latin typeface="Calista" panose="02000500000000000000" charset="-122"/>
                        <a:ea typeface="Calista" panose="02000500000000000000" charset="-122"/>
                        <a:cs typeface="Calista" panose="02000500000000000000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 b="1">
                          <a:latin typeface="Calista" panose="02000500000000000000" charset="-122"/>
                          <a:ea typeface="Calista" panose="02000500000000000000" charset="-122"/>
                          <a:cs typeface="Calista" panose="02000500000000000000" charset="-122"/>
                        </a:rPr>
                        <a:t>解释</a:t>
                      </a:r>
                      <a:endParaRPr lang="zh-CN" altLang="en-US" sz="2000" b="1">
                        <a:latin typeface="Calista" panose="02000500000000000000" charset="-122"/>
                        <a:ea typeface="Calista" panose="02000500000000000000" charset="-122"/>
                        <a:cs typeface="Calista" panose="02000500000000000000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18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1000" b="0">
                        <a:latin typeface="Calista" panose="02000500000000000000" charset="-122"/>
                        <a:ea typeface="Calista" panose="02000500000000000000" charset="-122"/>
                        <a:cs typeface="Calista" panose="02000500000000000000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23191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1000" b="0">
                        <a:latin typeface="Calista" panose="02000500000000000000" charset="-122"/>
                        <a:ea typeface="Calista" panose="02000500000000000000" charset="-122"/>
                        <a:cs typeface="Calista" panose="02000500000000000000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>
                          <a:solidFill>
                            <a:srgbClr val="FFC000"/>
                          </a:solidFill>
                          <a:latin typeface="Calista" panose="02000500000000000000" charset="-122"/>
                          <a:ea typeface="Calista" panose="02000500000000000000" charset="-122"/>
                          <a:cs typeface="Calista" panose="02000500000000000000" charset="-122"/>
                          <a:sym typeface="+mn-ea"/>
                        </a:rPr>
                        <a:t>获取指定轴的加速度的值</a:t>
                      </a:r>
                      <a:endParaRPr lang="en-US" altLang="zh-CN" sz="1600" b="0">
                        <a:solidFill>
                          <a:srgbClr val="7030A0"/>
                        </a:solidFill>
                        <a:latin typeface="Calista" panose="02000500000000000000" charset="-122"/>
                        <a:ea typeface="Calista" panose="02000500000000000000" charset="-122"/>
                        <a:cs typeface="Calista" panose="02000500000000000000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50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23191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1000" b="0">
                        <a:latin typeface="Calista" panose="02000500000000000000" charset="-122"/>
                        <a:ea typeface="Calista" panose="02000500000000000000" charset="-122"/>
                        <a:cs typeface="Calista" panose="02000500000000000000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900" b="0">
                          <a:solidFill>
                            <a:srgbClr val="23191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zh-CN" altLang="en-US" sz="900" b="0">
                        <a:solidFill>
                          <a:srgbClr val="231916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 b="0">
                          <a:solidFill>
                            <a:srgbClr val="0070C0"/>
                          </a:solidFill>
                          <a:latin typeface="Calista" panose="02000500000000000000" charset="-122"/>
                          <a:ea typeface="Calista" panose="02000500000000000000" charset="-122"/>
                          <a:cs typeface="Calista" panose="02000500000000000000" charset="-122"/>
                        </a:rPr>
                        <a:t>在LED点阵中显示一个预置的图标</a:t>
                      </a:r>
                      <a:endParaRPr lang="zh-CN" altLang="en-US" sz="1600" b="0">
                        <a:solidFill>
                          <a:srgbClr val="0070C0"/>
                        </a:solidFill>
                        <a:latin typeface="Calista" panose="02000500000000000000" charset="-122"/>
                        <a:ea typeface="Calista" panose="02000500000000000000" charset="-122"/>
                        <a:cs typeface="Calista" panose="02000500000000000000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9675"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 sz="1000" b="0">
                        <a:latin typeface="Calista" panose="02000500000000000000" charset="-122"/>
                        <a:ea typeface="Calista" panose="02000500000000000000" charset="-122"/>
                        <a:cs typeface="Calista" panose="02000500000000000000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 sz="900" b="0">
                        <a:solidFill>
                          <a:srgbClr val="231916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 b="0">
                          <a:solidFill>
                            <a:srgbClr val="7030A0"/>
                          </a:solidFill>
                          <a:latin typeface="Calista" panose="02000500000000000000" charset="-122"/>
                          <a:ea typeface="Calista" panose="02000500000000000000" charset="-122"/>
                          <a:cs typeface="Calista" panose="02000500000000000000" charset="-122"/>
                        </a:rPr>
                        <a:t>使用</a:t>
                      </a:r>
                      <a:r>
                        <a:rPr lang="en-US" altLang="zh-CN" sz="1600" b="0">
                          <a:solidFill>
                            <a:srgbClr val="7030A0"/>
                          </a:solidFill>
                          <a:latin typeface="Calista" panose="02000500000000000000" charset="-122"/>
                          <a:ea typeface="Calista" panose="02000500000000000000" charset="-122"/>
                          <a:cs typeface="Calista" panose="02000500000000000000" charset="-122"/>
                        </a:rPr>
                        <a:t>XY</a:t>
                      </a:r>
                      <a:r>
                        <a:rPr lang="zh-CN" altLang="en-US" sz="1600" b="0">
                          <a:solidFill>
                            <a:srgbClr val="7030A0"/>
                          </a:solidFill>
                          <a:latin typeface="Calista" panose="02000500000000000000" charset="-122"/>
                          <a:ea typeface="Calista" panose="02000500000000000000" charset="-122"/>
                          <a:cs typeface="Calista" panose="02000500000000000000" charset="-122"/>
                        </a:rPr>
                        <a:t>坐标打开指定的</a:t>
                      </a:r>
                      <a:r>
                        <a:rPr lang="en-US" altLang="zh-CN" sz="1600" b="0">
                          <a:solidFill>
                            <a:srgbClr val="7030A0"/>
                          </a:solidFill>
                          <a:latin typeface="Calista" panose="02000500000000000000" charset="-122"/>
                          <a:ea typeface="Calista" panose="02000500000000000000" charset="-122"/>
                          <a:cs typeface="Calista" panose="02000500000000000000" charset="-122"/>
                        </a:rPr>
                        <a:t>LED,X</a:t>
                      </a:r>
                      <a:r>
                        <a:rPr lang="zh-CN" altLang="en-US" sz="1600" b="0">
                          <a:solidFill>
                            <a:srgbClr val="7030A0"/>
                          </a:solidFill>
                          <a:latin typeface="Calista" panose="02000500000000000000" charset="-122"/>
                          <a:ea typeface="Calista" panose="02000500000000000000" charset="-122"/>
                          <a:cs typeface="Calista" panose="02000500000000000000" charset="-122"/>
                        </a:rPr>
                        <a:t>为横轴，</a:t>
                      </a:r>
                      <a:r>
                        <a:rPr lang="en-US" altLang="zh-CN" sz="1600" b="0">
                          <a:solidFill>
                            <a:srgbClr val="7030A0"/>
                          </a:solidFill>
                          <a:latin typeface="Calista" panose="02000500000000000000" charset="-122"/>
                          <a:ea typeface="Calista" panose="02000500000000000000" charset="-122"/>
                          <a:cs typeface="Calista" panose="02000500000000000000" charset="-122"/>
                        </a:rPr>
                        <a:t>Y</a:t>
                      </a:r>
                      <a:r>
                        <a:rPr lang="zh-CN" altLang="en-US" sz="1600" b="0">
                          <a:solidFill>
                            <a:srgbClr val="7030A0"/>
                          </a:solidFill>
                          <a:latin typeface="Calista" panose="02000500000000000000" charset="-122"/>
                          <a:ea typeface="Calista" panose="02000500000000000000" charset="-122"/>
                          <a:cs typeface="Calista" panose="02000500000000000000" charset="-122"/>
                        </a:rPr>
                        <a:t>为纵轴。</a:t>
                      </a:r>
                      <a:endParaRPr lang="zh-CN" altLang="en-US" sz="1600" b="0">
                        <a:solidFill>
                          <a:srgbClr val="7030A0"/>
                        </a:solidFill>
                        <a:latin typeface="Calista" panose="02000500000000000000" charset="-122"/>
                        <a:ea typeface="Calista" panose="02000500000000000000" charset="-122"/>
                        <a:cs typeface="Calista" panose="02000500000000000000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3470"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 sz="1000" b="0">
                        <a:latin typeface="Calista" panose="02000500000000000000" charset="-122"/>
                        <a:ea typeface="Calista" panose="02000500000000000000" charset="-122"/>
                        <a:cs typeface="Calista" panose="02000500000000000000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endParaRPr lang="zh-CN" altLang="en-US" sz="900" b="0">
                        <a:solidFill>
                          <a:srgbClr val="231916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sz="1600">
                          <a:solidFill>
                            <a:srgbClr val="7030A0"/>
                          </a:solidFill>
                          <a:latin typeface="Calista" panose="02000500000000000000" charset="-122"/>
                          <a:ea typeface="Calista" panose="02000500000000000000" charset="-122"/>
                          <a:cs typeface="Calista" panose="02000500000000000000" charset="-122"/>
                          <a:sym typeface="+mn-ea"/>
                        </a:rPr>
                        <a:t>使用</a:t>
                      </a:r>
                      <a:r>
                        <a:rPr lang="en-US" altLang="zh-CN" sz="1600">
                          <a:solidFill>
                            <a:srgbClr val="7030A0"/>
                          </a:solidFill>
                          <a:latin typeface="Calista" panose="02000500000000000000" charset="-122"/>
                          <a:ea typeface="Calista" panose="02000500000000000000" charset="-122"/>
                          <a:cs typeface="Calista" panose="02000500000000000000" charset="-122"/>
                          <a:sym typeface="+mn-ea"/>
                        </a:rPr>
                        <a:t>XY</a:t>
                      </a:r>
                      <a:r>
                        <a:rPr lang="zh-CN" altLang="en-US" sz="1600">
                          <a:solidFill>
                            <a:srgbClr val="7030A0"/>
                          </a:solidFill>
                          <a:latin typeface="Calista" panose="02000500000000000000" charset="-122"/>
                          <a:ea typeface="Calista" panose="02000500000000000000" charset="-122"/>
                          <a:cs typeface="Calista" panose="02000500000000000000" charset="-122"/>
                          <a:sym typeface="+mn-ea"/>
                        </a:rPr>
                        <a:t>坐标打开指定的</a:t>
                      </a:r>
                      <a:r>
                        <a:rPr lang="en-US" altLang="zh-CN" sz="1600">
                          <a:solidFill>
                            <a:srgbClr val="7030A0"/>
                          </a:solidFill>
                          <a:latin typeface="Calista" panose="02000500000000000000" charset="-122"/>
                          <a:ea typeface="Calista" panose="02000500000000000000" charset="-122"/>
                          <a:cs typeface="Calista" panose="02000500000000000000" charset="-122"/>
                          <a:sym typeface="+mn-ea"/>
                        </a:rPr>
                        <a:t>LED,X</a:t>
                      </a:r>
                      <a:r>
                        <a:rPr lang="zh-CN" altLang="en-US" sz="1600">
                          <a:solidFill>
                            <a:srgbClr val="7030A0"/>
                          </a:solidFill>
                          <a:latin typeface="Calista" panose="02000500000000000000" charset="-122"/>
                          <a:ea typeface="Calista" panose="02000500000000000000" charset="-122"/>
                          <a:cs typeface="Calista" panose="02000500000000000000" charset="-122"/>
                          <a:sym typeface="+mn-ea"/>
                        </a:rPr>
                        <a:t>为横轴，</a:t>
                      </a:r>
                      <a:r>
                        <a:rPr lang="en-US" altLang="zh-CN" sz="1600">
                          <a:solidFill>
                            <a:srgbClr val="7030A0"/>
                          </a:solidFill>
                          <a:latin typeface="Calista" panose="02000500000000000000" charset="-122"/>
                          <a:ea typeface="Calista" panose="02000500000000000000" charset="-122"/>
                          <a:cs typeface="Calista" panose="02000500000000000000" charset="-122"/>
                          <a:sym typeface="+mn-ea"/>
                        </a:rPr>
                        <a:t>Y</a:t>
                      </a:r>
                      <a:r>
                        <a:rPr lang="zh-CN" altLang="en-US" sz="1600">
                          <a:solidFill>
                            <a:srgbClr val="7030A0"/>
                          </a:solidFill>
                          <a:latin typeface="Calista" panose="02000500000000000000" charset="-122"/>
                          <a:ea typeface="Calista" panose="02000500000000000000" charset="-122"/>
                          <a:cs typeface="Calista" panose="02000500000000000000" charset="-122"/>
                          <a:sym typeface="+mn-ea"/>
                        </a:rPr>
                        <a:t>为纵轴。</a:t>
                      </a:r>
                      <a:endParaRPr lang="zh-CN" altLang="en-US" sz="1600" b="0">
                        <a:solidFill>
                          <a:srgbClr val="0070C0"/>
                        </a:solidFill>
                        <a:latin typeface="Calista" panose="02000500000000000000" charset="-122"/>
                        <a:ea typeface="Calista" panose="02000500000000000000" charset="-122"/>
                        <a:cs typeface="Calista" panose="02000500000000000000" charset="-122"/>
                      </a:endParaRPr>
                    </a:p>
                  </a:txBody>
                  <a:tcPr marL="0" marR="0" marT="0" marB="1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6" name="图片 15"/>
          <p:cNvPicPr/>
          <p:nvPr/>
        </p:nvPicPr>
        <p:blipFill>
          <a:blip r:embed="rId1"/>
          <a:stretch>
            <a:fillRect/>
          </a:stretch>
        </p:blipFill>
        <p:spPr>
          <a:xfrm>
            <a:off x="5275263" y="2723515"/>
            <a:ext cx="1219200" cy="285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图片 16"/>
          <p:cNvPicPr/>
          <p:nvPr/>
        </p:nvPicPr>
        <p:blipFill>
          <a:blip r:embed="rId2"/>
          <a:stretch>
            <a:fillRect/>
          </a:stretch>
        </p:blipFill>
        <p:spPr>
          <a:xfrm>
            <a:off x="2753678" y="3473450"/>
            <a:ext cx="1428750" cy="523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380" y="3559175"/>
            <a:ext cx="1323975" cy="3524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8430" y="2723515"/>
            <a:ext cx="1695450" cy="285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6980" y="4545965"/>
            <a:ext cx="1628775" cy="333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6675" y="4545965"/>
            <a:ext cx="1838325" cy="4000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4435" y="5661660"/>
            <a:ext cx="2124075" cy="400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1110" y="5728335"/>
            <a:ext cx="1628775" cy="33337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7075" y="575945"/>
            <a:ext cx="5687695" cy="59988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79170" y="720090"/>
            <a:ext cx="13138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800" b="1">
                <a:solidFill>
                  <a:schemeClr val="bg1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程序：</a:t>
            </a:r>
            <a:endParaRPr lang="zh-CN" altLang="en-US" sz="2800" b="1">
              <a:solidFill>
                <a:schemeClr val="bg1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688070" y="81915"/>
            <a:ext cx="2644140" cy="64516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我们先记录</a:t>
            </a:r>
            <a:r>
              <a:rPr lang="en-US" altLang="zh-CN">
                <a:solidFill>
                  <a:srgbClr val="0070C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Y</a:t>
            </a:r>
            <a:r>
              <a:rPr lang="zh-CN" altLang="en-US">
                <a:solidFill>
                  <a:srgbClr val="0070C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轴</a:t>
            </a:r>
            <a:r>
              <a:rPr lang="zh-CN" altLang="en-US">
                <a:solidFill>
                  <a:srgbClr val="7030A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方向的加速度传</a:t>
            </a:r>
            <a:r>
              <a:rPr lang="zh-CN" altLang="en-US">
                <a:solidFill>
                  <a:srgbClr val="00206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感器的值</a:t>
            </a:r>
            <a:r>
              <a:rPr lang="zh-CN" altLang="en-US">
                <a:solidFill>
                  <a:srgbClr val="002060"/>
                </a:solidFill>
              </a:rPr>
              <a:t>。</a:t>
            </a:r>
            <a:endParaRPr lang="zh-CN" altLang="en-US">
              <a:solidFill>
                <a:srgbClr val="002060"/>
              </a:solidFill>
            </a:endParaRPr>
          </a:p>
        </p:txBody>
      </p:sp>
      <p:sp>
        <p:nvSpPr>
          <p:cNvPr id="16" name="圆角右箭头 15"/>
          <p:cNvSpPr/>
          <p:nvPr/>
        </p:nvSpPr>
        <p:spPr>
          <a:xfrm>
            <a:off x="6439535" y="503555"/>
            <a:ext cx="2276475" cy="314960"/>
          </a:xfrm>
          <a:prstGeom prst="ben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6958965" y="1166495"/>
            <a:ext cx="1660525" cy="75565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688070" y="818515"/>
            <a:ext cx="2644140" cy="1476375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206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我们判断一下</a:t>
            </a:r>
            <a:r>
              <a:rPr lang="en-US" altLang="zh-CN">
                <a:solidFill>
                  <a:srgbClr val="00206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Y</a:t>
            </a:r>
            <a:r>
              <a:rPr lang="zh-CN" altLang="en-US">
                <a:solidFill>
                  <a:srgbClr val="00206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轴方向的</a:t>
            </a:r>
            <a:r>
              <a:rPr lang="zh-CN" altLang="en-US">
                <a:solidFill>
                  <a:srgbClr val="00B05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加速度的值，如果小于</a:t>
            </a:r>
            <a:r>
              <a:rPr lang="en-US" altLang="zh-CN">
                <a:solidFill>
                  <a:srgbClr val="7030A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900</a:t>
            </a:r>
            <a:r>
              <a:rPr lang="zh-CN" altLang="en-US">
                <a:solidFill>
                  <a:srgbClr val="7030A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，就判断有人跳起来。</a:t>
            </a:r>
            <a:endParaRPr lang="zh-CN" altLang="en-US">
              <a:solidFill>
                <a:srgbClr val="7030A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  <a:p>
            <a:r>
              <a:rPr lang="zh-CN" altLang="en-US">
                <a:solidFill>
                  <a:srgbClr val="00B0F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此时我们就让小球做一</a:t>
            </a:r>
            <a:r>
              <a:rPr lang="zh-CN" altLang="en-US">
                <a:solidFill>
                  <a:srgbClr val="FF0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个向上跳起的动作。</a:t>
            </a:r>
            <a:endParaRPr lang="zh-CN" altLang="en-US">
              <a:solidFill>
                <a:srgbClr val="FF000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97075" y="2062480"/>
            <a:ext cx="18243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latin typeface="Calista" panose="02000500000000000000" charset="-122"/>
                <a:ea typeface="Calista" panose="02000500000000000000" charset="-122"/>
              </a:rPr>
              <a:t>我们先初始画出一个点，并初始化时间。</a:t>
            </a:r>
            <a:endParaRPr lang="zh-CN" altLang="en-US">
              <a:solidFill>
                <a:srgbClr val="FF0000"/>
              </a:solidFill>
              <a:latin typeface="Calista" panose="02000500000000000000" charset="-122"/>
              <a:ea typeface="Calista" panose="02000500000000000000" charset="-122"/>
            </a:endParaRPr>
          </a:p>
        </p:txBody>
      </p:sp>
      <p:sp>
        <p:nvSpPr>
          <p:cNvPr id="20" name="下箭头 19"/>
          <p:cNvSpPr/>
          <p:nvPr/>
        </p:nvSpPr>
        <p:spPr>
          <a:xfrm>
            <a:off x="2871470" y="1724660"/>
            <a:ext cx="75565" cy="337820"/>
          </a:xfrm>
          <a:prstGeom prst="down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7316470" y="3047365"/>
            <a:ext cx="1206500" cy="75565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716010" y="2651760"/>
            <a:ext cx="2644775" cy="64516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  <a:latin typeface="Calista" panose="02000500000000000000" charset="-122"/>
                <a:ea typeface="Calista" panose="02000500000000000000" charset="-122"/>
              </a:rPr>
              <a:t>让我们的小球向上运动，</a:t>
            </a:r>
            <a:r>
              <a:rPr lang="zh-CN" altLang="en-US">
                <a:solidFill>
                  <a:srgbClr val="00B050"/>
                </a:solidFill>
                <a:latin typeface="Calista" panose="02000500000000000000" charset="-122"/>
                <a:ea typeface="Calista" panose="02000500000000000000" charset="-122"/>
              </a:rPr>
              <a:t>且速度越来越慢</a:t>
            </a:r>
            <a:endParaRPr lang="zh-CN" altLang="en-US">
              <a:solidFill>
                <a:srgbClr val="00B050"/>
              </a:solidFill>
              <a:latin typeface="Calista" panose="02000500000000000000" charset="-122"/>
              <a:ea typeface="Calista" panose="02000500000000000000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716010" y="4960620"/>
            <a:ext cx="2644775" cy="64516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  <a:latin typeface="Calista" panose="02000500000000000000" charset="-122"/>
                <a:ea typeface="Calista" panose="02000500000000000000" charset="-122"/>
              </a:rPr>
              <a:t>让我们的小球向下运动，</a:t>
            </a:r>
            <a:r>
              <a:rPr lang="zh-CN" altLang="en-US">
                <a:solidFill>
                  <a:srgbClr val="00B050"/>
                </a:solidFill>
                <a:latin typeface="Calista" panose="02000500000000000000" charset="-122"/>
                <a:ea typeface="Calista" panose="02000500000000000000" charset="-122"/>
              </a:rPr>
              <a:t>且速度越来越快</a:t>
            </a:r>
            <a:endParaRPr lang="zh-CN" altLang="en-US">
              <a:solidFill>
                <a:srgbClr val="00B050"/>
              </a:solidFill>
              <a:latin typeface="Calista" panose="02000500000000000000" charset="-122"/>
              <a:ea typeface="Calista" panose="02000500000000000000" charset="-122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7316470" y="5182235"/>
            <a:ext cx="1206500" cy="75565"/>
          </a:xfrm>
          <a:prstGeom prst="righ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585</Words>
  <Application>WPS 演示</Application>
  <PresentationFormat>宽屏</PresentationFormat>
  <Paragraphs>67</Paragraphs>
  <Slides>6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黑体</vt:lpstr>
      <vt:lpstr>Calista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pc</cp:lastModifiedBy>
  <cp:revision>15</cp:revision>
  <dcterms:created xsi:type="dcterms:W3CDTF">2018-03-01T02:03:00Z</dcterms:created>
  <dcterms:modified xsi:type="dcterms:W3CDTF">2018-05-08T10:00:42Z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