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60" r:id="rId6"/>
    <p:sldId id="261" r:id="rId7"/>
    <p:sldId id="262" r:id="rId8"/>
  </p:sldIdLst>
  <p:sldSz cx="12192000" cy="6858000"/>
  <p:notesSz cx="6858000" cy="9144000"/>
  <p:embeddedFontLst>
    <p:embeddedFont>
      <p:font typeface="黑体" panose="02010609060101010101" pitchFamily="49" charset="-122"/>
      <p:regular r:id="rId12"/>
    </p:embeddedFont>
    <p:embeddedFont>
      <p:font typeface="Calista" panose="02000500000000000000" charset="-122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微软雅黑" panose="020B0503020204020204" pitchFamily="34" charset="-122"/>
      <p:regular r:id="rId1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font" Target="fonts/font7.fntdata"/><Relationship Id="rId17" Type="http://schemas.openxmlformats.org/officeDocument/2006/relationships/font" Target="fonts/font6.fntdata"/><Relationship Id="rId16" Type="http://schemas.openxmlformats.org/officeDocument/2006/relationships/font" Target="fonts/font5.fntdata"/><Relationship Id="rId15" Type="http://schemas.openxmlformats.org/officeDocument/2006/relationships/font" Target="fonts/font4.fntdata"/><Relationship Id="rId14" Type="http://schemas.openxmlformats.org/officeDocument/2006/relationships/font" Target="fonts/font3.fntdata"/><Relationship Id="rId13" Type="http://schemas.openxmlformats.org/officeDocument/2006/relationships/font" Target="fonts/font2.fntdata"/><Relationship Id="rId12" Type="http://schemas.openxmlformats.org/officeDocument/2006/relationships/font" Target="fonts/font1.fntdata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2.png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logo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5240" y="11430"/>
            <a:ext cx="2422525" cy="51244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692910" y="1530985"/>
            <a:ext cx="8806180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第二部分：</a:t>
            </a:r>
            <a:r>
              <a:rPr lang="en-US" altLang="zh-CN" sz="4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Micro:bit</a:t>
            </a:r>
            <a:r>
              <a:rPr lang="zh-CN" altLang="en-US" sz="4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开发板玩法</a:t>
            </a:r>
            <a:endParaRPr lang="zh-CN" altLang="en-US" sz="4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75760" y="3315335"/>
            <a:ext cx="4432300" cy="6451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  <a:sym typeface="+mn-ea"/>
              </a:rPr>
              <a:t>第十二课：跳跃萤火虫</a:t>
            </a:r>
            <a:endParaRPr lang="zh-CN" altLang="en-US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sta" panose="02000500000000000000" charset="-122"/>
              <a:ea typeface="Calista" panose="02000500000000000000" charset="-122"/>
              <a:cs typeface="Calista" panose="02000500000000000000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788670" y="720005"/>
            <a:ext cx="178943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2800" b="1">
                <a:solidFill>
                  <a:schemeClr val="bg1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实现目标：</a:t>
            </a:r>
            <a:endParaRPr lang="zh-CN" altLang="en-US" sz="2800" b="1">
              <a:solidFill>
                <a:schemeClr val="bg1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12340" y="2586990"/>
            <a:ext cx="7332345" cy="953135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p>
            <a:pPr algn="l"/>
            <a:r>
              <a:rPr lang="zh-CN" altLang="en-US" sz="2800">
                <a:solidFill>
                  <a:srgbClr val="0070C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  <a:sym typeface="+mn-ea"/>
              </a:rPr>
              <a:t>开机的时候</a:t>
            </a:r>
            <a:r>
              <a:rPr lang="en-US" altLang="zh-CN" sz="2800">
                <a:solidFill>
                  <a:srgbClr val="0070C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  <a:sym typeface="+mn-ea"/>
              </a:rPr>
              <a:t>LED</a:t>
            </a:r>
            <a:r>
              <a:rPr lang="zh-CN" altLang="en-US" sz="2800">
                <a:solidFill>
                  <a:srgbClr val="0070C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  <a:sym typeface="+mn-ea"/>
              </a:rPr>
              <a:t>点阵上会显示闪烁的光点，就像</a:t>
            </a:r>
            <a:r>
              <a:rPr lang="zh-CN" altLang="en-US" sz="2800">
                <a:solidFill>
                  <a:srgbClr val="00B05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  <a:sym typeface="+mn-ea"/>
              </a:rPr>
              <a:t>花丛中的萤火虫一样，闪烁的穿行在点阵之中。</a:t>
            </a:r>
            <a:endParaRPr lang="zh-CN" altLang="en-US" sz="2800">
              <a:solidFill>
                <a:srgbClr val="00B050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788670" y="720005"/>
            <a:ext cx="178943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2800" b="1">
                <a:solidFill>
                  <a:schemeClr val="bg1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课前准备：</a:t>
            </a:r>
            <a:endParaRPr lang="zh-CN" altLang="en-US" sz="2800" b="1">
              <a:solidFill>
                <a:schemeClr val="bg1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72255" y="1242060"/>
            <a:ext cx="3270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C00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我们需要准备以下物品</a:t>
            </a:r>
            <a:endParaRPr lang="zh-CN" altLang="en-US" sz="2400">
              <a:solidFill>
                <a:srgbClr val="FFC000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30020" y="2075180"/>
            <a:ext cx="1503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olidFill>
                  <a:srgbClr val="FFFF0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  <a:sym typeface="+mn-ea"/>
              </a:rPr>
              <a:t>Micro:bit</a:t>
            </a:r>
            <a:r>
              <a:rPr lang="zh-CN" altLang="en-US" dirty="0">
                <a:solidFill>
                  <a:srgbClr val="FFFF0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  <a:sym typeface="+mn-ea"/>
              </a:rPr>
              <a:t>主板</a:t>
            </a:r>
            <a:endParaRPr lang="zh-CN" altLang="en-US" dirty="0">
              <a:solidFill>
                <a:srgbClr val="FFFF00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41570" y="2075180"/>
            <a:ext cx="1859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olidFill>
                  <a:srgbClr val="7030A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  <a:sym typeface="+mn-ea"/>
              </a:rPr>
              <a:t>micro usb</a:t>
            </a:r>
            <a:r>
              <a:rPr lang="zh-CN" altLang="en-US" dirty="0">
                <a:solidFill>
                  <a:srgbClr val="7030A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  <a:sym typeface="+mn-ea"/>
              </a:rPr>
              <a:t>数据线</a:t>
            </a:r>
            <a:endParaRPr lang="zh-CN" altLang="en-US" dirty="0">
              <a:solidFill>
                <a:srgbClr val="7030A0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048750" y="2075180"/>
            <a:ext cx="640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solidFill>
                  <a:srgbClr val="00206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  <a:sym typeface="+mn-ea"/>
              </a:rPr>
              <a:t>电脑</a:t>
            </a:r>
            <a:endParaRPr lang="zh-CN" altLang="en-US" dirty="0">
              <a:solidFill>
                <a:srgbClr val="002060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  <a:sym typeface="+mn-ea"/>
            </a:endParaRPr>
          </a:p>
        </p:txBody>
      </p:sp>
      <p:pic>
        <p:nvPicPr>
          <p:cNvPr id="13" name="图片 12" descr="timg2"/>
          <p:cNvPicPr>
            <a:picLocks noChangeAspect="1"/>
          </p:cNvPicPr>
          <p:nvPr/>
        </p:nvPicPr>
        <p:blipFill>
          <a:blip r:embed="rId1"/>
          <a:srcRect l="16139" t="18972" r="17722" b="15306"/>
          <a:stretch>
            <a:fillRect/>
          </a:stretch>
        </p:blipFill>
        <p:spPr>
          <a:xfrm>
            <a:off x="1267460" y="2541905"/>
            <a:ext cx="1939925" cy="192786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705" y="2541905"/>
            <a:ext cx="2673985" cy="206946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3880" y="2541905"/>
            <a:ext cx="2369185" cy="220472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939925" y="5059680"/>
            <a:ext cx="8312150" cy="829945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92D05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将我们的</a:t>
            </a:r>
            <a:r>
              <a:rPr lang="en-US" altLang="zh-CN" sz="2400">
                <a:solidFill>
                  <a:srgbClr val="92D05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micro:bit</a:t>
            </a:r>
            <a:r>
              <a:rPr lang="zh-CN" altLang="en-US" sz="2400">
                <a:solidFill>
                  <a:srgbClr val="92D05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通过</a:t>
            </a:r>
            <a:r>
              <a:rPr lang="en-US" altLang="zh-CN" sz="2400">
                <a:solidFill>
                  <a:srgbClr val="92D05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usb</a:t>
            </a:r>
            <a:r>
              <a:rPr lang="zh-CN" altLang="en-US" sz="2400">
                <a:solidFill>
                  <a:srgbClr val="92D05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数据线连接到电脑上，电脑会增加</a:t>
            </a:r>
            <a:r>
              <a:rPr lang="zh-CN" altLang="en-US" sz="2400">
                <a:solidFill>
                  <a:srgbClr val="7030A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一个</a:t>
            </a:r>
            <a:r>
              <a:rPr lang="en-US" altLang="zh-CN" sz="2400">
                <a:solidFill>
                  <a:srgbClr val="7030A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u</a:t>
            </a:r>
            <a:r>
              <a:rPr lang="zh-CN" altLang="en-US" sz="2400">
                <a:solidFill>
                  <a:srgbClr val="7030A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盘，点击</a:t>
            </a:r>
            <a:r>
              <a:rPr lang="en-US" altLang="zh-CN" sz="2400">
                <a:solidFill>
                  <a:srgbClr val="7030A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u</a:t>
            </a:r>
            <a:r>
              <a:rPr lang="zh-CN" altLang="en-US" sz="2400">
                <a:solidFill>
                  <a:srgbClr val="7030A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盘里的网址进入到我们的编程页面。</a:t>
            </a:r>
            <a:endParaRPr lang="zh-CN" altLang="en-US" sz="2400">
              <a:solidFill>
                <a:srgbClr val="7030A0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</p:spTree>
    <p:custDataLst>
      <p:tags r:id="rId4"/>
    </p:custData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979170" y="720090"/>
            <a:ext cx="557911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2800" b="1">
                <a:solidFill>
                  <a:schemeClr val="bg1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用到的主要软件指令（积木块）：</a:t>
            </a:r>
            <a:endParaRPr lang="zh-CN" altLang="en-US" sz="2800" b="1">
              <a:solidFill>
                <a:schemeClr val="bg1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  <p:graphicFrame>
        <p:nvGraphicFramePr>
          <p:cNvPr id="14" name="表格 13"/>
          <p:cNvGraphicFramePr/>
          <p:nvPr/>
        </p:nvGraphicFramePr>
        <p:xfrm>
          <a:off x="2105660" y="1374775"/>
          <a:ext cx="7759065" cy="5001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7970"/>
                <a:gridCol w="1871980"/>
                <a:gridCol w="3079115"/>
              </a:tblGrid>
              <a:tr h="1031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 b="1">
                          <a:latin typeface="Calista" panose="02000500000000000000" charset="-122"/>
                          <a:ea typeface="Calista" panose="02000500000000000000" charset="-122"/>
                          <a:cs typeface="Calista" panose="02000500000000000000" charset="-122"/>
                        </a:rPr>
                        <a:t>指令</a:t>
                      </a:r>
                      <a:endParaRPr lang="zh-CN" altLang="en-US" sz="2000" b="1">
                        <a:latin typeface="Calista" panose="02000500000000000000" charset="-122"/>
                        <a:ea typeface="Calista" panose="02000500000000000000" charset="-122"/>
                        <a:cs typeface="Calista" panose="02000500000000000000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 b="1">
                          <a:latin typeface="Calista" panose="02000500000000000000" charset="-122"/>
                          <a:ea typeface="Calista" panose="02000500000000000000" charset="-122"/>
                          <a:cs typeface="Calista" panose="02000500000000000000" charset="-122"/>
                        </a:rPr>
                        <a:t>所属类别</a:t>
                      </a:r>
                      <a:endParaRPr lang="zh-CN" altLang="en-US" sz="2000" b="1">
                        <a:latin typeface="Calista" panose="02000500000000000000" charset="-122"/>
                        <a:ea typeface="Calista" panose="02000500000000000000" charset="-122"/>
                        <a:cs typeface="Calista" panose="02000500000000000000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 b="1">
                          <a:latin typeface="Calista" panose="02000500000000000000" charset="-122"/>
                          <a:ea typeface="Calista" panose="02000500000000000000" charset="-122"/>
                          <a:cs typeface="Calista" panose="02000500000000000000" charset="-122"/>
                        </a:rPr>
                        <a:t>解释</a:t>
                      </a:r>
                      <a:endParaRPr lang="zh-CN" altLang="en-US" sz="2000" b="1">
                        <a:latin typeface="Calista" panose="02000500000000000000" charset="-122"/>
                        <a:ea typeface="Calista" panose="02000500000000000000" charset="-122"/>
                        <a:cs typeface="Calista" panose="02000500000000000000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09675">
                <a:tc>
                  <a:txBody>
                    <a:bodyPr/>
                    <a:p>
                      <a:pPr indent="0" algn="ctr">
                        <a:buNone/>
                      </a:pPr>
                      <a:endParaRPr lang="zh-CN" altLang="en-US" sz="1000" b="0">
                        <a:latin typeface="Calista" panose="02000500000000000000" charset="-122"/>
                        <a:ea typeface="Calista" panose="02000500000000000000" charset="-122"/>
                        <a:cs typeface="Calista" panose="02000500000000000000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zh-CN" altLang="en-US" sz="900" b="0">
                        <a:solidFill>
                          <a:srgbClr val="231916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 b="0">
                          <a:solidFill>
                            <a:srgbClr val="7030A0"/>
                          </a:solidFill>
                          <a:latin typeface="Calista" panose="02000500000000000000" charset="-122"/>
                          <a:ea typeface="Calista" panose="02000500000000000000" charset="-122"/>
                          <a:cs typeface="Calista" panose="02000500000000000000" charset="-122"/>
                        </a:rPr>
                        <a:t>使用</a:t>
                      </a:r>
                      <a:r>
                        <a:rPr lang="en-US" altLang="zh-CN" sz="1600" b="0">
                          <a:solidFill>
                            <a:srgbClr val="7030A0"/>
                          </a:solidFill>
                          <a:latin typeface="Calista" panose="02000500000000000000" charset="-122"/>
                          <a:ea typeface="Calista" panose="02000500000000000000" charset="-122"/>
                          <a:cs typeface="Calista" panose="02000500000000000000" charset="-122"/>
                        </a:rPr>
                        <a:t>XY</a:t>
                      </a:r>
                      <a:r>
                        <a:rPr lang="zh-CN" altLang="en-US" sz="1600" b="0">
                          <a:solidFill>
                            <a:srgbClr val="7030A0"/>
                          </a:solidFill>
                          <a:latin typeface="Calista" panose="02000500000000000000" charset="-122"/>
                          <a:ea typeface="Calista" panose="02000500000000000000" charset="-122"/>
                          <a:cs typeface="Calista" panose="02000500000000000000" charset="-122"/>
                        </a:rPr>
                        <a:t>坐标打开指定的</a:t>
                      </a:r>
                      <a:r>
                        <a:rPr lang="en-US" altLang="zh-CN" sz="1600" b="0">
                          <a:solidFill>
                            <a:srgbClr val="7030A0"/>
                          </a:solidFill>
                          <a:latin typeface="Calista" panose="02000500000000000000" charset="-122"/>
                          <a:ea typeface="Calista" panose="02000500000000000000" charset="-122"/>
                          <a:cs typeface="Calista" panose="02000500000000000000" charset="-122"/>
                        </a:rPr>
                        <a:t>LED,X</a:t>
                      </a:r>
                      <a:r>
                        <a:rPr lang="zh-CN" altLang="en-US" sz="1600" b="0">
                          <a:solidFill>
                            <a:srgbClr val="7030A0"/>
                          </a:solidFill>
                          <a:latin typeface="Calista" panose="02000500000000000000" charset="-122"/>
                          <a:ea typeface="Calista" panose="02000500000000000000" charset="-122"/>
                          <a:cs typeface="Calista" panose="02000500000000000000" charset="-122"/>
                        </a:rPr>
                        <a:t>为横轴，</a:t>
                      </a:r>
                      <a:r>
                        <a:rPr lang="en-US" altLang="zh-CN" sz="1600" b="0">
                          <a:solidFill>
                            <a:srgbClr val="7030A0"/>
                          </a:solidFill>
                          <a:latin typeface="Calista" panose="02000500000000000000" charset="-122"/>
                          <a:ea typeface="Calista" panose="02000500000000000000" charset="-122"/>
                          <a:cs typeface="Calista" panose="02000500000000000000" charset="-122"/>
                        </a:rPr>
                        <a:t>Y</a:t>
                      </a:r>
                      <a:r>
                        <a:rPr lang="zh-CN" altLang="en-US" sz="1600" b="0">
                          <a:solidFill>
                            <a:srgbClr val="7030A0"/>
                          </a:solidFill>
                          <a:latin typeface="Calista" panose="02000500000000000000" charset="-122"/>
                          <a:ea typeface="Calista" panose="02000500000000000000" charset="-122"/>
                          <a:cs typeface="Calista" panose="02000500000000000000" charset="-122"/>
                        </a:rPr>
                        <a:t>为纵轴。</a:t>
                      </a:r>
                      <a:endParaRPr lang="zh-CN" altLang="en-US" sz="1600" b="0">
                        <a:solidFill>
                          <a:srgbClr val="7030A0"/>
                        </a:solidFill>
                        <a:latin typeface="Calista" panose="02000500000000000000" charset="-122"/>
                        <a:ea typeface="Calista" panose="02000500000000000000" charset="-122"/>
                        <a:cs typeface="Calista" panose="02000500000000000000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3470">
                <a:tc>
                  <a:txBody>
                    <a:bodyPr/>
                    <a:p>
                      <a:pPr indent="0" algn="ctr">
                        <a:buNone/>
                      </a:pPr>
                      <a:endParaRPr lang="zh-CN" altLang="en-US" sz="1000" b="0">
                        <a:latin typeface="Calista" panose="02000500000000000000" charset="-122"/>
                        <a:ea typeface="Calista" panose="02000500000000000000" charset="-122"/>
                        <a:cs typeface="Calista" panose="02000500000000000000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zh-CN" altLang="en-US" sz="900" b="0">
                        <a:solidFill>
                          <a:srgbClr val="231916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>
                          <a:solidFill>
                            <a:srgbClr val="7030A0"/>
                          </a:solidFill>
                          <a:latin typeface="Calista" panose="02000500000000000000" charset="-122"/>
                          <a:ea typeface="Calista" panose="02000500000000000000" charset="-122"/>
                          <a:cs typeface="Calista" panose="02000500000000000000" charset="-122"/>
                          <a:sym typeface="+mn-ea"/>
                        </a:rPr>
                        <a:t>使用</a:t>
                      </a:r>
                      <a:r>
                        <a:rPr lang="en-US" altLang="zh-CN" sz="1600">
                          <a:solidFill>
                            <a:srgbClr val="7030A0"/>
                          </a:solidFill>
                          <a:latin typeface="Calista" panose="02000500000000000000" charset="-122"/>
                          <a:ea typeface="Calista" panose="02000500000000000000" charset="-122"/>
                          <a:cs typeface="Calista" panose="02000500000000000000" charset="-122"/>
                          <a:sym typeface="+mn-ea"/>
                        </a:rPr>
                        <a:t>XY</a:t>
                      </a:r>
                      <a:r>
                        <a:rPr lang="zh-CN" altLang="en-US" sz="1600">
                          <a:solidFill>
                            <a:srgbClr val="7030A0"/>
                          </a:solidFill>
                          <a:latin typeface="Calista" panose="02000500000000000000" charset="-122"/>
                          <a:ea typeface="Calista" panose="02000500000000000000" charset="-122"/>
                          <a:cs typeface="Calista" panose="02000500000000000000" charset="-122"/>
                          <a:sym typeface="+mn-ea"/>
                        </a:rPr>
                        <a:t>坐标打开指定的</a:t>
                      </a:r>
                      <a:r>
                        <a:rPr lang="en-US" altLang="zh-CN" sz="1600">
                          <a:solidFill>
                            <a:srgbClr val="7030A0"/>
                          </a:solidFill>
                          <a:latin typeface="Calista" panose="02000500000000000000" charset="-122"/>
                          <a:ea typeface="Calista" panose="02000500000000000000" charset="-122"/>
                          <a:cs typeface="Calista" panose="02000500000000000000" charset="-122"/>
                          <a:sym typeface="+mn-ea"/>
                        </a:rPr>
                        <a:t>LED,X</a:t>
                      </a:r>
                      <a:r>
                        <a:rPr lang="zh-CN" altLang="en-US" sz="1600">
                          <a:solidFill>
                            <a:srgbClr val="7030A0"/>
                          </a:solidFill>
                          <a:latin typeface="Calista" panose="02000500000000000000" charset="-122"/>
                          <a:ea typeface="Calista" panose="02000500000000000000" charset="-122"/>
                          <a:cs typeface="Calista" panose="02000500000000000000" charset="-122"/>
                          <a:sym typeface="+mn-ea"/>
                        </a:rPr>
                        <a:t>为横轴，</a:t>
                      </a:r>
                      <a:r>
                        <a:rPr lang="en-US" altLang="zh-CN" sz="1600">
                          <a:solidFill>
                            <a:srgbClr val="7030A0"/>
                          </a:solidFill>
                          <a:latin typeface="Calista" panose="02000500000000000000" charset="-122"/>
                          <a:ea typeface="Calista" panose="02000500000000000000" charset="-122"/>
                          <a:cs typeface="Calista" panose="02000500000000000000" charset="-122"/>
                          <a:sym typeface="+mn-ea"/>
                        </a:rPr>
                        <a:t>Y</a:t>
                      </a:r>
                      <a:r>
                        <a:rPr lang="zh-CN" altLang="en-US" sz="1600">
                          <a:solidFill>
                            <a:srgbClr val="7030A0"/>
                          </a:solidFill>
                          <a:latin typeface="Calista" panose="02000500000000000000" charset="-122"/>
                          <a:ea typeface="Calista" panose="02000500000000000000" charset="-122"/>
                          <a:cs typeface="Calista" panose="02000500000000000000" charset="-122"/>
                          <a:sym typeface="+mn-ea"/>
                        </a:rPr>
                        <a:t>为纵轴。</a:t>
                      </a:r>
                      <a:endParaRPr lang="zh-CN" altLang="en-US" sz="1600" b="0">
                        <a:solidFill>
                          <a:srgbClr val="0070C0"/>
                        </a:solidFill>
                        <a:latin typeface="Calista" panose="02000500000000000000" charset="-122"/>
                        <a:ea typeface="Calista" panose="02000500000000000000" charset="-122"/>
                        <a:cs typeface="Calista" panose="02000500000000000000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0475" y="4046220"/>
            <a:ext cx="1628775" cy="3333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805" y="2783840"/>
            <a:ext cx="1838325" cy="4000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930" y="4012565"/>
            <a:ext cx="2124075" cy="4000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0475" y="2817495"/>
            <a:ext cx="1628775" cy="3333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8550" y="1166495"/>
            <a:ext cx="4980940" cy="40906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79170" y="720090"/>
            <a:ext cx="131381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2800" b="1">
                <a:solidFill>
                  <a:schemeClr val="bg1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程序：</a:t>
            </a:r>
            <a:endParaRPr lang="zh-CN" altLang="en-US" sz="2800" b="1">
              <a:solidFill>
                <a:schemeClr val="bg1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059420" y="1542415"/>
            <a:ext cx="2644140" cy="645160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在</a:t>
            </a:r>
            <a:r>
              <a:rPr lang="en-US" altLang="zh-CN">
                <a:solidFill>
                  <a:srgbClr val="FF000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0-4</a:t>
            </a:r>
            <a:r>
              <a:rPr lang="zh-CN" altLang="en-US">
                <a:solidFill>
                  <a:srgbClr val="FF000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之间随机的选取</a:t>
            </a:r>
            <a:r>
              <a:rPr lang="en-US" altLang="zh-CN">
                <a:solidFill>
                  <a:srgbClr val="FF000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xy</a:t>
            </a:r>
            <a:r>
              <a:rPr lang="zh-CN" altLang="en-US">
                <a:solidFill>
                  <a:srgbClr val="FF000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的值</a:t>
            </a:r>
            <a:endParaRPr lang="zh-CN" altLang="en-US">
              <a:solidFill>
                <a:srgbClr val="FF0000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  <p:sp>
        <p:nvSpPr>
          <p:cNvPr id="21" name="右箭头 20"/>
          <p:cNvSpPr/>
          <p:nvPr/>
        </p:nvSpPr>
        <p:spPr>
          <a:xfrm flipV="1">
            <a:off x="5668645" y="1826895"/>
            <a:ext cx="2159000" cy="76200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8059420" y="2642235"/>
            <a:ext cx="2644775" cy="645160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2060"/>
                </a:solidFill>
                <a:latin typeface="Calista" panose="02000500000000000000" charset="-122"/>
                <a:ea typeface="Calista" panose="02000500000000000000" charset="-122"/>
              </a:rPr>
              <a:t>让相应坐标上的</a:t>
            </a:r>
            <a:r>
              <a:rPr lang="en-US" altLang="zh-CN">
                <a:solidFill>
                  <a:srgbClr val="002060"/>
                </a:solidFill>
                <a:latin typeface="Calista" panose="02000500000000000000" charset="-122"/>
                <a:ea typeface="Calista" panose="02000500000000000000" charset="-122"/>
              </a:rPr>
              <a:t>LED</a:t>
            </a:r>
            <a:endParaRPr lang="en-US" altLang="zh-CN">
              <a:solidFill>
                <a:srgbClr val="002060"/>
              </a:solidFill>
              <a:latin typeface="Calista" panose="02000500000000000000" charset="-122"/>
              <a:ea typeface="Calista" panose="02000500000000000000" charset="-122"/>
            </a:endParaRPr>
          </a:p>
          <a:p>
            <a:r>
              <a:rPr lang="zh-CN" altLang="en-US">
                <a:solidFill>
                  <a:srgbClr val="002060"/>
                </a:solidFill>
                <a:latin typeface="Calista" panose="02000500000000000000" charset="-122"/>
                <a:ea typeface="Calista" panose="02000500000000000000" charset="-122"/>
              </a:rPr>
              <a:t>逐渐变亮</a:t>
            </a:r>
            <a:endParaRPr lang="zh-CN" altLang="en-US">
              <a:solidFill>
                <a:srgbClr val="002060"/>
              </a:solidFill>
              <a:latin typeface="Calista" panose="02000500000000000000" charset="-122"/>
              <a:ea typeface="Calista" panose="02000500000000000000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059420" y="3846195"/>
            <a:ext cx="2644775" cy="645160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C000"/>
                </a:solidFill>
                <a:latin typeface="Calista" panose="02000500000000000000" charset="-122"/>
                <a:ea typeface="Calista" panose="02000500000000000000" charset="-122"/>
              </a:rPr>
              <a:t>让相应坐标上的</a:t>
            </a:r>
            <a:r>
              <a:rPr lang="en-US" altLang="zh-CN">
                <a:solidFill>
                  <a:srgbClr val="FFC000"/>
                </a:solidFill>
                <a:latin typeface="Calista" panose="02000500000000000000" charset="-122"/>
                <a:ea typeface="Calista" panose="02000500000000000000" charset="-122"/>
              </a:rPr>
              <a:t>LED</a:t>
            </a:r>
            <a:r>
              <a:rPr lang="zh-CN" altLang="en-US">
                <a:solidFill>
                  <a:srgbClr val="FFC000"/>
                </a:solidFill>
                <a:latin typeface="Calista" panose="02000500000000000000" charset="-122"/>
                <a:ea typeface="Calista" panose="02000500000000000000" charset="-122"/>
              </a:rPr>
              <a:t>逐渐变暗</a:t>
            </a:r>
            <a:endParaRPr lang="zh-CN" altLang="en-US">
              <a:solidFill>
                <a:srgbClr val="FFC000"/>
              </a:solidFill>
              <a:latin typeface="Calista" panose="02000500000000000000" charset="-122"/>
              <a:ea typeface="Calista" panose="02000500000000000000" charset="-122"/>
            </a:endParaRPr>
          </a:p>
        </p:txBody>
      </p:sp>
      <p:sp>
        <p:nvSpPr>
          <p:cNvPr id="24" name="右箭头 23"/>
          <p:cNvSpPr/>
          <p:nvPr/>
        </p:nvSpPr>
        <p:spPr>
          <a:xfrm flipV="1">
            <a:off x="5900420" y="4091940"/>
            <a:ext cx="2082800" cy="76200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 flipV="1">
            <a:off x="5900420" y="2926715"/>
            <a:ext cx="2159000" cy="76200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530600" y="5598160"/>
            <a:ext cx="5130165" cy="645160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B050"/>
                </a:solidFill>
                <a:latin typeface="Calista" panose="02000500000000000000" charset="-122"/>
                <a:ea typeface="Calista" panose="02000500000000000000" charset="-122"/>
              </a:rPr>
              <a:t>这样就能实现</a:t>
            </a:r>
            <a:r>
              <a:rPr lang="en-US" altLang="zh-CN">
                <a:solidFill>
                  <a:srgbClr val="00B050"/>
                </a:solidFill>
                <a:latin typeface="Calista" panose="02000500000000000000" charset="-122"/>
                <a:ea typeface="Calista" panose="02000500000000000000" charset="-122"/>
              </a:rPr>
              <a:t>LED</a:t>
            </a:r>
            <a:r>
              <a:rPr lang="zh-CN" altLang="en-US">
                <a:solidFill>
                  <a:srgbClr val="00B050"/>
                </a:solidFill>
                <a:latin typeface="Calista" panose="02000500000000000000" charset="-122"/>
                <a:ea typeface="Calista" panose="02000500000000000000" charset="-122"/>
              </a:rPr>
              <a:t>上随机出现红点并且明暗变化，</a:t>
            </a:r>
            <a:r>
              <a:rPr lang="zh-CN" altLang="en-US">
                <a:solidFill>
                  <a:srgbClr val="002060"/>
                </a:solidFill>
                <a:latin typeface="Calista" panose="02000500000000000000" charset="-122"/>
                <a:ea typeface="Calista" panose="02000500000000000000" charset="-122"/>
              </a:rPr>
              <a:t>像萤火虫一样闪烁。</a:t>
            </a:r>
            <a:endParaRPr lang="zh-CN" altLang="en-US">
              <a:solidFill>
                <a:srgbClr val="002060"/>
              </a:solidFill>
              <a:latin typeface="Calista" panose="02000500000000000000" charset="-122"/>
              <a:ea typeface="Calista" panose="02000500000000000000" charset="-122"/>
            </a:endParaRPr>
          </a:p>
        </p:txBody>
      </p:sp>
      <p:sp>
        <p:nvSpPr>
          <p:cNvPr id="7" name="右箭头 6"/>
          <p:cNvSpPr/>
          <p:nvPr/>
        </p:nvSpPr>
        <p:spPr>
          <a:xfrm flipV="1">
            <a:off x="5900420" y="4704715"/>
            <a:ext cx="2082800" cy="76200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059420" y="4612005"/>
            <a:ext cx="2644775" cy="645160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70C0"/>
                </a:solidFill>
                <a:latin typeface="Calista" panose="02000500000000000000" charset="-122"/>
                <a:ea typeface="Calista" panose="02000500000000000000" charset="-122"/>
              </a:rPr>
              <a:t>最后再将这个座标上的点关闭显示。</a:t>
            </a:r>
            <a:endParaRPr lang="zh-CN" altLang="en-US">
              <a:solidFill>
                <a:srgbClr val="0070C0"/>
              </a:solidFill>
              <a:latin typeface="Calista" panose="02000500000000000000" charset="-122"/>
              <a:ea typeface="Calista" panose="02000500000000000000" charset="-122"/>
            </a:endParaRPr>
          </a:p>
        </p:txBody>
      </p:sp>
    </p:spTree>
    <p:custDataLst>
      <p:tags r:id="rId2"/>
    </p:custDataLst>
  </p:cSld>
  <p:clrMapOvr>
    <a:masterClrMapping/>
  </p:clrMapOvr>
  <p:transition>
    <p:fade/>
  </p:transition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4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</Words>
  <Application>WPS 演示</Application>
  <PresentationFormat>宽屏</PresentationFormat>
  <Paragraphs>45</Paragraphs>
  <Slides>5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黑体</vt:lpstr>
      <vt:lpstr>Calista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pc</cp:lastModifiedBy>
  <cp:revision>18</cp:revision>
  <dcterms:created xsi:type="dcterms:W3CDTF">2018-03-01T02:03:00Z</dcterms:created>
  <dcterms:modified xsi:type="dcterms:W3CDTF">2018-07-16T01:15:56Z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