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5" r:id="rId11"/>
  </p:sldIdLst>
  <p:sldSz cx="12192000" cy="6858000"/>
  <p:notesSz cx="7103745" cy="10234295"/>
  <p:embeddedFontLst>
    <p:embeddedFont>
      <p:font typeface="微软雅黑 Light" panose="020B0502040204020203" charset="-122"/>
      <p:regular r:id="rId17"/>
    </p:embeddedFont>
    <p:embeddedFont>
      <p:font typeface="Calista" panose="02000500000000000000" charset="-122"/>
      <p:regular r:id="rId18"/>
    </p:embeddedFont>
    <p:embeddedFont>
      <p:font typeface="Calibri" panose="020F0502020204030204" charset="0"/>
      <p:regular r:id="rId19"/>
      <p:bold r:id="rId20"/>
      <p:italic r:id="rId21"/>
      <p:boldItalic r:id="rId22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font" Target="fonts/font6.fntdata"/><Relationship Id="rId21" Type="http://schemas.openxmlformats.org/officeDocument/2006/relationships/font" Target="fonts/font5.fntdata"/><Relationship Id="rId20" Type="http://schemas.openxmlformats.org/officeDocument/2006/relationships/font" Target="fonts/font4.fntdata"/><Relationship Id="rId2" Type="http://schemas.openxmlformats.org/officeDocument/2006/relationships/theme" Target="theme/theme1.xml"/><Relationship Id="rId19" Type="http://schemas.openxmlformats.org/officeDocument/2006/relationships/font" Target="fonts/font3.fntdata"/><Relationship Id="rId18" Type="http://schemas.openxmlformats.org/officeDocument/2006/relationships/font" Target="fonts/font2.fntdata"/><Relationship Id="rId17" Type="http://schemas.openxmlformats.org/officeDocument/2006/relationships/font" Target="fonts/font1.fntdata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handoutMaster" Target="handoutMasters/handoutMaster1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sta" panose="02000500000000000000" charset="-122"/>
                <a:ea typeface="Calista" panose="02000500000000000000" charset="-122"/>
                <a:cs typeface="Calista" panose="02000500000000000000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alista" panose="02000500000000000000" charset="-122"/>
                <a:ea typeface="Calista" panose="02000500000000000000" charset="-122"/>
                <a:cs typeface="Calista" panose="02000500000000000000" charset="-122"/>
              </a:defRPr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sta" panose="02000500000000000000" charset="-122"/>
                <a:ea typeface="Calista" panose="02000500000000000000" charset="-122"/>
                <a:cs typeface="Calista" panose="02000500000000000000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alista" panose="02000500000000000000" charset="-122"/>
                <a:ea typeface="Calista" panose="02000500000000000000" charset="-122"/>
                <a:cs typeface="Calista" panose="02000500000000000000" charset="-122"/>
              </a:defRPr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Calista" panose="02000500000000000000" charset="-122"/>
        <a:ea typeface="Calista" panose="02000500000000000000" charset="-122"/>
        <a:cs typeface="Calista" panose="02000500000000000000" charset="-12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Calista" panose="02000500000000000000" charset="-122"/>
        <a:ea typeface="Calista" panose="02000500000000000000" charset="-122"/>
        <a:cs typeface="Calista" panose="02000500000000000000" charset="-122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Calista" panose="02000500000000000000" charset="-122"/>
        <a:ea typeface="Calista" panose="02000500000000000000" charset="-122"/>
        <a:cs typeface="Calista" panose="02000500000000000000" charset="-122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Calista" panose="02000500000000000000" charset="-122"/>
        <a:ea typeface="Calista" panose="02000500000000000000" charset="-122"/>
        <a:cs typeface="Calista" panose="02000500000000000000" charset="-122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Calista" panose="02000500000000000000" charset="-122"/>
        <a:ea typeface="Calista" panose="02000500000000000000" charset="-122"/>
        <a:cs typeface="Calista" panose="02000500000000000000" charset="-122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38200" y="1122680"/>
            <a:ext cx="105156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38200" y="3602355"/>
            <a:ext cx="10515600" cy="1655445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327025"/>
            <a:ext cx="10515600" cy="5850255"/>
          </a:xfrm>
        </p:spPr>
        <p:txBody>
          <a:bodyPr/>
          <a:lstStyle>
            <a:lvl2pPr>
              <a:defRPr/>
            </a:lvl2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97485"/>
            <a:ext cx="10515600" cy="1325563"/>
          </a:xfrm>
        </p:spPr>
        <p:txBody>
          <a:bodyPr anchor="b" anchorCtr="0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702435"/>
            <a:ext cx="10515600" cy="4474845"/>
          </a:xfrm>
        </p:spPr>
        <p:txBody>
          <a:bodyPr/>
          <a:lstStyle>
            <a:lvl2pPr>
              <a:defRPr/>
            </a:lvl2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959100"/>
            <a:ext cx="10515600" cy="2781300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722120"/>
            <a:ext cx="10515600" cy="1102995"/>
          </a:xfrm>
        </p:spPr>
        <p:txBody>
          <a:bodyPr lIns="144145" anchor="b" anchorCtr="0"/>
          <a:lstStyle>
            <a:lvl1pPr marL="0" indent="0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105" y="365125"/>
            <a:ext cx="10515600" cy="800100"/>
          </a:xfr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470" y="1482090"/>
            <a:ext cx="5220970" cy="823595"/>
          </a:xfrm>
        </p:spPr>
        <p:txBody>
          <a:bodyPr anchor="ctr" anchorCtr="0"/>
          <a:lstStyle>
            <a:lvl1pPr marL="0" indent="0">
              <a:buNone/>
              <a:defRPr sz="3200">
                <a:solidFill>
                  <a:srgbClr val="0070C0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8200" y="2368550"/>
            <a:ext cx="5222240" cy="3820795"/>
          </a:xfrm>
        </p:spPr>
        <p:txBody>
          <a:bodyPr/>
          <a:lstStyle>
            <a:lvl1pPr>
              <a:defRPr sz="28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655" y="1482090"/>
            <a:ext cx="5097145" cy="823595"/>
          </a:xfrm>
        </p:spPr>
        <p:txBody>
          <a:bodyPr anchor="ctr" anchorCtr="0"/>
          <a:lstStyle>
            <a:lvl1pPr marL="0" indent="0">
              <a:buNone/>
              <a:defRPr sz="3200">
                <a:solidFill>
                  <a:srgbClr val="0070C0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655" y="2368550"/>
            <a:ext cx="5097145" cy="3820795"/>
          </a:xfrm>
        </p:spPr>
        <p:txBody>
          <a:bodyPr/>
          <a:lstStyle>
            <a:lvl1pPr>
              <a:defRPr sz="28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97485"/>
            <a:ext cx="10515600" cy="1325563"/>
          </a:xfrm>
        </p:spPr>
        <p:txBody>
          <a:bodyPr anchor="b" anchorCtr="0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 + 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-12700" y="-1905"/>
            <a:ext cx="7017385" cy="6861810"/>
          </a:xfrm>
          <a:noFill/>
        </p:spPr>
        <p:txBody>
          <a:bodyPr lIns="252095" tIns="144145"/>
          <a:lstStyle>
            <a:lvl1pPr marL="0" indent="0" algn="ctr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50125" y="457200"/>
            <a:ext cx="4392295" cy="105537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349490" y="1694180"/>
            <a:ext cx="4393565" cy="448056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文本 + 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505" y="-7620"/>
            <a:ext cx="7017385" cy="6861810"/>
          </a:xfrm>
          <a:noFill/>
        </p:spPr>
        <p:txBody>
          <a:bodyPr lIns="252095" tIns="144145"/>
          <a:lstStyle>
            <a:lvl1pPr marL="0" indent="0" algn="ctr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9575" y="457200"/>
            <a:ext cx="4279900" cy="105537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09575" y="1694180"/>
            <a:ext cx="4280535" cy="448056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3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7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2.png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effectLst>
            <a:outerShdw blurRad="88900" dist="101600" dir="5400000" algn="ctr" rotWithShape="0">
              <a:srgbClr val="000000">
                <a:alpha val="2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Calista" panose="02000500000000000000" charset="-122"/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Calista" panose="02000500000000000000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  <a:cs typeface="Calista" panose="02000500000000000000" charset="-122"/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pic>
        <p:nvPicPr>
          <p:cNvPr id="8" name="图片 7" descr="logo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5240" y="11430"/>
            <a:ext cx="2422525" cy="51244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202020"/>
          </a:solidFill>
          <a:effectLst>
            <a:outerShdw blurRad="50800" dist="38100" dir="5400000" algn="t" rotWithShape="0">
              <a:prstClr val="black">
                <a:alpha val="20000"/>
              </a:prstClr>
            </a:outerShdw>
          </a:effectLst>
          <a:latin typeface="Calista" panose="02000500000000000000" charset="-122"/>
          <a:ea typeface="Calista" panose="02000500000000000000" charset="-122"/>
          <a:cs typeface="Calista" panose="02000500000000000000" charset="-122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75000"/>
        <a:buFont typeface="Arial" panose="020B0604020202020204" pitchFamily="34" charset="0"/>
        <a:buChar char="•"/>
        <a:defRPr sz="2800" kern="1200">
          <a:solidFill>
            <a:schemeClr val="tx1">
              <a:lumMod val="85000"/>
              <a:lumOff val="15000"/>
            </a:schemeClr>
          </a:solidFill>
          <a:latin typeface="Calista" panose="02000500000000000000" charset="-122"/>
          <a:ea typeface="Calista" panose="02000500000000000000" charset="-122"/>
          <a:cs typeface="Calista" panose="02000500000000000000" charset="-122"/>
        </a:defRPr>
      </a:lvl1pPr>
      <a:lvl2pPr marL="575945" indent="-228600" algn="l" defTabSz="914400" rtl="0" eaLnBrk="1" fontAlgn="auto" latinLnBrk="0" hangingPunct="1">
        <a:lnSpc>
          <a:spcPct val="120000"/>
        </a:lnSpc>
        <a:spcBef>
          <a:spcPts val="500"/>
        </a:spcBef>
        <a:buSzPct val="75000"/>
        <a:buFont typeface="Arial" panose="020B0604020202020204" pitchFamily="34" charset="0"/>
        <a:buChar char="•"/>
        <a:defRPr sz="2200" kern="1200">
          <a:solidFill>
            <a:schemeClr val="tx1">
              <a:lumMod val="75000"/>
              <a:lumOff val="25000"/>
            </a:schemeClr>
          </a:solidFill>
          <a:latin typeface="Calista" panose="02000500000000000000" charset="-122"/>
          <a:ea typeface="Calista" panose="02000500000000000000" charset="-122"/>
          <a:cs typeface="Calista" panose="02000500000000000000" charset="-122"/>
        </a:defRPr>
      </a:lvl2pPr>
      <a:lvl3pPr marL="1007745" indent="-228600" algn="l" defTabSz="914400" rtl="0" eaLnBrk="1" fontAlgn="auto" latinLnBrk="0" hangingPunct="1">
        <a:lnSpc>
          <a:spcPct val="120000"/>
        </a:lnSpc>
        <a:spcBef>
          <a:spcPts val="500"/>
        </a:spcBef>
        <a:buSzPct val="75000"/>
        <a:buFont typeface="Arial" panose="020B0604020202020204" pitchFamily="34" charset="0"/>
        <a:buChar char="‒"/>
        <a:defRPr sz="2000" kern="1200">
          <a:solidFill>
            <a:schemeClr val="tx1">
              <a:lumMod val="65000"/>
              <a:lumOff val="35000"/>
            </a:schemeClr>
          </a:solidFill>
          <a:latin typeface="Calista" panose="02000500000000000000" charset="-122"/>
          <a:ea typeface="Calista" panose="02000500000000000000" charset="-122"/>
          <a:cs typeface="Calista" panose="02000500000000000000" charset="-122"/>
        </a:defRPr>
      </a:lvl3pPr>
      <a:lvl4pPr marL="1511935" indent="-228600" algn="l" defTabSz="914400" rtl="0" eaLnBrk="1" fontAlgn="auto" latinLnBrk="0" hangingPunct="1">
        <a:lnSpc>
          <a:spcPct val="100000"/>
        </a:lnSpc>
        <a:spcBef>
          <a:spcPts val="500"/>
        </a:spcBef>
        <a:buSzPct val="75000"/>
        <a:buFont typeface="Arial" panose="020B0604020202020204" pitchFamily="34" charset="0"/>
        <a:buChar char="˃"/>
        <a:defRPr sz="1800" kern="1200">
          <a:solidFill>
            <a:schemeClr val="tx1">
              <a:lumMod val="50000"/>
              <a:lumOff val="50000"/>
            </a:schemeClr>
          </a:solidFill>
          <a:latin typeface="Calista" panose="02000500000000000000" charset="-122"/>
          <a:ea typeface="Calista" panose="02000500000000000000" charset="-122"/>
          <a:cs typeface="Calista" panose="02000500000000000000" charset="-122"/>
        </a:defRPr>
      </a:lvl4pPr>
      <a:lvl5pPr marL="1943735" indent="-228600" algn="l" defTabSz="914400" rtl="0" eaLnBrk="1" fontAlgn="auto" latinLnBrk="0" hangingPunct="1">
        <a:lnSpc>
          <a:spcPct val="90000"/>
        </a:lnSpc>
        <a:spcBef>
          <a:spcPts val="500"/>
        </a:spcBef>
        <a:buSzPct val="75000"/>
        <a:buFont typeface="Arial" panose="020B0604020202020204" pitchFamily="34" charset="0"/>
        <a:buChar char="˃"/>
        <a:defRPr sz="1800" kern="1200">
          <a:solidFill>
            <a:schemeClr val="tx1">
              <a:lumMod val="50000"/>
              <a:lumOff val="50000"/>
            </a:schemeClr>
          </a:solidFill>
          <a:latin typeface="Calista" panose="02000500000000000000" charset="-122"/>
          <a:ea typeface="Calista" panose="02000500000000000000" charset="-122"/>
          <a:cs typeface="Calista" panose="02000500000000000000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3729990" y="3293745"/>
            <a:ext cx="428879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sta" panose="02000500000000000000" charset="-122"/>
                <a:ea typeface="Calista" panose="02000500000000000000" charset="-122"/>
                <a:cs typeface="Calista" panose="02000500000000000000" charset="-122"/>
              </a:rPr>
              <a:t>第二课：电脑编程</a:t>
            </a:r>
            <a:endParaRPr lang="zh-CN" altLang="en-US" sz="4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sta" panose="02000500000000000000" charset="-122"/>
              <a:ea typeface="Calista" panose="02000500000000000000" charset="-122"/>
              <a:cs typeface="Calista" panose="02000500000000000000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238500" y="1521460"/>
            <a:ext cx="5715635" cy="8299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48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lista" panose="02000500000000000000" charset="-122"/>
                <a:ea typeface="Calista" panose="02000500000000000000" charset="-122"/>
                <a:cs typeface="Calista" panose="02000500000000000000" charset="-122"/>
              </a:rPr>
              <a:t>第一部分：课前准备</a:t>
            </a:r>
            <a:endParaRPr lang="zh-CN" altLang="en-US" sz="48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Calista" panose="02000500000000000000" charset="-122"/>
              <a:ea typeface="Calista" panose="02000500000000000000" charset="-122"/>
              <a:cs typeface="Calista" panose="02000500000000000000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85715" y="514350"/>
            <a:ext cx="5791200" cy="314325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5715" y="3935730"/>
            <a:ext cx="5805805" cy="58293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191895" y="2228850"/>
            <a:ext cx="29610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>
                <a:solidFill>
                  <a:schemeClr val="bg1"/>
                </a:solidFill>
                <a:latin typeface="Calista" panose="02000500000000000000" charset="-122"/>
                <a:ea typeface="Calista" panose="02000500000000000000" charset="-122"/>
                <a:cs typeface="Calista" panose="02000500000000000000" charset="-122"/>
              </a:rPr>
              <a:t>如何打开网页？</a:t>
            </a:r>
            <a:endParaRPr lang="zh-CN" altLang="en-US" sz="3600">
              <a:solidFill>
                <a:schemeClr val="bg1"/>
              </a:solidFill>
              <a:latin typeface="Calista" panose="02000500000000000000" charset="-122"/>
              <a:ea typeface="Calista" panose="02000500000000000000" charset="-122"/>
              <a:cs typeface="Calista" panose="02000500000000000000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1191895" y="2228850"/>
            <a:ext cx="29610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>
                <a:solidFill>
                  <a:schemeClr val="bg1"/>
                </a:solidFill>
                <a:latin typeface="Calista" panose="02000500000000000000" charset="-122"/>
                <a:ea typeface="Calista" panose="02000500000000000000" charset="-122"/>
                <a:cs typeface="Calista" panose="02000500000000000000" charset="-122"/>
              </a:rPr>
              <a:t>如何打开网页？</a:t>
            </a:r>
            <a:endParaRPr lang="zh-CN" altLang="en-US" sz="3600">
              <a:solidFill>
                <a:schemeClr val="bg1"/>
              </a:solidFill>
              <a:latin typeface="Calista" panose="02000500000000000000" charset="-122"/>
              <a:ea typeface="Calista" panose="02000500000000000000" charset="-122"/>
              <a:cs typeface="Calista" panose="02000500000000000000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61840" y="784860"/>
            <a:ext cx="6636385" cy="455676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197100" y="3338195"/>
            <a:ext cx="17411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92D050"/>
                </a:solidFill>
                <a:latin typeface="Calista" panose="02000500000000000000" charset="-122"/>
                <a:ea typeface="Calista" panose="02000500000000000000" charset="-122"/>
                <a:cs typeface="Calista" panose="02000500000000000000" charset="-122"/>
              </a:rPr>
              <a:t>选择大陆简体</a:t>
            </a:r>
            <a:endParaRPr lang="zh-CN" altLang="en-US">
              <a:solidFill>
                <a:srgbClr val="92D050"/>
              </a:solidFill>
              <a:latin typeface="Calista" panose="02000500000000000000" charset="-122"/>
              <a:ea typeface="Calista" panose="02000500000000000000" charset="-122"/>
              <a:cs typeface="Calista" panose="02000500000000000000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44745" y="767080"/>
            <a:ext cx="6666230" cy="440372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7378700" y="5582285"/>
            <a:ext cx="25666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Calista" panose="02000500000000000000" charset="-122"/>
                <a:ea typeface="Calista" panose="02000500000000000000" charset="-122"/>
                <a:cs typeface="Calista" panose="02000500000000000000" charset="-122"/>
              </a:rPr>
              <a:t>点击让我们开始编程吧</a:t>
            </a:r>
            <a:endParaRPr lang="zh-CN" altLang="en-US">
              <a:latin typeface="Calista" panose="02000500000000000000" charset="-122"/>
              <a:ea typeface="Calista" panose="02000500000000000000" charset="-122"/>
              <a:cs typeface="Calista" panose="02000500000000000000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91895" y="2228850"/>
            <a:ext cx="29610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>
                <a:solidFill>
                  <a:schemeClr val="bg1"/>
                </a:solidFill>
                <a:latin typeface="Calista" panose="02000500000000000000" charset="-122"/>
                <a:ea typeface="Calista" panose="02000500000000000000" charset="-122"/>
                <a:cs typeface="Calista" panose="02000500000000000000" charset="-122"/>
              </a:rPr>
              <a:t>如何打开网页？</a:t>
            </a:r>
            <a:endParaRPr lang="zh-CN" altLang="en-US" sz="3600">
              <a:solidFill>
                <a:schemeClr val="bg1"/>
              </a:solidFill>
              <a:latin typeface="Calista" panose="02000500000000000000" charset="-122"/>
              <a:ea typeface="Calista" panose="02000500000000000000" charset="-122"/>
              <a:cs typeface="Calista" panose="02000500000000000000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4967605" y="579120"/>
            <a:ext cx="22574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solidFill>
                  <a:srgbClr val="FF0000"/>
                </a:solidFill>
                <a:latin typeface="Calista" panose="02000500000000000000" charset="-122"/>
                <a:ea typeface="Calista" panose="02000500000000000000" charset="-122"/>
                <a:cs typeface="Calista" panose="02000500000000000000" charset="-122"/>
              </a:rPr>
              <a:t>添加软件包</a:t>
            </a:r>
            <a:endParaRPr lang="zh-CN" altLang="en-US" sz="2800">
              <a:solidFill>
                <a:srgbClr val="FF0000"/>
              </a:solidFill>
              <a:latin typeface="Calista" panose="02000500000000000000" charset="-122"/>
              <a:ea typeface="Calista" panose="02000500000000000000" charset="-122"/>
              <a:cs typeface="Calista" panose="02000500000000000000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170555" y="1181735"/>
            <a:ext cx="5849620" cy="829945"/>
          </a:xfrm>
          <a:prstGeom prst="rect">
            <a:avLst/>
          </a:prstGeom>
          <a:solidFill>
            <a:schemeClr val="bg1">
              <a:alpha val="65000"/>
            </a:schemeClr>
          </a:solidFill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rgbClr val="92D050"/>
                </a:solidFill>
                <a:latin typeface="Calista" panose="02000500000000000000" charset="-122"/>
                <a:ea typeface="Calista" panose="02000500000000000000" charset="-122"/>
                <a:cs typeface="Calista" panose="02000500000000000000" charset="-122"/>
              </a:rPr>
              <a:t>进入编程界面</a:t>
            </a:r>
            <a:r>
              <a:rPr lang="zh-CN" altLang="en-US" sz="2400">
                <a:solidFill>
                  <a:srgbClr val="00B0F0"/>
                </a:solidFill>
                <a:latin typeface="Calista" panose="02000500000000000000" charset="-122"/>
                <a:ea typeface="Calista" panose="02000500000000000000" charset="-122"/>
                <a:cs typeface="Calista" panose="02000500000000000000" charset="-122"/>
              </a:rPr>
              <a:t>后点击高级选项，然后</a:t>
            </a:r>
            <a:r>
              <a:rPr lang="zh-CN" altLang="en-US" sz="2400">
                <a:solidFill>
                  <a:srgbClr val="002060"/>
                </a:solidFill>
                <a:latin typeface="Calista" panose="02000500000000000000" charset="-122"/>
                <a:ea typeface="Calista" panose="02000500000000000000" charset="-122"/>
                <a:cs typeface="Calista" panose="02000500000000000000" charset="-122"/>
              </a:rPr>
              <a:t>点击添加软件包，弹出对话框</a:t>
            </a:r>
            <a:endParaRPr lang="zh-CN" altLang="en-US" sz="2400">
              <a:solidFill>
                <a:srgbClr val="002060"/>
              </a:solidFill>
              <a:latin typeface="Calista" panose="02000500000000000000" charset="-122"/>
              <a:ea typeface="Calista" panose="02000500000000000000" charset="-122"/>
              <a:cs typeface="Calista" panose="02000500000000000000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40610" y="1978660"/>
            <a:ext cx="7759065" cy="36804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2557780" y="1029970"/>
            <a:ext cx="6958330" cy="1198880"/>
          </a:xfrm>
          <a:prstGeom prst="rect">
            <a:avLst/>
          </a:prstGeom>
          <a:solidFill>
            <a:schemeClr val="bg1">
              <a:alpha val="65000"/>
            </a:schemeClr>
          </a:solidFill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rgbClr val="00B050"/>
                </a:solidFill>
                <a:latin typeface="Calista" panose="02000500000000000000" charset="-122"/>
                <a:ea typeface="Calista" panose="02000500000000000000" charset="-122"/>
                <a:cs typeface="Calista" panose="02000500000000000000" charset="-122"/>
              </a:rPr>
              <a:t>在输入框中输入下面</a:t>
            </a:r>
            <a:r>
              <a:rPr lang="en-US" altLang="zh-CN" sz="2400">
                <a:solidFill>
                  <a:srgbClr val="002060"/>
                </a:solidFill>
                <a:latin typeface="Calista" panose="02000500000000000000" charset="-122"/>
                <a:ea typeface="Calista" panose="02000500000000000000" charset="-122"/>
                <a:cs typeface="Calista" panose="02000500000000000000" charset="-122"/>
              </a:rPr>
              <a:t>Q</a:t>
            </a:r>
            <a:r>
              <a:rPr lang="en-US" altLang="zh-CN" sz="2400">
                <a:solidFill>
                  <a:srgbClr val="002060"/>
                </a:solidFill>
                <a:latin typeface="Calista" panose="02000500000000000000" charset="-122"/>
                <a:ea typeface="Calista" panose="02000500000000000000" charset="-122"/>
                <a:cs typeface="Calista" panose="02000500000000000000" charset="-122"/>
              </a:rPr>
              <a:t>bit</a:t>
            </a:r>
            <a:r>
              <a:rPr lang="zh-CN" altLang="en-US" sz="2400">
                <a:solidFill>
                  <a:srgbClr val="002060"/>
                </a:solidFill>
                <a:latin typeface="Calista" panose="02000500000000000000" charset="-122"/>
                <a:ea typeface="Calista" panose="02000500000000000000" charset="-122"/>
                <a:cs typeface="Calista" panose="02000500000000000000" charset="-122"/>
              </a:rPr>
              <a:t>的软件包地</a:t>
            </a:r>
            <a:r>
              <a:rPr lang="zh-CN" altLang="en-US" sz="2400">
                <a:solidFill>
                  <a:srgbClr val="7030A0"/>
                </a:solidFill>
                <a:latin typeface="Calista" panose="02000500000000000000" charset="-122"/>
                <a:ea typeface="Calista" panose="02000500000000000000" charset="-122"/>
                <a:cs typeface="Calista" panose="02000500000000000000" charset="-122"/>
              </a:rPr>
              <a:t>址，然后按下回车键。</a:t>
            </a:r>
            <a:endParaRPr lang="zh-CN" altLang="en-US" sz="2400">
              <a:solidFill>
                <a:srgbClr val="7030A0"/>
              </a:solidFill>
              <a:latin typeface="Calista" panose="02000500000000000000" charset="-122"/>
              <a:ea typeface="Calista" panose="02000500000000000000" charset="-122"/>
              <a:cs typeface="Calista" panose="02000500000000000000" charset="-122"/>
            </a:endParaRPr>
          </a:p>
          <a:p>
            <a:r>
              <a:rPr lang="zh-CN" altLang="en-US" sz="2400">
                <a:solidFill>
                  <a:srgbClr val="FF0000"/>
                </a:solidFill>
                <a:latin typeface="Calista" panose="02000500000000000000" charset="-122"/>
                <a:ea typeface="Calista" panose="02000500000000000000" charset="-122"/>
                <a:cs typeface="Calista" panose="02000500000000000000" charset="-122"/>
              </a:rPr>
              <a:t>https://github.com/LewanSoul2018/</a:t>
            </a:r>
            <a:r>
              <a:rPr lang="en-US" altLang="zh-CN" sz="2400">
                <a:solidFill>
                  <a:srgbClr val="FF0000"/>
                </a:solidFill>
                <a:latin typeface="Calista" panose="02000500000000000000" charset="-122"/>
                <a:ea typeface="Calista" panose="02000500000000000000" charset="-122"/>
                <a:cs typeface="Calista" panose="02000500000000000000" charset="-122"/>
              </a:rPr>
              <a:t>Qbit</a:t>
            </a:r>
            <a:endParaRPr lang="en-US" altLang="zh-CN" sz="2400">
              <a:solidFill>
                <a:srgbClr val="FF0000"/>
              </a:solidFill>
              <a:latin typeface="Calista" panose="02000500000000000000" charset="-122"/>
              <a:ea typeface="Calista" panose="02000500000000000000" charset="-122"/>
              <a:cs typeface="Calista" panose="02000500000000000000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967605" y="579120"/>
            <a:ext cx="22574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solidFill>
                  <a:srgbClr val="FF0000"/>
                </a:solidFill>
                <a:latin typeface="Calista" panose="02000500000000000000" charset="-122"/>
                <a:ea typeface="Calista" panose="02000500000000000000" charset="-122"/>
                <a:cs typeface="Calista" panose="02000500000000000000" charset="-122"/>
              </a:rPr>
              <a:t>添加软件包</a:t>
            </a:r>
            <a:endParaRPr lang="zh-CN" altLang="en-US" sz="2800">
              <a:solidFill>
                <a:srgbClr val="FF0000"/>
              </a:solidFill>
              <a:latin typeface="Calista" panose="02000500000000000000" charset="-122"/>
              <a:ea typeface="Calista" panose="02000500000000000000" charset="-122"/>
              <a:cs typeface="Calista" panose="02000500000000000000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4415" y="2818130"/>
            <a:ext cx="10123805" cy="28282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87650" y="1662430"/>
            <a:ext cx="6809740" cy="419036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425825" y="1029970"/>
            <a:ext cx="5849620" cy="460375"/>
          </a:xfrm>
          <a:prstGeom prst="rect">
            <a:avLst/>
          </a:prstGeom>
          <a:solidFill>
            <a:schemeClr val="bg1">
              <a:alpha val="65000"/>
            </a:schemeClr>
          </a:solidFill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accent6">
                    <a:lumMod val="75000"/>
                  </a:schemeClr>
                </a:solidFill>
                <a:latin typeface="Calista" panose="02000500000000000000" charset="-122"/>
                <a:ea typeface="Calista" panose="02000500000000000000" charset="-122"/>
                <a:cs typeface="Calista" panose="02000500000000000000" charset="-122"/>
              </a:rPr>
              <a:t>点击安装软件包。</a:t>
            </a:r>
            <a:r>
              <a:rPr lang="zh-CN" altLang="en-US" sz="2400">
                <a:solidFill>
                  <a:srgbClr val="7030A0"/>
                </a:solidFill>
                <a:latin typeface="Calista" panose="02000500000000000000" charset="-122"/>
                <a:ea typeface="Calista" panose="02000500000000000000" charset="-122"/>
                <a:cs typeface="Calista" panose="02000500000000000000" charset="-122"/>
              </a:rPr>
              <a:t>界面变为如下：</a:t>
            </a:r>
            <a:endParaRPr lang="zh-CN" altLang="en-US" sz="2400">
              <a:solidFill>
                <a:srgbClr val="7030A0"/>
              </a:solidFill>
              <a:latin typeface="Calista" panose="02000500000000000000" charset="-122"/>
              <a:ea typeface="Calista" panose="02000500000000000000" charset="-122"/>
              <a:cs typeface="Calista" panose="02000500000000000000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967605" y="579120"/>
            <a:ext cx="22574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solidFill>
                  <a:srgbClr val="FF0000"/>
                </a:solidFill>
                <a:latin typeface="Calista" panose="02000500000000000000" charset="-122"/>
                <a:ea typeface="Calista" panose="02000500000000000000" charset="-122"/>
                <a:cs typeface="Calista" panose="02000500000000000000" charset="-122"/>
              </a:rPr>
              <a:t>添加软件包</a:t>
            </a:r>
            <a:endParaRPr lang="zh-CN" altLang="en-US" sz="2800">
              <a:solidFill>
                <a:srgbClr val="FF0000"/>
              </a:solidFill>
              <a:latin typeface="Calista" panose="02000500000000000000" charset="-122"/>
              <a:ea typeface="Calista" panose="02000500000000000000" charset="-122"/>
              <a:cs typeface="Calista" panose="02000500000000000000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2884170" y="5518150"/>
            <a:ext cx="1894840" cy="415925"/>
          </a:xfrm>
          <a:prstGeom prst="roundRect">
            <a:avLst/>
          </a:prstGeom>
          <a:noFill/>
          <a:ln w="28575" cmpd="sng">
            <a:solidFill>
              <a:srgbClr val="FF33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5170170" y="569595"/>
            <a:ext cx="18510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solidFill>
                  <a:srgbClr val="FF0000"/>
                </a:solidFill>
                <a:latin typeface="Calista" panose="02000500000000000000" charset="-122"/>
                <a:ea typeface="Calista" panose="02000500000000000000" charset="-122"/>
                <a:cs typeface="Calista" panose="02000500000000000000" charset="-122"/>
              </a:rPr>
              <a:t>下载程序</a:t>
            </a:r>
            <a:endParaRPr lang="zh-CN" altLang="en-US" sz="2800">
              <a:solidFill>
                <a:srgbClr val="FF0000"/>
              </a:solidFill>
              <a:latin typeface="Calista" panose="02000500000000000000" charset="-122"/>
              <a:ea typeface="Calista" panose="02000500000000000000" charset="-122"/>
              <a:cs typeface="Calista" panose="02000500000000000000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67485" y="1029970"/>
            <a:ext cx="9265920" cy="829945"/>
          </a:xfrm>
          <a:prstGeom prst="rect">
            <a:avLst/>
          </a:prstGeom>
          <a:solidFill>
            <a:schemeClr val="bg1">
              <a:alpha val="65000"/>
            </a:schemeClr>
          </a:solidFill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rgbClr val="00B050"/>
                </a:solidFill>
                <a:latin typeface="Calista" panose="02000500000000000000" charset="-122"/>
                <a:ea typeface="Calista" panose="02000500000000000000" charset="-122"/>
                <a:cs typeface="Calista" panose="02000500000000000000" charset="-122"/>
              </a:rPr>
              <a:t>在搭好程序积木以后，点击下载程序，</a:t>
            </a:r>
            <a:r>
              <a:rPr lang="zh-CN" altLang="en-US" sz="2400">
                <a:solidFill>
                  <a:srgbClr val="FFC000"/>
                </a:solidFill>
                <a:latin typeface="Calista" panose="02000500000000000000" charset="-122"/>
                <a:ea typeface="Calista" panose="02000500000000000000" charset="-122"/>
                <a:cs typeface="Calista" panose="02000500000000000000" charset="-122"/>
              </a:rPr>
              <a:t>可以将下载路径设为</a:t>
            </a:r>
            <a:r>
              <a:rPr lang="en-US" altLang="zh-CN" sz="2400">
                <a:solidFill>
                  <a:srgbClr val="FFC000"/>
                </a:solidFill>
                <a:latin typeface="Calista" panose="02000500000000000000" charset="-122"/>
                <a:ea typeface="Calista" panose="02000500000000000000" charset="-122"/>
                <a:cs typeface="Calista" panose="02000500000000000000" charset="-122"/>
              </a:rPr>
              <a:t>M</a:t>
            </a:r>
            <a:r>
              <a:rPr lang="zh-CN" altLang="en-US" sz="2400">
                <a:solidFill>
                  <a:srgbClr val="FFC000"/>
                </a:solidFill>
                <a:latin typeface="Calista" panose="02000500000000000000" charset="-122"/>
                <a:ea typeface="Calista" panose="02000500000000000000" charset="-122"/>
                <a:cs typeface="Calista" panose="02000500000000000000" charset="-122"/>
              </a:rPr>
              <a:t>icro:bit的U盘中。也可以下载到电脑上</a:t>
            </a:r>
            <a:r>
              <a:rPr lang="zh-CN" altLang="en-US" sz="2400">
                <a:solidFill>
                  <a:srgbClr val="FFFF00"/>
                </a:solidFill>
                <a:latin typeface="Calista" panose="02000500000000000000" charset="-122"/>
                <a:ea typeface="Calista" panose="02000500000000000000" charset="-122"/>
                <a:cs typeface="Calista" panose="02000500000000000000" charset="-122"/>
              </a:rPr>
              <a:t>，然后复制到</a:t>
            </a:r>
            <a:r>
              <a:rPr lang="en-US" altLang="zh-CN" sz="2400">
                <a:solidFill>
                  <a:srgbClr val="FFFF00"/>
                </a:solidFill>
                <a:latin typeface="Calista" panose="02000500000000000000" charset="-122"/>
                <a:ea typeface="Calista" panose="02000500000000000000" charset="-122"/>
                <a:cs typeface="Calista" panose="02000500000000000000" charset="-122"/>
              </a:rPr>
              <a:t>M</a:t>
            </a:r>
            <a:r>
              <a:rPr lang="zh-CN" altLang="en-US" sz="2400">
                <a:solidFill>
                  <a:srgbClr val="FFFF00"/>
                </a:solidFill>
                <a:latin typeface="Calista" panose="02000500000000000000" charset="-122"/>
                <a:ea typeface="Calista" panose="02000500000000000000" charset="-122"/>
                <a:cs typeface="Calista" panose="02000500000000000000" charset="-122"/>
              </a:rPr>
              <a:t>icro:bit的U盘中。</a:t>
            </a:r>
            <a:endParaRPr lang="zh-CN" altLang="en-US" sz="2400">
              <a:solidFill>
                <a:srgbClr val="FFFF00"/>
              </a:solidFill>
              <a:latin typeface="Calista" panose="02000500000000000000" charset="-122"/>
              <a:ea typeface="Calista" panose="02000500000000000000" charset="-122"/>
              <a:cs typeface="Calista" panose="02000500000000000000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41650" y="2536190"/>
            <a:ext cx="6108065" cy="3325495"/>
          </a:xfrm>
          <a:prstGeom prst="rect">
            <a:avLst/>
          </a:prstGeom>
        </p:spPr>
      </p:pic>
      <p:sp>
        <p:nvSpPr>
          <p:cNvPr id="6" name="圆角矩形 5"/>
          <p:cNvSpPr/>
          <p:nvPr/>
        </p:nvSpPr>
        <p:spPr>
          <a:xfrm>
            <a:off x="3387090" y="5445760"/>
            <a:ext cx="2329180" cy="415925"/>
          </a:xfrm>
          <a:prstGeom prst="roundRect">
            <a:avLst/>
          </a:prstGeom>
          <a:noFill/>
          <a:ln w="28575" cmpd="sng">
            <a:solidFill>
              <a:srgbClr val="FF33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5170170" y="569595"/>
            <a:ext cx="18510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solidFill>
                  <a:srgbClr val="FF0000"/>
                </a:solidFill>
                <a:latin typeface="Calista" panose="02000500000000000000" charset="-122"/>
                <a:ea typeface="Calista" panose="02000500000000000000" charset="-122"/>
                <a:cs typeface="Calista" panose="02000500000000000000" charset="-122"/>
              </a:rPr>
              <a:t>下载程序</a:t>
            </a:r>
            <a:endParaRPr lang="zh-CN" altLang="en-US" sz="2800">
              <a:solidFill>
                <a:srgbClr val="FF0000"/>
              </a:solidFill>
              <a:latin typeface="Calista" panose="02000500000000000000" charset="-122"/>
              <a:ea typeface="Calista" panose="02000500000000000000" charset="-122"/>
              <a:cs typeface="Calista" panose="02000500000000000000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501900" y="1029970"/>
            <a:ext cx="7767955" cy="460375"/>
          </a:xfrm>
          <a:prstGeom prst="rect">
            <a:avLst/>
          </a:prstGeom>
          <a:solidFill>
            <a:schemeClr val="bg1">
              <a:alpha val="65000"/>
            </a:schemeClr>
          </a:solidFill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rgbClr val="00B050"/>
                </a:solidFill>
                <a:latin typeface="Calista" panose="02000500000000000000" charset="-122"/>
                <a:ea typeface="Calista" panose="02000500000000000000" charset="-122"/>
                <a:cs typeface="Calista" panose="02000500000000000000" charset="-122"/>
              </a:rPr>
              <a:t>点击下载程序，将下</a:t>
            </a:r>
            <a:r>
              <a:rPr lang="zh-CN" altLang="en-US" sz="2400">
                <a:solidFill>
                  <a:srgbClr val="FFC000"/>
                </a:solidFill>
                <a:latin typeface="Calista" panose="02000500000000000000" charset="-122"/>
                <a:ea typeface="Calista" panose="02000500000000000000" charset="-122"/>
                <a:cs typeface="Calista" panose="02000500000000000000" charset="-122"/>
              </a:rPr>
              <a:t>载路径设为</a:t>
            </a:r>
            <a:r>
              <a:rPr lang="en-US" altLang="zh-CN" sz="2400">
                <a:solidFill>
                  <a:srgbClr val="FFC000"/>
                </a:solidFill>
                <a:latin typeface="Calista" panose="02000500000000000000" charset="-122"/>
                <a:ea typeface="Calista" panose="02000500000000000000" charset="-122"/>
                <a:cs typeface="Calista" panose="02000500000000000000" charset="-122"/>
              </a:rPr>
              <a:t>M</a:t>
            </a:r>
            <a:r>
              <a:rPr lang="zh-CN" altLang="en-US" sz="2400">
                <a:solidFill>
                  <a:srgbClr val="FFC000"/>
                </a:solidFill>
                <a:latin typeface="Calista" panose="02000500000000000000" charset="-122"/>
                <a:ea typeface="Calista" panose="02000500000000000000" charset="-122"/>
                <a:cs typeface="Calista" panose="02000500000000000000" charset="-122"/>
              </a:rPr>
              <a:t>icro:bit的U盘。</a:t>
            </a:r>
            <a:endParaRPr lang="zh-CN" altLang="en-US" sz="2400">
              <a:solidFill>
                <a:srgbClr val="FFC000"/>
              </a:solidFill>
              <a:latin typeface="Calista" panose="02000500000000000000" charset="-122"/>
              <a:ea typeface="Calista" panose="02000500000000000000" charset="-122"/>
              <a:cs typeface="Calista" panose="02000500000000000000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07945" y="2842895"/>
            <a:ext cx="3743325" cy="170116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1195" y="1908175"/>
            <a:ext cx="2905760" cy="33616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282</Words>
  <Application>WPS 演示</Application>
  <PresentationFormat>宽屏</PresentationFormat>
  <Paragraphs>35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8" baseType="lpstr">
      <vt:lpstr>Arial</vt:lpstr>
      <vt:lpstr>宋体</vt:lpstr>
      <vt:lpstr>Wingdings</vt:lpstr>
      <vt:lpstr>微软雅黑 Light</vt:lpstr>
      <vt:lpstr>Calista</vt:lpstr>
      <vt:lpstr>微软雅黑</vt:lpstr>
      <vt:lpstr>Arial Unicode MS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pc</dc:creator>
  <cp:lastModifiedBy>沈清秋</cp:lastModifiedBy>
  <cp:revision>147</cp:revision>
  <dcterms:created xsi:type="dcterms:W3CDTF">2017-08-03T09:01:00Z</dcterms:created>
  <dcterms:modified xsi:type="dcterms:W3CDTF">2018-07-17T03:01:27Z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