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61" r:id="rId6"/>
    <p:sldId id="258" r:id="rId7"/>
    <p:sldId id="259" r:id="rId8"/>
    <p:sldId id="260" r:id="rId9"/>
  </p:sldIdLst>
  <p:sldSz cx="12192000" cy="6858000"/>
  <p:notesSz cx="6858000" cy="9144000"/>
  <p:embeddedFontLst>
    <p:embeddedFont>
      <p:font typeface="Calista" panose="02000500000000000000" charset="-12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a" panose="02000500000000000000" charset="-122"/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a" panose="02000500000000000000" charset="-122"/>
                <a:cs typeface="Calista" panose="02000500000000000000" charset="-122"/>
              </a:defRPr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a" panose="02000500000000000000" charset="-122"/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a" panose="02000500000000000000" charset="-122"/>
                <a:cs typeface="Calista" panose="02000500000000000000" charset="-122"/>
              </a:defRPr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+mn-ea"/>
        <a:cs typeface="Calista" panose="02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+mn-ea"/>
        <a:cs typeface="Calista" panose="02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+mn-ea"/>
        <a:cs typeface="Calista" panose="02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+mn-ea"/>
        <a:cs typeface="Calista" panose="02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+mn-ea"/>
        <a:cs typeface="Calista" panose="02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5240" y="11430"/>
            <a:ext cx="2422525" cy="5124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8" Type="http://schemas.openxmlformats.org/officeDocument/2006/relationships/image" Target="../media/image15.jpeg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8.xml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92910" y="1530985"/>
            <a:ext cx="880618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第二部分：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Micro:bit</a:t>
            </a:r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开发板玩法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75760" y="3315335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第五课：呼吸的灯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88670" y="720005"/>
            <a:ext cx="1789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实现目标：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765" y="2292350"/>
            <a:ext cx="3063240" cy="3077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090" y="2292350"/>
            <a:ext cx="3129280" cy="3061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10765" y="1424305"/>
            <a:ext cx="8027670" cy="82994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我们会利用microb</a:t>
            </a:r>
            <a:r>
              <a:rPr lang="en-US" altLang="zh-CN" sz="240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i</a:t>
            </a:r>
            <a:r>
              <a:rPr lang="zh-CN" altLang="en-US" sz="240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t上的LED点阵显示一个暗亮变化的心形，</a:t>
            </a:r>
            <a:r>
              <a:rPr lang="zh-CN" altLang="en-US" sz="2400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如同心跳呼吸一般。</a:t>
            </a:r>
            <a:endParaRPr lang="zh-CN" altLang="en-US" sz="2400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7525" y="5791835"/>
            <a:ext cx="156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变亮的心形</a:t>
            </a:r>
            <a:endParaRPr lang="zh-CN" altLang="en-US"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22870" y="5791835"/>
            <a:ext cx="156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变暗的心形</a:t>
            </a:r>
            <a:endParaRPr lang="zh-CN" altLang="en-US"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  <p:custDataLst>
      <p:tags r:id="rId3"/>
    </p:custData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8670" y="720005"/>
            <a:ext cx="1789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实现原理：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0920" y="2007235"/>
            <a:ext cx="6967855" cy="138366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让</a:t>
            </a:r>
            <a:r>
              <a:rPr lang="en-US" altLang="zh-CN" sz="28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Microbit</a:t>
            </a:r>
            <a:r>
              <a:rPr lang="zh-CN" altLang="en-US" sz="28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在LED点阵上显示一个心形图标， </a:t>
            </a:r>
            <a:r>
              <a:rPr lang="zh-CN" altLang="en-US" sz="28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然后每隔一段时间修改一次LED点阵的亮度。</a:t>
            </a:r>
            <a:r>
              <a:rPr lang="zh-CN" altLang="en-US" sz="2800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使亮度在最亮和熄灭之间来回变化实现效果。</a:t>
            </a:r>
            <a:endParaRPr lang="zh-CN" altLang="en-US" sz="2800">
              <a:solidFill>
                <a:srgbClr val="00206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88670" y="720005"/>
            <a:ext cx="1789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课前准备：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2255" y="1242060"/>
            <a:ext cx="3270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我们需要准备以下物品</a:t>
            </a:r>
            <a:endParaRPr lang="zh-CN" altLang="en-US" sz="2400">
              <a:solidFill>
                <a:srgbClr val="FFC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0020" y="2075180"/>
            <a:ext cx="1503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Micro:bit</a:t>
            </a:r>
            <a:r>
              <a:rPr lang="zh-CN" altLang="en-US" dirty="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主板</a:t>
            </a:r>
            <a:endParaRPr lang="zh-CN" altLang="en-US" dirty="0">
              <a:solidFill>
                <a:srgbClr val="FFFF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41570" y="2075180"/>
            <a:ext cx="1859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micro usb</a:t>
            </a:r>
            <a:r>
              <a:rPr lang="zh-CN" altLang="en-US" dirty="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数据线</a:t>
            </a:r>
            <a:endParaRPr lang="zh-CN" altLang="en-US" dirty="0">
              <a:solidFill>
                <a:srgbClr val="7030A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48750" y="207518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电脑</a:t>
            </a:r>
            <a:endParaRPr lang="zh-CN" altLang="en-US" dirty="0">
              <a:solidFill>
                <a:srgbClr val="00206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pic>
        <p:nvPicPr>
          <p:cNvPr id="13" name="图片 12" descr="timg2"/>
          <p:cNvPicPr>
            <a:picLocks noChangeAspect="1"/>
          </p:cNvPicPr>
          <p:nvPr/>
        </p:nvPicPr>
        <p:blipFill>
          <a:blip r:embed="rId1"/>
          <a:srcRect l="16139" t="18972" r="17722" b="15306"/>
          <a:stretch>
            <a:fillRect/>
          </a:stretch>
        </p:blipFill>
        <p:spPr>
          <a:xfrm>
            <a:off x="1267460" y="2541905"/>
            <a:ext cx="1939925" cy="19278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705" y="2541905"/>
            <a:ext cx="2673985" cy="20694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880" y="2541905"/>
            <a:ext cx="2369185" cy="22047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939925" y="5059680"/>
            <a:ext cx="8312150" cy="82994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将我们的</a:t>
            </a:r>
            <a:r>
              <a:rPr lang="en-US" altLang="zh-CN" sz="24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micro:bit</a:t>
            </a:r>
            <a:r>
              <a:rPr lang="zh-CN" altLang="en-US" sz="24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通过</a:t>
            </a:r>
            <a:r>
              <a:rPr lang="en-US" altLang="zh-CN" sz="24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usb</a:t>
            </a:r>
            <a:r>
              <a:rPr lang="zh-CN" altLang="en-US" sz="24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数据线连接到电脑上，电脑会增加</a:t>
            </a:r>
            <a:r>
              <a:rPr lang="zh-CN" altLang="en-US" sz="24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一个</a:t>
            </a:r>
            <a:r>
              <a:rPr lang="en-US" altLang="zh-CN" sz="24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u</a:t>
            </a:r>
            <a:r>
              <a:rPr lang="zh-CN" altLang="en-US" sz="24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盘，点击</a:t>
            </a:r>
            <a:r>
              <a:rPr lang="en-US" altLang="zh-CN" sz="24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u</a:t>
            </a:r>
            <a:r>
              <a:rPr lang="zh-CN" altLang="en-US" sz="24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盘里的网址进入到我们的编程页面。</a:t>
            </a:r>
            <a:endParaRPr lang="zh-CN" altLang="en-US" sz="2400">
              <a:solidFill>
                <a:srgbClr val="7030A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  <p:custDataLst>
      <p:tags r:id="rId4"/>
    </p:custData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79170" y="720090"/>
            <a:ext cx="52705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用到的主要软件指令（积木块）：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2346643" y="1374140"/>
          <a:ext cx="8877300" cy="4631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6075"/>
                <a:gridCol w="1692275"/>
                <a:gridCol w="4298950"/>
              </a:tblGrid>
              <a:tr h="7448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1"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指令</a:t>
                      </a:r>
                      <a:endParaRPr lang="zh-CN" altLang="en-US" sz="2000" b="1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1"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所属类别</a:t>
                      </a:r>
                      <a:endParaRPr lang="zh-CN" altLang="en-US" sz="2000" b="1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1"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解释</a:t>
                      </a:r>
                      <a:endParaRPr lang="zh-CN" altLang="en-US" sz="2000" b="1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23191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FF000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在</a:t>
                      </a:r>
                      <a:r>
                        <a:rPr lang="en-US" altLang="zh-CN" sz="1600" b="0">
                          <a:solidFill>
                            <a:srgbClr val="FF000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Microbit</a:t>
                      </a:r>
                      <a:r>
                        <a:rPr lang="zh-CN" altLang="en-US" sz="1600" b="0">
                          <a:solidFill>
                            <a:srgbClr val="FF000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的LED点阵上显示一个预置的图标，如心形箭头等</a:t>
                      </a:r>
                      <a:endParaRPr lang="zh-CN" altLang="en-US" sz="1600" b="0">
                        <a:solidFill>
                          <a:srgbClr val="FF0000"/>
                        </a:solidFill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23191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solidFill>
                          <a:srgbClr val="23191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23191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zh-CN" altLang="en-US" sz="900" b="0">
                        <a:solidFill>
                          <a:srgbClr val="23191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92D05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设置</a:t>
                      </a:r>
                      <a:r>
                        <a:rPr lang="en-US" altLang="zh-CN" sz="1600">
                          <a:solidFill>
                            <a:srgbClr val="92D05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  <a:sym typeface="+mn-ea"/>
                        </a:rPr>
                        <a:t>Microbit</a:t>
                      </a:r>
                      <a:r>
                        <a:rPr lang="zh-CN" altLang="en-US" sz="1600" b="0">
                          <a:solidFill>
                            <a:srgbClr val="92D05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的LED点阵的亮度，范围为0~255。255最亮，0为熄灭</a:t>
                      </a:r>
                      <a:endParaRPr lang="zh-CN" altLang="en-US" sz="1600" b="0">
                        <a:solidFill>
                          <a:srgbClr val="92D050"/>
                        </a:solidFill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23191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solidFill>
                          <a:srgbClr val="23191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23191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zh-CN" altLang="en-US" sz="900" b="0">
                        <a:solidFill>
                          <a:srgbClr val="23191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70C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Microbit的点阵当前的亮度。</a:t>
                      </a:r>
                      <a:endParaRPr lang="zh-CN" altLang="en-US" sz="1600" b="0">
                        <a:solidFill>
                          <a:srgbClr val="0070C0"/>
                        </a:solidFill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23191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solidFill>
                          <a:srgbClr val="23191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23191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solidFill>
                          <a:srgbClr val="23191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基本运算指令。进行加减乘除等基本运算，可通过中间下来菜单改变运算类型。</a:t>
                      </a:r>
                      <a:endParaRPr lang="zh-CN" altLang="en-US" sz="1600" b="0">
                        <a:solidFill>
                          <a:srgbClr val="7030A0"/>
                        </a:solidFill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23191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solidFill>
                          <a:srgbClr val="23191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23191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solidFill>
                          <a:srgbClr val="23191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206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使程序暂停执行一段时间。</a:t>
                      </a:r>
                      <a:endParaRPr lang="zh-CN" altLang="en-US" sz="1600" b="0">
                        <a:solidFill>
                          <a:srgbClr val="002060"/>
                        </a:solidFill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23191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23191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当条件成立时就不断循环执行该模块内的程序</a:t>
                      </a:r>
                      <a:endParaRPr lang="zh-CN" altLang="en-US" sz="1600" b="0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3258503" y="2205355"/>
            <a:ext cx="1114425" cy="43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456238" y="2286000"/>
            <a:ext cx="1143000" cy="276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099753" y="2886710"/>
            <a:ext cx="146685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349943" y="3536950"/>
            <a:ext cx="8953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/>
          <p:nvPr/>
        </p:nvPicPr>
        <p:blipFill>
          <a:blip r:embed="rId5"/>
          <a:stretch>
            <a:fillRect/>
          </a:stretch>
        </p:blipFill>
        <p:spPr>
          <a:xfrm>
            <a:off x="3096578" y="4133850"/>
            <a:ext cx="14382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/>
          <p:cNvPicPr/>
          <p:nvPr/>
        </p:nvPicPr>
        <p:blipFill>
          <a:blip r:embed="rId6"/>
          <a:stretch>
            <a:fillRect/>
          </a:stretch>
        </p:blipFill>
        <p:spPr>
          <a:xfrm>
            <a:off x="5453063" y="4286250"/>
            <a:ext cx="1219200" cy="276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5"/>
          <p:cNvPicPr/>
          <p:nvPr/>
        </p:nvPicPr>
        <p:blipFill>
          <a:blip r:embed="rId7"/>
          <a:stretch>
            <a:fillRect/>
          </a:stretch>
        </p:blipFill>
        <p:spPr>
          <a:xfrm>
            <a:off x="3159443" y="4934585"/>
            <a:ext cx="12763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/>
          <p:nvPr/>
        </p:nvPicPr>
        <p:blipFill>
          <a:blip r:embed="rId8"/>
          <a:stretch>
            <a:fillRect/>
          </a:stretch>
        </p:blipFill>
        <p:spPr>
          <a:xfrm>
            <a:off x="5475288" y="4858385"/>
            <a:ext cx="1181100" cy="28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/>
          <p:cNvPicPr/>
          <p:nvPr/>
        </p:nvPicPr>
        <p:blipFill>
          <a:blip r:embed="rId9"/>
          <a:stretch>
            <a:fillRect/>
          </a:stretch>
        </p:blipFill>
        <p:spPr>
          <a:xfrm>
            <a:off x="3221673" y="5425440"/>
            <a:ext cx="1152525" cy="523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图片 18"/>
          <p:cNvPicPr/>
          <p:nvPr/>
        </p:nvPicPr>
        <p:blipFill>
          <a:blip r:embed="rId10"/>
          <a:stretch>
            <a:fillRect/>
          </a:stretch>
        </p:blipFill>
        <p:spPr>
          <a:xfrm>
            <a:off x="5475288" y="5487035"/>
            <a:ext cx="1104900" cy="276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9730" y="2833688"/>
            <a:ext cx="1212850" cy="257175"/>
          </a:xfrm>
          <a:prstGeom prst="rect">
            <a:avLst/>
          </a:prstGeom>
        </p:spPr>
      </p:pic>
      <p:pic>
        <p:nvPicPr>
          <p:cNvPr id="21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9730" y="3091180"/>
            <a:ext cx="1273810" cy="195580"/>
          </a:xfrm>
          <a:prstGeom prst="rect">
            <a:avLst/>
          </a:prstGeom>
        </p:spPr>
      </p:pic>
      <p:pic>
        <p:nvPicPr>
          <p:cNvPr id="22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9730" y="3560763"/>
            <a:ext cx="1212850" cy="257175"/>
          </a:xfrm>
          <a:prstGeom prst="rect">
            <a:avLst/>
          </a:prstGeom>
        </p:spPr>
      </p:pic>
      <p:pic>
        <p:nvPicPr>
          <p:cNvPr id="2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9730" y="3815715"/>
            <a:ext cx="1212850" cy="18669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506980" y="6257925"/>
            <a:ext cx="7179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注意哦，设置亮度指令 及 亮度 均在 LED 下的 “…更多” 中</a:t>
            </a:r>
            <a:endParaRPr lang="zh-CN" altLang="en-US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  <p:custDataLst>
      <p:tags r:id="rId13"/>
    </p:custData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79170" y="720090"/>
            <a:ext cx="13138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rgbClr val="231916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程序：</a:t>
            </a:r>
            <a:endParaRPr lang="zh-CN" altLang="en-US" sz="2800"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853" y="1680528"/>
            <a:ext cx="5264785" cy="34969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1185" y="1242060"/>
            <a:ext cx="4160520" cy="119888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实现原理：</a:t>
            </a:r>
            <a:r>
              <a:rPr lang="en-US" altLang="zh-CN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Microbit</a:t>
            </a:r>
            <a:r>
              <a:rPr lang="zh-CN" altLang="en-US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后在LED点阵上显示一个心形图标， 然后每隔一段时间修改</a:t>
            </a:r>
            <a:r>
              <a:rPr lang="zh-CN" altLang="en-US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一次LED点阵的亮度。使亮度在最亮和熄灭之间来回变化实现效果。</a:t>
            </a:r>
            <a:endParaRPr lang="zh-CN" altLang="en-US">
              <a:solidFill>
                <a:srgbClr val="00B05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1185" y="2617470"/>
            <a:ext cx="4161155" cy="119888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亮度是由</a:t>
            </a:r>
            <a:r>
              <a:rPr lang="en-US" altLang="zh-CN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0-255</a:t>
            </a:r>
            <a:r>
              <a:rPr lang="zh-CN" altLang="en-US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变化的，当亮度大于</a:t>
            </a:r>
            <a:r>
              <a:rPr lang="en-US" altLang="zh-CN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5</a:t>
            </a:r>
            <a:r>
              <a:rPr lang="zh-CN" altLang="en-US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时，循环执行亮度</a:t>
            </a:r>
            <a:r>
              <a:rPr lang="en-US" altLang="zh-CN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-1</a:t>
            </a:r>
            <a:r>
              <a:rPr lang="zh-CN" altLang="en-US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，亮度就逐渐从</a:t>
            </a:r>
            <a:r>
              <a:rPr lang="en-US" altLang="zh-CN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255</a:t>
            </a:r>
            <a:r>
              <a:rPr lang="zh-CN" altLang="en-US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变化</a:t>
            </a:r>
            <a:r>
              <a:rPr lang="zh-CN" altLang="en-US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到</a:t>
            </a:r>
            <a:r>
              <a:rPr lang="en-US" altLang="zh-CN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5</a:t>
            </a:r>
            <a:r>
              <a:rPr lang="zh-CN" altLang="en-US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，此时程序跳出了这个循环。我们看到的心形在逐渐变暗。</a:t>
            </a:r>
            <a:endParaRPr lang="zh-CN" altLang="en-US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cxnSp>
        <p:nvCxnSpPr>
          <p:cNvPr id="13" name="肘形连接符 12"/>
          <p:cNvCxnSpPr/>
          <p:nvPr/>
        </p:nvCxnSpPr>
        <p:spPr>
          <a:xfrm>
            <a:off x="5288915" y="2303780"/>
            <a:ext cx="1652270" cy="943610"/>
          </a:xfrm>
          <a:prstGeom prst="bentConnector3">
            <a:avLst>
              <a:gd name="adj1" fmla="val 71099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>
            <a:off x="5511165" y="3684270"/>
            <a:ext cx="1428750" cy="666115"/>
          </a:xfrm>
          <a:prstGeom prst="bentConnector3">
            <a:avLst>
              <a:gd name="adj1" fmla="val 66222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941185" y="3978910"/>
            <a:ext cx="3957955" cy="119888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上一个循环跳出后，进入到这个循环，亮度小于</a:t>
            </a:r>
            <a:r>
              <a:rPr lang="en-US" altLang="zh-CN">
                <a:solidFill>
                  <a:srgbClr val="C0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255</a:t>
            </a:r>
            <a:r>
              <a:rPr lang="zh-CN" altLang="en-US">
                <a:solidFill>
                  <a:srgbClr val="C0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时执行亮度</a:t>
            </a:r>
            <a:r>
              <a:rPr lang="en-US" altLang="zh-CN">
                <a:solidFill>
                  <a:srgbClr val="C0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+1</a:t>
            </a:r>
            <a:r>
              <a:rPr lang="zh-CN" altLang="en-US">
                <a:solidFill>
                  <a:srgbClr val="C0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，直到亮度</a:t>
            </a:r>
            <a:r>
              <a:rPr lang="zh-CN" altLang="en-US">
                <a:solidFill>
                  <a:srgbClr val="00B0F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变化到</a:t>
            </a:r>
            <a:r>
              <a:rPr lang="en-US" altLang="zh-CN">
                <a:solidFill>
                  <a:srgbClr val="00B0F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255</a:t>
            </a:r>
            <a:r>
              <a:rPr lang="zh-CN" altLang="en-US">
                <a:solidFill>
                  <a:srgbClr val="00B0F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时跳出这个循环。我们看到的就是心形在逐渐变亮</a:t>
            </a:r>
            <a:endParaRPr lang="zh-CN" altLang="en-US">
              <a:solidFill>
                <a:srgbClr val="00B0F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21500" y="5489575"/>
            <a:ext cx="4104005" cy="64516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无限循环后，我们看到的就是一个如同心跳一般的呼吸灯啦。</a:t>
            </a:r>
            <a:endParaRPr lang="zh-CN" altLang="en-US">
              <a:solidFill>
                <a:srgbClr val="FFFF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WPS 演示</Application>
  <PresentationFormat>宽屏</PresentationFormat>
  <Paragraphs>84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Calista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24</cp:revision>
  <dcterms:created xsi:type="dcterms:W3CDTF">2018-03-01T02:03:00Z</dcterms:created>
  <dcterms:modified xsi:type="dcterms:W3CDTF">2018-05-18T11:09:56Z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