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28"/>
  </p:notesMasterIdLst>
  <p:sldIdLst>
    <p:sldId id="256" r:id="rId2"/>
    <p:sldId id="266" r:id="rId3"/>
    <p:sldId id="257" r:id="rId4"/>
    <p:sldId id="258" r:id="rId5"/>
    <p:sldId id="270" r:id="rId6"/>
    <p:sldId id="269" r:id="rId7"/>
    <p:sldId id="268" r:id="rId8"/>
    <p:sldId id="259" r:id="rId9"/>
    <p:sldId id="262" r:id="rId10"/>
    <p:sldId id="260" r:id="rId11"/>
    <p:sldId id="265" r:id="rId12"/>
    <p:sldId id="261" r:id="rId13"/>
    <p:sldId id="267" r:id="rId14"/>
    <p:sldId id="271" r:id="rId15"/>
    <p:sldId id="272" r:id="rId16"/>
    <p:sldId id="281" r:id="rId17"/>
    <p:sldId id="273" r:id="rId18"/>
    <p:sldId id="28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952E-1445-0549-939F-D1F24093F004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2D9F-546F-BA48-9C24-B84720C1F1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9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en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Breiman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J.H. Friedman, R.A. </a:t>
            </a:r>
            <a:r>
              <a:rPr lang="en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Olshen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and C.J Stone. Classification and Regression Trees. Wadsworth, Belmont, Ca, 1983. </a:t>
            </a:r>
            <a:endParaRPr lang="en" altLang="zh-TW" dirty="0">
              <a:effectLst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2D9F-546F-BA48-9C24-B84720C1F12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3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189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91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66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6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995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11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3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70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1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2020/5/18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4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cloud/learn/primers/1" TargetMode="External"/><Relationship Id="rId3" Type="http://schemas.openxmlformats.org/officeDocument/2006/relationships/hyperlink" Target="https://en.wikipedia.org/wiki/R_(programming_language)" TargetMode="External"/><Relationship Id="rId7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zh.wikipedia.org/wiki/R&#35821;&#35328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project.org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www.r-projec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3926-7B3E-3647-80A3-04D22EB75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Notes of R Language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6FE38B-420B-9A43-857F-DAC45F6D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90"/>
            <a:ext cx="9144000" cy="881009"/>
          </a:xfrm>
        </p:spPr>
        <p:txBody>
          <a:bodyPr/>
          <a:lstStyle/>
          <a:p>
            <a:r>
              <a:rPr kumimoji="1" lang="en-US" altLang="zh-TW" dirty="0"/>
              <a:t>Kuo-Liang</a:t>
            </a:r>
            <a:r>
              <a:rPr kumimoji="1" lang="zh-TW" altLang="en-US" dirty="0"/>
              <a:t> </a:t>
            </a:r>
            <a:r>
              <a:rPr kumimoji="1" lang="en-US" altLang="zh-TW" dirty="0"/>
              <a:t>Ou / </a:t>
            </a:r>
            <a:r>
              <a:rPr kumimoji="1" lang="zh-TW" altLang="en-US" dirty="0"/>
              <a:t>區國良</a:t>
            </a:r>
          </a:p>
        </p:txBody>
      </p:sp>
    </p:spTree>
    <p:extLst>
      <p:ext uri="{BB962C8B-B14F-4D97-AF65-F5344CB8AC3E}">
        <p14:creationId xmlns:p14="http://schemas.microsoft.com/office/powerpoint/2010/main" val="235294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plot </a:t>
            </a:r>
            <a:r>
              <a:rPr kumimoji="1" lang="zh-TW" altLang="en-US" dirty="0"/>
              <a:t>（線圖）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039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/>
              <a:t>plot(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type="l", </a:t>
            </a:r>
          </a:p>
          <a:p>
            <a:pPr marL="0" indent="0">
              <a:buNone/>
            </a:pPr>
            <a:r>
              <a:rPr kumimoji="1" lang="en" altLang="zh-TW" dirty="0"/>
              <a:t>	col="</a:t>
            </a:r>
            <a:r>
              <a:rPr kumimoji="1" lang="en" altLang="zh-TW" dirty="0" err="1"/>
              <a:t>red",main</a:t>
            </a:r>
            <a:r>
              <a:rPr kumimoji="1" lang="en" altLang="zh-TW" dirty="0"/>
              <a:t>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62345" y="4306856"/>
            <a:ext cx="4102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#type : p=</a:t>
            </a:r>
            <a:r>
              <a:rPr kumimoji="1" lang="en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r>
              <a:rPr kumimoji="1" lang="en" altLang="zh-TW" sz="2000" dirty="0"/>
              <a:t> ; l=line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C7ACB-3400-834C-B7B2-0064D9085976}"/>
              </a:ext>
            </a:extLst>
          </p:cNvPr>
          <p:cNvSpPr/>
          <p:nvPr/>
        </p:nvSpPr>
        <p:spPr>
          <a:xfrm>
            <a:off x="5208998" y="4306856"/>
            <a:ext cx="6729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#col : color 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bg</a:t>
            </a:r>
            <a:r>
              <a:rPr kumimoji="1" lang="en" altLang="zh-TW" sz="2000" dirty="0"/>
              <a:t> : the background  only when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= 21:25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cex</a:t>
            </a:r>
            <a:r>
              <a:rPr kumimoji="1" lang="en" altLang="zh-TW" sz="2000" dirty="0"/>
              <a:t> : the size of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symbols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lwd</a:t>
            </a:r>
            <a:r>
              <a:rPr kumimoji="1" lang="en" altLang="zh-TW" sz="2000" dirty="0"/>
              <a:t> : the line width for the plotting symbols</a:t>
            </a:r>
          </a:p>
        </p:txBody>
      </p:sp>
    </p:spTree>
    <p:extLst>
      <p:ext uri="{BB962C8B-B14F-4D97-AF65-F5344CB8AC3E}">
        <p14:creationId xmlns:p14="http://schemas.microsoft.com/office/powerpoint/2010/main" val="227374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dotchart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（點圖）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 err="1"/>
              <a:t>dotchart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label=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 </a:t>
            </a:r>
          </a:p>
          <a:p>
            <a:pPr marL="0" indent="0">
              <a:buNone/>
            </a:pPr>
            <a:r>
              <a:rPr kumimoji="1" lang="en" altLang="zh-TW" dirty="0"/>
              <a:t>	</a:t>
            </a:r>
            <a:r>
              <a:rPr kumimoji="1" lang="en" altLang="zh-TW" dirty="0" err="1"/>
              <a:t>pch</a:t>
            </a:r>
            <a:r>
              <a:rPr kumimoji="1" lang="en" altLang="zh-TW" dirty="0"/>
              <a:t>=2,color=“red”,</a:t>
            </a:r>
          </a:p>
          <a:p>
            <a:pPr marL="0" indent="0">
              <a:buNone/>
            </a:pPr>
            <a:r>
              <a:rPr kumimoji="1" lang="en" altLang="zh-TW" dirty="0"/>
              <a:t>	main="test",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41797" y="3771989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lable</a:t>
            </a:r>
            <a:r>
              <a:rPr kumimoji="1" lang="en" altLang="zh-TW" sz="2000" dirty="0"/>
              <a:t> : set the label on data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: point shapes</a:t>
            </a:r>
          </a:p>
          <a:p>
            <a:r>
              <a:rPr kumimoji="1" lang="en" altLang="zh-TW" sz="2000" dirty="0"/>
              <a:t>#color : dot color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81AAC-FE4D-4345-BDED-C6D99689DB27}"/>
              </a:ext>
            </a:extLst>
          </p:cNvPr>
          <p:cNvSpPr/>
          <p:nvPr/>
        </p:nvSpPr>
        <p:spPr>
          <a:xfrm>
            <a:off x="6096000" y="3763088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#main : main title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xlab</a:t>
            </a:r>
            <a:r>
              <a:rPr kumimoji="1" lang="en" altLang="zh-TW" sz="2000" dirty="0"/>
              <a:t> : x label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ylab</a:t>
            </a:r>
            <a:r>
              <a:rPr kumimoji="1" lang="en" altLang="zh-TW" sz="2000" dirty="0"/>
              <a:t> : y label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41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E384-6A70-3A46-9ADC-70D18B0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statistics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C77B-94D4-A840-A7C4-F5E8BD32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summary(X)</a:t>
            </a:r>
          </a:p>
          <a:p>
            <a:r>
              <a:rPr kumimoji="1" lang="en-US" altLang="zh-TW" dirty="0"/>
              <a:t>Linear Regression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(formula, data)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</a:t>
            </a:r>
            <a:r>
              <a:rPr lang="en" altLang="zh-TW" i="0" dirty="0" err="1"/>
              <a:t>y~x</a:t>
            </a:r>
            <a:r>
              <a:rPr lang="en" altLang="zh-TW" i="0" dirty="0"/>
              <a:t>, data)		#y = a + b1 * x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(y~x1+x2, data)                   #y = a + b1 * x1 + b2 * x2 </a:t>
            </a:r>
            <a:endParaRPr kumimoji="1" lang="en-US" altLang="zh-TW" dirty="0"/>
          </a:p>
          <a:p>
            <a:r>
              <a:rPr kumimoji="1" lang="en-US" altLang="zh-TW" dirty="0"/>
              <a:t>t-test</a:t>
            </a:r>
          </a:p>
          <a:p>
            <a:pPr lvl="1"/>
            <a:r>
              <a:rPr kumimoji="1" lang="en-US" altLang="zh-TW" dirty="0" err="1"/>
              <a:t>t.test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ANOVA</a:t>
            </a:r>
          </a:p>
          <a:p>
            <a:pPr lvl="1"/>
            <a:r>
              <a:rPr kumimoji="1" lang="en-US" altLang="zh-TW" dirty="0" err="1"/>
              <a:t>aov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52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0CAD2-AAF2-824F-BBD8-93E58F6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582"/>
          </a:xfrm>
        </p:spPr>
        <p:txBody>
          <a:bodyPr/>
          <a:lstStyle/>
          <a:p>
            <a:r>
              <a:rPr kumimoji="1" lang="en-US" altLang="zh-TW" dirty="0"/>
              <a:t>Formula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922A10-335B-D546-8B54-56F3076BA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91850"/>
              </p:ext>
            </p:extLst>
          </p:nvPr>
        </p:nvGraphicFramePr>
        <p:xfrm>
          <a:off x="1371600" y="1569378"/>
          <a:ext cx="9858054" cy="5144050"/>
        </p:xfrm>
        <a:graphic>
          <a:graphicData uri="http://schemas.openxmlformats.org/drawingml/2006/table">
            <a:tbl>
              <a:tblPr/>
              <a:tblGrid>
                <a:gridCol w="1295994">
                  <a:extLst>
                    <a:ext uri="{9D8B030D-6E8A-4147-A177-3AD203B41FA5}">
                      <a16:colId xmlns:a16="http://schemas.microsoft.com/office/drawing/2014/main" val="3797892024"/>
                    </a:ext>
                  </a:extLst>
                </a:gridCol>
                <a:gridCol w="8562060">
                  <a:extLst>
                    <a:ext uri="{9D8B030D-6E8A-4147-A177-3AD203B41FA5}">
                      <a16:colId xmlns:a16="http://schemas.microsoft.com/office/drawing/2014/main" val="2045368047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i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符號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意義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86954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分隔反應變數（左側）與解釋變數（右側）。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44523"/>
                  </a:ext>
                </a:extLst>
              </a:tr>
              <a:tr h="18526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分隔多個解釋變數。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82410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代表解釋變數之間的交互作用，例如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就代表除了以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解釋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之外，還加入了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兩個變量的交互作用。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5773"/>
                  </a:ext>
                </a:extLst>
              </a:tr>
              <a:tr h="4581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代表所有可能的交互作用，例如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* z * w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+ z + w + x:z + x:w + z:w + x:z:w。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96194"/>
                  </a:ext>
                </a:extLst>
              </a:tr>
              <a:tr h="4581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以次方表示變數之間的交互作用，例如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(x + z + w)^2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63208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代表除了反應變數之外，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中所有的變數，假設整個 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中包含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x、y、z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w ，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則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.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+ z + 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49070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減號代表從現有的模型中移除指定的解釋變數，例如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(x + z + w)^2 –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811354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-1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移除截距項，例如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- 1。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09230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+0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移除截距項，與 </a:t>
                      </a:r>
                      <a:r>
                        <a:rPr lang="en-US" altLang="zh-TW" sz="2000" b="0" i="0" dirty="0">
                          <a:effectLst/>
                          <a:latin typeface="inherit"/>
                        </a:rPr>
                        <a:t>-1 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相同，例如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+ 0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或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0 + x。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7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7EBB5-0ED8-634C-8482-E1D1AB7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B4CA0-DC4F-EC4B-84FF-752370799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 err="1"/>
              <a:t>rpart</a:t>
            </a:r>
            <a:endParaRPr lang="en-US" altLang="zh-TW" dirty="0"/>
          </a:p>
          <a:p>
            <a:pPr lvl="1"/>
            <a:r>
              <a:rPr lang="en-US" altLang="zh-TW" dirty="0"/>
              <a:t>C50</a:t>
            </a:r>
          </a:p>
          <a:p>
            <a:pPr lvl="1"/>
            <a:r>
              <a:rPr lang="en-US" altLang="zh-TW" dirty="0"/>
              <a:t>e1071</a:t>
            </a:r>
          </a:p>
          <a:p>
            <a:pPr lvl="1"/>
            <a:r>
              <a:rPr lang="en-US" altLang="zh-TW" dirty="0" err="1"/>
              <a:t>neuralnet</a:t>
            </a:r>
            <a:endParaRPr lang="en-US" altLang="zh-TW" dirty="0"/>
          </a:p>
          <a:p>
            <a:pPr lvl="1"/>
            <a:r>
              <a:rPr lang="en-US" altLang="zh-TW" dirty="0" err="1"/>
              <a:t>randomForest</a:t>
            </a:r>
            <a:endParaRPr lang="en-US" altLang="zh-TW" dirty="0"/>
          </a:p>
          <a:p>
            <a:pPr lvl="1"/>
            <a:r>
              <a:rPr lang="en-US" altLang="zh-TW" dirty="0" err="1"/>
              <a:t>adabag</a:t>
            </a:r>
            <a:endParaRPr lang="en-US" altLang="zh-TW" dirty="0"/>
          </a:p>
          <a:p>
            <a:pPr lvl="1"/>
            <a:r>
              <a:rPr lang="en-US" altLang="zh-TW" dirty="0"/>
              <a:t>GA</a:t>
            </a:r>
          </a:p>
          <a:p>
            <a:pPr lvl="1"/>
            <a:r>
              <a:rPr lang="en-US" altLang="zh-TW" dirty="0" err="1"/>
              <a:t>ABCoptim</a:t>
            </a:r>
            <a:endParaRPr lang="en-US" altLang="zh-TW" dirty="0"/>
          </a:p>
          <a:p>
            <a:pPr lvl="1"/>
            <a:r>
              <a:rPr lang="en-US" altLang="zh-TW" dirty="0" err="1"/>
              <a:t>Arules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79BDC-2AB2-1C43-AB1D-6D8C7A0B2C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Clustering</a:t>
            </a:r>
          </a:p>
          <a:p>
            <a:pPr lvl="1"/>
            <a:r>
              <a:rPr lang="en-US" altLang="zh-TW" dirty="0"/>
              <a:t>K-Means</a:t>
            </a:r>
          </a:p>
          <a:p>
            <a:pPr lvl="1"/>
            <a:r>
              <a:rPr lang="en-US" altLang="zh-TW" dirty="0"/>
              <a:t>DBSCAN</a:t>
            </a:r>
          </a:p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mining</a:t>
            </a:r>
          </a:p>
          <a:p>
            <a:pPr lvl="1"/>
            <a:r>
              <a:rPr lang="en-US" altLang="zh-TW" dirty="0" err="1"/>
              <a:t>Rfacebook</a:t>
            </a:r>
            <a:r>
              <a:rPr lang="zh-TW" altLang="en-US" dirty="0"/>
              <a:t>、</a:t>
            </a:r>
            <a:r>
              <a:rPr lang="en-US" altLang="zh-TW" dirty="0" err="1"/>
              <a:t>Wordcloud</a:t>
            </a:r>
            <a:endParaRPr lang="en-US" altLang="zh-TW" dirty="0"/>
          </a:p>
          <a:p>
            <a:pPr lvl="1"/>
            <a:r>
              <a:rPr lang="en-US" altLang="zh-TW" dirty="0" err="1"/>
              <a:t>jiebaR</a:t>
            </a:r>
            <a:r>
              <a:rPr lang="zh-TW" altLang="zh-TW" dirty="0"/>
              <a:t>、</a:t>
            </a:r>
            <a:r>
              <a:rPr lang="en-US" altLang="zh-TW" dirty="0" err="1"/>
              <a:t>gutenbergr</a:t>
            </a:r>
            <a:endParaRPr lang="en-US" altLang="zh-TW" dirty="0"/>
          </a:p>
          <a:p>
            <a:pPr lvl="1"/>
            <a:r>
              <a:rPr lang="en-US" altLang="zh-TW" dirty="0"/>
              <a:t>Rmr2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49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4DEAF-153E-614B-8082-FA62790B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298D7-8DC0-9F40-AA12-7E5D008202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900" dirty="0" err="1"/>
              <a:t>rpart</a:t>
            </a:r>
            <a:endParaRPr lang="en-US" altLang="zh-TW" sz="2900" dirty="0"/>
          </a:p>
          <a:p>
            <a:pPr lvl="1"/>
            <a:r>
              <a:rPr lang="en" altLang="zh-TW" sz="2900" b="1" i="0" dirty="0"/>
              <a:t>Recursive Partitioning and Regression Trees</a:t>
            </a:r>
          </a:p>
          <a:p>
            <a:pPr lvl="1"/>
            <a:r>
              <a:rPr lang="en" altLang="zh-TW" sz="2900" dirty="0"/>
              <a:t>Based on CART (Classification and Regression Trees) (</a:t>
            </a:r>
            <a:r>
              <a:rPr lang="en" altLang="zh-TW" sz="2900" dirty="0" err="1"/>
              <a:t>Breiman</a:t>
            </a:r>
            <a:r>
              <a:rPr lang="en" altLang="zh-TW" sz="2900" dirty="0"/>
              <a:t>, Friedman, </a:t>
            </a:r>
            <a:r>
              <a:rPr lang="en" altLang="zh-TW" sz="2900" dirty="0" err="1"/>
              <a:t>Olshen</a:t>
            </a:r>
            <a:r>
              <a:rPr lang="en" altLang="zh-TW" sz="2900" dirty="0"/>
              <a:t> and Stone ,1983)</a:t>
            </a:r>
            <a:endParaRPr lang="en" altLang="zh-TW" sz="2900" b="1" i="0" dirty="0"/>
          </a:p>
          <a:p>
            <a:pPr lvl="1"/>
            <a:r>
              <a:rPr lang="en-US" altLang="zh-TW" sz="2900" dirty="0" err="1">
                <a:solidFill>
                  <a:srgbClr val="FF0000"/>
                </a:solidFill>
              </a:rPr>
              <a:t>rpart</a:t>
            </a:r>
            <a:r>
              <a:rPr lang="en-US" altLang="zh-TW" sz="2900" dirty="0">
                <a:solidFill>
                  <a:srgbClr val="FF0000"/>
                </a:solidFill>
              </a:rPr>
              <a:t>(formula, data, weights, subset, </a:t>
            </a:r>
            <a:r>
              <a:rPr lang="en-US" altLang="zh-TW" sz="2900" dirty="0" err="1">
                <a:solidFill>
                  <a:srgbClr val="FF0000"/>
                </a:solidFill>
              </a:rPr>
              <a:t>na.action</a:t>
            </a:r>
            <a:r>
              <a:rPr lang="en-US" altLang="zh-TW" sz="2900" dirty="0">
                <a:solidFill>
                  <a:srgbClr val="FF0000"/>
                </a:solidFill>
              </a:rPr>
              <a:t>=</a:t>
            </a:r>
            <a:r>
              <a:rPr lang="en-US" altLang="zh-TW" sz="2900" dirty="0" err="1">
                <a:solidFill>
                  <a:srgbClr val="FF0000"/>
                </a:solidFill>
              </a:rPr>
              <a:t>na.rpart</a:t>
            </a:r>
            <a:r>
              <a:rPr lang="en-US" altLang="zh-TW" sz="2900" dirty="0">
                <a:solidFill>
                  <a:srgbClr val="FF0000"/>
                </a:solidFill>
              </a:rPr>
              <a:t>, method, </a:t>
            </a:r>
            <a:r>
              <a:rPr lang="en-US" altLang="zh-TW" sz="2900" dirty="0" err="1">
                <a:solidFill>
                  <a:srgbClr val="FF0000"/>
                </a:solidFill>
              </a:rPr>
              <a:t>parms</a:t>
            </a:r>
            <a:r>
              <a:rPr lang="en-US" altLang="zh-TW" sz="2900" dirty="0">
                <a:solidFill>
                  <a:srgbClr val="FF0000"/>
                </a:solidFill>
              </a:rPr>
              <a:t>, control,...)</a:t>
            </a:r>
            <a:endParaRPr lang="zh-TW" altLang="zh-TW" sz="2900" dirty="0">
              <a:solidFill>
                <a:srgbClr val="FF0000"/>
              </a:solidFill>
            </a:endParaRPr>
          </a:p>
          <a:p>
            <a:pPr lvl="1"/>
            <a:endParaRPr lang="en" altLang="zh-TW" b="1" i="0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4BBB1-4A2B-2D40-9BC5-49375D6E4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formula : Y~X1+X2+…</a:t>
            </a:r>
          </a:p>
          <a:p>
            <a:r>
              <a:rPr kumimoji="1" lang="en-US" altLang="zh-TW" dirty="0"/>
              <a:t>data : </a:t>
            </a:r>
            <a:r>
              <a:rPr kumimoji="1" lang="en-US" altLang="zh-TW" dirty="0" err="1"/>
              <a:t>dataframe</a:t>
            </a:r>
            <a:endParaRPr kumimoji="1" lang="en-US" altLang="zh-TW" dirty="0"/>
          </a:p>
          <a:p>
            <a:r>
              <a:rPr kumimoji="1" lang="en-US" altLang="zh-TW" dirty="0"/>
              <a:t>weights: data weight for each row</a:t>
            </a:r>
          </a:p>
          <a:p>
            <a:r>
              <a:rPr kumimoji="1" lang="en-US" altLang="zh-TW" dirty="0"/>
              <a:t>subset : subset of data</a:t>
            </a:r>
          </a:p>
          <a:p>
            <a:r>
              <a:rPr kumimoji="1" lang="en-US" altLang="zh-TW" dirty="0" err="1"/>
              <a:t>no.action</a:t>
            </a:r>
            <a:r>
              <a:rPr kumimoji="1" lang="en-US" altLang="zh-TW" dirty="0"/>
              <a:t> : </a:t>
            </a:r>
            <a:r>
              <a:rPr kumimoji="1" lang="zh-TW" altLang="en-US" dirty="0"/>
              <a:t>缺值，預設刪除</a:t>
            </a:r>
            <a:endParaRPr kumimoji="1" lang="en-US" altLang="zh-TW" dirty="0"/>
          </a:p>
          <a:p>
            <a:r>
              <a:rPr kumimoji="1" lang="en-US" altLang="zh-TW" dirty="0"/>
              <a:t>method : </a:t>
            </a:r>
            <a:r>
              <a:rPr kumimoji="1" lang="en-US" altLang="zh-TW" dirty="0" err="1"/>
              <a:t>anova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poisoon</a:t>
            </a:r>
            <a:r>
              <a:rPr kumimoji="1" lang="en-US" altLang="zh-TW" dirty="0"/>
              <a:t>, class, exp</a:t>
            </a:r>
          </a:p>
          <a:p>
            <a:r>
              <a:rPr kumimoji="1" lang="en-US" altLang="zh-TW" dirty="0" err="1"/>
              <a:t>parms</a:t>
            </a:r>
            <a:r>
              <a:rPr kumimoji="1" lang="en-US" altLang="zh-TW" dirty="0"/>
              <a:t>: </a:t>
            </a:r>
            <a:r>
              <a:rPr kumimoji="1" lang="zh-TW" altLang="en-US" dirty="0"/>
              <a:t>對於</a:t>
            </a:r>
            <a:r>
              <a:rPr kumimoji="1" lang="en-US" altLang="zh-TW" dirty="0"/>
              <a:t> method </a:t>
            </a:r>
            <a:r>
              <a:rPr kumimoji="1" lang="zh-TW" altLang="en-US" dirty="0"/>
              <a:t>的進階參數</a:t>
            </a:r>
            <a:endParaRPr kumimoji="1" lang="en-US" altLang="zh-TW" dirty="0"/>
          </a:p>
          <a:p>
            <a:r>
              <a:rPr kumimoji="1" lang="en-US" altLang="zh-TW" dirty="0"/>
              <a:t>control: </a:t>
            </a:r>
            <a:r>
              <a:rPr kumimoji="1" lang="en-US" altLang="zh-TW" dirty="0" err="1"/>
              <a:t>rpart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進階參數</a:t>
            </a:r>
            <a:r>
              <a:rPr kumimoji="1" lang="en-US" altLang="zh-TW" dirty="0"/>
              <a:t> </a:t>
            </a:r>
            <a:r>
              <a:rPr lang="en" altLang="zh-TW" dirty="0" err="1"/>
              <a:t>rpart.control</a:t>
            </a:r>
            <a:endParaRPr kumimoji="1" lang="en-US" altLang="zh-TW" dirty="0"/>
          </a:p>
          <a:p>
            <a:pPr lvl="1"/>
            <a:r>
              <a:rPr lang="en" altLang="zh-TW" b="1" i="0" dirty="0" err="1"/>
              <a:t>minsplit</a:t>
            </a:r>
            <a:r>
              <a:rPr lang="zh-TW" altLang="en" i="0" dirty="0"/>
              <a:t>：</a:t>
            </a:r>
            <a:r>
              <a:rPr lang="zh-TW" altLang="en-US" i="0" dirty="0"/>
              <a:t>每一個</a:t>
            </a:r>
            <a:r>
              <a:rPr lang="en" altLang="zh-TW" i="0" dirty="0"/>
              <a:t>node</a:t>
            </a:r>
            <a:r>
              <a:rPr lang="zh-TW" altLang="en-US" i="0" dirty="0"/>
              <a:t>最少</a:t>
            </a:r>
            <a:r>
              <a:rPr lang="en-US" altLang="zh-TW" i="0" dirty="0"/>
              <a:t>data</a:t>
            </a:r>
            <a:r>
              <a:rPr lang="zh-TW" altLang="en-US" i="0" dirty="0"/>
              <a:t>數量</a:t>
            </a:r>
            <a:endParaRPr lang="en" altLang="zh-TW" i="0" dirty="0"/>
          </a:p>
          <a:p>
            <a:pPr lvl="1"/>
            <a:r>
              <a:rPr lang="en" altLang="zh-TW" b="1" i="0" dirty="0" err="1"/>
              <a:t>minbucket</a:t>
            </a:r>
            <a:r>
              <a:rPr lang="zh-TW" altLang="en" i="0" dirty="0"/>
              <a:t>：</a:t>
            </a:r>
            <a:r>
              <a:rPr lang="zh-TW" altLang="en-US" i="0" dirty="0"/>
              <a:t>末端的</a:t>
            </a:r>
            <a:r>
              <a:rPr lang="en" altLang="zh-TW" i="0" dirty="0"/>
              <a:t>node</a:t>
            </a:r>
            <a:r>
              <a:rPr lang="zh-TW" altLang="en-US" i="0" dirty="0"/>
              <a:t>上最少</a:t>
            </a:r>
            <a:r>
              <a:rPr lang="en" altLang="zh-TW" i="0" dirty="0"/>
              <a:t>data</a:t>
            </a:r>
            <a:r>
              <a:rPr lang="zh-TW" altLang="en-US" i="0" dirty="0"/>
              <a:t>數量</a:t>
            </a:r>
            <a:endParaRPr lang="en" altLang="zh-TW" i="0" dirty="0"/>
          </a:p>
          <a:p>
            <a:pPr lvl="1"/>
            <a:r>
              <a:rPr lang="en" altLang="zh-TW" b="1" i="0" dirty="0"/>
              <a:t>cp</a:t>
            </a:r>
            <a:r>
              <a:rPr lang="zh-TW" altLang="en" i="0" dirty="0"/>
              <a:t>：</a:t>
            </a:r>
            <a:r>
              <a:rPr lang="en" altLang="zh-TW" i="0" dirty="0"/>
              <a:t>complexity parameter.</a:t>
            </a:r>
            <a:r>
              <a:rPr lang="zh-TW" altLang="en-US" i="0" dirty="0"/>
              <a:t>修剪樹之精度</a:t>
            </a:r>
            <a:endParaRPr lang="en-US" altLang="zh-TW" i="0" dirty="0"/>
          </a:p>
          <a:p>
            <a:pPr lvl="1"/>
            <a:r>
              <a:rPr lang="en" altLang="zh-TW" b="1" i="0" dirty="0" err="1"/>
              <a:t>maxdepth</a:t>
            </a:r>
            <a:r>
              <a:rPr lang="zh-TW" altLang="en" i="0" dirty="0"/>
              <a:t>：</a:t>
            </a:r>
            <a:r>
              <a:rPr lang="en" altLang="zh-TW" i="0" dirty="0"/>
              <a:t>Tree</a:t>
            </a:r>
            <a:r>
              <a:rPr lang="zh-TW" altLang="en-US" i="0" dirty="0"/>
              <a:t>的深度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46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0B219-C934-CB4D-85B6-4CCE59C9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62E98-D3E8-114F-9029-91C9A7BF84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" altLang="zh-TW" dirty="0"/>
              <a:t>library(datasets)</a:t>
            </a:r>
          </a:p>
          <a:p>
            <a:r>
              <a:rPr kumimoji="1" lang="en" altLang="zh-TW" dirty="0"/>
              <a:t>library(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library(</a:t>
            </a:r>
            <a:r>
              <a:rPr kumimoji="1" lang="en" altLang="zh-TW" dirty="0" err="1"/>
              <a:t>partykit</a:t>
            </a:r>
            <a:r>
              <a:rPr kumimoji="1" lang="en" altLang="zh-TW" dirty="0"/>
              <a:t>)  </a:t>
            </a:r>
          </a:p>
          <a:p>
            <a:r>
              <a:rPr kumimoji="1" lang="en" altLang="zh-TW" dirty="0"/>
              <a:t>library(</a:t>
            </a:r>
            <a:r>
              <a:rPr kumimoji="1" lang="en" altLang="zh-TW" dirty="0" err="1"/>
              <a:t>rpart.plot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 err="1"/>
              <a:t>set.seed</a:t>
            </a:r>
            <a:r>
              <a:rPr kumimoji="1" lang="en" altLang="zh-TW" dirty="0"/>
              <a:t>(2020)</a:t>
            </a:r>
          </a:p>
          <a:p>
            <a:r>
              <a:rPr kumimoji="1" lang="en" altLang="zh-TW" dirty="0" err="1"/>
              <a:t>train.index</a:t>
            </a:r>
            <a:r>
              <a:rPr kumimoji="1" lang="en" altLang="zh-TW" dirty="0"/>
              <a:t> = sample(x=1:nrow(iris), size=ceiling(0.8*</a:t>
            </a:r>
            <a:r>
              <a:rPr kumimoji="1" lang="en" altLang="zh-TW" dirty="0" err="1"/>
              <a:t>nrow</a:t>
            </a:r>
            <a:r>
              <a:rPr kumimoji="1" lang="en" altLang="zh-TW" dirty="0"/>
              <a:t>(iris) )) #</a:t>
            </a:r>
            <a:r>
              <a:rPr kumimoji="1" lang="zh-TW" altLang="en-US" dirty="0"/>
              <a:t>抽樣</a:t>
            </a:r>
            <a:r>
              <a:rPr kumimoji="1" lang="en-US" altLang="zh-TW" dirty="0"/>
              <a:t>8/2</a:t>
            </a:r>
          </a:p>
          <a:p>
            <a:r>
              <a:rPr kumimoji="1" lang="en" altLang="zh-TW" dirty="0" err="1"/>
              <a:t>train_set</a:t>
            </a:r>
            <a:r>
              <a:rPr kumimoji="1" lang="en" altLang="zh-TW" dirty="0"/>
              <a:t> = iris[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 err="1"/>
              <a:t>test_set</a:t>
            </a:r>
            <a:r>
              <a:rPr kumimoji="1" lang="en" altLang="zh-TW" dirty="0"/>
              <a:t> = iris[-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/>
              <a:t>###</a:t>
            </a:r>
          </a:p>
          <a:p>
            <a:r>
              <a:rPr kumimoji="1" lang="en" altLang="zh-TW" dirty="0"/>
              <a:t>model1=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train_set$Species~train_set$Petal.Length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model1</a:t>
            </a:r>
          </a:p>
          <a:p>
            <a:r>
              <a:rPr kumimoji="1" lang="en" altLang="zh-TW" dirty="0"/>
              <a:t>model1.tree=</a:t>
            </a:r>
            <a:r>
              <a:rPr kumimoji="1" lang="en" altLang="zh-TW" dirty="0" err="1"/>
              <a:t>as.party</a:t>
            </a:r>
            <a:r>
              <a:rPr kumimoji="1" lang="en" altLang="zh-TW" dirty="0"/>
              <a:t>(model1)</a:t>
            </a:r>
          </a:p>
          <a:p>
            <a:r>
              <a:rPr kumimoji="1" lang="en" altLang="zh-TW" dirty="0"/>
              <a:t>plot(model1,main="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",margin = 0.1)</a:t>
            </a:r>
          </a:p>
          <a:p>
            <a:r>
              <a:rPr kumimoji="1" lang="en" altLang="zh-TW" dirty="0"/>
              <a:t>text(model1, </a:t>
            </a:r>
            <a:r>
              <a:rPr kumimoji="1" lang="en" altLang="zh-TW" dirty="0" err="1"/>
              <a:t>cex</a:t>
            </a:r>
            <a:r>
              <a:rPr kumimoji="1" lang="en" altLang="zh-TW" dirty="0"/>
              <a:t>=2)</a:t>
            </a:r>
          </a:p>
          <a:p>
            <a:endParaRPr kumimoji="1" lang="en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E4FDA5-76F0-FF42-8B9D-D90CB6FEF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" altLang="zh-TW" dirty="0"/>
              <a:t>#</a:t>
            </a:r>
          </a:p>
          <a:p>
            <a:r>
              <a:rPr kumimoji="1" lang="en" altLang="zh-TW" dirty="0"/>
              <a:t>model2=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train_set$Species~train_set$Petal.Length+train_set$Petal.Width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model2</a:t>
            </a:r>
          </a:p>
          <a:p>
            <a:r>
              <a:rPr kumimoji="1" lang="en" altLang="zh-TW" dirty="0" err="1"/>
              <a:t>prp</a:t>
            </a:r>
            <a:r>
              <a:rPr kumimoji="1" lang="en" altLang="zh-TW" dirty="0"/>
              <a:t>(model2, main="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",</a:t>
            </a:r>
            <a:r>
              <a:rPr kumimoji="1" lang="en" altLang="zh-TW" dirty="0" err="1"/>
              <a:t>box.palette</a:t>
            </a:r>
            <a:r>
              <a:rPr kumimoji="1" lang="en" altLang="zh-TW" dirty="0"/>
              <a:t>="auto") </a:t>
            </a:r>
          </a:p>
          <a:p>
            <a:r>
              <a:rPr kumimoji="1" lang="en" altLang="zh-TW" dirty="0"/>
              <a:t>#</a:t>
            </a:r>
          </a:p>
          <a:p>
            <a:r>
              <a:rPr kumimoji="1" lang="en" altLang="zh-TW" dirty="0"/>
              <a:t>model3=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Species~.,data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iris,method</a:t>
            </a:r>
            <a:r>
              <a:rPr kumimoji="1" lang="en" altLang="zh-TW" dirty="0"/>
              <a:t>="class”, </a:t>
            </a:r>
            <a:r>
              <a:rPr kumimoji="1" lang="en" altLang="zh-TW" dirty="0" err="1"/>
              <a:t>minsplit</a:t>
            </a:r>
            <a:r>
              <a:rPr kumimoji="1" lang="en" altLang="zh-TW" dirty="0"/>
              <a:t>=1,maxdepth=2)</a:t>
            </a:r>
          </a:p>
          <a:p>
            <a:r>
              <a:rPr kumimoji="1" lang="en" altLang="zh-TW" dirty="0"/>
              <a:t>model3</a:t>
            </a:r>
          </a:p>
          <a:p>
            <a:r>
              <a:rPr kumimoji="1" lang="en" altLang="zh-TW" dirty="0"/>
              <a:t>model3.tree=</a:t>
            </a:r>
            <a:r>
              <a:rPr kumimoji="1" lang="en" altLang="zh-TW" dirty="0" err="1"/>
              <a:t>as.party</a:t>
            </a:r>
            <a:r>
              <a:rPr kumimoji="1" lang="en" altLang="zh-TW" dirty="0"/>
              <a:t>(model3)</a:t>
            </a:r>
          </a:p>
          <a:p>
            <a:r>
              <a:rPr kumimoji="1" lang="en" altLang="zh-TW" dirty="0"/>
              <a:t>plot(model3.tree,main="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")</a:t>
            </a:r>
          </a:p>
          <a:p>
            <a:r>
              <a:rPr kumimoji="1" lang="en" altLang="zh-TW" dirty="0"/>
              <a:t># to predict</a:t>
            </a:r>
          </a:p>
          <a:p>
            <a:r>
              <a:rPr kumimoji="1" lang="en" altLang="zh-TW" dirty="0"/>
              <a:t>result = predict(model3, </a:t>
            </a:r>
            <a:r>
              <a:rPr kumimoji="1" lang="en" altLang="zh-TW" dirty="0" err="1"/>
              <a:t>newdata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test_set</a:t>
            </a:r>
            <a:r>
              <a:rPr kumimoji="1" lang="en" altLang="zh-TW" dirty="0"/>
              <a:t>, type="class")</a:t>
            </a:r>
          </a:p>
          <a:p>
            <a:r>
              <a:rPr kumimoji="1" lang="en" altLang="zh-TW" dirty="0"/>
              <a:t>result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16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9E6E5-C307-9640-BFA3-00970870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E2904-0E3E-B443-B468-60C3F82E3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C5.0</a:t>
            </a:r>
          </a:p>
          <a:p>
            <a:pPr lvl="1"/>
            <a:r>
              <a:rPr lang="en" altLang="zh-TW" i="0" dirty="0"/>
              <a:t>Fit classification tree models or rule-based models using Quinlan's C5.0 algorithm</a:t>
            </a:r>
          </a:p>
          <a:p>
            <a:pPr lvl="1"/>
            <a:r>
              <a:rPr lang="en" altLang="zh-TW" dirty="0">
                <a:solidFill>
                  <a:srgbClr val="FF0000"/>
                </a:solidFill>
              </a:rPr>
              <a:t>C5.0( x, y, trials = 1, rules = FALSE, weights = NULL, control = C5.0Control(), ... )</a:t>
            </a:r>
            <a:endParaRPr lang="en-US" altLang="zh-TW" dirty="0">
              <a:solidFill>
                <a:srgbClr val="FF0000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1C638-A4F7-DD4E-AC52-40169C672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/>
              <a:t>x </a:t>
            </a:r>
            <a:r>
              <a:rPr lang="zh-TW" altLang="en-US" dirty="0"/>
              <a:t>：</a:t>
            </a:r>
            <a:r>
              <a:rPr lang="zh-TW" altLang="zh-TW" dirty="0"/>
              <a:t>輸入屬性</a:t>
            </a:r>
            <a:r>
              <a:rPr lang="en-US" altLang="zh-TW" dirty="0"/>
              <a:t>(Attribute)</a:t>
            </a:r>
            <a:r>
              <a:rPr lang="zh-TW" altLang="zh-TW" dirty="0"/>
              <a:t>或應變數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y  </a:t>
            </a:r>
            <a:r>
              <a:rPr lang="zh-TW" altLang="en-US" dirty="0"/>
              <a:t>：</a:t>
            </a:r>
            <a:r>
              <a:rPr lang="zh-TW" altLang="zh-TW" dirty="0"/>
              <a:t>輸出屬性或解釋變數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trials</a:t>
            </a:r>
            <a:r>
              <a:rPr lang="zh-TW" altLang="en-US" dirty="0"/>
              <a:t> ：疊代</a:t>
            </a:r>
            <a:r>
              <a:rPr lang="en-US" altLang="zh-TW" dirty="0"/>
              <a:t>(Iteration)</a:t>
            </a:r>
            <a:r>
              <a:rPr lang="zh-TW" altLang="zh-TW" dirty="0"/>
              <a:t>次數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rules  : </a:t>
            </a:r>
            <a:r>
              <a:rPr lang="zh-TW" altLang="zh-TW" dirty="0"/>
              <a:t>是否輸出為規則而非樹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weights : data weight for each row</a:t>
            </a:r>
            <a:endParaRPr lang="zh-TW" altLang="zh-TW" dirty="0"/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control </a:t>
            </a:r>
            <a:r>
              <a:rPr lang="zh-TW" altLang="en-US" dirty="0"/>
              <a:t>進階參數</a:t>
            </a:r>
            <a:endParaRPr lang="en-US" altLang="zh-TW" dirty="0"/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C5.0Control()</a:t>
            </a:r>
            <a:r>
              <a:rPr lang="zh-TW" altLang="zh-TW" dirty="0"/>
              <a:t>中設定</a:t>
            </a: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94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AC77-5A26-B843-9B90-B1137C3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B120C-49F7-4640-B7D1-558AAAE6A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" altLang="zh-TW" dirty="0"/>
              <a:t>library(datasets)</a:t>
            </a:r>
          </a:p>
          <a:p>
            <a:r>
              <a:rPr kumimoji="1" lang="en" altLang="zh-TW" dirty="0"/>
              <a:t>library(C50)</a:t>
            </a:r>
          </a:p>
          <a:p>
            <a:r>
              <a:rPr kumimoji="1" lang="en" altLang="zh-TW" dirty="0"/>
              <a:t>input &lt;- iris[,1:4]</a:t>
            </a:r>
          </a:p>
          <a:p>
            <a:r>
              <a:rPr kumimoji="1" lang="en" altLang="zh-TW" dirty="0"/>
              <a:t>output &lt;- iris[,5]</a:t>
            </a:r>
          </a:p>
          <a:p>
            <a:r>
              <a:rPr kumimoji="1" lang="en" altLang="zh-TW" dirty="0"/>
              <a:t>model1 &lt;- C5.0(input, output, control = C5.0Control(</a:t>
            </a:r>
            <a:r>
              <a:rPr kumimoji="1" lang="en" altLang="zh-TW" dirty="0" err="1"/>
              <a:t>noGlobalPruning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TRUE,minCases</a:t>
            </a:r>
            <a:r>
              <a:rPr kumimoji="1" lang="en" altLang="zh-TW" dirty="0"/>
              <a:t>=1))</a:t>
            </a:r>
          </a:p>
          <a:p>
            <a:r>
              <a:rPr kumimoji="1" lang="en" altLang="zh-TW" dirty="0"/>
              <a:t>plot(model1, main="C5.0 Decision Tree - Unpruned, min=1")</a:t>
            </a:r>
          </a:p>
          <a:p>
            <a:r>
              <a:rPr kumimoji="1" lang="en" altLang="zh-TW" dirty="0"/>
              <a:t>model2 &lt;- C5.0(input, output, control = C5.0Control(</a:t>
            </a:r>
            <a:r>
              <a:rPr kumimoji="1" lang="en" altLang="zh-TW" dirty="0" err="1"/>
              <a:t>noGlobalPruning</a:t>
            </a:r>
            <a:r>
              <a:rPr kumimoji="1" lang="en" altLang="zh-TW" dirty="0"/>
              <a:t> = FALSE))</a:t>
            </a:r>
          </a:p>
          <a:p>
            <a:r>
              <a:rPr kumimoji="1" lang="en" altLang="zh-TW" dirty="0"/>
              <a:t>plot(model2, main="C5.0 Decision Tree - Pruned")</a:t>
            </a:r>
          </a:p>
          <a:p>
            <a:r>
              <a:rPr kumimoji="1" lang="en" altLang="zh-TW" dirty="0" err="1"/>
              <a:t>newcases</a:t>
            </a:r>
            <a:r>
              <a:rPr kumimoji="1" lang="en" altLang="zh-TW" dirty="0"/>
              <a:t> &lt;- iris[c(1:3,51:53,101:103),]</a:t>
            </a:r>
          </a:p>
          <a:p>
            <a:r>
              <a:rPr kumimoji="1" lang="en" altLang="zh-TW" dirty="0" err="1"/>
              <a:t>newcases</a:t>
            </a:r>
            <a:endParaRPr kumimoji="1" lang="en" altLang="zh-TW" dirty="0"/>
          </a:p>
          <a:p>
            <a:r>
              <a:rPr kumimoji="1" lang="en" altLang="zh-TW" dirty="0"/>
              <a:t>head(iris)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B1B873-FA81-C14B-85CE-A88CCBACD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" altLang="zh-TW" dirty="0"/>
              <a:t>newcases2 = </a:t>
            </a:r>
            <a:r>
              <a:rPr kumimoji="1" lang="en" altLang="zh-TW" dirty="0" err="1"/>
              <a:t>data.frame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Sepal.Length</a:t>
            </a:r>
            <a:r>
              <a:rPr kumimoji="1" lang="en" altLang="zh-TW" dirty="0"/>
              <a:t>=c(1,2,3),</a:t>
            </a:r>
            <a:r>
              <a:rPr kumimoji="1" lang="en" altLang="zh-TW" dirty="0" err="1"/>
              <a:t>Sepal.Width</a:t>
            </a:r>
            <a:r>
              <a:rPr kumimoji="1" lang="en" altLang="zh-TW" dirty="0"/>
              <a:t>=c(2,3,4),</a:t>
            </a:r>
          </a:p>
          <a:p>
            <a:r>
              <a:rPr kumimoji="1" lang="en" altLang="zh-TW" dirty="0"/>
              <a:t>                       </a:t>
            </a:r>
            <a:r>
              <a:rPr kumimoji="1" lang="en" altLang="zh-TW" dirty="0" err="1"/>
              <a:t>Petal.Length</a:t>
            </a:r>
            <a:r>
              <a:rPr kumimoji="1" lang="en" altLang="zh-TW" dirty="0"/>
              <a:t>=c(3,4,5),</a:t>
            </a:r>
            <a:r>
              <a:rPr kumimoji="1" lang="en" altLang="zh-TW" dirty="0" err="1"/>
              <a:t>Petal.Width</a:t>
            </a:r>
            <a:r>
              <a:rPr kumimoji="1" lang="en" altLang="zh-TW" dirty="0"/>
              <a:t>=c(4,5,6),</a:t>
            </a:r>
          </a:p>
          <a:p>
            <a:r>
              <a:rPr kumimoji="1" lang="en" altLang="zh-TW" dirty="0"/>
              <a:t>                       </a:t>
            </a:r>
            <a:r>
              <a:rPr kumimoji="1" lang="en" altLang="zh-TW" dirty="0" err="1"/>
              <a:t>Spaecies</a:t>
            </a:r>
            <a:r>
              <a:rPr kumimoji="1" lang="en" altLang="zh-TW" dirty="0"/>
              <a:t>=c(NA,NA,NA))</a:t>
            </a:r>
          </a:p>
          <a:p>
            <a:r>
              <a:rPr kumimoji="1" lang="en" altLang="zh-TW" dirty="0"/>
              <a:t>newcases2</a:t>
            </a:r>
          </a:p>
          <a:p>
            <a:r>
              <a:rPr kumimoji="1" lang="en" altLang="zh-TW" dirty="0"/>
              <a:t>predicted &lt;- predict(model1, newcases2, type="class")</a:t>
            </a:r>
          </a:p>
          <a:p>
            <a:r>
              <a:rPr kumimoji="1" lang="en" altLang="zh-TW" dirty="0"/>
              <a:t>predicted</a:t>
            </a:r>
          </a:p>
          <a:p>
            <a:r>
              <a:rPr kumimoji="1" lang="en" altLang="zh-TW" dirty="0"/>
              <a:t>predicted &lt;- predict(model1, </a:t>
            </a:r>
            <a:r>
              <a:rPr kumimoji="1" lang="en" altLang="zh-TW" dirty="0" err="1"/>
              <a:t>newcases</a:t>
            </a:r>
            <a:r>
              <a:rPr kumimoji="1" lang="en" altLang="zh-TW" dirty="0"/>
              <a:t>, type="prob")</a:t>
            </a:r>
          </a:p>
          <a:p>
            <a:r>
              <a:rPr kumimoji="1" lang="en" altLang="zh-TW" dirty="0"/>
              <a:t>predicted</a:t>
            </a:r>
          </a:p>
          <a:p>
            <a:r>
              <a:rPr kumimoji="1" lang="en" altLang="zh-TW" dirty="0"/>
              <a:t>predicted &lt;- predict(model2, </a:t>
            </a:r>
            <a:r>
              <a:rPr kumimoji="1" lang="en" altLang="zh-TW" dirty="0" err="1"/>
              <a:t>newcases</a:t>
            </a:r>
            <a:r>
              <a:rPr kumimoji="1" lang="en" altLang="zh-TW" dirty="0"/>
              <a:t>, type="prob")</a:t>
            </a:r>
          </a:p>
          <a:p>
            <a:r>
              <a:rPr kumimoji="1" lang="en" altLang="zh-TW" dirty="0"/>
              <a:t>predicted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14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EC0BF-4AC9-9444-A6AF-7BB75AC2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C56FC-56D3-A748-9359-CDF4A09B4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/>
              <a:t>e1071</a:t>
            </a:r>
          </a:p>
          <a:p>
            <a:pPr lvl="1"/>
            <a:r>
              <a:rPr lang="en" altLang="zh-TW" dirty="0"/>
              <a:t>Support Vector Machines (SVM) </a:t>
            </a:r>
          </a:p>
          <a:p>
            <a:pPr lvl="1"/>
            <a:r>
              <a:rPr lang="en-US" altLang="zh-TW" dirty="0"/>
              <a:t>based on </a:t>
            </a:r>
            <a:r>
              <a:rPr lang="en" altLang="zh-TW" dirty="0" err="1"/>
              <a:t>libsvm</a:t>
            </a:r>
            <a:r>
              <a:rPr lang="en" altLang="zh-TW" dirty="0"/>
              <a:t>,</a:t>
            </a:r>
            <a:r>
              <a:rPr lang="zh-TW" altLang="en-US" dirty="0"/>
              <a:t> </a:t>
            </a:r>
            <a:r>
              <a:rPr lang="en" altLang="zh-TW" dirty="0" err="1"/>
              <a:t>Chih</a:t>
            </a:r>
            <a:r>
              <a:rPr lang="en" altLang="zh-TW" dirty="0"/>
              <a:t>-Chung Chang and </a:t>
            </a:r>
            <a:r>
              <a:rPr lang="en" altLang="zh-TW" dirty="0" err="1"/>
              <a:t>Chih</a:t>
            </a:r>
            <a:r>
              <a:rPr lang="en" altLang="zh-TW" dirty="0"/>
              <a:t>-Jen Lin</a:t>
            </a:r>
            <a:r>
              <a:rPr lang="zh-TW" altLang="en-US" dirty="0"/>
              <a:t>（台大林智仁教授）</a:t>
            </a:r>
            <a:endParaRPr lang="en" altLang="zh-TW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A3BF37-29F2-4348-AE97-DEBB41A27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8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861EB-69AB-3347-A755-1278C68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R Language?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83953-5B4A-3F4A-AE3E-0ACCC171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Definition</a:t>
            </a:r>
          </a:p>
          <a:p>
            <a:pPr lvl="1"/>
            <a:r>
              <a:rPr kumimoji="1" lang="en-US" altLang="zh-TW" dirty="0"/>
              <a:t>By Wikipedia </a:t>
            </a:r>
            <a:r>
              <a:rPr kumimoji="1" lang="zh-TW" altLang="en-US" dirty="0">
                <a:hlinkClick r:id="rId2"/>
              </a:rPr>
              <a:t>中文</a:t>
            </a:r>
            <a:r>
              <a:rPr kumimoji="1" lang="en-US" altLang="zh-TW" dirty="0"/>
              <a:t>/</a:t>
            </a:r>
            <a:r>
              <a:rPr kumimoji="1" lang="en-US" altLang="zh-TW" dirty="0">
                <a:hlinkClick r:id="rId3"/>
              </a:rPr>
              <a:t>English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By CRAN</a:t>
            </a:r>
            <a:endParaRPr kumimoji="1" lang="en-US" altLang="zh-TW" dirty="0"/>
          </a:p>
          <a:p>
            <a:r>
              <a:rPr kumimoji="1" lang="en-US" altLang="zh-TW" dirty="0"/>
              <a:t>Download Resources</a:t>
            </a:r>
          </a:p>
          <a:p>
            <a:pPr lvl="1"/>
            <a:r>
              <a:rPr kumimoji="1" lang="en-US" altLang="zh-TW" dirty="0">
                <a:hlinkClick r:id="rId5"/>
              </a:rPr>
              <a:t>CRAN</a:t>
            </a:r>
            <a:r>
              <a:rPr kumimoji="1" lang="en-US" altLang="zh-TW" dirty="0"/>
              <a:t> - </a:t>
            </a:r>
            <a:r>
              <a:rPr lang="en" altLang="zh-TW" dirty="0"/>
              <a:t>Comprehensive R Archive Network</a:t>
            </a:r>
          </a:p>
          <a:p>
            <a:pPr lvl="1"/>
            <a:r>
              <a:rPr kumimoji="1" lang="en" altLang="zh-TW" dirty="0">
                <a:hlinkClick r:id="rId6"/>
              </a:rPr>
              <a:t>R Project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7"/>
              </a:rPr>
              <a:t>R Studio</a:t>
            </a:r>
            <a:endParaRPr kumimoji="1" lang="en" altLang="zh-TW" dirty="0"/>
          </a:p>
          <a:p>
            <a:r>
              <a:rPr kumimoji="1" lang="en" altLang="zh-TW" dirty="0"/>
              <a:t>Learning Materials</a:t>
            </a:r>
          </a:p>
          <a:p>
            <a:pPr lvl="1"/>
            <a:r>
              <a:rPr kumimoji="1" lang="en" altLang="zh-TW" dirty="0">
                <a:hlinkClick r:id="rId8"/>
              </a:rPr>
              <a:t>Beginner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7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412DE-C7A2-C041-AFE0-B7ACD67E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105-ED4D-0B43-9063-74B4FB564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" altLang="zh-TW" dirty="0" err="1"/>
              <a:t>install.packages</a:t>
            </a:r>
            <a:r>
              <a:rPr kumimoji="1" lang="en" altLang="zh-TW" dirty="0"/>
              <a:t>("e1071")</a:t>
            </a:r>
          </a:p>
          <a:p>
            <a:r>
              <a:rPr kumimoji="1" lang="en" altLang="zh-TW" dirty="0"/>
              <a:t>library(e1071 )</a:t>
            </a:r>
          </a:p>
          <a:p>
            <a:r>
              <a:rPr kumimoji="1" lang="en" altLang="zh-TW" dirty="0" err="1"/>
              <a:t>set.seed</a:t>
            </a:r>
            <a:r>
              <a:rPr kumimoji="1" lang="en" altLang="zh-TW" dirty="0"/>
              <a:t>(2020)</a:t>
            </a:r>
          </a:p>
          <a:p>
            <a:r>
              <a:rPr kumimoji="1" lang="en" altLang="zh-TW" dirty="0" err="1"/>
              <a:t>train.index</a:t>
            </a:r>
            <a:r>
              <a:rPr kumimoji="1" lang="en" altLang="zh-TW" dirty="0"/>
              <a:t> = sample(x=1:nrow(iris), size=ceiling(0.8*</a:t>
            </a:r>
            <a:r>
              <a:rPr kumimoji="1" lang="en" altLang="zh-TW" dirty="0" err="1"/>
              <a:t>nrow</a:t>
            </a:r>
            <a:r>
              <a:rPr kumimoji="1" lang="en" altLang="zh-TW" dirty="0"/>
              <a:t>(iris) )) #</a:t>
            </a:r>
            <a:r>
              <a:rPr kumimoji="1" lang="zh-TW" altLang="en-US" dirty="0"/>
              <a:t>抽樣</a:t>
            </a:r>
            <a:r>
              <a:rPr kumimoji="1" lang="en-US" altLang="zh-TW" dirty="0"/>
              <a:t>8/2</a:t>
            </a:r>
          </a:p>
          <a:p>
            <a:r>
              <a:rPr kumimoji="1" lang="en" altLang="zh-TW" dirty="0" err="1"/>
              <a:t>train_set</a:t>
            </a:r>
            <a:r>
              <a:rPr kumimoji="1" lang="en" altLang="zh-TW" dirty="0"/>
              <a:t> = iris[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 err="1"/>
              <a:t>test_set</a:t>
            </a:r>
            <a:r>
              <a:rPr kumimoji="1" lang="en" altLang="zh-TW" dirty="0"/>
              <a:t> = iris[-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/>
              <a:t>###</a:t>
            </a:r>
          </a:p>
          <a:p>
            <a:r>
              <a:rPr kumimoji="1" lang="en" altLang="zh-TW" dirty="0" err="1"/>
              <a:t>svm.model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svm</a:t>
            </a:r>
            <a:r>
              <a:rPr kumimoji="1" lang="en" altLang="zh-TW" dirty="0"/>
              <a:t>(Species~ ., data = </a:t>
            </a:r>
            <a:r>
              <a:rPr kumimoji="1" lang="en" altLang="zh-TW" dirty="0" err="1"/>
              <a:t>train_set</a:t>
            </a:r>
            <a:r>
              <a:rPr kumimoji="1" lang="en" altLang="zh-TW" dirty="0"/>
              <a:t>, cost = 100, gamma = 1) </a:t>
            </a:r>
          </a:p>
          <a:p>
            <a:r>
              <a:rPr kumimoji="1" lang="en" altLang="zh-TW" dirty="0" err="1"/>
              <a:t>svm.model</a:t>
            </a:r>
            <a:endParaRPr kumimoji="1" lang="en" altLang="zh-TW" dirty="0"/>
          </a:p>
          <a:p>
            <a:r>
              <a:rPr kumimoji="1" lang="en" altLang="zh-TW" dirty="0" err="1"/>
              <a:t>svm.pred</a:t>
            </a:r>
            <a:r>
              <a:rPr kumimoji="1" lang="en" altLang="zh-TW" dirty="0"/>
              <a:t> = predict(</a:t>
            </a:r>
            <a:r>
              <a:rPr kumimoji="1" lang="en" altLang="zh-TW" dirty="0" err="1"/>
              <a:t>svm.model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test_set</a:t>
            </a:r>
            <a:r>
              <a:rPr kumimoji="1" lang="en" altLang="zh-TW" dirty="0"/>
              <a:t>[,-5])</a:t>
            </a:r>
          </a:p>
          <a:p>
            <a:r>
              <a:rPr kumimoji="1" lang="en" altLang="zh-TW" dirty="0" err="1"/>
              <a:t>svm.pred</a:t>
            </a:r>
            <a:endParaRPr kumimoji="1" lang="en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683E8-164A-8347-80D6-AB54A2CFA8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" altLang="zh-TW" dirty="0"/>
              <a:t># vs </a:t>
            </a:r>
            <a:r>
              <a:rPr kumimoji="1" lang="en" altLang="zh-TW" dirty="0" err="1"/>
              <a:t>rpart</a:t>
            </a:r>
            <a:endParaRPr kumimoji="1" lang="en" altLang="zh-TW" dirty="0"/>
          </a:p>
          <a:p>
            <a:r>
              <a:rPr kumimoji="1" lang="en" altLang="zh-TW" dirty="0"/>
              <a:t>model3=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Species~.,data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iris,method</a:t>
            </a:r>
            <a:r>
              <a:rPr kumimoji="1" lang="en" altLang="zh-TW" dirty="0"/>
              <a:t>="class",</a:t>
            </a:r>
            <a:r>
              <a:rPr kumimoji="1" lang="en" altLang="zh-TW" dirty="0" err="1"/>
              <a:t>minsplit</a:t>
            </a:r>
            <a:r>
              <a:rPr kumimoji="1" lang="en" altLang="zh-TW" dirty="0"/>
              <a:t>=1,maxdepth=2)</a:t>
            </a:r>
          </a:p>
          <a:p>
            <a:r>
              <a:rPr kumimoji="1" lang="en" altLang="zh-TW" dirty="0"/>
              <a:t>model3</a:t>
            </a:r>
          </a:p>
          <a:p>
            <a:r>
              <a:rPr kumimoji="1" lang="en" altLang="zh-TW" dirty="0"/>
              <a:t>result = predict(model3, </a:t>
            </a:r>
            <a:r>
              <a:rPr kumimoji="1" lang="en" altLang="zh-TW" dirty="0" err="1"/>
              <a:t>newdata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test_set</a:t>
            </a:r>
            <a:r>
              <a:rPr kumimoji="1" lang="en" altLang="zh-TW" dirty="0"/>
              <a:t>, type="class")</a:t>
            </a:r>
          </a:p>
          <a:p>
            <a:r>
              <a:rPr kumimoji="1" lang="en" altLang="zh-TW" dirty="0"/>
              <a:t>result</a:t>
            </a:r>
          </a:p>
          <a:p>
            <a:r>
              <a:rPr kumimoji="1" lang="en" altLang="zh-TW" dirty="0"/>
              <a:t>##</a:t>
            </a:r>
          </a:p>
          <a:p>
            <a:r>
              <a:rPr kumimoji="1" lang="en" altLang="zh-TW" dirty="0"/>
              <a:t>compare = </a:t>
            </a:r>
            <a:r>
              <a:rPr kumimoji="1" lang="en" altLang="zh-TW" dirty="0" err="1"/>
              <a:t>cbind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svm.pred,result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compare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2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D1D9F-8A85-D64A-81CD-87672CB5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06802-E6C6-6549-8296-D53B4D314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neuralnet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7BFE5-E86F-6943-8B63-9A401E760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1313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B2DED-9B35-7F4F-9F60-DA4998E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24CDF-499D-A04D-A2CC-3BF85A7BB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randomForest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4E4512-D4C4-7046-BBE8-F2BD64C24A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57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E6B8D-9BBE-464F-A37D-E4584A1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19C91-0BC8-F642-B088-0E1509A7B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adabag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DBD4B6-CF07-F445-9552-FFE3856495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374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DDD59-51C0-C44A-95CF-8386007F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14B555-AFF8-B744-9055-F39E91D6A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/>
              <a:t>GA</a:t>
            </a:r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0A00B3-A9B9-374F-A3E3-4A080115F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80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BA6A8-033F-9D47-A7B0-7F83C48C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C18A7-6E3C-B94A-A1BA-EDEDA56CF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ABCoptim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63C50C-4BB3-F74B-9D43-074B027DC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152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35AD3-D697-E04A-8227-DCCCB518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FEBD2-65C1-E640-B9B4-CB120275B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Arules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D6A41A-232F-EB4B-9F19-5F7016066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20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86CC2-56F3-EB4B-A70E-353A22E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BEA47-2D83-2D4B-BE46-C6E303D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25" y="1959795"/>
            <a:ext cx="10432550" cy="4212405"/>
          </a:xfrm>
        </p:spPr>
        <p:txBody>
          <a:bodyPr numCol="2">
            <a:normAutofit/>
          </a:bodyPr>
          <a:lstStyle/>
          <a:p>
            <a:r>
              <a:rPr kumimoji="1" lang="en-US" altLang="zh-TW" dirty="0"/>
              <a:t>Vector </a:t>
            </a:r>
            <a:r>
              <a:rPr kumimoji="1" lang="zh-TW" altLang="en-US" dirty="0"/>
              <a:t>向量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一維資料，需相同 </a:t>
            </a:r>
            <a:r>
              <a:rPr kumimoji="1" lang="en-US" altLang="zh-TW" dirty="0"/>
              <a:t>datatype</a:t>
            </a:r>
          </a:p>
          <a:p>
            <a:pPr lvl="1"/>
            <a:r>
              <a:rPr kumimoji="1" lang="en-US" altLang="zh-TW" dirty="0"/>
              <a:t>X=c(1,2,</a:t>
            </a:r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r>
              <a:rPr kumimoji="1" lang="en-US" altLang="zh-TW" dirty="0"/>
              <a:t>,4,5)	#combine 1,2,3,4,5</a:t>
            </a:r>
          </a:p>
          <a:p>
            <a:pPr lvl="1"/>
            <a:r>
              <a:rPr kumimoji="1" lang="en-US" altLang="zh-TW" dirty="0"/>
              <a:t>V=c(1,2,</a:t>
            </a:r>
            <a:r>
              <a:rPr kumimoji="1" lang="en-US" altLang="zh-TW" dirty="0">
                <a:solidFill>
                  <a:srgbClr val="FF0000"/>
                </a:solidFill>
              </a:rPr>
              <a:t>9</a:t>
            </a:r>
            <a:r>
              <a:rPr kumimoji="1" lang="en-US" altLang="zh-TW" dirty="0"/>
              <a:t>,4,5)</a:t>
            </a:r>
          </a:p>
          <a:p>
            <a:pPr lvl="1"/>
            <a:r>
              <a:rPr kumimoji="1" lang="en-US" altLang="zh-TW" dirty="0"/>
              <a:t>length(V)</a:t>
            </a:r>
          </a:p>
          <a:p>
            <a:pPr lvl="1"/>
            <a:r>
              <a:rPr kumimoji="1" lang="en-US" altLang="zh-TW" dirty="0"/>
              <a:t>mode(V)</a:t>
            </a:r>
          </a:p>
          <a:p>
            <a:pPr lvl="2"/>
            <a:r>
              <a:rPr kumimoji="1" lang="zh-TW" altLang="en-US" dirty="0"/>
              <a:t>四種型態：</a:t>
            </a:r>
            <a:r>
              <a:rPr kumimoji="1" lang="en-US" altLang="zh-TW" dirty="0"/>
              <a:t>numeric, character, complex, logical</a:t>
            </a:r>
          </a:p>
          <a:p>
            <a:pPr lvl="1"/>
            <a:r>
              <a:rPr kumimoji="1" lang="zh-TW" altLang="en-US" dirty="0"/>
              <a:t>向量運算 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例如 </a:t>
            </a:r>
            <a:r>
              <a:rPr kumimoji="1" lang="en-US" altLang="zh-TW" dirty="0"/>
              <a:t>V/3</a:t>
            </a:r>
            <a:r>
              <a:rPr kumimoji="1" lang="zh-TW" altLang="en-US" dirty="0"/>
              <a:t> </a:t>
            </a:r>
            <a:r>
              <a:rPr kumimoji="1" lang="en-US" altLang="zh-TW" dirty="0"/>
              <a:t>or V/X</a:t>
            </a:r>
          </a:p>
          <a:p>
            <a:pPr lvl="2"/>
            <a:r>
              <a:rPr kumimoji="1" lang="zh-TW" altLang="en-US" dirty="0"/>
              <a:t>若 </a:t>
            </a:r>
            <a:r>
              <a:rPr kumimoji="1" lang="en-US" altLang="zh-TW" dirty="0"/>
              <a:t>V</a:t>
            </a:r>
            <a:r>
              <a:rPr kumimoji="1" lang="zh-TW" altLang="en-US" dirty="0"/>
              <a:t> </a:t>
            </a:r>
            <a:r>
              <a:rPr kumimoji="1" lang="en-US" altLang="zh-TW" dirty="0"/>
              <a:t>X</a:t>
            </a:r>
            <a:r>
              <a:rPr kumimoji="1" lang="zh-TW" altLang="en-US" dirty="0"/>
              <a:t> 不等長，則循環利用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any (V &lt; X) 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是否有任一對應元素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all (V &lt; X)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是否所有比對結果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Named vector</a:t>
            </a:r>
          </a:p>
          <a:p>
            <a:pPr lvl="3"/>
            <a:r>
              <a:rPr kumimoji="1" lang="en-US" altLang="zh-TW" dirty="0"/>
              <a:t>names(V)=c("</a:t>
            </a:r>
            <a:r>
              <a:rPr kumimoji="1" lang="en-US" altLang="zh-TW" dirty="0" err="1"/>
              <a:t>a","b","c","d","e</a:t>
            </a:r>
            <a:r>
              <a:rPr kumimoji="1" lang="en-US" altLang="zh-TW" dirty="0"/>
              <a:t>")</a:t>
            </a:r>
          </a:p>
          <a:p>
            <a:pPr lvl="3"/>
            <a:r>
              <a:rPr kumimoji="1" lang="en-US" altLang="zh-TW" dirty="0"/>
              <a:t>V["a"]</a:t>
            </a:r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16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6884-5B3E-CB46-9BA2-6D09F6F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2B1D3-8064-3F42-81A2-217CB71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 frame</a:t>
            </a:r>
            <a:r>
              <a:rPr lang="zh-TW" altLang="en-US" dirty="0"/>
              <a:t>資料框</a:t>
            </a:r>
            <a:endParaRPr lang="en-US" altLang="zh-TW" dirty="0"/>
          </a:p>
          <a:p>
            <a:pPr lvl="1"/>
            <a:r>
              <a:rPr kumimoji="1" lang="zh-TW" altLang="en-US" dirty="0"/>
              <a:t>二維資料，同欄需相同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</a:p>
          <a:p>
            <a:pPr lvl="1"/>
            <a:r>
              <a:rPr lang="en" altLang="zh-TW" i="0" dirty="0"/>
              <a:t>data frame </a:t>
            </a:r>
            <a:r>
              <a:rPr lang="zh-TW" altLang="en-US" i="0" dirty="0"/>
              <a:t>中，行間（</a:t>
            </a:r>
            <a:r>
              <a:rPr lang="en" altLang="zh-TW" i="0" dirty="0"/>
              <a:t>column</a:t>
            </a:r>
            <a:r>
              <a:rPr lang="zh-TW" altLang="en" i="0" dirty="0"/>
              <a:t>）</a:t>
            </a:r>
            <a:r>
              <a:rPr lang="zh-TW" altLang="en-US" i="0" dirty="0"/>
              <a:t>的資料類型可以是不同的</a:t>
            </a:r>
            <a:endParaRPr lang="en-US" altLang="zh-TW" i="0" dirty="0"/>
          </a:p>
          <a:p>
            <a:pPr lvl="1"/>
            <a:r>
              <a:rPr lang="zh-TW" altLang="en-US" i="0" dirty="0"/>
              <a:t>例如第一行是</a:t>
            </a:r>
            <a:r>
              <a:rPr lang="en-US" altLang="zh-TW" i="0" dirty="0"/>
              <a:t> numeric ,</a:t>
            </a:r>
            <a:r>
              <a:rPr lang="zh-TW" altLang="en-US" i="0" dirty="0"/>
              <a:t>第二行是 </a:t>
            </a:r>
            <a:r>
              <a:rPr lang="en-US" altLang="zh-TW" i="0" dirty="0"/>
              <a:t>character</a:t>
            </a:r>
          </a:p>
          <a:p>
            <a:pPr lvl="1"/>
            <a:r>
              <a:rPr lang="zh-TW" altLang="en-US" i="0" dirty="0"/>
              <a:t>但是在同一行裡面的資料一定要是相同的資料類型</a:t>
            </a:r>
            <a:endParaRPr lang="en-US" altLang="zh-TW" i="0" dirty="0"/>
          </a:p>
          <a:p>
            <a:pPr lvl="1"/>
            <a:r>
              <a:rPr kumimoji="1" lang="zh-TW" altLang="en-US" i="0" dirty="0"/>
              <a:t>可以說每一行都是一個向量</a:t>
            </a:r>
            <a:r>
              <a:rPr kumimoji="1" lang="en-US" altLang="zh-TW" i="0" dirty="0"/>
              <a:t> (vector),</a:t>
            </a:r>
            <a:r>
              <a:rPr kumimoji="1" lang="zh-TW" altLang="en-US" i="0" dirty="0"/>
              <a:t>且所有向量</a:t>
            </a:r>
            <a:r>
              <a:rPr kumimoji="1" lang="zh-TW" altLang="en-US" i="0" dirty="0">
                <a:solidFill>
                  <a:srgbClr val="FF0000"/>
                </a:solidFill>
              </a:rPr>
              <a:t>長度相同</a:t>
            </a:r>
            <a:endParaRPr kumimoji="1" lang="en-US" altLang="zh-TW" i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i="0" dirty="0"/>
              <a:t>DF= </a:t>
            </a:r>
            <a:r>
              <a:rPr kumimoji="1" lang="en-US" altLang="zh-TW" i="0" dirty="0" err="1"/>
              <a:t>data.frame</a:t>
            </a:r>
            <a:r>
              <a:rPr kumimoji="1" lang="en-US" altLang="zh-TW" i="0" dirty="0"/>
              <a:t>(first =x, second =y, third=z)</a:t>
            </a:r>
          </a:p>
          <a:p>
            <a:pPr lvl="2"/>
            <a:r>
              <a:rPr kumimoji="1" lang="en-US" altLang="zh-TW" dirty="0" err="1"/>
              <a:t>xyz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vector</a:t>
            </a:r>
          </a:p>
          <a:p>
            <a:pPr lvl="2"/>
            <a:r>
              <a:rPr kumimoji="1" lang="en-US" altLang="zh-TW" dirty="0"/>
              <a:t>first second third </a:t>
            </a:r>
            <a:r>
              <a:rPr kumimoji="1" lang="zh-TW" altLang="en-US" dirty="0"/>
              <a:t>為欄位名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2F6F2-C14D-784A-A058-61B281F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1508A-1E41-F043-9324-824883A57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DF</a:t>
            </a:r>
            <a:r>
              <a:rPr kumimoji="1" lang="zh-TW" altLang="en-US" dirty="0"/>
              <a:t>操作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nrow</a:t>
            </a:r>
            <a:r>
              <a:rPr kumimoji="1" lang="en-US" altLang="zh-TW" dirty="0"/>
              <a:t>(DF)       </a:t>
            </a:r>
            <a:r>
              <a:rPr kumimoji="1" lang="en-US" altLang="zh-TW" dirty="0" err="1"/>
              <a:t>ncol</a:t>
            </a:r>
            <a:r>
              <a:rPr kumimoji="1" lang="en-US" altLang="zh-TW" dirty="0"/>
              <a:t>(DF)	</a:t>
            </a:r>
          </a:p>
          <a:p>
            <a:pPr lvl="1"/>
            <a:r>
              <a:rPr kumimoji="1" lang="en-US" altLang="zh-TW" dirty="0"/>
              <a:t>dim(DF)</a:t>
            </a:r>
          </a:p>
          <a:p>
            <a:pPr lvl="1"/>
            <a:r>
              <a:rPr kumimoji="1" lang="en-US" altLang="zh-TW" dirty="0"/>
              <a:t>names(DF)</a:t>
            </a:r>
          </a:p>
          <a:p>
            <a:pPr lvl="1"/>
            <a:r>
              <a:rPr kumimoji="1" lang="en-US" altLang="zh-TW" dirty="0"/>
              <a:t>head(DF)     tail(DF)</a:t>
            </a:r>
          </a:p>
          <a:p>
            <a:pPr lvl="1"/>
            <a:r>
              <a:rPr kumimoji="1" lang="en-US" altLang="zh-TW" dirty="0" err="1"/>
              <a:t>DF$first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DF[,2]  #</a:t>
            </a:r>
            <a:r>
              <a:rPr kumimoji="1" lang="zh-TW" altLang="en-US" dirty="0"/>
              <a:t>所有列第二欄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DF[3,]</a:t>
            </a:r>
            <a:r>
              <a:rPr kumimoji="1" lang="zh-TW" altLang="en-US" dirty="0"/>
              <a:t> </a:t>
            </a:r>
            <a:r>
              <a:rPr kumimoji="1" lang="en-US" altLang="zh-TW" dirty="0"/>
              <a:t>#</a:t>
            </a:r>
            <a:r>
              <a:rPr kumimoji="1" lang="zh-TW" altLang="en-US"/>
              <a:t>第三列所有欄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DF[,1:3]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9AEEB04-4FC4-F247-97BA-546CF8D46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8DC-0B73-1E41-93C7-7ABD539A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65A1E-9223-ED49-9B28-BEACE42C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Factor</a:t>
            </a:r>
          </a:p>
          <a:p>
            <a:pPr lvl="1"/>
            <a:r>
              <a:rPr lang="zh-TW" altLang="en-US" i="0" dirty="0"/>
              <a:t>因子</a:t>
            </a:r>
            <a:endParaRPr lang="en-US" altLang="zh-TW" i="0" dirty="0"/>
          </a:p>
          <a:p>
            <a:pPr lvl="1"/>
            <a:r>
              <a:rPr lang="en" altLang="zh-TW" dirty="0"/>
              <a:t>colors &lt;- c("red", ”orange", ”yellow", "green") </a:t>
            </a:r>
          </a:p>
          <a:p>
            <a:pPr lvl="1"/>
            <a:r>
              <a:rPr lang="en" altLang="zh-TW" dirty="0" err="1"/>
              <a:t>mycolor</a:t>
            </a:r>
            <a:r>
              <a:rPr lang="en" altLang="zh-TW" dirty="0"/>
              <a:t> = factor(colors) </a:t>
            </a:r>
          </a:p>
          <a:p>
            <a:pPr lvl="1"/>
            <a:r>
              <a:rPr lang="en" altLang="zh-TW" dirty="0" err="1"/>
              <a:t>mycolor</a:t>
            </a:r>
            <a:endParaRPr kumimoji="1" lang="en-US" altLang="zh-TW" dirty="0"/>
          </a:p>
          <a:p>
            <a:r>
              <a:rPr kumimoji="1" lang="en-US" altLang="zh-TW" dirty="0"/>
              <a:t>List</a:t>
            </a:r>
          </a:p>
          <a:p>
            <a:pPr lvl="1"/>
            <a:r>
              <a:rPr lang="zh-TW" altLang="en-US" i="0" dirty="0"/>
              <a:t>列表</a:t>
            </a:r>
            <a:endParaRPr lang="en-US" altLang="zh-TW" i="0" dirty="0"/>
          </a:p>
          <a:p>
            <a:pPr lvl="1"/>
            <a:r>
              <a:rPr lang="zh-TW" altLang="en-US" i="0" dirty="0"/>
              <a:t>元素可分屬不同資料類別</a:t>
            </a:r>
            <a:endParaRPr lang="en-US" altLang="zh-TW" i="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84727-4310-3342-A981-ED4D887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A453-154A-D04A-BFFC-1B12AD50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Array</a:t>
            </a:r>
          </a:p>
          <a:p>
            <a:pPr lvl="1"/>
            <a:r>
              <a:rPr kumimoji="1" lang="en-US" altLang="zh-TW" dirty="0"/>
              <a:t>dim (X) = c(1,2,1)</a:t>
            </a:r>
          </a:p>
          <a:p>
            <a:pPr lvl="1"/>
            <a:r>
              <a:rPr kumimoji="1" lang="zh-TW" altLang="en-US" dirty="0"/>
              <a:t>以行為主（直的，欄位）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X</a:t>
            </a:r>
            <a:r>
              <a:rPr kumimoji="1" lang="zh-TW" altLang="en-US" dirty="0"/>
              <a:t>＝ </a:t>
            </a:r>
            <a:r>
              <a:rPr kumimoji="1" lang="en-US" altLang="zh-TW" dirty="0"/>
              <a:t>array(1:10, dim(2,5))</a:t>
            </a:r>
          </a:p>
          <a:p>
            <a:pPr lvl="1"/>
            <a:r>
              <a:rPr kumimoji="1" lang="en-US" altLang="zh-TW" dirty="0" err="1"/>
              <a:t>rbind</a:t>
            </a:r>
            <a:r>
              <a:rPr kumimoji="1" lang="en-US" altLang="zh-TW" dirty="0"/>
              <a:t>() , 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Matrix</a:t>
            </a:r>
          </a:p>
          <a:p>
            <a:pPr lvl="2"/>
            <a:r>
              <a:rPr kumimoji="1" lang="en-US" altLang="zh-TW" dirty="0"/>
              <a:t>matrix (data, </a:t>
            </a:r>
            <a:r>
              <a:rPr kumimoji="1" lang="en-US" altLang="zh-TW" dirty="0" err="1"/>
              <a:t>nrow</a:t>
            </a:r>
            <a:r>
              <a:rPr kumimoji="1" lang="en-US" altLang="zh-TW" dirty="0"/>
              <a:t>=4,ncol=6,byrow=False)</a:t>
            </a:r>
          </a:p>
          <a:p>
            <a:pPr lvl="2"/>
            <a:r>
              <a:rPr kumimoji="1" lang="en-US" altLang="zh-TW" dirty="0"/>
              <a:t>X</a:t>
            </a:r>
            <a:r>
              <a:rPr kumimoji="1" lang="zh-TW" altLang="en-US" dirty="0"/>
              <a:t>＝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(X1,X2,X3)</a:t>
            </a:r>
          </a:p>
          <a:p>
            <a:pPr lvl="3"/>
            <a:r>
              <a:rPr kumimoji="1" lang="en-US" altLang="zh-TW" dirty="0"/>
              <a:t>X1=c(1,2,3)</a:t>
            </a:r>
          </a:p>
          <a:p>
            <a:pPr lvl="3"/>
            <a:r>
              <a:rPr kumimoji="1" lang="en-US" altLang="zh-TW" dirty="0"/>
              <a:t>X2=c(4,5,6)</a:t>
            </a:r>
          </a:p>
          <a:p>
            <a:pPr lvl="2"/>
            <a:r>
              <a:rPr kumimoji="1" lang="en-US" altLang="zh-TW" dirty="0"/>
              <a:t>X[,1]</a:t>
            </a:r>
          </a:p>
          <a:p>
            <a:pPr lvl="2"/>
            <a:r>
              <a:rPr kumimoji="1" lang="en-US" altLang="zh-TW" dirty="0"/>
              <a:t>X[c(1,3),]</a:t>
            </a:r>
            <a:r>
              <a:rPr kumimoji="1" lang="zh-TW" altLang="en-US" dirty="0"/>
              <a:t> 顯示第一欄及第三欄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X[,-1] </a:t>
            </a:r>
            <a:r>
              <a:rPr kumimoji="1" lang="zh-TW" altLang="en-US" dirty="0"/>
              <a:t>不顯示第一欄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X[,c(-1,-3)]</a:t>
            </a:r>
            <a:r>
              <a:rPr kumimoji="1" lang="zh-TW" altLang="en-US" dirty="0"/>
              <a:t>不顯示第一第三欄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C079-0902-934A-8836-C78639F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A7B32-EE9A-6C47-92E4-16888B81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 err="1"/>
              <a:t>SQLServer</a:t>
            </a:r>
            <a:endParaRPr kumimoji="1" lang="en" altLang="zh-TW" dirty="0"/>
          </a:p>
          <a:p>
            <a:pPr lvl="1"/>
            <a:r>
              <a:rPr kumimoji="1" lang="en" altLang="zh-TW" dirty="0" err="1"/>
              <a:t>install.packages</a:t>
            </a:r>
            <a:r>
              <a:rPr kumimoji="1" lang="en" altLang="zh-TW" dirty="0"/>
              <a:t>("RODBC")</a:t>
            </a:r>
          </a:p>
          <a:p>
            <a:pPr lvl="1"/>
            <a:r>
              <a:rPr kumimoji="1" lang="en" altLang="zh-TW" dirty="0"/>
              <a:t>Library(RODBC)</a:t>
            </a:r>
          </a:p>
          <a:p>
            <a:r>
              <a:rPr kumimoji="1" lang="en-US" altLang="zh-TW" dirty="0"/>
              <a:t>EXCEL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("xlsx")</a:t>
            </a:r>
          </a:p>
          <a:p>
            <a:pPr lvl="1"/>
            <a:r>
              <a:rPr lang="en" altLang="zh-TW" dirty="0"/>
              <a:t>library(xlsx)</a:t>
            </a:r>
          </a:p>
          <a:p>
            <a:pPr lvl="1"/>
            <a:r>
              <a:rPr lang="en" altLang="zh-TW" dirty="0"/>
              <a:t>data &lt;- </a:t>
            </a:r>
            <a:r>
              <a:rPr lang="en" altLang="zh-TW" dirty="0" err="1"/>
              <a:t>read.xlsx</a:t>
            </a:r>
            <a:r>
              <a:rPr lang="en" altLang="zh-TW" dirty="0"/>
              <a:t>(”</a:t>
            </a:r>
            <a:r>
              <a:rPr lang="en" altLang="zh-TW" dirty="0" err="1"/>
              <a:t>filename.xlsx</a:t>
            </a:r>
            <a:r>
              <a:rPr lang="en" altLang="zh-TW" dirty="0"/>
              <a:t>", </a:t>
            </a:r>
            <a:r>
              <a:rPr lang="en" altLang="zh-TW" dirty="0" err="1"/>
              <a:t>sheetIndex</a:t>
            </a:r>
            <a:r>
              <a:rPr lang="en" altLang="zh-TW" dirty="0"/>
              <a:t> = 1) </a:t>
            </a:r>
          </a:p>
          <a:p>
            <a:r>
              <a:rPr kumimoji="1" lang="en-US" altLang="zh-TW"/>
              <a:t>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data1=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(file="</a:t>
            </a:r>
            <a:r>
              <a:rPr kumimoji="1" lang="en-US" altLang="zh-TW" dirty="0" err="1"/>
              <a:t>filename.csv",header</a:t>
            </a:r>
            <a:r>
              <a:rPr kumimoji="1" lang="en-US" altLang="zh-TW" dirty="0"/>
              <a:t>=T)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7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5FB6C-92A8-B84A-8A5B-46219A4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F843A-4091-F040-80E8-44CC2AFE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TW" dirty="0"/>
              <a:t>MySQL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/>
              <a:t>library("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 err="1"/>
              <a:t>mysqlconnection</a:t>
            </a:r>
            <a:r>
              <a:rPr lang="en" altLang="zh-TW" dirty="0"/>
              <a:t> = </a:t>
            </a:r>
            <a:r>
              <a:rPr lang="en" altLang="zh-TW" dirty="0" err="1"/>
              <a:t>dbConnect</a:t>
            </a:r>
            <a:r>
              <a:rPr lang="en" altLang="zh-TW" dirty="0"/>
              <a:t>(MySQL(), user = 'root', password = ‘’, </a:t>
            </a:r>
            <a:r>
              <a:rPr lang="en" altLang="zh-TW" dirty="0" err="1"/>
              <a:t>dbname</a:t>
            </a:r>
            <a:r>
              <a:rPr lang="en" altLang="zh-TW" dirty="0"/>
              <a:t> = ‘</a:t>
            </a:r>
            <a:r>
              <a:rPr lang="en" altLang="zh-TW" dirty="0" err="1"/>
              <a:t>northwind</a:t>
            </a:r>
            <a:r>
              <a:rPr lang="en" altLang="zh-TW" dirty="0"/>
              <a:t>’ host = 'localhost’)</a:t>
            </a:r>
            <a:endParaRPr kumimoji="1" lang="en" altLang="zh-TW" dirty="0"/>
          </a:p>
          <a:p>
            <a:pPr lvl="1"/>
            <a:r>
              <a:rPr lang="en" altLang="zh-TW" dirty="0" err="1"/>
              <a:t>dbListTables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)</a:t>
            </a:r>
          </a:p>
          <a:p>
            <a:pPr lvl="1"/>
            <a:endParaRPr lang="en" altLang="zh-TW" dirty="0"/>
          </a:p>
          <a:p>
            <a:pPr lvl="1"/>
            <a:r>
              <a:rPr lang="en" altLang="zh-TW" dirty="0"/>
              <a:t>result = </a:t>
            </a:r>
            <a:r>
              <a:rPr lang="en" altLang="zh-TW" dirty="0" err="1"/>
              <a:t>dbSendQuery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, "select * from employees") </a:t>
            </a:r>
          </a:p>
          <a:p>
            <a:pPr lvl="1"/>
            <a:r>
              <a:rPr lang="en" altLang="zh-TW" dirty="0" err="1"/>
              <a:t>data.frame</a:t>
            </a:r>
            <a:r>
              <a:rPr lang="en" altLang="zh-TW" dirty="0"/>
              <a:t> = fetch(result, n = 5) </a:t>
            </a:r>
          </a:p>
          <a:p>
            <a:pPr lvl="1"/>
            <a:r>
              <a:rPr lang="en" altLang="zh-TW" dirty="0"/>
              <a:t>print(</a:t>
            </a:r>
            <a:r>
              <a:rPr lang="en" altLang="zh-TW" dirty="0" err="1"/>
              <a:t>data.frame</a:t>
            </a:r>
            <a:r>
              <a:rPr lang="en" altLang="zh-TW" dirty="0"/>
              <a:t>)</a:t>
            </a:r>
          </a:p>
          <a:p>
            <a:pPr lvl="1"/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22674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{24795F11-1064-2C42-AFB7-FF04A9DB74EE}tf10001072</Template>
  <TotalTime>1041</TotalTime>
  <Words>2008</Words>
  <Application>Microsoft Macintosh PowerPoint</Application>
  <PresentationFormat>寬螢幕</PresentationFormat>
  <Paragraphs>277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inherit</vt:lpstr>
      <vt:lpstr>Arial</vt:lpstr>
      <vt:lpstr>Calibri</vt:lpstr>
      <vt:lpstr>Franklin Gothic Book</vt:lpstr>
      <vt:lpstr>裁剪</vt:lpstr>
      <vt:lpstr>Notes of R Language</vt:lpstr>
      <vt:lpstr>What’s R Language?</vt:lpstr>
      <vt:lpstr>Objects</vt:lpstr>
      <vt:lpstr>Objects</vt:lpstr>
      <vt:lpstr>Objects</vt:lpstr>
      <vt:lpstr>Objects</vt:lpstr>
      <vt:lpstr>Objects</vt:lpstr>
      <vt:lpstr>Import Data</vt:lpstr>
      <vt:lpstr>Import Data</vt:lpstr>
      <vt:lpstr>plot （線圖）</vt:lpstr>
      <vt:lpstr>dotchart （點圖）</vt:lpstr>
      <vt:lpstr>statistics</vt:lpstr>
      <vt:lpstr>Formula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</dc:title>
  <dc:creator>Kuo-Liang Ou</dc:creator>
  <cp:lastModifiedBy>區國良</cp:lastModifiedBy>
  <cp:revision>64</cp:revision>
  <dcterms:created xsi:type="dcterms:W3CDTF">2020-01-11T06:14:32Z</dcterms:created>
  <dcterms:modified xsi:type="dcterms:W3CDTF">2020-05-18T04:56:54Z</dcterms:modified>
</cp:coreProperties>
</file>