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9" r:id="rId1"/>
  </p:sldMasterIdLst>
  <p:sldIdLst>
    <p:sldId id="256" r:id="rId2"/>
    <p:sldId id="266" r:id="rId3"/>
    <p:sldId id="257" r:id="rId4"/>
    <p:sldId id="258" r:id="rId5"/>
    <p:sldId id="270" r:id="rId6"/>
    <p:sldId id="269" r:id="rId7"/>
    <p:sldId id="268" r:id="rId8"/>
    <p:sldId id="259" r:id="rId9"/>
    <p:sldId id="262" r:id="rId10"/>
    <p:sldId id="260" r:id="rId11"/>
    <p:sldId id="265" r:id="rId12"/>
    <p:sldId id="261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9D-9383-8244-8F08-0E5298CC386D}" type="datetimeFigureOut">
              <a:rPr kumimoji="1" lang="zh-TW" altLang="en-US" smtClean="0"/>
              <a:t>2022/10/5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950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9D-9383-8244-8F08-0E5298CC386D}" type="datetimeFigureOut">
              <a:rPr kumimoji="1" lang="zh-TW" altLang="en-US" smtClean="0"/>
              <a:t>2022/10/5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094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9D-9383-8244-8F08-0E5298CC386D}" type="datetimeFigureOut">
              <a:rPr kumimoji="1" lang="zh-TW" altLang="en-US" smtClean="0"/>
              <a:t>2022/10/5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345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9D-9383-8244-8F08-0E5298CC386D}" type="datetimeFigureOut">
              <a:rPr kumimoji="1" lang="zh-TW" altLang="en-US" smtClean="0"/>
              <a:t>2022/10/5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63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9D-9383-8244-8F08-0E5298CC386D}" type="datetimeFigureOut">
              <a:rPr kumimoji="1" lang="zh-TW" altLang="en-US" smtClean="0"/>
              <a:t>2022/10/5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63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9D-9383-8244-8F08-0E5298CC386D}" type="datetimeFigureOut">
              <a:rPr kumimoji="1" lang="zh-TW" altLang="en-US" smtClean="0"/>
              <a:t>2022/10/5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441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9D-9383-8244-8F08-0E5298CC386D}" type="datetimeFigureOut">
              <a:rPr kumimoji="1" lang="zh-TW" altLang="en-US" smtClean="0"/>
              <a:t>2022/10/5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559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9D-9383-8244-8F08-0E5298CC386D}" type="datetimeFigureOut">
              <a:rPr kumimoji="1" lang="zh-TW" altLang="en-US" smtClean="0"/>
              <a:t>2022/10/5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604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9D-9383-8244-8F08-0E5298CC386D}" type="datetimeFigureOut">
              <a:rPr kumimoji="1" lang="zh-TW" altLang="en-US" smtClean="0"/>
              <a:t>2022/10/5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09822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FED9D-9383-8244-8F08-0E5298CC386D}" type="datetimeFigureOut">
              <a:rPr kumimoji="1" lang="zh-TW" altLang="en-US" smtClean="0"/>
              <a:t>2022/10/5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0269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7F5FED9D-9383-8244-8F08-0E5298CC386D}" type="datetimeFigureOut">
              <a:rPr kumimoji="1" lang="zh-TW" altLang="en-US" smtClean="0"/>
              <a:t>2022/10/5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FED9D-9383-8244-8F08-0E5298CC386D}" type="datetimeFigureOut">
              <a:rPr kumimoji="1" lang="zh-TW" altLang="en-US" smtClean="0"/>
              <a:t>2022/10/5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34444FC-BD67-8148-BB98-31D18FD10595}" type="slidenum">
              <a:rPr kumimoji="1" lang="zh-TW" altLang="en-US" smtClean="0"/>
              <a:t>‹#›</a:t>
            </a:fld>
            <a:endParaRPr kumimoji="1"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50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rstudio.cloud/learn/primers/1" TargetMode="External"/><Relationship Id="rId3" Type="http://schemas.openxmlformats.org/officeDocument/2006/relationships/hyperlink" Target="https://en.wikipedia.org/wiki/R_(programming_language)" TargetMode="External"/><Relationship Id="rId7" Type="http://schemas.openxmlformats.org/officeDocument/2006/relationships/hyperlink" Target="https://rstudio.com/products/rstudio/download/" TargetMode="External"/><Relationship Id="rId2" Type="http://schemas.openxmlformats.org/officeDocument/2006/relationships/hyperlink" Target="https://zh.wikipedia.org/wiki/R&#35821;&#35328;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-project.org/" TargetMode="External"/><Relationship Id="rId5" Type="http://schemas.openxmlformats.org/officeDocument/2006/relationships/hyperlink" Target="https://cran.r-project.org/" TargetMode="External"/><Relationship Id="rId4" Type="http://schemas.openxmlformats.org/officeDocument/2006/relationships/hyperlink" Target="https://www.r-project.org/" TargetMode="External"/><Relationship Id="rId9" Type="http://schemas.openxmlformats.org/officeDocument/2006/relationships/hyperlink" Target="https://www.w3schools.com/r/default.asp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E23926-7B3E-3647-80A3-04D22EB75C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TW" dirty="0"/>
              <a:t>Notes of R Language</a:t>
            </a:r>
            <a:endParaRPr kumimoji="1"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46FE38B-420B-9A43-857F-DAC45F6D6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76790"/>
            <a:ext cx="9144000" cy="881009"/>
          </a:xfrm>
        </p:spPr>
        <p:txBody>
          <a:bodyPr/>
          <a:lstStyle/>
          <a:p>
            <a:r>
              <a:rPr kumimoji="1" lang="en-US" altLang="zh-TW" dirty="0"/>
              <a:t>Kuo-Liang</a:t>
            </a:r>
            <a:r>
              <a:rPr kumimoji="1" lang="zh-TW" altLang="en-US" dirty="0"/>
              <a:t> </a:t>
            </a:r>
            <a:r>
              <a:rPr kumimoji="1" lang="en-US" altLang="zh-TW" dirty="0"/>
              <a:t>Ou / </a:t>
            </a:r>
            <a:r>
              <a:rPr kumimoji="1" lang="zh-TW" altLang="en-US" dirty="0"/>
              <a:t>區國良</a:t>
            </a:r>
          </a:p>
        </p:txBody>
      </p:sp>
    </p:spTree>
    <p:extLst>
      <p:ext uri="{BB962C8B-B14F-4D97-AF65-F5344CB8AC3E}">
        <p14:creationId xmlns:p14="http://schemas.microsoft.com/office/powerpoint/2010/main" val="2352946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1787CD-90C4-1B4A-AA0F-974DDFDD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plot </a:t>
            </a:r>
            <a:r>
              <a:rPr kumimoji="1" lang="zh-TW" altLang="en-US" dirty="0"/>
              <a:t>（線圖）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E17273-6C15-334A-BFDF-704748027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7039"/>
            <a:ext cx="10515600" cy="1811427"/>
          </a:xfrm>
        </p:spPr>
        <p:txBody>
          <a:bodyPr>
            <a:normAutofit/>
          </a:bodyPr>
          <a:lstStyle/>
          <a:p>
            <a:r>
              <a:rPr kumimoji="1" lang="en" altLang="zh-TW" dirty="0" err="1"/>
              <a:t>mydata</a:t>
            </a:r>
            <a:r>
              <a:rPr kumimoji="1" lang="en" altLang="zh-TW" dirty="0"/>
              <a:t> = c(1:10)</a:t>
            </a:r>
          </a:p>
          <a:p>
            <a:r>
              <a:rPr kumimoji="1" lang="en" altLang="zh-TW" dirty="0"/>
              <a:t>plot(</a:t>
            </a:r>
            <a:r>
              <a:rPr kumimoji="1" lang="en" altLang="zh-TW" dirty="0" err="1"/>
              <a:t>mydata</a:t>
            </a:r>
            <a:r>
              <a:rPr kumimoji="1" lang="en" altLang="zh-TW" dirty="0"/>
              <a:t>,</a:t>
            </a:r>
            <a:r>
              <a:rPr kumimoji="1" lang="zh-TW" altLang="en-US" dirty="0"/>
              <a:t> </a:t>
            </a:r>
            <a:r>
              <a:rPr kumimoji="1" lang="en" altLang="zh-TW" dirty="0"/>
              <a:t>type="l", </a:t>
            </a:r>
          </a:p>
          <a:p>
            <a:pPr marL="0" indent="0">
              <a:buNone/>
            </a:pPr>
            <a:r>
              <a:rPr kumimoji="1" lang="en" altLang="zh-TW" dirty="0"/>
              <a:t>	col="</a:t>
            </a:r>
            <a:r>
              <a:rPr kumimoji="1" lang="en" altLang="zh-TW" dirty="0" err="1"/>
              <a:t>red",main</a:t>
            </a:r>
            <a:r>
              <a:rPr kumimoji="1" lang="en" altLang="zh-TW" dirty="0"/>
              <a:t>="test",</a:t>
            </a:r>
            <a:r>
              <a:rPr kumimoji="1" lang="en" altLang="zh-TW" dirty="0" err="1"/>
              <a:t>xlab</a:t>
            </a:r>
            <a:r>
              <a:rPr kumimoji="1" lang="en" altLang="zh-TW" dirty="0"/>
              <a:t>="x label",</a:t>
            </a:r>
            <a:r>
              <a:rPr kumimoji="1" lang="en" altLang="zh-TW" dirty="0" err="1"/>
              <a:t>ylab</a:t>
            </a:r>
            <a:r>
              <a:rPr kumimoji="1" lang="en" altLang="zh-TW" dirty="0"/>
              <a:t>="y label")</a:t>
            </a:r>
          </a:p>
          <a:p>
            <a:endParaRPr kumimoji="1" lang="en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F7D63D-8759-EF45-8E04-57BC320E8714}"/>
              </a:ext>
            </a:extLst>
          </p:cNvPr>
          <p:cNvSpPr/>
          <p:nvPr/>
        </p:nvSpPr>
        <p:spPr>
          <a:xfrm>
            <a:off x="962345" y="4306856"/>
            <a:ext cx="41028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" altLang="zh-TW" sz="2000" dirty="0"/>
              <a:t>#type : p=</a:t>
            </a:r>
            <a:r>
              <a:rPr kumimoji="1" lang="en" altLang="zh-TW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point</a:t>
            </a:r>
            <a:r>
              <a:rPr kumimoji="1" lang="en" altLang="zh-TW" sz="2000" dirty="0"/>
              <a:t> ; l=line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32C7ACB-3400-834C-B7B2-0064D9085976}"/>
              </a:ext>
            </a:extLst>
          </p:cNvPr>
          <p:cNvSpPr/>
          <p:nvPr/>
        </p:nvSpPr>
        <p:spPr>
          <a:xfrm>
            <a:off x="5208998" y="4306856"/>
            <a:ext cx="672957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" altLang="zh-TW" sz="2000" dirty="0"/>
              <a:t>#col : color </a:t>
            </a:r>
          </a:p>
          <a:p>
            <a:r>
              <a:rPr kumimoji="1" lang="en" altLang="zh-TW" sz="2000" dirty="0"/>
              <a:t>#</a:t>
            </a:r>
            <a:r>
              <a:rPr kumimoji="1" lang="en" altLang="zh-TW" sz="2000" dirty="0" err="1"/>
              <a:t>bg</a:t>
            </a:r>
            <a:r>
              <a:rPr kumimoji="1" lang="en" altLang="zh-TW" sz="2000" dirty="0"/>
              <a:t> : the background  only when </a:t>
            </a:r>
            <a:r>
              <a:rPr kumimoji="1" lang="en" altLang="zh-TW" sz="2000" dirty="0" err="1"/>
              <a:t>pch</a:t>
            </a:r>
            <a:r>
              <a:rPr kumimoji="1" lang="en" altLang="zh-TW" sz="2000" dirty="0"/>
              <a:t> = 21:25</a:t>
            </a:r>
          </a:p>
          <a:p>
            <a:r>
              <a:rPr kumimoji="1" lang="en" altLang="zh-TW" sz="2000" dirty="0"/>
              <a:t>#</a:t>
            </a:r>
            <a:r>
              <a:rPr kumimoji="1" lang="en" altLang="zh-TW" sz="2000" dirty="0" err="1"/>
              <a:t>cex</a:t>
            </a:r>
            <a:r>
              <a:rPr kumimoji="1" lang="en" altLang="zh-TW" sz="2000" dirty="0"/>
              <a:t> : the size of </a:t>
            </a:r>
            <a:r>
              <a:rPr kumimoji="1" lang="en" altLang="zh-TW" sz="2000" dirty="0" err="1"/>
              <a:t>pch</a:t>
            </a:r>
            <a:r>
              <a:rPr kumimoji="1" lang="en" altLang="zh-TW" sz="2000" dirty="0"/>
              <a:t> symbols</a:t>
            </a:r>
          </a:p>
          <a:p>
            <a:r>
              <a:rPr kumimoji="1" lang="en" altLang="zh-TW" sz="2000" dirty="0"/>
              <a:t>#</a:t>
            </a:r>
            <a:r>
              <a:rPr kumimoji="1" lang="en" altLang="zh-TW" sz="2000" dirty="0" err="1"/>
              <a:t>lwd</a:t>
            </a:r>
            <a:r>
              <a:rPr kumimoji="1" lang="en" altLang="zh-TW" sz="2000" dirty="0"/>
              <a:t> : the line width for the plotting symbols</a:t>
            </a:r>
          </a:p>
        </p:txBody>
      </p:sp>
    </p:spTree>
    <p:extLst>
      <p:ext uri="{BB962C8B-B14F-4D97-AF65-F5344CB8AC3E}">
        <p14:creationId xmlns:p14="http://schemas.microsoft.com/office/powerpoint/2010/main" val="22737463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1787CD-90C4-1B4A-AA0F-974DDFDD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dotchart</a:t>
            </a:r>
            <a:r>
              <a:rPr kumimoji="1" lang="en-US" altLang="zh-TW" dirty="0"/>
              <a:t> </a:t>
            </a:r>
            <a:r>
              <a:rPr kumimoji="1" lang="zh-TW" altLang="en-US" dirty="0"/>
              <a:t>（點圖）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E17273-6C15-334A-BFDF-704748027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11427"/>
          </a:xfrm>
        </p:spPr>
        <p:txBody>
          <a:bodyPr>
            <a:normAutofit fontScale="92500" lnSpcReduction="10000"/>
          </a:bodyPr>
          <a:lstStyle/>
          <a:p>
            <a:r>
              <a:rPr kumimoji="1" lang="en" altLang="zh-TW" dirty="0" err="1"/>
              <a:t>mydata</a:t>
            </a:r>
            <a:r>
              <a:rPr kumimoji="1" lang="en" altLang="zh-TW" dirty="0"/>
              <a:t> = c(1:10)</a:t>
            </a:r>
          </a:p>
          <a:p>
            <a:r>
              <a:rPr kumimoji="1" lang="en" altLang="zh-TW" dirty="0" err="1"/>
              <a:t>dotchart</a:t>
            </a:r>
            <a:r>
              <a:rPr kumimoji="1" lang="en" altLang="zh-TW" dirty="0"/>
              <a:t>(</a:t>
            </a:r>
            <a:r>
              <a:rPr kumimoji="1" lang="en" altLang="zh-TW" dirty="0" err="1"/>
              <a:t>mydata</a:t>
            </a:r>
            <a:r>
              <a:rPr kumimoji="1" lang="en" altLang="zh-TW" dirty="0"/>
              <a:t>,</a:t>
            </a:r>
            <a:r>
              <a:rPr kumimoji="1" lang="zh-TW" altLang="en-US" dirty="0"/>
              <a:t> </a:t>
            </a:r>
            <a:r>
              <a:rPr kumimoji="1" lang="en" altLang="zh-TW" dirty="0"/>
              <a:t>label=</a:t>
            </a:r>
            <a:r>
              <a:rPr kumimoji="1" lang="en" altLang="zh-TW" dirty="0" err="1"/>
              <a:t>mydata</a:t>
            </a:r>
            <a:r>
              <a:rPr kumimoji="1" lang="en" altLang="zh-TW" dirty="0"/>
              <a:t>, </a:t>
            </a:r>
          </a:p>
          <a:p>
            <a:pPr marL="0" indent="0">
              <a:buNone/>
            </a:pPr>
            <a:r>
              <a:rPr kumimoji="1" lang="en" altLang="zh-TW" dirty="0"/>
              <a:t>	</a:t>
            </a:r>
            <a:r>
              <a:rPr kumimoji="1" lang="en" altLang="zh-TW" dirty="0" err="1"/>
              <a:t>pch</a:t>
            </a:r>
            <a:r>
              <a:rPr kumimoji="1" lang="en" altLang="zh-TW" dirty="0"/>
              <a:t>=2,color=“red”,</a:t>
            </a:r>
          </a:p>
          <a:p>
            <a:pPr marL="0" indent="0">
              <a:buNone/>
            </a:pPr>
            <a:r>
              <a:rPr kumimoji="1" lang="en" altLang="zh-TW" dirty="0"/>
              <a:t>	main="test",</a:t>
            </a:r>
            <a:r>
              <a:rPr kumimoji="1" lang="en" altLang="zh-TW" dirty="0" err="1"/>
              <a:t>xlab</a:t>
            </a:r>
            <a:r>
              <a:rPr kumimoji="1" lang="en" altLang="zh-TW" dirty="0"/>
              <a:t>="x label",</a:t>
            </a:r>
            <a:r>
              <a:rPr kumimoji="1" lang="en" altLang="zh-TW" dirty="0" err="1"/>
              <a:t>ylab</a:t>
            </a:r>
            <a:r>
              <a:rPr kumimoji="1" lang="en" altLang="zh-TW" dirty="0"/>
              <a:t>="y label")</a:t>
            </a:r>
          </a:p>
          <a:p>
            <a:endParaRPr kumimoji="1" lang="en" altLang="zh-TW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8F7D63D-8759-EF45-8E04-57BC320E8714}"/>
              </a:ext>
            </a:extLst>
          </p:cNvPr>
          <p:cNvSpPr/>
          <p:nvPr/>
        </p:nvSpPr>
        <p:spPr>
          <a:xfrm>
            <a:off x="941797" y="3771989"/>
            <a:ext cx="43288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" altLang="zh-TW" sz="2000" dirty="0"/>
              <a:t>#</a:t>
            </a:r>
            <a:r>
              <a:rPr kumimoji="1" lang="en" altLang="zh-TW" sz="2000" dirty="0" err="1"/>
              <a:t>lable</a:t>
            </a:r>
            <a:r>
              <a:rPr kumimoji="1" lang="en" altLang="zh-TW" sz="2000" dirty="0"/>
              <a:t> : set the label on data</a:t>
            </a:r>
          </a:p>
          <a:p>
            <a:r>
              <a:rPr kumimoji="1" lang="en" altLang="zh-TW" sz="2000" dirty="0"/>
              <a:t>#</a:t>
            </a:r>
            <a:r>
              <a:rPr kumimoji="1" lang="en" altLang="zh-TW" sz="2000" dirty="0" err="1"/>
              <a:t>pch</a:t>
            </a:r>
            <a:r>
              <a:rPr kumimoji="1" lang="en" altLang="zh-TW" sz="2000" dirty="0"/>
              <a:t> : point shapes</a:t>
            </a:r>
          </a:p>
          <a:p>
            <a:r>
              <a:rPr kumimoji="1" lang="en" altLang="zh-TW" sz="2000" dirty="0"/>
              <a:t>#color : dot color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1181AAC-FE4D-4345-BDED-C6D99689DB27}"/>
              </a:ext>
            </a:extLst>
          </p:cNvPr>
          <p:cNvSpPr/>
          <p:nvPr/>
        </p:nvSpPr>
        <p:spPr>
          <a:xfrm>
            <a:off x="6096000" y="3763088"/>
            <a:ext cx="43288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" altLang="zh-TW" sz="2000" dirty="0"/>
              <a:t>#main : main title</a:t>
            </a:r>
          </a:p>
          <a:p>
            <a:r>
              <a:rPr kumimoji="1" lang="en" altLang="zh-TW" sz="2000" dirty="0"/>
              <a:t>#</a:t>
            </a:r>
            <a:r>
              <a:rPr kumimoji="1" lang="en" altLang="zh-TW" sz="2000" dirty="0" err="1"/>
              <a:t>xlab</a:t>
            </a:r>
            <a:r>
              <a:rPr kumimoji="1" lang="en" altLang="zh-TW" sz="2000" dirty="0"/>
              <a:t> : x label</a:t>
            </a:r>
          </a:p>
          <a:p>
            <a:r>
              <a:rPr kumimoji="1" lang="en" altLang="zh-TW" sz="2000" dirty="0"/>
              <a:t>#</a:t>
            </a:r>
            <a:r>
              <a:rPr kumimoji="1" lang="en" altLang="zh-TW" sz="2000" dirty="0" err="1"/>
              <a:t>ylab</a:t>
            </a:r>
            <a:r>
              <a:rPr kumimoji="1" lang="en" altLang="zh-TW" sz="2000" dirty="0"/>
              <a:t> : y label</a:t>
            </a:r>
            <a:endParaRPr kumimoji="1"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34419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F6E384-6A70-3A46-9ADC-70D18B0C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statistics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88C77B-94D4-A840-A7C4-F5E8BD32F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zh-TW" dirty="0"/>
              <a:t>summary(X)</a:t>
            </a:r>
          </a:p>
          <a:p>
            <a:r>
              <a:rPr kumimoji="1" lang="en-US" altLang="zh-TW" dirty="0"/>
              <a:t>Linear Regression</a:t>
            </a:r>
          </a:p>
          <a:p>
            <a:pPr lvl="1"/>
            <a:r>
              <a:rPr lang="en" altLang="zh-TW" i="0" dirty="0" err="1"/>
              <a:t>lm</a:t>
            </a:r>
            <a:r>
              <a:rPr lang="en" altLang="zh-TW" i="0" dirty="0"/>
              <a:t>(formula, data)</a:t>
            </a:r>
          </a:p>
          <a:p>
            <a:pPr lvl="1"/>
            <a:r>
              <a:rPr lang="en" altLang="zh-TW" i="0" dirty="0" err="1"/>
              <a:t>lm</a:t>
            </a:r>
            <a:r>
              <a:rPr lang="en" altLang="zh-TW" i="0" dirty="0"/>
              <a:t>(</a:t>
            </a:r>
            <a:r>
              <a:rPr lang="en" altLang="zh-TW" i="0" dirty="0" err="1"/>
              <a:t>y~x</a:t>
            </a:r>
            <a:r>
              <a:rPr lang="en" altLang="zh-TW" i="0" dirty="0"/>
              <a:t>, data)		#y = a + b1 * x</a:t>
            </a:r>
          </a:p>
          <a:p>
            <a:pPr lvl="1"/>
            <a:r>
              <a:rPr lang="en" altLang="zh-TW" i="0" dirty="0" err="1"/>
              <a:t>lm</a:t>
            </a:r>
            <a:r>
              <a:rPr lang="en" altLang="zh-TW" i="0" dirty="0"/>
              <a:t>(y~x1+x2, data)                   #y = a + b1 * x1 + b2 * x2 </a:t>
            </a:r>
            <a:endParaRPr kumimoji="1" lang="en-US" altLang="zh-TW" dirty="0"/>
          </a:p>
          <a:p>
            <a:r>
              <a:rPr kumimoji="1" lang="en-US" altLang="zh-TW" dirty="0"/>
              <a:t>t-test</a:t>
            </a:r>
          </a:p>
          <a:p>
            <a:pPr lvl="1"/>
            <a:r>
              <a:rPr kumimoji="1" lang="en-US" altLang="zh-TW" dirty="0" err="1"/>
              <a:t>t.test</a:t>
            </a:r>
            <a:r>
              <a:rPr kumimoji="1" lang="en-US" altLang="zh-TW" dirty="0"/>
              <a:t>()</a:t>
            </a:r>
          </a:p>
          <a:p>
            <a:r>
              <a:rPr kumimoji="1" lang="en-US" altLang="zh-TW" dirty="0"/>
              <a:t>ANOVA</a:t>
            </a:r>
          </a:p>
          <a:p>
            <a:pPr lvl="1"/>
            <a:r>
              <a:rPr kumimoji="1" lang="en-US" altLang="zh-TW" dirty="0" err="1"/>
              <a:t>aov</a:t>
            </a:r>
            <a:r>
              <a:rPr kumimoji="1" lang="en-US" altLang="zh-TW" dirty="0"/>
              <a:t>()</a:t>
            </a:r>
          </a:p>
          <a:p>
            <a:endParaRPr kumimoji="1" lang="en-US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43523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30CAD2-AAF2-824F-BBD8-93E58F62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52582"/>
          </a:xfrm>
        </p:spPr>
        <p:txBody>
          <a:bodyPr>
            <a:normAutofit/>
          </a:bodyPr>
          <a:lstStyle/>
          <a:p>
            <a:r>
              <a:rPr kumimoji="1" lang="en-US" altLang="zh-TW" dirty="0"/>
              <a:t>Formula</a:t>
            </a:r>
            <a:endParaRPr kumimoji="1"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31922A10-335B-D546-8B54-56F3076BAA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3682026"/>
              </p:ext>
            </p:extLst>
          </p:nvPr>
        </p:nvGraphicFramePr>
        <p:xfrm>
          <a:off x="1371600" y="1571946"/>
          <a:ext cx="9775861" cy="4497630"/>
        </p:xfrm>
        <a:graphic>
          <a:graphicData uri="http://schemas.openxmlformats.org/drawingml/2006/table">
            <a:tbl>
              <a:tblPr/>
              <a:tblGrid>
                <a:gridCol w="1285188">
                  <a:extLst>
                    <a:ext uri="{9D8B030D-6E8A-4147-A177-3AD203B41FA5}">
                      <a16:colId xmlns:a16="http://schemas.microsoft.com/office/drawing/2014/main" val="3797892024"/>
                    </a:ext>
                  </a:extLst>
                </a:gridCol>
                <a:gridCol w="8490673">
                  <a:extLst>
                    <a:ext uri="{9D8B030D-6E8A-4147-A177-3AD203B41FA5}">
                      <a16:colId xmlns:a16="http://schemas.microsoft.com/office/drawing/2014/main" val="2045368047"/>
                    </a:ext>
                  </a:extLst>
                </a:gridCol>
              </a:tblGrid>
              <a:tr h="184935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i="0" dirty="0">
                          <a:solidFill>
                            <a:srgbClr val="111111"/>
                          </a:solidFill>
                          <a:effectLst/>
                          <a:latin typeface="inherit"/>
                        </a:rPr>
                        <a:t>符號</a:t>
                      </a:r>
                    </a:p>
                  </a:txBody>
                  <a:tcPr marL="29504" marR="29504" marT="11474" marB="29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600" b="1" i="0" dirty="0">
                          <a:solidFill>
                            <a:srgbClr val="111111"/>
                          </a:solidFill>
                          <a:effectLst/>
                          <a:latin typeface="inherit"/>
                        </a:rPr>
                        <a:t>意義</a:t>
                      </a:r>
                    </a:p>
                  </a:txBody>
                  <a:tcPr marL="29504" marR="29504" marT="11474" marB="2950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186954"/>
                  </a:ext>
                </a:extLst>
              </a:tr>
              <a:tr h="31941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i="0" dirty="0">
                          <a:effectLst/>
                          <a:latin typeface="inherit"/>
                        </a:rPr>
                        <a:t>~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i="0" dirty="0">
                          <a:effectLst/>
                          <a:latin typeface="inherit"/>
                        </a:rPr>
                        <a:t>分隔反應變數（左側）與解釋變數（右側）。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4244523"/>
                  </a:ext>
                </a:extLst>
              </a:tr>
              <a:tr h="31941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i="0">
                          <a:effectLst/>
                          <a:latin typeface="inherit"/>
                        </a:rPr>
                        <a:t>+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i="0">
                          <a:effectLst/>
                          <a:latin typeface="inherit"/>
                        </a:rPr>
                        <a:t>分隔多個解釋變數。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282410"/>
                  </a:ext>
                </a:extLst>
              </a:tr>
              <a:tr h="58702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i="0">
                          <a:effectLst/>
                          <a:latin typeface="inherit"/>
                        </a:rPr>
                        <a:t>: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i="0" dirty="0">
                          <a:effectLst/>
                          <a:latin typeface="inherit"/>
                        </a:rPr>
                        <a:t>代表解釋變數之間的交互作用，例如 </a:t>
                      </a:r>
                      <a:r>
                        <a:rPr lang="en" sz="1600" b="0" i="0" dirty="0">
                          <a:effectLst/>
                          <a:latin typeface="inherit"/>
                        </a:rPr>
                        <a:t>y ~ x + z + </a:t>
                      </a:r>
                      <a:r>
                        <a:rPr lang="en" sz="1600" b="0" i="0" dirty="0" err="1">
                          <a:effectLst/>
                          <a:latin typeface="inherit"/>
                        </a:rPr>
                        <a:t>x:z</a:t>
                      </a:r>
                      <a:r>
                        <a:rPr lang="en" sz="1600" b="0" i="0" dirty="0">
                          <a:effectLst/>
                          <a:latin typeface="inherit"/>
                        </a:rPr>
                        <a:t> </a:t>
                      </a:r>
                      <a:r>
                        <a:rPr lang="zh-TW" altLang="en-US" sz="1600" b="0" i="0" dirty="0">
                          <a:effectLst/>
                          <a:latin typeface="inherit"/>
                        </a:rPr>
                        <a:t>就代表除了以 </a:t>
                      </a:r>
                      <a:r>
                        <a:rPr lang="en" sz="1600" b="0" i="0" dirty="0">
                          <a:effectLst/>
                          <a:latin typeface="inherit"/>
                        </a:rPr>
                        <a:t>x </a:t>
                      </a:r>
                      <a:r>
                        <a:rPr lang="zh-TW" altLang="en-US" sz="1600" b="0" i="0" dirty="0">
                          <a:effectLst/>
                          <a:latin typeface="inherit"/>
                        </a:rPr>
                        <a:t>與 </a:t>
                      </a:r>
                      <a:r>
                        <a:rPr lang="en" sz="1600" b="0" i="0" dirty="0">
                          <a:effectLst/>
                          <a:latin typeface="inherit"/>
                        </a:rPr>
                        <a:t>z </a:t>
                      </a:r>
                      <a:r>
                        <a:rPr lang="zh-TW" altLang="en-US" sz="1600" b="0" i="0" dirty="0">
                          <a:effectLst/>
                          <a:latin typeface="inherit"/>
                        </a:rPr>
                        <a:t>解釋 </a:t>
                      </a:r>
                      <a:r>
                        <a:rPr lang="en" sz="1600" b="0" i="0" dirty="0">
                          <a:effectLst/>
                          <a:latin typeface="inherit"/>
                        </a:rPr>
                        <a:t>y </a:t>
                      </a:r>
                      <a:r>
                        <a:rPr lang="zh-TW" altLang="en-US" sz="1600" b="0" i="0" dirty="0">
                          <a:effectLst/>
                          <a:latin typeface="inherit"/>
                        </a:rPr>
                        <a:t>之外，還加入了 </a:t>
                      </a:r>
                      <a:r>
                        <a:rPr lang="en" sz="1600" b="0" i="0" dirty="0">
                          <a:effectLst/>
                          <a:latin typeface="inherit"/>
                        </a:rPr>
                        <a:t>x </a:t>
                      </a:r>
                      <a:r>
                        <a:rPr lang="zh-TW" altLang="en-US" sz="1600" b="0" i="0" dirty="0">
                          <a:effectLst/>
                          <a:latin typeface="inherit"/>
                        </a:rPr>
                        <a:t>與 </a:t>
                      </a:r>
                      <a:r>
                        <a:rPr lang="en" sz="1600" b="0" i="0" dirty="0">
                          <a:effectLst/>
                          <a:latin typeface="inherit"/>
                        </a:rPr>
                        <a:t>z </a:t>
                      </a:r>
                      <a:r>
                        <a:rPr lang="zh-TW" altLang="en-US" sz="1600" b="0" i="0" dirty="0">
                          <a:effectLst/>
                          <a:latin typeface="inherit"/>
                        </a:rPr>
                        <a:t>兩個變量的交互作用。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65773"/>
                  </a:ext>
                </a:extLst>
              </a:tr>
              <a:tr h="587028"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i="0">
                          <a:effectLst/>
                          <a:latin typeface="inherit"/>
                        </a:rPr>
                        <a:t>*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i="0">
                          <a:effectLst/>
                          <a:latin typeface="inherit"/>
                        </a:rPr>
                        <a:t>代表所有可能的交互作用，例如 </a:t>
                      </a:r>
                      <a:r>
                        <a:rPr lang="en" sz="1600" b="0" i="0">
                          <a:effectLst/>
                          <a:latin typeface="inherit"/>
                        </a:rPr>
                        <a:t>y ~ x * z * w </a:t>
                      </a:r>
                      <a:r>
                        <a:rPr lang="zh-TW" altLang="en-US" sz="1600" b="0" i="0">
                          <a:effectLst/>
                          <a:latin typeface="inherit"/>
                        </a:rPr>
                        <a:t>就等同於 </a:t>
                      </a:r>
                      <a:r>
                        <a:rPr lang="en" sz="1600" b="0" i="0">
                          <a:effectLst/>
                          <a:latin typeface="inherit"/>
                        </a:rPr>
                        <a:t>y ~ x + z + w + x:z + x:w + z:w + x:z:w。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796194"/>
                  </a:ext>
                </a:extLst>
              </a:tr>
              <a:tr h="58702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i="0">
                          <a:effectLst/>
                          <a:latin typeface="inherit"/>
                        </a:rPr>
                        <a:t>^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i="0" dirty="0">
                          <a:effectLst/>
                          <a:latin typeface="inherit"/>
                        </a:rPr>
                        <a:t>以次方表示變數之間的交互作用，例如 </a:t>
                      </a:r>
                      <a:r>
                        <a:rPr lang="en" sz="1600" b="0" i="0" dirty="0">
                          <a:effectLst/>
                          <a:latin typeface="inherit"/>
                        </a:rPr>
                        <a:t>y ~ (x + z + w)^2 </a:t>
                      </a:r>
                      <a:r>
                        <a:rPr lang="zh-TW" altLang="en-US" sz="1600" b="0" i="0" dirty="0">
                          <a:effectLst/>
                          <a:latin typeface="inherit"/>
                        </a:rPr>
                        <a:t>就等同於 </a:t>
                      </a:r>
                      <a:r>
                        <a:rPr lang="en" sz="1600" b="0" i="0" dirty="0">
                          <a:effectLst/>
                          <a:latin typeface="inherit"/>
                        </a:rPr>
                        <a:t>y ~ x + z + w + </a:t>
                      </a:r>
                      <a:r>
                        <a:rPr lang="en" sz="1600" b="0" i="0" dirty="0" err="1">
                          <a:effectLst/>
                          <a:latin typeface="inherit"/>
                        </a:rPr>
                        <a:t>x:z</a:t>
                      </a:r>
                      <a:r>
                        <a:rPr lang="en" sz="1600" b="0" i="0" dirty="0">
                          <a:effectLst/>
                          <a:latin typeface="inherit"/>
                        </a:rPr>
                        <a:t> + </a:t>
                      </a:r>
                      <a:r>
                        <a:rPr lang="en" sz="1600" b="0" i="0" dirty="0" err="1">
                          <a:effectLst/>
                          <a:latin typeface="inherit"/>
                        </a:rPr>
                        <a:t>x:w</a:t>
                      </a:r>
                      <a:r>
                        <a:rPr lang="en" sz="1600" b="0" i="0" dirty="0">
                          <a:effectLst/>
                          <a:latin typeface="inherit"/>
                        </a:rPr>
                        <a:t> + </a:t>
                      </a:r>
                      <a:r>
                        <a:rPr lang="en" sz="1600" b="0" i="0" dirty="0" err="1">
                          <a:effectLst/>
                          <a:latin typeface="inherit"/>
                        </a:rPr>
                        <a:t>z:w</a:t>
                      </a:r>
                      <a:r>
                        <a:rPr lang="en" sz="1600" b="0" i="0" dirty="0">
                          <a:effectLst/>
                          <a:latin typeface="inherit"/>
                        </a:rPr>
                        <a:t>。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2763208"/>
                  </a:ext>
                </a:extLst>
              </a:tr>
              <a:tr h="58702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i="0">
                          <a:effectLst/>
                          <a:latin typeface="inherit"/>
                        </a:rPr>
                        <a:t>.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i="0">
                          <a:effectLst/>
                          <a:latin typeface="inherit"/>
                        </a:rPr>
                        <a:t>代表除了反應變數之外，</a:t>
                      </a:r>
                      <a:r>
                        <a:rPr lang="en" sz="1600" b="0" i="0">
                          <a:effectLst/>
                          <a:latin typeface="inherit"/>
                        </a:rPr>
                        <a:t>data frame </a:t>
                      </a:r>
                      <a:r>
                        <a:rPr lang="zh-TW" altLang="en-US" sz="1600" b="0" i="0">
                          <a:effectLst/>
                          <a:latin typeface="inherit"/>
                        </a:rPr>
                        <a:t>中所有的變數，假設整個 </a:t>
                      </a:r>
                      <a:r>
                        <a:rPr lang="en" sz="1600" b="0" i="0">
                          <a:effectLst/>
                          <a:latin typeface="inherit"/>
                        </a:rPr>
                        <a:t>data frame </a:t>
                      </a:r>
                      <a:r>
                        <a:rPr lang="zh-TW" altLang="en-US" sz="1600" b="0" i="0">
                          <a:effectLst/>
                          <a:latin typeface="inherit"/>
                        </a:rPr>
                        <a:t>中包含 </a:t>
                      </a:r>
                      <a:r>
                        <a:rPr lang="en" sz="1600" b="0" i="0">
                          <a:effectLst/>
                          <a:latin typeface="inherit"/>
                        </a:rPr>
                        <a:t>x、y、z </a:t>
                      </a:r>
                      <a:r>
                        <a:rPr lang="zh-TW" altLang="en-US" sz="1600" b="0" i="0">
                          <a:effectLst/>
                          <a:latin typeface="inherit"/>
                        </a:rPr>
                        <a:t>與 </a:t>
                      </a:r>
                      <a:r>
                        <a:rPr lang="en" sz="1600" b="0" i="0">
                          <a:effectLst/>
                          <a:latin typeface="inherit"/>
                        </a:rPr>
                        <a:t>w ，</a:t>
                      </a:r>
                      <a:r>
                        <a:rPr lang="zh-TW" altLang="en-US" sz="1600" b="0" i="0">
                          <a:effectLst/>
                          <a:latin typeface="inherit"/>
                        </a:rPr>
                        <a:t>則 </a:t>
                      </a:r>
                      <a:r>
                        <a:rPr lang="en" sz="1600" b="0" i="0">
                          <a:effectLst/>
                          <a:latin typeface="inherit"/>
                        </a:rPr>
                        <a:t>y ~ . </a:t>
                      </a:r>
                      <a:r>
                        <a:rPr lang="zh-TW" altLang="en-US" sz="1600" b="0" i="0">
                          <a:effectLst/>
                          <a:latin typeface="inherit"/>
                        </a:rPr>
                        <a:t>就代表 </a:t>
                      </a:r>
                      <a:r>
                        <a:rPr lang="en" sz="1600" b="0" i="0">
                          <a:effectLst/>
                          <a:latin typeface="inherit"/>
                        </a:rPr>
                        <a:t>y ~ x + z + w。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1549070"/>
                  </a:ext>
                </a:extLst>
              </a:tr>
              <a:tr h="58702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i="0">
                          <a:effectLst/>
                          <a:latin typeface="inherit"/>
                        </a:rPr>
                        <a:t>-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i="0" dirty="0">
                          <a:effectLst/>
                          <a:latin typeface="inherit"/>
                        </a:rPr>
                        <a:t>減號代表從現有的模型中移除指定的解釋變數，例如 </a:t>
                      </a:r>
                      <a:r>
                        <a:rPr lang="en" sz="1600" b="0" i="0" dirty="0">
                          <a:effectLst/>
                          <a:latin typeface="inherit"/>
                        </a:rPr>
                        <a:t>y ~ (x + z + w)^2 – </a:t>
                      </a:r>
                      <a:r>
                        <a:rPr lang="en" sz="1600" b="0" i="0" dirty="0" err="1">
                          <a:effectLst/>
                          <a:latin typeface="inherit"/>
                        </a:rPr>
                        <a:t>x:w</a:t>
                      </a:r>
                      <a:r>
                        <a:rPr lang="en" sz="1600" b="0" i="0" dirty="0">
                          <a:effectLst/>
                          <a:latin typeface="inherit"/>
                        </a:rPr>
                        <a:t> </a:t>
                      </a:r>
                      <a:r>
                        <a:rPr lang="zh-TW" altLang="en-US" sz="1600" b="0" i="0" dirty="0">
                          <a:effectLst/>
                          <a:latin typeface="inherit"/>
                        </a:rPr>
                        <a:t>就代表 </a:t>
                      </a:r>
                      <a:r>
                        <a:rPr lang="en" sz="1600" b="0" i="0" dirty="0">
                          <a:effectLst/>
                          <a:latin typeface="inherit"/>
                        </a:rPr>
                        <a:t>y ~ x + z + w + </a:t>
                      </a:r>
                      <a:r>
                        <a:rPr lang="en" sz="1600" b="0" i="0" dirty="0" err="1">
                          <a:effectLst/>
                          <a:latin typeface="inherit"/>
                        </a:rPr>
                        <a:t>x:z</a:t>
                      </a:r>
                      <a:r>
                        <a:rPr lang="en" sz="1600" b="0" i="0" dirty="0">
                          <a:effectLst/>
                          <a:latin typeface="inherit"/>
                        </a:rPr>
                        <a:t> + </a:t>
                      </a:r>
                      <a:r>
                        <a:rPr lang="en" sz="1600" b="0" i="0" dirty="0" err="1">
                          <a:effectLst/>
                          <a:latin typeface="inherit"/>
                        </a:rPr>
                        <a:t>z:w</a:t>
                      </a:r>
                      <a:r>
                        <a:rPr lang="en" sz="1600" b="0" i="0" dirty="0">
                          <a:effectLst/>
                          <a:latin typeface="inherit"/>
                        </a:rPr>
                        <a:t>。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3811354"/>
                  </a:ext>
                </a:extLst>
              </a:tr>
              <a:tr h="31941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i="0">
                          <a:effectLst/>
                          <a:latin typeface="inherit"/>
                        </a:rPr>
                        <a:t>-1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i="0">
                          <a:effectLst/>
                          <a:latin typeface="inherit"/>
                        </a:rPr>
                        <a:t>移除截距項，例如 </a:t>
                      </a:r>
                      <a:r>
                        <a:rPr lang="en" sz="1600" b="0" i="0">
                          <a:effectLst/>
                          <a:latin typeface="inherit"/>
                        </a:rPr>
                        <a:t>y ~ x - 1。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109230"/>
                  </a:ext>
                </a:extLst>
              </a:tr>
              <a:tr h="319418">
                <a:tc>
                  <a:txBody>
                    <a:bodyPr/>
                    <a:lstStyle/>
                    <a:p>
                      <a:pPr algn="l"/>
                      <a:r>
                        <a:rPr lang="en-US" altLang="zh-TW" sz="1600" b="0" i="0">
                          <a:effectLst/>
                          <a:latin typeface="inherit"/>
                        </a:rPr>
                        <a:t>+0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TW" altLang="en-US" sz="1600" b="0" i="0" dirty="0">
                          <a:effectLst/>
                          <a:latin typeface="inherit"/>
                        </a:rPr>
                        <a:t>移除截距項，與 </a:t>
                      </a:r>
                      <a:r>
                        <a:rPr lang="en-US" altLang="zh-TW" sz="1600" b="0" i="0" dirty="0">
                          <a:effectLst/>
                          <a:latin typeface="inherit"/>
                        </a:rPr>
                        <a:t>-1 </a:t>
                      </a:r>
                      <a:r>
                        <a:rPr lang="zh-TW" altLang="en-US" sz="1600" b="0" i="0" dirty="0">
                          <a:effectLst/>
                          <a:latin typeface="inherit"/>
                        </a:rPr>
                        <a:t>相同，例如 </a:t>
                      </a:r>
                      <a:r>
                        <a:rPr lang="en" sz="1600" b="0" i="0" dirty="0">
                          <a:effectLst/>
                          <a:latin typeface="inherit"/>
                        </a:rPr>
                        <a:t>y ~ x + 0 </a:t>
                      </a:r>
                      <a:r>
                        <a:rPr lang="zh-TW" altLang="en-US" sz="1600" b="0" i="0" dirty="0">
                          <a:effectLst/>
                          <a:latin typeface="inherit"/>
                        </a:rPr>
                        <a:t>或 </a:t>
                      </a:r>
                      <a:r>
                        <a:rPr lang="en" sz="1600" b="0" i="0" dirty="0">
                          <a:effectLst/>
                          <a:latin typeface="inherit"/>
                        </a:rPr>
                        <a:t>y ~ 0 + x。</a:t>
                      </a:r>
                    </a:p>
                  </a:txBody>
                  <a:tcPr marL="29504" marR="29504" marT="29504" marB="29504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0863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379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8861EB-69AB-3347-A755-1278C684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What’s R Language?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3E83953-5B4A-3F4A-AE3E-0ACCC171B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kumimoji="1" lang="en-US" altLang="zh-TW" dirty="0"/>
              <a:t>Definition</a:t>
            </a:r>
          </a:p>
          <a:p>
            <a:pPr lvl="1"/>
            <a:r>
              <a:rPr kumimoji="1" lang="en-US" altLang="zh-TW" dirty="0"/>
              <a:t>By Wikipedia </a:t>
            </a:r>
            <a:r>
              <a:rPr kumimoji="1" lang="zh-TW" altLang="en-US" dirty="0">
                <a:hlinkClick r:id="rId2"/>
              </a:rPr>
              <a:t>中文</a:t>
            </a:r>
            <a:r>
              <a:rPr kumimoji="1" lang="en-US" altLang="zh-TW" dirty="0"/>
              <a:t>/</a:t>
            </a:r>
            <a:r>
              <a:rPr kumimoji="1" lang="en-US" altLang="zh-TW" dirty="0">
                <a:hlinkClick r:id="rId3"/>
              </a:rPr>
              <a:t>English</a:t>
            </a:r>
            <a:endParaRPr kumimoji="1" lang="en-US" altLang="zh-TW" dirty="0"/>
          </a:p>
          <a:p>
            <a:pPr lvl="1"/>
            <a:r>
              <a:rPr kumimoji="1" lang="en-US" altLang="zh-TW" dirty="0">
                <a:hlinkClick r:id="rId4"/>
              </a:rPr>
              <a:t>By CRAN</a:t>
            </a:r>
            <a:endParaRPr kumimoji="1" lang="en-US" altLang="zh-TW" dirty="0"/>
          </a:p>
          <a:p>
            <a:r>
              <a:rPr kumimoji="1" lang="en-US" altLang="zh-TW" dirty="0"/>
              <a:t>Download Resources</a:t>
            </a:r>
          </a:p>
          <a:p>
            <a:pPr lvl="1"/>
            <a:r>
              <a:rPr kumimoji="1" lang="en-US" altLang="zh-TW" dirty="0">
                <a:hlinkClick r:id="rId5"/>
              </a:rPr>
              <a:t>CRAN</a:t>
            </a:r>
            <a:r>
              <a:rPr kumimoji="1" lang="en-US" altLang="zh-TW" dirty="0"/>
              <a:t> - </a:t>
            </a:r>
            <a:r>
              <a:rPr lang="en" altLang="zh-TW" dirty="0"/>
              <a:t>Comprehensive R Archive Network</a:t>
            </a:r>
          </a:p>
          <a:p>
            <a:pPr lvl="1"/>
            <a:r>
              <a:rPr kumimoji="1" lang="en" altLang="zh-TW" dirty="0">
                <a:hlinkClick r:id="rId6"/>
              </a:rPr>
              <a:t>R Project</a:t>
            </a:r>
            <a:endParaRPr kumimoji="1" lang="en" altLang="zh-TW" dirty="0"/>
          </a:p>
          <a:p>
            <a:pPr lvl="1"/>
            <a:r>
              <a:rPr kumimoji="1" lang="en" altLang="zh-TW" dirty="0">
                <a:hlinkClick r:id="rId7"/>
              </a:rPr>
              <a:t>R Studio</a:t>
            </a:r>
            <a:endParaRPr kumimoji="1" lang="en" altLang="zh-TW" dirty="0"/>
          </a:p>
          <a:p>
            <a:r>
              <a:rPr kumimoji="1" lang="en" altLang="zh-TW" dirty="0"/>
              <a:t>Learning Materials</a:t>
            </a:r>
          </a:p>
          <a:p>
            <a:pPr lvl="1"/>
            <a:r>
              <a:rPr kumimoji="1" lang="en" altLang="zh-TW" dirty="0">
                <a:hlinkClick r:id="rId8"/>
              </a:rPr>
              <a:t>Beginner </a:t>
            </a:r>
            <a:endParaRPr kumimoji="1" lang="en" altLang="zh-TW" dirty="0"/>
          </a:p>
          <a:p>
            <a:pPr lvl="1"/>
            <a:r>
              <a:rPr kumimoji="1" lang="en" altLang="zh-TW" dirty="0">
                <a:hlinkClick r:id="rId9"/>
              </a:rPr>
              <a:t>w3school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13079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A86CC2-56F3-EB4B-A70E-353A22E1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Objects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0BEA47-2D83-2D4B-BE46-C6E303D6AC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6425" y="1959795"/>
            <a:ext cx="10432550" cy="4212405"/>
          </a:xfrm>
        </p:spPr>
        <p:txBody>
          <a:bodyPr numCol="2">
            <a:normAutofit/>
          </a:bodyPr>
          <a:lstStyle/>
          <a:p>
            <a:r>
              <a:rPr kumimoji="1" lang="en-US" altLang="zh-TW" dirty="0"/>
              <a:t>Vector </a:t>
            </a:r>
            <a:r>
              <a:rPr kumimoji="1" lang="zh-TW" altLang="en-US" dirty="0"/>
              <a:t>向量</a:t>
            </a:r>
            <a:endParaRPr kumimoji="1" lang="en-US" altLang="zh-TW" dirty="0"/>
          </a:p>
          <a:p>
            <a:pPr lvl="1"/>
            <a:r>
              <a:rPr kumimoji="1" lang="zh-TW" altLang="en-US" dirty="0"/>
              <a:t>一維資料，需相同 </a:t>
            </a:r>
            <a:r>
              <a:rPr kumimoji="1" lang="en-US" altLang="zh-TW" dirty="0"/>
              <a:t>datatype</a:t>
            </a:r>
          </a:p>
          <a:p>
            <a:pPr lvl="1"/>
            <a:r>
              <a:rPr kumimoji="1" lang="en-US" altLang="zh-TW" dirty="0"/>
              <a:t>X=c(1,2,</a:t>
            </a:r>
            <a:r>
              <a:rPr kumimoji="1" lang="en-US" altLang="zh-TW" dirty="0">
                <a:solidFill>
                  <a:srgbClr val="FF0000"/>
                </a:solidFill>
              </a:rPr>
              <a:t>3</a:t>
            </a:r>
            <a:r>
              <a:rPr kumimoji="1" lang="en-US" altLang="zh-TW" dirty="0"/>
              <a:t>,4,5)	#combine 1,2,3,4,5</a:t>
            </a:r>
          </a:p>
          <a:p>
            <a:pPr lvl="1"/>
            <a:r>
              <a:rPr kumimoji="1" lang="en-US" altLang="zh-TW" dirty="0"/>
              <a:t>V=c(1,2,</a:t>
            </a:r>
            <a:r>
              <a:rPr kumimoji="1" lang="en-US" altLang="zh-TW" dirty="0">
                <a:solidFill>
                  <a:srgbClr val="FF0000"/>
                </a:solidFill>
              </a:rPr>
              <a:t>9</a:t>
            </a:r>
            <a:r>
              <a:rPr kumimoji="1" lang="en-US" altLang="zh-TW" dirty="0"/>
              <a:t>,4,5)</a:t>
            </a:r>
          </a:p>
          <a:p>
            <a:pPr lvl="1"/>
            <a:r>
              <a:rPr kumimoji="1" lang="en-US" altLang="zh-TW" dirty="0"/>
              <a:t>length(V)</a:t>
            </a:r>
          </a:p>
          <a:p>
            <a:pPr lvl="1"/>
            <a:r>
              <a:rPr kumimoji="1" lang="en-US" altLang="zh-TW" dirty="0"/>
              <a:t>mode(V)</a:t>
            </a:r>
            <a:r>
              <a:rPr kumimoji="1" lang="zh-TW" altLang="en-US" dirty="0"/>
              <a:t> </a:t>
            </a:r>
            <a:r>
              <a:rPr kumimoji="1" lang="en-US" altLang="zh-TW" dirty="0"/>
              <a:t>/ </a:t>
            </a:r>
            <a:r>
              <a:rPr kumimoji="1" lang="en-US" altLang="zh-TW" dirty="0" err="1"/>
              <a:t>typeof</a:t>
            </a:r>
            <a:r>
              <a:rPr kumimoji="1" lang="en-US" altLang="zh-TW" dirty="0"/>
              <a:t> (V) / class(V)</a:t>
            </a:r>
          </a:p>
          <a:p>
            <a:pPr lvl="2"/>
            <a:r>
              <a:rPr kumimoji="1" lang="zh-TW" altLang="en-US" dirty="0"/>
              <a:t>四種型態：</a:t>
            </a:r>
            <a:r>
              <a:rPr kumimoji="1" lang="en-US" altLang="zh-TW" dirty="0"/>
              <a:t>numeric, character, complex, logical</a:t>
            </a:r>
          </a:p>
          <a:p>
            <a:pPr lvl="1"/>
            <a:r>
              <a:rPr kumimoji="1" lang="zh-TW" altLang="en-US" dirty="0"/>
              <a:t>向量運算 </a:t>
            </a:r>
            <a:endParaRPr kumimoji="1" lang="en-US" altLang="zh-TW" dirty="0"/>
          </a:p>
          <a:p>
            <a:pPr lvl="2"/>
            <a:r>
              <a:rPr kumimoji="1" lang="zh-TW" altLang="en-US" dirty="0"/>
              <a:t>例如 </a:t>
            </a:r>
            <a:r>
              <a:rPr kumimoji="1" lang="en-US" altLang="zh-TW" dirty="0"/>
              <a:t>V/3</a:t>
            </a:r>
            <a:r>
              <a:rPr kumimoji="1" lang="zh-TW" altLang="en-US" dirty="0"/>
              <a:t> </a:t>
            </a:r>
            <a:r>
              <a:rPr kumimoji="1" lang="en-US" altLang="zh-TW" dirty="0"/>
              <a:t>or V/X</a:t>
            </a:r>
          </a:p>
          <a:p>
            <a:pPr lvl="2"/>
            <a:r>
              <a:rPr kumimoji="1" lang="zh-TW" altLang="en-US" dirty="0"/>
              <a:t>若 </a:t>
            </a:r>
            <a:r>
              <a:rPr kumimoji="1" lang="en-US" altLang="zh-TW" dirty="0"/>
              <a:t>V</a:t>
            </a:r>
            <a:r>
              <a:rPr kumimoji="1" lang="zh-TW" altLang="en-US" dirty="0"/>
              <a:t> </a:t>
            </a:r>
            <a:r>
              <a:rPr kumimoji="1" lang="en-US" altLang="zh-TW" dirty="0"/>
              <a:t>X</a:t>
            </a:r>
            <a:r>
              <a:rPr kumimoji="1" lang="zh-TW" altLang="en-US" dirty="0"/>
              <a:t> 不等長，則循環利用</a:t>
            </a:r>
            <a:endParaRPr kumimoji="1" lang="en-US" altLang="zh-TW" dirty="0"/>
          </a:p>
          <a:p>
            <a:pPr lvl="2"/>
            <a:r>
              <a:rPr kumimoji="1" lang="en-US" altLang="zh-TW" dirty="0"/>
              <a:t>any (V &lt; X) </a:t>
            </a:r>
            <a:r>
              <a:rPr kumimoji="1" lang="zh-TW" altLang="en-US" dirty="0"/>
              <a:t> </a:t>
            </a:r>
            <a:r>
              <a:rPr kumimoji="1" lang="en-US" altLang="zh-TW" dirty="0"/>
              <a:t>#V</a:t>
            </a:r>
            <a:r>
              <a:rPr kumimoji="1" lang="zh-TW" altLang="en-US" dirty="0"/>
              <a:t>是否有任一對應元素</a:t>
            </a:r>
            <a:r>
              <a:rPr kumimoji="1" lang="en-US" altLang="zh-TW" dirty="0"/>
              <a:t>&lt;X</a:t>
            </a:r>
          </a:p>
          <a:p>
            <a:pPr lvl="2"/>
            <a:r>
              <a:rPr kumimoji="1" lang="en-US" altLang="zh-TW" dirty="0"/>
              <a:t>all (V &lt; X)</a:t>
            </a:r>
            <a:r>
              <a:rPr kumimoji="1" lang="zh-TW" altLang="en-US" dirty="0"/>
              <a:t> </a:t>
            </a:r>
            <a:r>
              <a:rPr kumimoji="1" lang="en-US" altLang="zh-TW" dirty="0"/>
              <a:t>#V</a:t>
            </a:r>
            <a:r>
              <a:rPr kumimoji="1" lang="zh-TW" altLang="en-US" dirty="0"/>
              <a:t>是否所有比對結果</a:t>
            </a:r>
            <a:r>
              <a:rPr kumimoji="1" lang="en-US" altLang="zh-TW" dirty="0"/>
              <a:t>&lt;X</a:t>
            </a:r>
          </a:p>
          <a:p>
            <a:pPr lvl="2"/>
            <a:r>
              <a:rPr kumimoji="1" lang="en-US" altLang="zh-TW" dirty="0"/>
              <a:t>Named vector</a:t>
            </a:r>
          </a:p>
          <a:p>
            <a:pPr lvl="3"/>
            <a:r>
              <a:rPr kumimoji="1" lang="en-US" altLang="zh-TW" dirty="0"/>
              <a:t>names(V)=c("</a:t>
            </a:r>
            <a:r>
              <a:rPr kumimoji="1" lang="en-US" altLang="zh-TW" dirty="0" err="1"/>
              <a:t>a","b","c","d","e</a:t>
            </a:r>
            <a:r>
              <a:rPr kumimoji="1" lang="en-US" altLang="zh-TW" dirty="0"/>
              <a:t>")</a:t>
            </a:r>
          </a:p>
          <a:p>
            <a:pPr lvl="3"/>
            <a:r>
              <a:rPr kumimoji="1" lang="en-US" altLang="zh-TW" dirty="0"/>
              <a:t>V["a"]</a:t>
            </a:r>
          </a:p>
          <a:p>
            <a:pPr lvl="2"/>
            <a:endParaRPr kumimoji="1" lang="en-US" altLang="zh-TW" dirty="0"/>
          </a:p>
          <a:p>
            <a:pPr lvl="2"/>
            <a:endParaRPr kumimoji="1"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2165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6884-5B3E-CB46-9BA2-6D09F6F4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Objects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B2B1D3-8064-3F42-81A2-217CB7155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/>
              <a:t>Data frame</a:t>
            </a:r>
            <a:r>
              <a:rPr lang="zh-TW" altLang="en-US" dirty="0"/>
              <a:t>資料框</a:t>
            </a:r>
            <a:endParaRPr lang="en-US" altLang="zh-TW" dirty="0"/>
          </a:p>
          <a:p>
            <a:pPr lvl="1"/>
            <a:r>
              <a:rPr kumimoji="1" lang="zh-TW" altLang="en-US" dirty="0"/>
              <a:t>二維資料，同欄需相同 </a:t>
            </a:r>
            <a:r>
              <a:rPr kumimoji="1" lang="en-US" altLang="zh-TW" dirty="0"/>
              <a:t>data</a:t>
            </a:r>
            <a:r>
              <a:rPr kumimoji="1" lang="zh-TW" altLang="en-US" dirty="0"/>
              <a:t> </a:t>
            </a:r>
            <a:r>
              <a:rPr kumimoji="1" lang="en-US" altLang="zh-TW" dirty="0"/>
              <a:t>type</a:t>
            </a:r>
          </a:p>
          <a:p>
            <a:pPr lvl="1"/>
            <a:r>
              <a:rPr lang="en" altLang="zh-TW" i="0" dirty="0"/>
              <a:t>data frame </a:t>
            </a:r>
            <a:r>
              <a:rPr lang="zh-TW" altLang="en-US" i="0" dirty="0"/>
              <a:t>中，行間（</a:t>
            </a:r>
            <a:r>
              <a:rPr lang="en" altLang="zh-TW" i="0" dirty="0"/>
              <a:t>column</a:t>
            </a:r>
            <a:r>
              <a:rPr lang="zh-TW" altLang="en" i="0" dirty="0"/>
              <a:t>）</a:t>
            </a:r>
            <a:r>
              <a:rPr lang="zh-TW" altLang="en-US" i="0" dirty="0"/>
              <a:t>的資料類型可以是不同的</a:t>
            </a:r>
            <a:endParaRPr lang="en-US" altLang="zh-TW" i="0" dirty="0"/>
          </a:p>
          <a:p>
            <a:pPr lvl="1"/>
            <a:r>
              <a:rPr lang="zh-TW" altLang="en-US" i="0" dirty="0"/>
              <a:t>例如第一行是</a:t>
            </a:r>
            <a:r>
              <a:rPr lang="en-US" altLang="zh-TW" i="0" dirty="0"/>
              <a:t> numeric ,</a:t>
            </a:r>
            <a:r>
              <a:rPr lang="zh-TW" altLang="en-US" i="0" dirty="0"/>
              <a:t>第二行是 </a:t>
            </a:r>
            <a:r>
              <a:rPr lang="en-US" altLang="zh-TW" i="0" dirty="0"/>
              <a:t>character</a:t>
            </a:r>
          </a:p>
          <a:p>
            <a:pPr lvl="1"/>
            <a:r>
              <a:rPr lang="zh-TW" altLang="en-US" i="0" dirty="0"/>
              <a:t>但是在同一行裡面的資料一定要是相同的資料類型</a:t>
            </a:r>
            <a:endParaRPr lang="en-US" altLang="zh-TW" i="0" dirty="0"/>
          </a:p>
          <a:p>
            <a:pPr lvl="1"/>
            <a:r>
              <a:rPr kumimoji="1" lang="zh-TW" altLang="en-US" i="0" dirty="0"/>
              <a:t>可以說每一行都是一個向量</a:t>
            </a:r>
            <a:r>
              <a:rPr kumimoji="1" lang="en-US" altLang="zh-TW" i="0" dirty="0"/>
              <a:t> (vector),</a:t>
            </a:r>
            <a:r>
              <a:rPr kumimoji="1" lang="zh-TW" altLang="en-US" i="0" dirty="0"/>
              <a:t>且所有向量</a:t>
            </a:r>
            <a:r>
              <a:rPr kumimoji="1" lang="zh-TW" altLang="en-US" i="0" dirty="0">
                <a:solidFill>
                  <a:srgbClr val="FF0000"/>
                </a:solidFill>
              </a:rPr>
              <a:t>長度相同</a:t>
            </a:r>
            <a:endParaRPr kumimoji="1" lang="en-US" altLang="zh-TW" i="0" dirty="0">
              <a:solidFill>
                <a:srgbClr val="FF0000"/>
              </a:solidFill>
            </a:endParaRPr>
          </a:p>
          <a:p>
            <a:pPr lvl="1"/>
            <a:r>
              <a:rPr kumimoji="1" lang="en-US" altLang="zh-TW" i="0" dirty="0"/>
              <a:t>DF= </a:t>
            </a:r>
            <a:r>
              <a:rPr kumimoji="1" lang="en-US" altLang="zh-TW" i="0" dirty="0" err="1"/>
              <a:t>data.frame</a:t>
            </a:r>
            <a:r>
              <a:rPr kumimoji="1" lang="en-US" altLang="zh-TW" i="0" dirty="0"/>
              <a:t>(first =x, second =y, third=z)</a:t>
            </a:r>
          </a:p>
          <a:p>
            <a:pPr lvl="2"/>
            <a:r>
              <a:rPr kumimoji="1" lang="en-US" altLang="zh-TW" dirty="0" err="1"/>
              <a:t>xyz</a:t>
            </a:r>
            <a:r>
              <a:rPr kumimoji="1" lang="en-US" altLang="zh-TW" dirty="0"/>
              <a:t> </a:t>
            </a:r>
            <a:r>
              <a:rPr kumimoji="1" lang="zh-TW" altLang="en-US" dirty="0"/>
              <a:t>為 </a:t>
            </a:r>
            <a:r>
              <a:rPr kumimoji="1" lang="en-US" altLang="zh-TW" dirty="0"/>
              <a:t>vector</a:t>
            </a:r>
          </a:p>
          <a:p>
            <a:pPr lvl="2"/>
            <a:r>
              <a:rPr kumimoji="1" lang="en-US" altLang="zh-TW" dirty="0"/>
              <a:t>first second third </a:t>
            </a:r>
            <a:r>
              <a:rPr kumimoji="1" lang="zh-TW" altLang="en-US" dirty="0"/>
              <a:t>為欄位名</a:t>
            </a:r>
            <a:endParaRPr kumimoji="1" lang="en-US" altLang="zh-TW" dirty="0"/>
          </a:p>
          <a:p>
            <a:endParaRPr kumimoji="1" lang="en-US" altLang="zh-TW" dirty="0"/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611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52F6F2-C14D-784A-A058-61B281F8B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Objects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D1508A-1E41-F043-9324-824883A57F1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zh-TW" dirty="0"/>
              <a:t>DF</a:t>
            </a:r>
            <a:r>
              <a:rPr kumimoji="1" lang="zh-TW" altLang="en-US" dirty="0"/>
              <a:t>操作</a:t>
            </a:r>
            <a:endParaRPr kumimoji="1" lang="en-US" altLang="zh-TW" dirty="0"/>
          </a:p>
          <a:p>
            <a:pPr lvl="1"/>
            <a:r>
              <a:rPr kumimoji="1" lang="en-US" altLang="zh-TW" dirty="0" err="1"/>
              <a:t>nrow</a:t>
            </a:r>
            <a:r>
              <a:rPr kumimoji="1" lang="en-US" altLang="zh-TW" dirty="0"/>
              <a:t>(DF)       </a:t>
            </a:r>
            <a:r>
              <a:rPr kumimoji="1" lang="en-US" altLang="zh-TW" dirty="0" err="1"/>
              <a:t>ncol</a:t>
            </a:r>
            <a:r>
              <a:rPr kumimoji="1" lang="en-US" altLang="zh-TW" dirty="0"/>
              <a:t>(DF)	</a:t>
            </a:r>
          </a:p>
          <a:p>
            <a:pPr lvl="1"/>
            <a:r>
              <a:rPr kumimoji="1" lang="en-US" altLang="zh-TW" dirty="0"/>
              <a:t>dim(DF)</a:t>
            </a:r>
          </a:p>
          <a:p>
            <a:pPr lvl="1"/>
            <a:r>
              <a:rPr kumimoji="1" lang="en-US" altLang="zh-TW" dirty="0"/>
              <a:t>names(DF)</a:t>
            </a:r>
          </a:p>
          <a:p>
            <a:pPr lvl="1"/>
            <a:r>
              <a:rPr kumimoji="1" lang="en-US" altLang="zh-TW" dirty="0"/>
              <a:t>head(DF)     tail(DF)</a:t>
            </a:r>
          </a:p>
          <a:p>
            <a:pPr lvl="1"/>
            <a:r>
              <a:rPr kumimoji="1" lang="en-US" altLang="zh-TW" dirty="0" err="1"/>
              <a:t>DF$first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DF[,2]  #</a:t>
            </a:r>
            <a:r>
              <a:rPr kumimoji="1" lang="zh-TW" altLang="en-US" dirty="0"/>
              <a:t>所有列第二欄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DF[3,]</a:t>
            </a:r>
            <a:r>
              <a:rPr kumimoji="1" lang="zh-TW" altLang="en-US" dirty="0"/>
              <a:t> </a:t>
            </a:r>
            <a:r>
              <a:rPr kumimoji="1" lang="en-US" altLang="zh-TW" dirty="0"/>
              <a:t>#</a:t>
            </a:r>
            <a:r>
              <a:rPr kumimoji="1" lang="zh-TW" altLang="en-US" dirty="0"/>
              <a:t>第三列所有欄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DF[,1:3]</a:t>
            </a:r>
          </a:p>
          <a:p>
            <a:pPr lvl="1"/>
            <a:endParaRPr kumimoji="1" lang="en-US" altLang="zh-TW" dirty="0"/>
          </a:p>
          <a:p>
            <a:pPr lvl="1"/>
            <a:endParaRPr kumimoji="1"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9AEEB04-4FC4-F247-97BA-546CF8D462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690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B838DC-0B73-1E41-93C7-7ABD539A4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Objects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165A1E-9223-ED49-9B28-BEACE42C3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TW" dirty="0"/>
              <a:t>Factor</a:t>
            </a:r>
          </a:p>
          <a:p>
            <a:pPr lvl="1"/>
            <a:r>
              <a:rPr lang="zh-TW" altLang="en-US" i="0" dirty="0"/>
              <a:t>因子</a:t>
            </a:r>
            <a:endParaRPr lang="en-US" altLang="zh-TW" i="0" dirty="0"/>
          </a:p>
          <a:p>
            <a:pPr lvl="1"/>
            <a:r>
              <a:rPr lang="en" altLang="zh-TW" dirty="0"/>
              <a:t>colors &lt;- c("red", ”orange", ”yellow", "green") </a:t>
            </a:r>
          </a:p>
          <a:p>
            <a:pPr lvl="1"/>
            <a:r>
              <a:rPr lang="en" altLang="zh-TW" dirty="0" err="1"/>
              <a:t>mycolor</a:t>
            </a:r>
            <a:r>
              <a:rPr lang="en" altLang="zh-TW" dirty="0"/>
              <a:t> = factor(colors) </a:t>
            </a:r>
          </a:p>
          <a:p>
            <a:pPr lvl="1"/>
            <a:r>
              <a:rPr lang="en" altLang="zh-TW" dirty="0" err="1"/>
              <a:t>mycolor</a:t>
            </a:r>
            <a:endParaRPr kumimoji="1" lang="en-US" altLang="zh-TW" dirty="0"/>
          </a:p>
          <a:p>
            <a:r>
              <a:rPr kumimoji="1" lang="en-US" altLang="zh-TW" dirty="0"/>
              <a:t>List</a:t>
            </a:r>
          </a:p>
          <a:p>
            <a:pPr lvl="1"/>
            <a:r>
              <a:rPr lang="zh-TW" altLang="en-US" i="0" dirty="0"/>
              <a:t>列表</a:t>
            </a:r>
            <a:endParaRPr lang="en-US" altLang="zh-TW" i="0" dirty="0"/>
          </a:p>
          <a:p>
            <a:pPr lvl="1"/>
            <a:r>
              <a:rPr lang="zh-TW" altLang="en-US" i="0" dirty="0"/>
              <a:t>元素可分屬不同資料類別</a:t>
            </a:r>
            <a:endParaRPr lang="en-US" altLang="zh-TW" i="0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752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D84727-4310-3342-A981-ED4D887DD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Objects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A3A453-154A-D04A-BFFC-1B12AD509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kumimoji="1" lang="en-US" altLang="zh-TW" dirty="0"/>
              <a:t>Array </a:t>
            </a:r>
            <a:r>
              <a:rPr kumimoji="1" lang="en-US" altLang="zh-TW"/>
              <a:t>( multi dims of data)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dim (X) = c(1,2,1)</a:t>
            </a:r>
          </a:p>
          <a:p>
            <a:pPr lvl="1"/>
            <a:r>
              <a:rPr kumimoji="1" lang="zh-TW" altLang="en-US" dirty="0"/>
              <a:t>以行為主（直的，欄位）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X</a:t>
            </a:r>
            <a:r>
              <a:rPr kumimoji="1" lang="zh-TW" altLang="en-US" dirty="0"/>
              <a:t>＝ </a:t>
            </a:r>
            <a:r>
              <a:rPr kumimoji="1" lang="en-US" altLang="zh-TW" dirty="0"/>
              <a:t>array(1:10, dim(2,5))</a:t>
            </a:r>
          </a:p>
          <a:p>
            <a:pPr lvl="1"/>
            <a:r>
              <a:rPr kumimoji="1" lang="en-US" altLang="zh-TW" dirty="0" err="1"/>
              <a:t>rbind</a:t>
            </a:r>
            <a:r>
              <a:rPr kumimoji="1" lang="en-US" altLang="zh-TW" dirty="0"/>
              <a:t>() , </a:t>
            </a:r>
            <a:r>
              <a:rPr kumimoji="1" lang="en-US" altLang="zh-TW" dirty="0" err="1"/>
              <a:t>cbind</a:t>
            </a:r>
            <a:r>
              <a:rPr kumimoji="1" lang="en-US" altLang="zh-TW" dirty="0"/>
              <a:t>()</a:t>
            </a:r>
          </a:p>
          <a:p>
            <a:r>
              <a:rPr kumimoji="1" lang="en-US" altLang="zh-TW" dirty="0"/>
              <a:t>Matrix</a:t>
            </a:r>
            <a:r>
              <a:rPr kumimoji="1" lang="zh-TW" altLang="en-US" dirty="0"/>
              <a:t> （</a:t>
            </a:r>
            <a:r>
              <a:rPr kumimoji="1" lang="en-US" altLang="zh-TW" dirty="0"/>
              <a:t>two dims of data)</a:t>
            </a:r>
          </a:p>
          <a:p>
            <a:pPr lvl="2"/>
            <a:r>
              <a:rPr kumimoji="1" lang="en-US" altLang="zh-TW" dirty="0"/>
              <a:t>matrix (data, </a:t>
            </a:r>
            <a:r>
              <a:rPr kumimoji="1" lang="en-US" altLang="zh-TW" dirty="0" err="1"/>
              <a:t>nrow</a:t>
            </a:r>
            <a:r>
              <a:rPr kumimoji="1" lang="en-US" altLang="zh-TW" dirty="0"/>
              <a:t>=4,ncol=6,byrow=False)</a:t>
            </a:r>
          </a:p>
          <a:p>
            <a:pPr lvl="2"/>
            <a:r>
              <a:rPr kumimoji="1" lang="en-US" altLang="zh-TW" dirty="0"/>
              <a:t>X</a:t>
            </a:r>
            <a:r>
              <a:rPr kumimoji="1" lang="zh-TW" altLang="en-US" dirty="0"/>
              <a:t>＝</a:t>
            </a:r>
            <a:r>
              <a:rPr kumimoji="1" lang="en-US" altLang="zh-TW" dirty="0" err="1"/>
              <a:t>cbind</a:t>
            </a:r>
            <a:r>
              <a:rPr kumimoji="1" lang="en-US" altLang="zh-TW" dirty="0"/>
              <a:t>(X1,X2,X3)</a:t>
            </a:r>
          </a:p>
          <a:p>
            <a:pPr lvl="3"/>
            <a:r>
              <a:rPr kumimoji="1" lang="en-US" altLang="zh-TW" dirty="0"/>
              <a:t>X1=c(1,2,3)</a:t>
            </a:r>
          </a:p>
          <a:p>
            <a:pPr lvl="3"/>
            <a:r>
              <a:rPr kumimoji="1" lang="en-US" altLang="zh-TW" dirty="0"/>
              <a:t>X2=c(4,5,6)</a:t>
            </a:r>
          </a:p>
          <a:p>
            <a:pPr lvl="2"/>
            <a:r>
              <a:rPr kumimoji="1" lang="en-US" altLang="zh-TW" dirty="0"/>
              <a:t>X[,1]</a:t>
            </a:r>
          </a:p>
          <a:p>
            <a:pPr lvl="2"/>
            <a:r>
              <a:rPr kumimoji="1" lang="en-US" altLang="zh-TW" dirty="0"/>
              <a:t>X[c(1,3),]</a:t>
            </a:r>
            <a:r>
              <a:rPr kumimoji="1" lang="zh-TW" altLang="en-US" dirty="0"/>
              <a:t> 顯示第一欄及第三欄</a:t>
            </a:r>
            <a:endParaRPr kumimoji="1" lang="en-US" altLang="zh-TW" dirty="0"/>
          </a:p>
          <a:p>
            <a:pPr lvl="2"/>
            <a:r>
              <a:rPr kumimoji="1" lang="en-US" altLang="zh-TW" dirty="0"/>
              <a:t>X[,-1] </a:t>
            </a:r>
            <a:r>
              <a:rPr kumimoji="1" lang="zh-TW" altLang="en-US" dirty="0"/>
              <a:t>不顯示第一欄</a:t>
            </a:r>
            <a:endParaRPr kumimoji="1" lang="en-US" altLang="zh-TW" dirty="0"/>
          </a:p>
          <a:p>
            <a:pPr lvl="2"/>
            <a:r>
              <a:rPr kumimoji="1" lang="en-US" altLang="zh-TW" dirty="0"/>
              <a:t>X[,c(-1,-3)]</a:t>
            </a:r>
            <a:r>
              <a:rPr kumimoji="1" lang="zh-TW" altLang="en-US" dirty="0"/>
              <a:t>不顯示第一第三欄</a:t>
            </a:r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41965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4EC079-0902-934A-8836-C78639FAE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Import Data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6A7B32-EE9A-6C47-92E4-16888B81E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en" altLang="zh-TW" dirty="0" err="1"/>
              <a:t>SQLServer</a:t>
            </a:r>
            <a:endParaRPr kumimoji="1" lang="en" altLang="zh-TW" dirty="0"/>
          </a:p>
          <a:p>
            <a:pPr lvl="1"/>
            <a:r>
              <a:rPr kumimoji="1" lang="en" altLang="zh-TW" dirty="0" err="1"/>
              <a:t>install.packages</a:t>
            </a:r>
            <a:r>
              <a:rPr kumimoji="1" lang="en" altLang="zh-TW" dirty="0"/>
              <a:t>("RODBC")</a:t>
            </a:r>
          </a:p>
          <a:p>
            <a:pPr lvl="1"/>
            <a:r>
              <a:rPr kumimoji="1" lang="en" altLang="zh-TW" dirty="0"/>
              <a:t>Library(RODBC)</a:t>
            </a:r>
          </a:p>
          <a:p>
            <a:r>
              <a:rPr kumimoji="1" lang="en-US" altLang="zh-TW" dirty="0"/>
              <a:t>EXCEL</a:t>
            </a:r>
          </a:p>
          <a:p>
            <a:pPr lvl="1"/>
            <a:r>
              <a:rPr lang="en" altLang="zh-TW" dirty="0" err="1"/>
              <a:t>install.packages</a:t>
            </a:r>
            <a:r>
              <a:rPr lang="en" altLang="zh-TW" dirty="0"/>
              <a:t>("xlsx")</a:t>
            </a:r>
          </a:p>
          <a:p>
            <a:pPr lvl="1"/>
            <a:r>
              <a:rPr lang="en" altLang="zh-TW" dirty="0"/>
              <a:t>library(xlsx)</a:t>
            </a:r>
          </a:p>
          <a:p>
            <a:pPr lvl="1"/>
            <a:r>
              <a:rPr lang="en" altLang="zh-TW" dirty="0"/>
              <a:t>data &lt;- </a:t>
            </a:r>
            <a:r>
              <a:rPr lang="en" altLang="zh-TW" dirty="0" err="1"/>
              <a:t>read.xlsx</a:t>
            </a:r>
            <a:r>
              <a:rPr lang="en" altLang="zh-TW" dirty="0"/>
              <a:t>(”</a:t>
            </a:r>
            <a:r>
              <a:rPr lang="en" altLang="zh-TW" dirty="0" err="1"/>
              <a:t>filename.xlsx</a:t>
            </a:r>
            <a:r>
              <a:rPr lang="en" altLang="zh-TW" dirty="0"/>
              <a:t>", </a:t>
            </a:r>
            <a:r>
              <a:rPr lang="en" altLang="zh-TW" dirty="0" err="1"/>
              <a:t>sheetIndex</a:t>
            </a:r>
            <a:r>
              <a:rPr lang="en" altLang="zh-TW" dirty="0"/>
              <a:t> = 1) </a:t>
            </a:r>
          </a:p>
          <a:p>
            <a:r>
              <a:rPr kumimoji="1" lang="en-US" altLang="zh-TW"/>
              <a:t>CSV</a:t>
            </a:r>
            <a:endParaRPr kumimoji="1" lang="en-US" altLang="zh-TW" dirty="0"/>
          </a:p>
          <a:p>
            <a:pPr lvl="1"/>
            <a:r>
              <a:rPr kumimoji="1" lang="en-US" altLang="zh-TW" dirty="0"/>
              <a:t>data1=</a:t>
            </a:r>
            <a:r>
              <a:rPr kumimoji="1" lang="en-US" altLang="zh-TW" dirty="0" err="1"/>
              <a:t>read.csv</a:t>
            </a:r>
            <a:r>
              <a:rPr kumimoji="1" lang="en-US" altLang="zh-TW" dirty="0"/>
              <a:t>(file="</a:t>
            </a:r>
            <a:r>
              <a:rPr kumimoji="1" lang="en-US" altLang="zh-TW" dirty="0" err="1"/>
              <a:t>filename.csv",header</a:t>
            </a:r>
            <a:r>
              <a:rPr kumimoji="1" lang="en-US" altLang="zh-TW" dirty="0"/>
              <a:t>=T)</a:t>
            </a:r>
          </a:p>
          <a:p>
            <a:pPr lvl="1"/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66767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25FB6C-92A8-B84A-8A5B-46219A440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Import Data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BF843A-4091-F040-80E8-44CC2AFE4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" altLang="zh-TW" dirty="0"/>
              <a:t>MySQL</a:t>
            </a:r>
          </a:p>
          <a:p>
            <a:pPr lvl="1"/>
            <a:r>
              <a:rPr lang="en" altLang="zh-TW" dirty="0" err="1"/>
              <a:t>install.packages</a:t>
            </a:r>
            <a:r>
              <a:rPr lang="en" altLang="zh-TW" dirty="0"/>
              <a:t>("</a:t>
            </a:r>
            <a:r>
              <a:rPr lang="en" altLang="zh-TW" dirty="0" err="1"/>
              <a:t>RMySQL</a:t>
            </a:r>
            <a:r>
              <a:rPr lang="en" altLang="zh-TW" dirty="0"/>
              <a:t>")</a:t>
            </a:r>
          </a:p>
          <a:p>
            <a:pPr lvl="1"/>
            <a:r>
              <a:rPr lang="en" altLang="zh-TW" dirty="0"/>
              <a:t>library("</a:t>
            </a:r>
            <a:r>
              <a:rPr lang="en" altLang="zh-TW" dirty="0" err="1"/>
              <a:t>RMySQL</a:t>
            </a:r>
            <a:r>
              <a:rPr lang="en" altLang="zh-TW" dirty="0"/>
              <a:t>")</a:t>
            </a:r>
          </a:p>
          <a:p>
            <a:pPr lvl="1"/>
            <a:r>
              <a:rPr lang="en" altLang="zh-TW" dirty="0" err="1"/>
              <a:t>mysqlconnection</a:t>
            </a:r>
            <a:r>
              <a:rPr lang="en" altLang="zh-TW" dirty="0"/>
              <a:t> = </a:t>
            </a:r>
            <a:r>
              <a:rPr lang="en" altLang="zh-TW" dirty="0" err="1"/>
              <a:t>dbConnect</a:t>
            </a:r>
            <a:r>
              <a:rPr lang="en" altLang="zh-TW" dirty="0"/>
              <a:t>(MySQL(), user = 'root', password = ‘’, </a:t>
            </a:r>
            <a:r>
              <a:rPr lang="en" altLang="zh-TW" dirty="0" err="1"/>
              <a:t>dbname</a:t>
            </a:r>
            <a:r>
              <a:rPr lang="en" altLang="zh-TW" dirty="0"/>
              <a:t> = ‘</a:t>
            </a:r>
            <a:r>
              <a:rPr lang="en" altLang="zh-TW" dirty="0" err="1"/>
              <a:t>northwind</a:t>
            </a:r>
            <a:r>
              <a:rPr lang="en" altLang="zh-TW" dirty="0"/>
              <a:t>’ host = 'localhost’)</a:t>
            </a:r>
            <a:endParaRPr kumimoji="1" lang="en" altLang="zh-TW" dirty="0"/>
          </a:p>
          <a:p>
            <a:pPr lvl="1"/>
            <a:r>
              <a:rPr lang="en" altLang="zh-TW" dirty="0" err="1"/>
              <a:t>dbListTables</a:t>
            </a:r>
            <a:r>
              <a:rPr lang="en" altLang="zh-TW" dirty="0"/>
              <a:t>(</a:t>
            </a:r>
            <a:r>
              <a:rPr lang="en" altLang="zh-TW" dirty="0" err="1"/>
              <a:t>mysqlconnection</a:t>
            </a:r>
            <a:r>
              <a:rPr lang="en" altLang="zh-TW" dirty="0"/>
              <a:t>)</a:t>
            </a:r>
          </a:p>
          <a:p>
            <a:pPr lvl="1"/>
            <a:endParaRPr lang="en" altLang="zh-TW" dirty="0"/>
          </a:p>
          <a:p>
            <a:pPr lvl="1"/>
            <a:r>
              <a:rPr lang="en" altLang="zh-TW" dirty="0"/>
              <a:t>result = </a:t>
            </a:r>
            <a:r>
              <a:rPr lang="en" altLang="zh-TW" dirty="0" err="1"/>
              <a:t>dbSendQuery</a:t>
            </a:r>
            <a:r>
              <a:rPr lang="en" altLang="zh-TW" dirty="0"/>
              <a:t>(</a:t>
            </a:r>
            <a:r>
              <a:rPr lang="en" altLang="zh-TW" dirty="0" err="1"/>
              <a:t>mysqlconnection</a:t>
            </a:r>
            <a:r>
              <a:rPr lang="en" altLang="zh-TW" dirty="0"/>
              <a:t>, "select * from employees") </a:t>
            </a:r>
          </a:p>
          <a:p>
            <a:pPr lvl="1"/>
            <a:r>
              <a:rPr lang="en" altLang="zh-TW" dirty="0" err="1"/>
              <a:t>data.frame</a:t>
            </a:r>
            <a:r>
              <a:rPr lang="en" altLang="zh-TW" dirty="0"/>
              <a:t> = fetch(result, n = 5) </a:t>
            </a:r>
          </a:p>
          <a:p>
            <a:pPr lvl="1"/>
            <a:r>
              <a:rPr lang="en" altLang="zh-TW" dirty="0"/>
              <a:t>print(</a:t>
            </a:r>
            <a:r>
              <a:rPr lang="en" altLang="zh-TW" dirty="0" err="1"/>
              <a:t>data.frame</a:t>
            </a:r>
            <a:r>
              <a:rPr lang="en" altLang="zh-TW" dirty="0"/>
              <a:t>)</a:t>
            </a:r>
          </a:p>
          <a:p>
            <a:pPr lvl="1"/>
            <a:endParaRPr kumimoji="1" lang="en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10226745"/>
      </p:ext>
    </p:extLst>
  </p:cSld>
  <p:clrMapOvr>
    <a:masterClrMapping/>
  </p:clrMapOvr>
</p:sld>
</file>

<file path=ppt/theme/theme1.xml><?xml version="1.0" encoding="utf-8"?>
<a:theme xmlns:a="http://schemas.openxmlformats.org/drawingml/2006/main" name="圖庫">
  <a:themeElements>
    <a:clrScheme name="圖庫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圖庫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圖庫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{FEC049DE-09FE-704D-8EA2-476B4C6CFFF8}tf10001119</Template>
  <TotalTime>1870</TotalTime>
  <Words>1100</Words>
  <Application>Microsoft Macintosh PowerPoint</Application>
  <PresentationFormat>寬螢幕</PresentationFormat>
  <Paragraphs>144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7" baseType="lpstr">
      <vt:lpstr>inherit</vt:lpstr>
      <vt:lpstr>Arial</vt:lpstr>
      <vt:lpstr>Gill Sans MT</vt:lpstr>
      <vt:lpstr>圖庫</vt:lpstr>
      <vt:lpstr>Notes of R Language</vt:lpstr>
      <vt:lpstr>What’s R Language?</vt:lpstr>
      <vt:lpstr>Objects</vt:lpstr>
      <vt:lpstr>Objects</vt:lpstr>
      <vt:lpstr>Objects</vt:lpstr>
      <vt:lpstr>Objects</vt:lpstr>
      <vt:lpstr>Objects</vt:lpstr>
      <vt:lpstr>Import Data</vt:lpstr>
      <vt:lpstr>Import Data</vt:lpstr>
      <vt:lpstr>plot （線圖）</vt:lpstr>
      <vt:lpstr>dotchart （點圖）</vt:lpstr>
      <vt:lpstr>statistics</vt:lpstr>
      <vt:lpstr>Formula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R</dc:title>
  <dc:creator>Kuo-Liang Ou</dc:creator>
  <cp:lastModifiedBy>區國良</cp:lastModifiedBy>
  <cp:revision>53</cp:revision>
  <dcterms:created xsi:type="dcterms:W3CDTF">2020-01-11T06:14:32Z</dcterms:created>
  <dcterms:modified xsi:type="dcterms:W3CDTF">2022-10-06T00:32:08Z</dcterms:modified>
</cp:coreProperties>
</file>