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58A7-3F8E-461D-AA61-33F285A9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寒假学习项目汇报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CA322-CE51-48BE-8657-92312CBD8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单片机组</a:t>
            </a:r>
            <a:endParaRPr lang="en-US" altLang="zh-CN" dirty="0"/>
          </a:p>
          <a:p>
            <a:r>
              <a:rPr lang="zh-CN" altLang="en-US" dirty="0"/>
              <a:t>田梓恒</a:t>
            </a:r>
          </a:p>
        </p:txBody>
      </p:sp>
    </p:spTree>
    <p:extLst>
      <p:ext uri="{BB962C8B-B14F-4D97-AF65-F5344CB8AC3E}">
        <p14:creationId xmlns:p14="http://schemas.microsoft.com/office/powerpoint/2010/main" val="358354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1155-770D-4697-8EFE-B0FCE78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1 – </a:t>
            </a:r>
            <a:r>
              <a:rPr lang="zh-CN" altLang="en-US" dirty="0"/>
              <a:t>波形发生器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E8E5B-6A58-4D64-B3D5-06D77BD53FB0}"/>
              </a:ext>
            </a:extLst>
          </p:cNvPr>
          <p:cNvSpPr txBox="1"/>
          <p:nvPr/>
        </p:nvSpPr>
        <p:spPr>
          <a:xfrm>
            <a:off x="166525" y="404835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Tim4-&gt;tim6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7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1DB7-082C-407C-AD50-BDC3A0E0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43" y="483871"/>
            <a:ext cx="9905998" cy="1478570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1 – </a:t>
            </a:r>
            <a:r>
              <a:rPr lang="zh-CN" altLang="en-US" dirty="0"/>
              <a:t>波形发生器 </a:t>
            </a:r>
            <a:r>
              <a:rPr lang="en-US" altLang="zh-CN" dirty="0"/>
              <a:t>- </a:t>
            </a:r>
            <a:r>
              <a:rPr lang="zh-CN" altLang="en-US" dirty="0"/>
              <a:t>硬件配置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F92E34-27BC-42D6-BE6E-F28E58E8842C}"/>
              </a:ext>
            </a:extLst>
          </p:cNvPr>
          <p:cNvSpPr/>
          <p:nvPr/>
        </p:nvSpPr>
        <p:spPr>
          <a:xfrm>
            <a:off x="5628067" y="3247279"/>
            <a:ext cx="1757967" cy="16376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</a:p>
          <a:p>
            <a:pPr algn="ctr"/>
            <a:r>
              <a:rPr lang="en-US" altLang="zh-CN" dirty="0"/>
              <a:t>G431RBT6</a:t>
            </a:r>
          </a:p>
          <a:p>
            <a:pPr algn="ctr"/>
            <a:r>
              <a:rPr lang="en-US" altLang="zh-CN" dirty="0"/>
              <a:t>@160MHz</a:t>
            </a:r>
            <a:endParaRPr lang="zh-CN" alt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06FDB-3924-4D6C-A7DD-9ED1A0C1136D}"/>
              </a:ext>
            </a:extLst>
          </p:cNvPr>
          <p:cNvSpPr/>
          <p:nvPr/>
        </p:nvSpPr>
        <p:spPr>
          <a:xfrm>
            <a:off x="2618701" y="2453094"/>
            <a:ext cx="1676404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ADC1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D76913F-E8E3-4C89-BDD6-89BEA82CDE76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4295105" y="2627206"/>
            <a:ext cx="416700" cy="9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CDC602-DD9E-4C91-B120-B337AB83EA1B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068947" y="2636612"/>
            <a:ext cx="1549754" cy="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949DDED-DFA4-4AA2-B2AA-CC2980F2F0B8}"/>
              </a:ext>
            </a:extLst>
          </p:cNvPr>
          <p:cNvSpPr txBox="1"/>
          <p:nvPr/>
        </p:nvSpPr>
        <p:spPr>
          <a:xfrm>
            <a:off x="991510" y="228659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拓展板按键</a:t>
            </a:r>
            <a:r>
              <a:rPr lang="en-US" altLang="zh-CN" dirty="0"/>
              <a:t>x8</a:t>
            </a:r>
            <a:endParaRPr lang="zh-CN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85EC94-CD6F-461D-9FBF-37EF6A63A6ED}"/>
              </a:ext>
            </a:extLst>
          </p:cNvPr>
          <p:cNvSpPr/>
          <p:nvPr/>
        </p:nvSpPr>
        <p:spPr>
          <a:xfrm>
            <a:off x="1644533" y="3030508"/>
            <a:ext cx="974168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COMP3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6EF1B6D-88E5-456D-9A2F-ABD3D16E377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618701" y="3214026"/>
            <a:ext cx="3009366" cy="250059"/>
          </a:xfrm>
          <a:prstGeom prst="bentConnector3">
            <a:avLst>
              <a:gd name="adj1" fmla="val 6433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792C72-BAB4-4A97-8CF6-41C6E5124E2E}"/>
              </a:ext>
            </a:extLst>
          </p:cNvPr>
          <p:cNvSpPr txBox="1"/>
          <p:nvPr/>
        </p:nvSpPr>
        <p:spPr>
          <a:xfrm>
            <a:off x="2550015" y="2876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比较器中断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2883F07-350A-4874-9484-5E30B892E643}"/>
              </a:ext>
            </a:extLst>
          </p:cNvPr>
          <p:cNvCxnSpPr>
            <a:cxnSpLocks/>
          </p:cNvCxnSpPr>
          <p:nvPr/>
        </p:nvCxnSpPr>
        <p:spPr>
          <a:xfrm>
            <a:off x="2704564" y="3624223"/>
            <a:ext cx="292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3DC4F0-738B-4805-BE69-299B854E41C8}"/>
              </a:ext>
            </a:extLst>
          </p:cNvPr>
          <p:cNvSpPr txBox="1"/>
          <p:nvPr/>
        </p:nvSpPr>
        <p:spPr>
          <a:xfrm>
            <a:off x="2566250" y="329563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GPIO EXTI</a:t>
            </a:r>
            <a:r>
              <a:rPr lang="zh-CN" altLang="en-US" dirty="0">
                <a:solidFill>
                  <a:schemeClr val="accent4"/>
                </a:solidFill>
              </a:rPr>
              <a:t>中断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E71D28-DC00-4CDC-A22D-C91C40189069}"/>
              </a:ext>
            </a:extLst>
          </p:cNvPr>
          <p:cNvSpPr txBox="1"/>
          <p:nvPr/>
        </p:nvSpPr>
        <p:spPr>
          <a:xfrm>
            <a:off x="1598659" y="341888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按键</a:t>
            </a:r>
            <a:r>
              <a:rPr lang="en-US" altLang="zh-CN" dirty="0"/>
              <a:t>1,2,3</a:t>
            </a:r>
            <a:endParaRPr lang="zh-CN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9749A-8AFB-48FC-A216-C6849F3291FD}"/>
              </a:ext>
            </a:extLst>
          </p:cNvPr>
          <p:cNvSpPr txBox="1"/>
          <p:nvPr/>
        </p:nvSpPr>
        <p:spPr>
          <a:xfrm>
            <a:off x="813607" y="30164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E3866-441F-450A-AD20-E78DE9FD0825}"/>
              </a:ext>
            </a:extLst>
          </p:cNvPr>
          <p:cNvSpPr/>
          <p:nvPr/>
        </p:nvSpPr>
        <p:spPr>
          <a:xfrm>
            <a:off x="6019966" y="1608450"/>
            <a:ext cx="974168" cy="367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774864-D94C-4004-97ED-53447E3EB7E6}"/>
              </a:ext>
            </a:extLst>
          </p:cNvPr>
          <p:cNvSpPr/>
          <p:nvPr/>
        </p:nvSpPr>
        <p:spPr>
          <a:xfrm>
            <a:off x="8635790" y="1416818"/>
            <a:ext cx="1676404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DC5CEC-71DD-43F6-ADB9-49268A7DCF48}"/>
              </a:ext>
            </a:extLst>
          </p:cNvPr>
          <p:cNvSpPr/>
          <p:nvPr/>
        </p:nvSpPr>
        <p:spPr>
          <a:xfrm>
            <a:off x="8635790" y="1882580"/>
            <a:ext cx="1676404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DAC3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24440A7-B4D5-47B3-977E-F2A15E311B43}"/>
              </a:ext>
            </a:extLst>
          </p:cNvPr>
          <p:cNvCxnSpPr>
            <a:cxnSpLocks/>
            <a:endCxn id="90" idx="1"/>
          </p:cNvCxnSpPr>
          <p:nvPr/>
        </p:nvCxnSpPr>
        <p:spPr>
          <a:xfrm rot="5400000" flipH="1" flipV="1">
            <a:off x="7091977" y="1694223"/>
            <a:ext cx="1637699" cy="1449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430598F-2A23-48F8-868A-8DD8390B859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7185863" y="2066098"/>
            <a:ext cx="1449927" cy="1171937"/>
          </a:xfrm>
          <a:prstGeom prst="bentConnector3">
            <a:avLst>
              <a:gd name="adj1" fmla="val 7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3C782DF-00F0-4452-ACB0-F1F096701DFD}"/>
              </a:ext>
            </a:extLst>
          </p:cNvPr>
          <p:cNvSpPr/>
          <p:nvPr/>
        </p:nvSpPr>
        <p:spPr>
          <a:xfrm>
            <a:off x="10517245" y="1416818"/>
            <a:ext cx="1111847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OPAMP1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7877BC-880F-42D0-A71D-AA924B6CDC6C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10312194" y="1600336"/>
            <a:ext cx="20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7106FC-2933-4414-8F88-DA30867C400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0312194" y="2066098"/>
            <a:ext cx="201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FDDF8D6-7F3A-46AC-989F-482458A7A612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1073168" y="1783854"/>
            <a:ext cx="1" cy="19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B8D0F37-B328-4994-843F-1872C3856064}"/>
              </a:ext>
            </a:extLst>
          </p:cNvPr>
          <p:cNvSpPr txBox="1"/>
          <p:nvPr/>
        </p:nvSpPr>
        <p:spPr>
          <a:xfrm>
            <a:off x="10513956" y="19414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波形输出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282FDFC-BEF3-4DEF-A9A6-3B4C31AE92D5}"/>
              </a:ext>
            </a:extLst>
          </p:cNvPr>
          <p:cNvGrpSpPr/>
          <p:nvPr/>
        </p:nvGrpSpPr>
        <p:grpSpPr>
          <a:xfrm>
            <a:off x="250494" y="1883877"/>
            <a:ext cx="4199157" cy="4490252"/>
            <a:chOff x="250494" y="1883877"/>
            <a:chExt cx="4199157" cy="461962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3305EDF-EE05-456C-B292-8A92B2E53EED}"/>
                </a:ext>
              </a:extLst>
            </p:cNvPr>
            <p:cNvSpPr/>
            <p:nvPr/>
          </p:nvSpPr>
          <p:spPr>
            <a:xfrm>
              <a:off x="267187" y="2249616"/>
              <a:ext cx="4182464" cy="425388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647AF0-FDA8-487B-9FD3-322C58FB57EF}"/>
                </a:ext>
              </a:extLst>
            </p:cNvPr>
            <p:cNvSpPr txBox="1"/>
            <p:nvPr/>
          </p:nvSpPr>
          <p:spPr>
            <a:xfrm>
              <a:off x="250494" y="1883877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I</a:t>
              </a:r>
              <a:r>
                <a:rPr lang="en-US" altLang="zh-CN" sz="1400" dirty="0">
                  <a:solidFill>
                    <a:srgbClr val="FFFF00"/>
                  </a:solidFill>
                </a:rPr>
                <a:t>NPUT </a:t>
              </a:r>
              <a:r>
                <a:rPr lang="en-US" altLang="zh-CN" dirty="0">
                  <a:solidFill>
                    <a:srgbClr val="FFFF00"/>
                  </a:solidFill>
                </a:rPr>
                <a:t>H</a:t>
              </a:r>
              <a:r>
                <a:rPr lang="en-US" altLang="zh-CN" sz="1400" dirty="0">
                  <a:solidFill>
                    <a:srgbClr val="FFFF00"/>
                  </a:solidFill>
                </a:rPr>
                <a:t>ANDLING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56AA2F-5521-41C2-AC57-E470E7CDD82B}"/>
              </a:ext>
            </a:extLst>
          </p:cNvPr>
          <p:cNvSpPr/>
          <p:nvPr/>
        </p:nvSpPr>
        <p:spPr>
          <a:xfrm>
            <a:off x="7527658" y="2507287"/>
            <a:ext cx="1204175" cy="641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TIM3</a:t>
            </a:r>
          </a:p>
          <a:p>
            <a:pPr algn="ctr"/>
            <a:r>
              <a:rPr lang="en-US" altLang="zh-CN" dirty="0"/>
              <a:t>(Ext. Clock)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529B6C4-3788-4A21-AED1-42B3AEFD43EB}"/>
              </a:ext>
            </a:extLst>
          </p:cNvPr>
          <p:cNvCxnSpPr>
            <a:cxnSpLocks/>
            <a:stCxn id="89" idx="2"/>
            <a:endCxn id="102" idx="1"/>
          </p:cNvCxnSpPr>
          <p:nvPr/>
        </p:nvCxnSpPr>
        <p:spPr>
          <a:xfrm rot="16200000" flipH="1">
            <a:off x="6591162" y="1891374"/>
            <a:ext cx="852384" cy="1020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5E2D51D-C842-42D6-998E-F059F63F4228}"/>
              </a:ext>
            </a:extLst>
          </p:cNvPr>
          <p:cNvSpPr txBox="1"/>
          <p:nvPr/>
        </p:nvSpPr>
        <p:spPr>
          <a:xfrm>
            <a:off x="6007447" y="19316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ITR1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BD0C4A1-EC87-4D8B-AC8F-F2E73DE78689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8207754" y="2079251"/>
            <a:ext cx="350029" cy="506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0A0D1228-0EF1-4FB7-ACC1-E06341575E6D}"/>
              </a:ext>
            </a:extLst>
          </p:cNvPr>
          <p:cNvCxnSpPr>
            <a:cxnSpLocks/>
            <a:stCxn id="102" idx="0"/>
          </p:cNvCxnSpPr>
          <p:nvPr/>
        </p:nvCxnSpPr>
        <p:spPr>
          <a:xfrm rot="5400000" flipH="1" flipV="1">
            <a:off x="7991843" y="1863340"/>
            <a:ext cx="781850" cy="506045"/>
          </a:xfrm>
          <a:prstGeom prst="bentConnector3">
            <a:avLst>
              <a:gd name="adj1" fmla="val 99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97AE96D-58B3-4ED3-B2C6-F61615762F11}"/>
              </a:ext>
            </a:extLst>
          </p:cNvPr>
          <p:cNvSpPr txBox="1"/>
          <p:nvPr/>
        </p:nvSpPr>
        <p:spPr>
          <a:xfrm>
            <a:off x="7393834" y="21583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f(CNT)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0FCE946-214A-4CAD-9475-0971BCF2F397}"/>
              </a:ext>
            </a:extLst>
          </p:cNvPr>
          <p:cNvSpPr/>
          <p:nvPr/>
        </p:nvSpPr>
        <p:spPr>
          <a:xfrm>
            <a:off x="9503833" y="3882649"/>
            <a:ext cx="974168" cy="6548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TIM7</a:t>
            </a:r>
          </a:p>
          <a:p>
            <a:pPr algn="ctr"/>
            <a:r>
              <a:rPr lang="en-US" altLang="zh-CN" dirty="0"/>
              <a:t>40Hz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CA321B3-6329-43D7-BF34-99E2EA078837}"/>
              </a:ext>
            </a:extLst>
          </p:cNvPr>
          <p:cNvSpPr/>
          <p:nvPr/>
        </p:nvSpPr>
        <p:spPr>
          <a:xfrm>
            <a:off x="2312886" y="1600336"/>
            <a:ext cx="974168" cy="544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TIM6</a:t>
            </a:r>
          </a:p>
          <a:p>
            <a:pPr algn="ctr"/>
            <a:r>
              <a:rPr lang="en-US" altLang="zh-CN" dirty="0"/>
              <a:t>10Hz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882513D-AB5B-467D-96E3-1E25870284E9}"/>
              </a:ext>
            </a:extLst>
          </p:cNvPr>
          <p:cNvCxnSpPr>
            <a:cxnSpLocks/>
            <a:stCxn id="109" idx="3"/>
            <a:endCxn id="78" idx="0"/>
          </p:cNvCxnSpPr>
          <p:nvPr/>
        </p:nvCxnSpPr>
        <p:spPr>
          <a:xfrm>
            <a:off x="3287054" y="1872382"/>
            <a:ext cx="169849" cy="580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9848E17-0FFC-4695-A422-9C05C67968A0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639893" y="3291477"/>
            <a:ext cx="104971" cy="2597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Callout: Bent Line 111">
            <a:extLst>
              <a:ext uri="{FF2B5EF4-FFF2-40B4-BE49-F238E27FC236}">
                <a16:creationId xmlns:a16="http://schemas.microsoft.com/office/drawing/2014/main" id="{74CC8289-5027-4DA8-A9BD-721E3B24BFEC}"/>
              </a:ext>
            </a:extLst>
          </p:cNvPr>
          <p:cNvSpPr/>
          <p:nvPr/>
        </p:nvSpPr>
        <p:spPr>
          <a:xfrm>
            <a:off x="9503833" y="4943884"/>
            <a:ext cx="1449927" cy="998113"/>
          </a:xfrm>
          <a:prstGeom prst="borderCallout2">
            <a:avLst>
              <a:gd name="adj1" fmla="val 50363"/>
              <a:gd name="adj2" fmla="val -783"/>
              <a:gd name="adj3" fmla="val 50363"/>
              <a:gd name="adj4" fmla="val -95721"/>
              <a:gd name="adj5" fmla="val -23629"/>
              <a:gd name="adj6" fmla="val -14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LCD</a:t>
            </a:r>
            <a:endParaRPr lang="zh-C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987DDA1-87B7-4775-B7B7-3F33DA0E0102}"/>
              </a:ext>
            </a:extLst>
          </p:cNvPr>
          <p:cNvCxnSpPr>
            <a:cxnSpLocks/>
            <a:endCxn id="89" idx="1"/>
          </p:cNvCxnSpPr>
          <p:nvPr/>
        </p:nvCxnSpPr>
        <p:spPr>
          <a:xfrm rot="5400000" flipH="1" flipV="1">
            <a:off x="5142840" y="2360910"/>
            <a:ext cx="1446067" cy="308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41A92C-2AA6-4A53-BC08-11C3CCDEA28D}"/>
              </a:ext>
            </a:extLst>
          </p:cNvPr>
          <p:cNvSpPr/>
          <p:nvPr/>
        </p:nvSpPr>
        <p:spPr>
          <a:xfrm>
            <a:off x="3052293" y="3759030"/>
            <a:ext cx="1293853" cy="831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TIM1</a:t>
            </a:r>
          </a:p>
          <a:p>
            <a:pPr algn="ctr"/>
            <a:r>
              <a:rPr lang="en-US" altLang="zh-CN" dirty="0"/>
              <a:t>Reset mode</a:t>
            </a:r>
          </a:p>
          <a:p>
            <a:pPr algn="ctr"/>
            <a:r>
              <a:rPr lang="en-US" altLang="zh-CN" dirty="0"/>
              <a:t>Input cap.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6371DAF-85BF-4BB9-8D04-84B70007FBE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4346146" y="3782697"/>
            <a:ext cx="1255960" cy="392310"/>
          </a:xfrm>
          <a:prstGeom prst="bentConnector3">
            <a:avLst>
              <a:gd name="adj1" fmla="val 20263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DD2D79-73EC-4D24-B9CF-65F40CC4DAC0}"/>
              </a:ext>
            </a:extLst>
          </p:cNvPr>
          <p:cNvSpPr/>
          <p:nvPr/>
        </p:nvSpPr>
        <p:spPr>
          <a:xfrm>
            <a:off x="1019226" y="3993232"/>
            <a:ext cx="974168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178681-8779-49FA-8E98-8A3A4FBD6EF3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 flipV="1">
            <a:off x="1993394" y="4175007"/>
            <a:ext cx="1058899" cy="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80D100F-30C7-416B-A139-4073C1A65B23}"/>
              </a:ext>
            </a:extLst>
          </p:cNvPr>
          <p:cNvSpPr txBox="1"/>
          <p:nvPr/>
        </p:nvSpPr>
        <p:spPr>
          <a:xfrm>
            <a:off x="2001199" y="3826226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ETR1</a:t>
            </a:r>
          </a:p>
          <a:p>
            <a:r>
              <a:rPr lang="en-US" altLang="zh-CN" dirty="0"/>
              <a:t>Remap</a:t>
            </a:r>
            <a:endParaRPr lang="zh-CN" alt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3BA3A-96DE-4D5F-B236-231AAC1E7449}"/>
              </a:ext>
            </a:extLst>
          </p:cNvPr>
          <p:cNvCxnSpPr>
            <a:cxnSpLocks/>
            <a:stCxn id="120" idx="1"/>
            <a:endCxn id="116" idx="1"/>
          </p:cNvCxnSpPr>
          <p:nvPr/>
        </p:nvCxnSpPr>
        <p:spPr>
          <a:xfrm>
            <a:off x="309346" y="4171732"/>
            <a:ext cx="709880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FEB35DB-EF9A-475B-B235-02F0DE299C4E}"/>
              </a:ext>
            </a:extLst>
          </p:cNvPr>
          <p:cNvSpPr txBox="1"/>
          <p:nvPr/>
        </p:nvSpPr>
        <p:spPr>
          <a:xfrm>
            <a:off x="309346" y="3848566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PWM</a:t>
            </a:r>
          </a:p>
          <a:p>
            <a:r>
              <a:rPr lang="zh-CN" altLang="en-US" dirty="0"/>
              <a:t>输入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D84456-1CC2-4475-9151-0B13095F32E3}"/>
              </a:ext>
            </a:extLst>
          </p:cNvPr>
          <p:cNvSpPr/>
          <p:nvPr/>
        </p:nvSpPr>
        <p:spPr>
          <a:xfrm>
            <a:off x="3052293" y="4666256"/>
            <a:ext cx="1293853" cy="283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A7FCEF-FDA4-4F42-88CC-80EF880FBB9A}"/>
              </a:ext>
            </a:extLst>
          </p:cNvPr>
          <p:cNvSpPr/>
          <p:nvPr/>
        </p:nvSpPr>
        <p:spPr>
          <a:xfrm>
            <a:off x="3050887" y="5186658"/>
            <a:ext cx="1280914" cy="283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TIM8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D267617-731E-4716-8200-C5A89EFD296D}"/>
              </a:ext>
            </a:extLst>
          </p:cNvPr>
          <p:cNvCxnSpPr>
            <a:cxnSpLocks/>
            <a:stCxn id="121" idx="3"/>
            <a:endCxn id="77" idx="1"/>
          </p:cNvCxnSpPr>
          <p:nvPr/>
        </p:nvCxnSpPr>
        <p:spPr>
          <a:xfrm flipV="1">
            <a:off x="4346146" y="4066129"/>
            <a:ext cx="1281921" cy="741952"/>
          </a:xfrm>
          <a:prstGeom prst="bentConnector3">
            <a:avLst>
              <a:gd name="adj1" fmla="val 3091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4A2E8E6-7BB2-4F1C-A389-60DE7770D6EB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4331801" y="4411761"/>
            <a:ext cx="1279989" cy="916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597013-F71F-4DA7-AD39-C9958E0F9801}"/>
              </a:ext>
            </a:extLst>
          </p:cNvPr>
          <p:cNvGrpSpPr/>
          <p:nvPr/>
        </p:nvGrpSpPr>
        <p:grpSpPr>
          <a:xfrm>
            <a:off x="7282096" y="904711"/>
            <a:ext cx="4440124" cy="2317895"/>
            <a:chOff x="7434872" y="904711"/>
            <a:chExt cx="4287348" cy="231789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76E466-C3A2-4246-8F7F-AAE58BBE35A7}"/>
                </a:ext>
              </a:extLst>
            </p:cNvPr>
            <p:cNvSpPr txBox="1"/>
            <p:nvPr/>
          </p:nvSpPr>
          <p:spPr>
            <a:xfrm>
              <a:off x="7434872" y="904711"/>
              <a:ext cx="1848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W</a:t>
              </a:r>
              <a:r>
                <a:rPr lang="en-US" altLang="zh-CN" sz="1400" dirty="0">
                  <a:solidFill>
                    <a:srgbClr val="FFFF00"/>
                  </a:solidFill>
                </a:rPr>
                <a:t>AVEFORM</a:t>
              </a:r>
              <a:r>
                <a:rPr lang="en-US" altLang="zh-CN" dirty="0">
                  <a:solidFill>
                    <a:srgbClr val="FFFF00"/>
                  </a:solidFill>
                </a:rPr>
                <a:t> O</a:t>
              </a:r>
              <a:r>
                <a:rPr lang="en-US" altLang="zh-CN" sz="1400" dirty="0">
                  <a:solidFill>
                    <a:srgbClr val="FFFF00"/>
                  </a:solidFill>
                </a:rPr>
                <a:t>UTPUT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ECF26-CF70-41CA-AC43-7B00F568754A}"/>
                </a:ext>
              </a:extLst>
            </p:cNvPr>
            <p:cNvSpPr/>
            <p:nvPr/>
          </p:nvSpPr>
          <p:spPr>
            <a:xfrm>
              <a:off x="7469518" y="1287511"/>
              <a:ext cx="4252702" cy="19350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2B51155-8F44-4720-99D4-71EEEA4E3864}"/>
              </a:ext>
            </a:extLst>
          </p:cNvPr>
          <p:cNvGrpSpPr/>
          <p:nvPr/>
        </p:nvGrpSpPr>
        <p:grpSpPr>
          <a:xfrm>
            <a:off x="9130357" y="3428840"/>
            <a:ext cx="2593146" cy="2739808"/>
            <a:chOff x="9130357" y="3428840"/>
            <a:chExt cx="2593146" cy="273980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D6E85E3-429D-426B-861B-13D921E60449}"/>
                </a:ext>
              </a:extLst>
            </p:cNvPr>
            <p:cNvSpPr/>
            <p:nvPr/>
          </p:nvSpPr>
          <p:spPr>
            <a:xfrm>
              <a:off x="9191222" y="3764720"/>
              <a:ext cx="2532281" cy="24039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08AC5D7-9EBA-4781-A9D7-B33CAFA6232B}"/>
                </a:ext>
              </a:extLst>
            </p:cNvPr>
            <p:cNvSpPr txBox="1"/>
            <p:nvPr/>
          </p:nvSpPr>
          <p:spPr>
            <a:xfrm>
              <a:off x="9130357" y="3428840"/>
              <a:ext cx="81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D</a:t>
              </a:r>
              <a:r>
                <a:rPr lang="en-US" altLang="zh-CN" sz="1400" dirty="0">
                  <a:solidFill>
                    <a:srgbClr val="FFFF00"/>
                  </a:solidFill>
                </a:rPr>
                <a:t>ISPLAY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9E63F54-60CA-4F68-AD85-1477E3922375}"/>
              </a:ext>
            </a:extLst>
          </p:cNvPr>
          <p:cNvSpPr/>
          <p:nvPr/>
        </p:nvSpPr>
        <p:spPr>
          <a:xfrm>
            <a:off x="1004881" y="4623266"/>
            <a:ext cx="974168" cy="36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FDFB72C-45F1-43E5-8908-DB8C796A05D0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1979049" y="4805041"/>
            <a:ext cx="1058899" cy="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796E985-A4A4-41A7-A4E6-989CB00DB7C1}"/>
              </a:ext>
            </a:extLst>
          </p:cNvPr>
          <p:cNvSpPr txBox="1"/>
          <p:nvPr/>
        </p:nvSpPr>
        <p:spPr>
          <a:xfrm>
            <a:off x="1986854" y="4456260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ETR1</a:t>
            </a:r>
          </a:p>
          <a:p>
            <a:r>
              <a:rPr lang="en-US" altLang="zh-CN" dirty="0"/>
              <a:t>Remap</a:t>
            </a:r>
            <a:endParaRPr lang="zh-CN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962706-8B10-404D-891E-8AF919EB0095}"/>
              </a:ext>
            </a:extLst>
          </p:cNvPr>
          <p:cNvSpPr txBox="1"/>
          <p:nvPr/>
        </p:nvSpPr>
        <p:spPr>
          <a:xfrm>
            <a:off x="295001" y="44948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  <a:endParaRPr lang="en-US" altLang="zh-CN" dirty="0"/>
          </a:p>
          <a:p>
            <a:r>
              <a:rPr lang="zh-CN" altLang="en-US" dirty="0"/>
              <a:t>输入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1CFEDD-022A-49E2-BF67-CA18D998511D}"/>
              </a:ext>
            </a:extLst>
          </p:cNvPr>
          <p:cNvCxnSpPr>
            <a:cxnSpLocks/>
            <a:stCxn id="133" idx="1"/>
            <a:endCxn id="130" idx="1"/>
          </p:cNvCxnSpPr>
          <p:nvPr/>
        </p:nvCxnSpPr>
        <p:spPr>
          <a:xfrm flipV="1">
            <a:off x="295001" y="4806784"/>
            <a:ext cx="709880" cy="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9C74239-E7DD-4AEE-A55C-06E3FBE9AE59}"/>
              </a:ext>
            </a:extLst>
          </p:cNvPr>
          <p:cNvSpPr txBox="1"/>
          <p:nvPr/>
        </p:nvSpPr>
        <p:spPr>
          <a:xfrm>
            <a:off x="2324314" y="50308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频率</a:t>
            </a:r>
            <a:endParaRPr lang="en-US" altLang="zh-CN" dirty="0"/>
          </a:p>
          <a:p>
            <a:r>
              <a:rPr lang="zh-CN" altLang="en-US" dirty="0"/>
              <a:t>输入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E2D05AC-1485-40DA-A842-4AE3145220C9}"/>
              </a:ext>
            </a:extLst>
          </p:cNvPr>
          <p:cNvCxnSpPr>
            <a:cxnSpLocks/>
            <a:stCxn id="135" idx="1"/>
          </p:cNvCxnSpPr>
          <p:nvPr/>
        </p:nvCxnSpPr>
        <p:spPr>
          <a:xfrm flipV="1">
            <a:off x="2324314" y="5342716"/>
            <a:ext cx="709880" cy="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7E371A1-7311-403C-BF6B-5FBE80FEF749}"/>
              </a:ext>
            </a:extLst>
          </p:cNvPr>
          <p:cNvSpPr txBox="1"/>
          <p:nvPr/>
        </p:nvSpPr>
        <p:spPr>
          <a:xfrm>
            <a:off x="4661080" y="244807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DMA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A4865-CBF5-4F1C-8B6D-88C1D7763CED}"/>
              </a:ext>
            </a:extLst>
          </p:cNvPr>
          <p:cNvSpPr txBox="1"/>
          <p:nvPr/>
        </p:nvSpPr>
        <p:spPr>
          <a:xfrm>
            <a:off x="4774450" y="40394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DMA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40CBE8-307E-4E89-9C64-8EF95EBF3D22}"/>
              </a:ext>
            </a:extLst>
          </p:cNvPr>
          <p:cNvSpPr/>
          <p:nvPr/>
        </p:nvSpPr>
        <p:spPr>
          <a:xfrm>
            <a:off x="3050885" y="5630928"/>
            <a:ext cx="1280915" cy="630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TIM16</a:t>
            </a:r>
          </a:p>
          <a:p>
            <a:pPr algn="ctr"/>
            <a:r>
              <a:rPr lang="en-US" altLang="zh-CN" dirty="0"/>
              <a:t>1kHz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2D704B5-7EA7-4899-8FB7-F37698A3627F}"/>
              </a:ext>
            </a:extLst>
          </p:cNvPr>
          <p:cNvCxnSpPr>
            <a:cxnSpLocks/>
            <a:stCxn id="72" idx="3"/>
            <a:endCxn id="77" idx="2"/>
          </p:cNvCxnSpPr>
          <p:nvPr/>
        </p:nvCxnSpPr>
        <p:spPr>
          <a:xfrm flipV="1">
            <a:off x="4331800" y="4884978"/>
            <a:ext cx="2175251" cy="106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B2BDF-6B37-4FF5-97DA-FC0F5BB06A5D}"/>
              </a:ext>
            </a:extLst>
          </p:cNvPr>
          <p:cNvSpPr txBox="1"/>
          <p:nvPr/>
        </p:nvSpPr>
        <p:spPr>
          <a:xfrm>
            <a:off x="4447132" y="564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中断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08E20-C2C2-4F3C-98FC-FF951D409FE3}"/>
              </a:ext>
            </a:extLst>
          </p:cNvPr>
          <p:cNvSpPr txBox="1"/>
          <p:nvPr/>
        </p:nvSpPr>
        <p:spPr>
          <a:xfrm>
            <a:off x="5442664" y="494371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2"/>
                </a:solidFill>
              </a:rPr>
              <a:t>滤波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r"/>
            <a:r>
              <a:rPr lang="zh-CN" altLang="en-US" dirty="0">
                <a:solidFill>
                  <a:schemeClr val="accent2"/>
                </a:solidFill>
              </a:rPr>
              <a:t>数值操作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r"/>
            <a:r>
              <a:rPr lang="en-US" altLang="zh-CN" dirty="0">
                <a:solidFill>
                  <a:schemeClr val="accent2"/>
                </a:solidFill>
              </a:rPr>
              <a:t>…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6571-75DD-4055-87E9-0798A06B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D8C27-7005-42B7-AAF4-1A3D7AE9A76F}"/>
              </a:ext>
            </a:extLst>
          </p:cNvPr>
          <p:cNvSpPr/>
          <p:nvPr/>
        </p:nvSpPr>
        <p:spPr>
          <a:xfrm>
            <a:off x="257577" y="1910344"/>
            <a:ext cx="3078051" cy="37348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变量静态存储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93656D4-8FFD-43EB-8B46-512153BC7870}"/>
              </a:ext>
            </a:extLst>
          </p:cNvPr>
          <p:cNvSpPr/>
          <p:nvPr/>
        </p:nvSpPr>
        <p:spPr>
          <a:xfrm>
            <a:off x="257577" y="2408350"/>
            <a:ext cx="1635616" cy="98056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参数结构体</a:t>
            </a:r>
            <a:endParaRPr lang="en-US" altLang="zh-CN" dirty="0"/>
          </a:p>
          <a:p>
            <a:pPr algn="ctr"/>
            <a:r>
              <a:rPr lang="zh-CN" altLang="en-US" dirty="0"/>
              <a:t>数组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F9A5D4-B03E-46B6-8651-7EAFD4C8C321}"/>
              </a:ext>
            </a:extLst>
          </p:cNvPr>
          <p:cNvSpPr/>
          <p:nvPr/>
        </p:nvSpPr>
        <p:spPr>
          <a:xfrm rot="10800000">
            <a:off x="1996226" y="2659486"/>
            <a:ext cx="618186" cy="175539"/>
          </a:xfrm>
          <a:prstGeom prst="rightArrow">
            <a:avLst>
              <a:gd name="adj1" fmla="val 26083"/>
              <a:gd name="adj2" fmla="val 11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D5358-CA33-4B0D-95C9-FB48115692BB}"/>
              </a:ext>
            </a:extLst>
          </p:cNvPr>
          <p:cNvSpPr txBox="1"/>
          <p:nvPr/>
        </p:nvSpPr>
        <p:spPr>
          <a:xfrm>
            <a:off x="1829582" y="2377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当前波形指针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7A96D-1DDA-44B4-81C7-F758830BCC3C}"/>
              </a:ext>
            </a:extLst>
          </p:cNvPr>
          <p:cNvSpPr/>
          <p:nvPr/>
        </p:nvSpPr>
        <p:spPr>
          <a:xfrm>
            <a:off x="7283853" y="2371384"/>
            <a:ext cx="1275009" cy="38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输出波形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BD4C3-2A65-4C2E-9CAC-17F7D7819717}"/>
              </a:ext>
            </a:extLst>
          </p:cNvPr>
          <p:cNvSpPr/>
          <p:nvPr/>
        </p:nvSpPr>
        <p:spPr>
          <a:xfrm>
            <a:off x="4709541" y="676473"/>
            <a:ext cx="974168" cy="367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26089-3EA4-4628-841D-2DE01669DC6E}"/>
              </a:ext>
            </a:extLst>
          </p:cNvPr>
          <p:cNvSpPr txBox="1"/>
          <p:nvPr/>
        </p:nvSpPr>
        <p:spPr>
          <a:xfrm>
            <a:off x="5625754" y="660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溢出中断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10949-90F3-4DE8-A8EC-274209A2E1E0}"/>
              </a:ext>
            </a:extLst>
          </p:cNvPr>
          <p:cNvSpPr/>
          <p:nvPr/>
        </p:nvSpPr>
        <p:spPr>
          <a:xfrm>
            <a:off x="4430332" y="635275"/>
            <a:ext cx="2459865" cy="47471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29FC1-24A8-4843-A578-7128A1E4368F}"/>
              </a:ext>
            </a:extLst>
          </p:cNvPr>
          <p:cNvSpPr/>
          <p:nvPr/>
        </p:nvSpPr>
        <p:spPr>
          <a:xfrm>
            <a:off x="7044910" y="1357803"/>
            <a:ext cx="974168" cy="367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35576-3E0E-4EEE-9644-79B1A9B2CA58}"/>
              </a:ext>
            </a:extLst>
          </p:cNvPr>
          <p:cNvSpPr/>
          <p:nvPr/>
        </p:nvSpPr>
        <p:spPr>
          <a:xfrm>
            <a:off x="7044910" y="492955"/>
            <a:ext cx="974168" cy="367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B26059-431A-455C-96A9-E3DBDE72CBFB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7531994" y="859991"/>
            <a:ext cx="0" cy="49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7210D4-6E1C-420E-B674-83861BF8E7B3}"/>
              </a:ext>
            </a:extLst>
          </p:cNvPr>
          <p:cNvSpPr txBox="1"/>
          <p:nvPr/>
        </p:nvSpPr>
        <p:spPr>
          <a:xfrm>
            <a:off x="7484530" y="83406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CE087-E38E-4333-B894-FAAF86117F94}"/>
              </a:ext>
            </a:extLst>
          </p:cNvPr>
          <p:cNvSpPr txBox="1"/>
          <p:nvPr/>
        </p:nvSpPr>
        <p:spPr>
          <a:xfrm>
            <a:off x="6989202" y="17012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外部时钟模式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29C8E-CC94-4066-BCB0-09B50FD6426C}"/>
              </a:ext>
            </a:extLst>
          </p:cNvPr>
          <p:cNvSpPr/>
          <p:nvPr/>
        </p:nvSpPr>
        <p:spPr>
          <a:xfrm>
            <a:off x="4836923" y="2323015"/>
            <a:ext cx="1693572" cy="47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输出电压值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6BB3E9F-A5BC-4054-A0B9-E77A7843AE39}"/>
              </a:ext>
            </a:extLst>
          </p:cNvPr>
          <p:cNvSpPr/>
          <p:nvPr/>
        </p:nvSpPr>
        <p:spPr>
          <a:xfrm>
            <a:off x="5441393" y="123563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宏定义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6A66A00-0BE7-4088-9B60-5C7A15453C88}"/>
              </a:ext>
            </a:extLst>
          </p:cNvPr>
          <p:cNvCxnSpPr>
            <a:stCxn id="7" idx="3"/>
          </p:cNvCxnSpPr>
          <p:nvPr/>
        </p:nvCxnSpPr>
        <p:spPr>
          <a:xfrm flipV="1">
            <a:off x="3399242" y="1590541"/>
            <a:ext cx="2132234" cy="972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268988-2A47-4B2F-8753-D9B68E4DB6A4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5801932" y="1541320"/>
            <a:ext cx="1242978" cy="55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3036-2527-4D42-8188-0287BC187008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530495" y="2560374"/>
            <a:ext cx="753358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0C1A956-A70C-43C1-9ABF-424C5385D395}"/>
              </a:ext>
            </a:extLst>
          </p:cNvPr>
          <p:cNvSpPr/>
          <p:nvPr/>
        </p:nvSpPr>
        <p:spPr>
          <a:xfrm>
            <a:off x="4941563" y="3341429"/>
            <a:ext cx="1484291" cy="38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LCD</a:t>
            </a:r>
            <a:r>
              <a:rPr lang="zh-CN" altLang="en-US" dirty="0"/>
              <a:t>图象更新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DB594C-25E0-4F3E-8CDB-64E75A6EB8B4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5683709" y="2797733"/>
            <a:ext cx="0" cy="54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1155-770D-4697-8EFE-B0FCE78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2 – </a:t>
            </a:r>
            <a:r>
              <a:rPr lang="zh-CN" altLang="en-US" dirty="0"/>
              <a:t>交通信号灯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22C9-18F1-44B8-9949-5DD0BC8A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BDD-46BE-45E5-AEA3-4F24930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2 – </a:t>
            </a:r>
            <a:r>
              <a:rPr lang="zh-CN" altLang="en-US" dirty="0"/>
              <a:t>交通信号灯 </a:t>
            </a:r>
            <a:r>
              <a:rPr lang="en-US" altLang="zh-CN" dirty="0"/>
              <a:t>- </a:t>
            </a:r>
            <a:r>
              <a:rPr lang="zh-CN" altLang="en-US" dirty="0"/>
              <a:t>硬件配置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4142A-C420-46C5-B707-4BFA80087E40}"/>
              </a:ext>
            </a:extLst>
          </p:cNvPr>
          <p:cNvSpPr/>
          <p:nvPr/>
        </p:nvSpPr>
        <p:spPr>
          <a:xfrm>
            <a:off x="5628067" y="3247279"/>
            <a:ext cx="1757967" cy="16376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MCU</a:t>
            </a:r>
          </a:p>
          <a:p>
            <a:pPr algn="ctr"/>
            <a:r>
              <a:rPr lang="en-US" altLang="zh-CN" dirty="0"/>
              <a:t>G431RBT6</a:t>
            </a:r>
          </a:p>
          <a:p>
            <a:pPr algn="ctr"/>
            <a:r>
              <a:rPr lang="en-US" altLang="zh-CN" dirty="0"/>
              <a:t>@80MHz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93BC-22A2-4854-B171-9D858C346A1A}"/>
              </a:ext>
            </a:extLst>
          </p:cNvPr>
          <p:cNvSpPr/>
          <p:nvPr/>
        </p:nvSpPr>
        <p:spPr>
          <a:xfrm>
            <a:off x="8525980" y="3781000"/>
            <a:ext cx="974168" cy="570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TIM6</a:t>
            </a:r>
          </a:p>
          <a:p>
            <a:pPr algn="ctr"/>
            <a:r>
              <a:rPr lang="en-US" altLang="zh-CN" dirty="0"/>
              <a:t>1Hz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BA287-1A13-43B5-BF38-EF4FC7F145C7}"/>
              </a:ext>
            </a:extLst>
          </p:cNvPr>
          <p:cNvSpPr/>
          <p:nvPr/>
        </p:nvSpPr>
        <p:spPr>
          <a:xfrm>
            <a:off x="3499010" y="3781002"/>
            <a:ext cx="974168" cy="570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TIM7</a:t>
            </a:r>
          </a:p>
          <a:p>
            <a:pPr algn="ctr"/>
            <a:r>
              <a:rPr lang="en-US" altLang="zh-CN" dirty="0"/>
              <a:t>1kHz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C1FA6-C929-4486-95C5-BD0B26299F3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473178" y="4066129"/>
            <a:ext cx="1154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10050-4517-48BE-9E6D-9CAC540B9B97}"/>
              </a:ext>
            </a:extLst>
          </p:cNvPr>
          <p:cNvSpPr txBox="1"/>
          <p:nvPr/>
        </p:nvSpPr>
        <p:spPr>
          <a:xfrm>
            <a:off x="4473178" y="37429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延时任务</a:t>
            </a:r>
            <a:endParaRPr lang="en-US" altLang="zh-CN" dirty="0"/>
          </a:p>
          <a:p>
            <a:r>
              <a:rPr lang="zh-CN" altLang="en-US" dirty="0"/>
              <a:t>更新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BA33A34-3FFF-4D0B-AC9B-40251D457622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7386034" y="4066127"/>
            <a:ext cx="113994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4CA18B-3E9C-44B7-88A0-3576DA11F227}"/>
              </a:ext>
            </a:extLst>
          </p:cNvPr>
          <p:cNvSpPr/>
          <p:nvPr/>
        </p:nvSpPr>
        <p:spPr>
          <a:xfrm>
            <a:off x="8585748" y="24628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7C9607-58F5-41F0-BB58-6FA61A5CA7C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86034" y="2920025"/>
            <a:ext cx="1199714" cy="995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6CC632C7-17E9-4CBE-BAF2-A3531D213A63}"/>
              </a:ext>
            </a:extLst>
          </p:cNvPr>
          <p:cNvSpPr/>
          <p:nvPr/>
        </p:nvSpPr>
        <p:spPr>
          <a:xfrm>
            <a:off x="9503833" y="4943884"/>
            <a:ext cx="1449927" cy="998113"/>
          </a:xfrm>
          <a:prstGeom prst="borderCallout2">
            <a:avLst>
              <a:gd name="adj1" fmla="val 50363"/>
              <a:gd name="adj2" fmla="val -783"/>
              <a:gd name="adj3" fmla="val 50363"/>
              <a:gd name="adj4" fmla="val -95721"/>
              <a:gd name="adj5" fmla="val -23629"/>
              <a:gd name="adj6" fmla="val -14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2605-B4EE-41AF-ADB4-8B6B4C94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6A0FB-FE90-48FA-84D7-AC308A197B35}"/>
              </a:ext>
            </a:extLst>
          </p:cNvPr>
          <p:cNvSpPr/>
          <p:nvPr/>
        </p:nvSpPr>
        <p:spPr>
          <a:xfrm>
            <a:off x="4415646" y="787549"/>
            <a:ext cx="974168" cy="570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TIM7</a:t>
            </a:r>
          </a:p>
          <a:p>
            <a:pPr algn="ctr"/>
            <a:r>
              <a:rPr lang="en-US" altLang="zh-CN" dirty="0"/>
              <a:t>1kHz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E67C678E-86C3-4AB3-9A2C-12611BF46398}"/>
              </a:ext>
            </a:extLst>
          </p:cNvPr>
          <p:cNvSpPr/>
          <p:nvPr/>
        </p:nvSpPr>
        <p:spPr>
          <a:xfrm>
            <a:off x="2685246" y="2097088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链表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B1499B8-59A3-4FCC-81B3-1948F07D2BEE}"/>
              </a:ext>
            </a:extLst>
          </p:cNvPr>
          <p:cNvSpPr/>
          <p:nvPr/>
        </p:nvSpPr>
        <p:spPr>
          <a:xfrm>
            <a:off x="233968" y="1950431"/>
            <a:ext cx="1814889" cy="14785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延时函数结构体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zh-CN" altLang="en-US" dirty="0"/>
              <a:t>倒计时</a:t>
            </a:r>
            <a:endParaRPr lang="en-US" altLang="zh-CN" dirty="0"/>
          </a:p>
          <a:p>
            <a:pPr algn="ctr"/>
            <a:r>
              <a:rPr lang="zh-CN" altLang="en-US" dirty="0"/>
              <a:t>函数指针</a:t>
            </a:r>
            <a:endParaRPr lang="en-US" altLang="zh-CN" dirty="0"/>
          </a:p>
          <a:p>
            <a:pPr algn="ctr"/>
            <a:r>
              <a:rPr lang="zh-CN" altLang="en-US" dirty="0"/>
              <a:t>触发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F0C318-BFCF-41D0-A2AD-B1FFE8DC9EBF}"/>
              </a:ext>
            </a:extLst>
          </p:cNvPr>
          <p:cNvCxnSpPr/>
          <p:nvPr/>
        </p:nvCxnSpPr>
        <p:spPr>
          <a:xfrm>
            <a:off x="2048857" y="1950431"/>
            <a:ext cx="636389" cy="28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4EACA7-D55D-40C9-888E-4FC6169237FC}"/>
              </a:ext>
            </a:extLst>
          </p:cNvPr>
          <p:cNvCxnSpPr/>
          <p:nvPr/>
        </p:nvCxnSpPr>
        <p:spPr>
          <a:xfrm flipV="1">
            <a:off x="2048857" y="2807594"/>
            <a:ext cx="636389" cy="3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0A0CBBF-0A72-44AA-9890-27B3E004F666}"/>
              </a:ext>
            </a:extLst>
          </p:cNvPr>
          <p:cNvCxnSpPr>
            <a:stCxn id="4" idx="2"/>
          </p:cNvCxnSpPr>
          <p:nvPr/>
        </p:nvCxnSpPr>
        <p:spPr>
          <a:xfrm rot="5400000">
            <a:off x="3885999" y="1217754"/>
            <a:ext cx="876682" cy="1156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75F818-A114-4C47-8AB4-EB55EC5868F3}"/>
              </a:ext>
            </a:extLst>
          </p:cNvPr>
          <p:cNvSpPr txBox="1"/>
          <p:nvPr/>
        </p:nvSpPr>
        <p:spPr>
          <a:xfrm>
            <a:off x="3900120" y="18973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</a:t>
            </a:r>
            <a:r>
              <a:rPr lang="zh-CN" altLang="en-US" dirty="0"/>
              <a:t>倒计时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E7E43-61F7-4342-BECA-439463E342F8}"/>
              </a:ext>
            </a:extLst>
          </p:cNvPr>
          <p:cNvCxnSpPr>
            <a:cxnSpLocks/>
          </p:cNvCxnSpPr>
          <p:nvPr/>
        </p:nvCxnSpPr>
        <p:spPr>
          <a:xfrm>
            <a:off x="3745950" y="2586034"/>
            <a:ext cx="159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EDD-416E-482A-BEB6-17668D6EF280}"/>
              </a:ext>
            </a:extLst>
          </p:cNvPr>
          <p:cNvSpPr txBox="1"/>
          <p:nvPr/>
        </p:nvSpPr>
        <p:spPr>
          <a:xfrm>
            <a:off x="3715305" y="22628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倒计时</a:t>
            </a:r>
            <a:r>
              <a:rPr lang="en-US" altLang="zh-CN" dirty="0"/>
              <a:t>==0</a:t>
            </a:r>
          </a:p>
          <a:p>
            <a:r>
              <a:rPr lang="zh-CN" altLang="en-US" dirty="0"/>
              <a:t>调用函数指针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C06FE-8D06-4377-9EFA-03A096ECED8E}"/>
              </a:ext>
            </a:extLst>
          </p:cNvPr>
          <p:cNvSpPr/>
          <p:nvPr/>
        </p:nvSpPr>
        <p:spPr>
          <a:xfrm>
            <a:off x="5344731" y="2262867"/>
            <a:ext cx="2162535" cy="744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信号灯切换状态</a:t>
            </a:r>
            <a:endParaRPr lang="en-US" altLang="zh-CN" dirty="0"/>
          </a:p>
          <a:p>
            <a:pPr algn="ctr"/>
            <a:r>
              <a:rPr lang="zh-CN" altLang="en-US" dirty="0"/>
              <a:t>更新数码管倒计时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1B80F4-515D-415E-8CCD-47505248BCB0}"/>
              </a:ext>
            </a:extLst>
          </p:cNvPr>
          <p:cNvSpPr/>
          <p:nvPr/>
        </p:nvSpPr>
        <p:spPr>
          <a:xfrm>
            <a:off x="4022831" y="4475786"/>
            <a:ext cx="974168" cy="570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TIM6</a:t>
            </a:r>
          </a:p>
          <a:p>
            <a:pPr algn="ctr"/>
            <a:r>
              <a:rPr lang="en-US" altLang="zh-CN" dirty="0"/>
              <a:t>1Hz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57F7D-3F13-4F42-B41B-127C2A70FA48}"/>
              </a:ext>
            </a:extLst>
          </p:cNvPr>
          <p:cNvCxnSpPr>
            <a:stCxn id="19" idx="3"/>
          </p:cNvCxnSpPr>
          <p:nvPr/>
        </p:nvCxnSpPr>
        <p:spPr>
          <a:xfrm>
            <a:off x="4996999" y="4760913"/>
            <a:ext cx="347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3AC5B-60E5-40EF-B21D-538A8EBFAED7}"/>
              </a:ext>
            </a:extLst>
          </p:cNvPr>
          <p:cNvSpPr/>
          <p:nvPr/>
        </p:nvSpPr>
        <p:spPr>
          <a:xfrm>
            <a:off x="5344730" y="4388740"/>
            <a:ext cx="2162535" cy="7443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数码管倒计时</a:t>
            </a:r>
            <a:r>
              <a:rPr lang="en-US" altLang="zh-CN" dirty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67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1465</TotalTime>
  <Words>186</Words>
  <Application>Microsoft Office PowerPoint</Application>
  <PresentationFormat>Widescreen</PresentationFormat>
  <Paragraphs>102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寒假学习项目汇报</vt:lpstr>
      <vt:lpstr>项目1 – 波形发生器</vt:lpstr>
      <vt:lpstr>项目1 – 波形发生器 - 硬件配置</vt:lpstr>
      <vt:lpstr>软件设计</vt:lpstr>
      <vt:lpstr>项目2 – 交通信号灯</vt:lpstr>
      <vt:lpstr>项目2 – 交通信号灯 - 硬件配置</vt:lpstr>
      <vt:lpstr>软件设计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寒假学习项目汇报</dc:title>
  <dc:creator>LfGrafSpee@163.com</dc:creator>
  <cp:lastModifiedBy>LfGrafSpee@163.com</cp:lastModifiedBy>
  <cp:revision>29</cp:revision>
  <dcterms:created xsi:type="dcterms:W3CDTF">2023-02-21T23:57:30Z</dcterms:created>
  <dcterms:modified xsi:type="dcterms:W3CDTF">2023-02-25T05:26:16Z</dcterms:modified>
</cp:coreProperties>
</file>