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3" r:id="rId1"/>
  </p:sldMasterIdLst>
  <p:notesMasterIdLst>
    <p:notesMasterId r:id="rId36"/>
  </p:notesMasterIdLst>
  <p:sldIdLst>
    <p:sldId id="256" r:id="rId2"/>
    <p:sldId id="266" r:id="rId3"/>
    <p:sldId id="286" r:id="rId4"/>
    <p:sldId id="269" r:id="rId5"/>
    <p:sldId id="298" r:id="rId6"/>
    <p:sldId id="270" r:id="rId7"/>
    <p:sldId id="295" r:id="rId8"/>
    <p:sldId id="307" r:id="rId9"/>
    <p:sldId id="272" r:id="rId10"/>
    <p:sldId id="278" r:id="rId11"/>
    <p:sldId id="277" r:id="rId12"/>
    <p:sldId id="296" r:id="rId13"/>
    <p:sldId id="274" r:id="rId14"/>
    <p:sldId id="297" r:id="rId15"/>
    <p:sldId id="299" r:id="rId16"/>
    <p:sldId id="300" r:id="rId17"/>
    <p:sldId id="302" r:id="rId18"/>
    <p:sldId id="276" r:id="rId19"/>
    <p:sldId id="275" r:id="rId20"/>
    <p:sldId id="273" r:id="rId21"/>
    <p:sldId id="287" r:id="rId22"/>
    <p:sldId id="288" r:id="rId23"/>
    <p:sldId id="279" r:id="rId24"/>
    <p:sldId id="289" r:id="rId25"/>
    <p:sldId id="301" r:id="rId26"/>
    <p:sldId id="285" r:id="rId27"/>
    <p:sldId id="280" r:id="rId28"/>
    <p:sldId id="303" r:id="rId29"/>
    <p:sldId id="304" r:id="rId30"/>
    <p:sldId id="292" r:id="rId31"/>
    <p:sldId id="305" r:id="rId32"/>
    <p:sldId id="293" r:id="rId33"/>
    <p:sldId id="306" r:id="rId34"/>
    <p:sldId id="294" r:id="rId35"/>
  </p:sldIdLst>
  <p:sldSz cx="9144000" cy="6858000" type="screen4x3"/>
  <p:notesSz cx="9929813" cy="6789738"/>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8E6"/>
    <a:srgbClr val="EBF7DF"/>
    <a:srgbClr val="FF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F626B8-A274-439A-9DD5-EA6B30249343}">
  <a:tblStyle styleId="{2DF626B8-A274-439A-9DD5-EA6B30249343}" styleName="Table_0">
    <a:wholeTbl>
      <a:tcTxStyle b="off" i="off">
        <a:font>
          <a:latin typeface="Arial"/>
          <a:ea typeface="Arial"/>
          <a:cs typeface="Arial"/>
        </a:font>
        <a:schemeClr val="dk1"/>
      </a:tcTxStyle>
      <a:tcStyle>
        <a:tcBdr>
          <a:left>
            <a:ln w="12700" cap="flat" cmpd="sng">
              <a:solidFill>
                <a:schemeClr val="accent2"/>
              </a:solidFill>
              <a:prstDash val="solid"/>
              <a:round/>
              <a:headEnd type="none" w="med" len="med"/>
              <a:tailEnd type="none" w="med" len="med"/>
            </a:ln>
          </a:left>
          <a:right>
            <a:ln w="12700" cap="flat" cmpd="sng">
              <a:solidFill>
                <a:schemeClr val="accent2"/>
              </a:solidFill>
              <a:prstDash val="solid"/>
              <a:round/>
              <a:headEnd type="none" w="med" len="med"/>
              <a:tailEnd type="none" w="med" len="med"/>
            </a:ln>
          </a:right>
          <a:top>
            <a:ln w="12700" cap="flat" cmpd="sng">
              <a:solidFill>
                <a:schemeClr val="accent2"/>
              </a:solidFill>
              <a:prstDash val="solid"/>
              <a:round/>
              <a:headEnd type="none" w="med" len="med"/>
              <a:tailEnd type="none" w="med" len="med"/>
            </a:ln>
          </a:top>
          <a:bottom>
            <a:ln w="12700" cap="flat" cmpd="sng">
              <a:solidFill>
                <a:schemeClr val="accent2"/>
              </a:solidFill>
              <a:prstDash val="solid"/>
              <a:round/>
              <a:headEnd type="none" w="med" len="med"/>
              <a:tailEnd type="none" w="med" len="med"/>
            </a:ln>
          </a:bottom>
          <a:insideH>
            <a:ln w="12700" cap="flat" cmpd="sng">
              <a:solidFill>
                <a:schemeClr val="accent2"/>
              </a:solidFill>
              <a:prstDash val="solid"/>
              <a:round/>
              <a:headEnd type="none" w="med" len="med"/>
              <a:tailEnd type="none" w="med" len="med"/>
            </a:ln>
          </a:insideH>
          <a:insideV>
            <a:ln w="12700" cap="flat" cmpd="sng">
              <a:solidFill>
                <a:schemeClr val="accent2"/>
              </a:solidFill>
              <a:prstDash val="solid"/>
              <a:round/>
              <a:headEnd type="none" w="med" len="med"/>
              <a:tailEnd type="none" w="med" len="med"/>
            </a:ln>
          </a:insideV>
        </a:tcBdr>
        <a:fill>
          <a:solidFill>
            <a:srgbClr val="ECECF5"/>
          </a:solidFill>
        </a:fill>
      </a:tcStyle>
    </a:wholeTbl>
    <a:band1H>
      <a:tcStyle>
        <a:tcBdr/>
        <a:fill>
          <a:solidFill>
            <a:srgbClr val="D5D5EA"/>
          </a:solidFill>
        </a:fill>
      </a:tcStyle>
    </a:band1H>
    <a:band1V>
      <a:tcStyle>
        <a:tcBdr/>
        <a:fill>
          <a:solidFill>
            <a:srgbClr val="D5D5EA"/>
          </a:solidFill>
        </a:fill>
      </a:tcStyle>
    </a:band1V>
    <a:lastCol>
      <a:tcTxStyle b="on" i="off"/>
      <a:tcStyle>
        <a:tcBdr/>
      </a:tcStyle>
    </a:lastCol>
    <a:firstCol>
      <a:tcTxStyle b="on" i="off"/>
      <a:tcStyle>
        <a:tcBdr/>
      </a:tcStyle>
    </a:firstCol>
    <a:lastRow>
      <a:tcTxStyle b="on" i="off"/>
      <a:tcStyle>
        <a:tcBdr>
          <a:top>
            <a:ln w="25400" cap="flat" cmpd="sng">
              <a:solidFill>
                <a:schemeClr val="accent2"/>
              </a:solidFill>
              <a:prstDash val="solid"/>
              <a:round/>
              <a:headEnd type="none" w="med" len="med"/>
              <a:tailEnd type="none" w="med" len="med"/>
            </a:ln>
          </a:top>
        </a:tcBdr>
        <a:fill>
          <a:solidFill>
            <a:srgbClr val="ECECF5"/>
          </a:solidFill>
        </a:fill>
      </a:tcStyle>
    </a:lastRow>
    <a:firstRow>
      <a:tcTxStyle b="on" i="off"/>
      <a:tcStyle>
        <a:tcBdr/>
        <a:fill>
          <a:solidFill>
            <a:srgbClr val="ECECF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813"/>
    <p:restoredTop sz="94963" autoAdjust="0"/>
  </p:normalViewPr>
  <p:slideViewPr>
    <p:cSldViewPr snapToGrid="0">
      <p:cViewPr>
        <p:scale>
          <a:sx n="100" d="100"/>
          <a:sy n="100" d="100"/>
        </p:scale>
        <p:origin x="832"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4302919" cy="339486"/>
          </a:xfrm>
          <a:prstGeom prst="rect">
            <a:avLst/>
          </a:prstGeom>
          <a:noFill/>
          <a:ln>
            <a:noFill/>
          </a:ln>
        </p:spPr>
        <p:txBody>
          <a:bodyPr lIns="91425" tIns="91425" rIns="91425" bIns="91425" anchor="t" anchorCtr="0"/>
          <a:lstStyle>
            <a:lvl1pPr marL="0" marR="0" lvl="0" indent="0" algn="l"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5624596" y="0"/>
            <a:ext cx="4302919" cy="339486"/>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267075" y="509587"/>
            <a:ext cx="3395663" cy="254634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992982" y="3225125"/>
            <a:ext cx="7943849" cy="3055381"/>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6449073"/>
            <a:ext cx="4302919" cy="339486"/>
          </a:xfrm>
          <a:prstGeom prst="rect">
            <a:avLst/>
          </a:prstGeom>
          <a:noFill/>
          <a:ln>
            <a:noFill/>
          </a:ln>
        </p:spPr>
        <p:txBody>
          <a:bodyPr lIns="91425" tIns="91425" rIns="91425" bIns="91425" anchor="b" anchorCtr="0"/>
          <a:lstStyle>
            <a:lvl1pPr marL="0" marR="0" lvl="0" indent="0" algn="l"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5624596" y="6449073"/>
            <a:ext cx="4302919" cy="339486"/>
          </a:xfrm>
          <a:prstGeom prst="rect">
            <a:avLst/>
          </a:prstGeom>
          <a:noFill/>
          <a:ln>
            <a:noFill/>
          </a:ln>
        </p:spPr>
        <p:txBody>
          <a:bodyPr lIns="91425" tIns="91425" rIns="91425" bIns="91425" anchor="b" anchorCtr="0">
            <a:noAutofit/>
          </a:bodyPr>
          <a:lstStyle/>
          <a:p>
            <a:pPr marL="0" marR="0" lvl="0" indent="0" algn="r" rtl="0">
              <a:spcBef>
                <a:spcPts val="0"/>
              </a:spcBef>
            </a:pPr>
            <a:endParaRPr/>
          </a:p>
          <a:p>
            <a:pPr marL="0" marR="0" lvl="1" indent="0" algn="l" rtl="0">
              <a:spcBef>
                <a:spcPts val="0"/>
              </a:spcBef>
            </a:pPr>
            <a:endParaRPr/>
          </a:p>
          <a:p>
            <a:pPr marL="0" marR="0" lvl="2" indent="0" algn="l" rtl="0">
              <a:spcBef>
                <a:spcPts val="0"/>
              </a:spcBef>
            </a:pPr>
            <a:endParaRPr/>
          </a:p>
          <a:p>
            <a:pPr marL="0" marR="0" lvl="3" indent="0" algn="l" rtl="0">
              <a:spcBef>
                <a:spcPts val="0"/>
              </a:spcBef>
            </a:pPr>
            <a:endParaRPr/>
          </a:p>
          <a:p>
            <a:pPr marL="0" marR="0" lvl="4" indent="0" algn="l" rtl="0">
              <a:spcBef>
                <a:spcPts val="0"/>
              </a:spcBef>
            </a:pPr>
            <a:endParaRPr/>
          </a:p>
          <a:p>
            <a:pPr marL="0" marR="0" lvl="5" indent="0" algn="l" rtl="0">
              <a:spcBef>
                <a:spcPts val="0"/>
              </a:spcBef>
            </a:pPr>
            <a:endParaRPr/>
          </a:p>
          <a:p>
            <a:pPr marL="0" marR="0" lvl="6" indent="0" algn="l" rtl="0">
              <a:spcBef>
                <a:spcPts val="0"/>
              </a:spcBef>
            </a:pPr>
            <a:endParaRPr/>
          </a:p>
          <a:p>
            <a:pPr marL="0" marR="0" lvl="7" indent="0" algn="l" rtl="0">
              <a:spcBef>
                <a:spcPts val="0"/>
              </a:spcBef>
            </a:pPr>
            <a:endParaRPr/>
          </a:p>
          <a:p>
            <a:pPr marL="0" marR="0" lvl="8" indent="0" algn="l" rtl="0">
              <a:spcBef>
                <a:spcPts val="0"/>
              </a:spcBef>
            </a:pPr>
            <a:endParaRPr/>
          </a:p>
        </p:txBody>
      </p:sp>
    </p:spTree>
    <p:extLst>
      <p:ext uri="{BB962C8B-B14F-4D97-AF65-F5344CB8AC3E}">
        <p14:creationId xmlns:p14="http://schemas.microsoft.com/office/powerpoint/2010/main" val="137600188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992982" y="3225125"/>
            <a:ext cx="7943849" cy="3055381"/>
          </a:xfrm>
          <a:prstGeom prst="rect">
            <a:avLst/>
          </a:prstGeom>
        </p:spPr>
        <p:txBody>
          <a:bodyPr lIns="91425" tIns="91425" rIns="91425" bIns="91425" anchor="ctr" anchorCtr="0">
            <a:noAutofit/>
          </a:bodyPr>
          <a:lstStyle/>
          <a:p>
            <a:pPr lvl="0">
              <a:spcBef>
                <a:spcPts val="0"/>
              </a:spcBef>
              <a:buNone/>
            </a:pPr>
            <a:endParaRPr dirty="0"/>
          </a:p>
        </p:txBody>
      </p:sp>
      <p:sp>
        <p:nvSpPr>
          <p:cNvPr id="51" name="Shape 51"/>
          <p:cNvSpPr>
            <a:spLocks noGrp="1" noRot="1" noChangeAspect="1"/>
          </p:cNvSpPr>
          <p:nvPr>
            <p:ph type="sldImg" idx="2"/>
          </p:nvPr>
        </p:nvSpPr>
        <p:spPr>
          <a:xfrm>
            <a:off x="3267075" y="509588"/>
            <a:ext cx="3395663" cy="25463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8710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r>
              <a:rPr lang="en-AU" sz="1200" b="1" kern="1200" dirty="0">
                <a:solidFill>
                  <a:schemeClr val="tx1"/>
                </a:solidFill>
                <a:effectLst/>
                <a:latin typeface="+mn-lt"/>
                <a:ea typeface="+mn-ea"/>
                <a:cs typeface="+mn-cs"/>
              </a:rPr>
              <a:t>Database planning: </a:t>
            </a:r>
            <a:r>
              <a:rPr lang="en-AU" sz="1200" kern="1200" dirty="0">
                <a:solidFill>
                  <a:schemeClr val="tx1"/>
                </a:solidFill>
                <a:effectLst/>
                <a:latin typeface="+mn-lt"/>
                <a:ea typeface="+mn-ea"/>
                <a:cs typeface="+mn-cs"/>
              </a:rPr>
              <a:t>Planning how to do the project, Understanding how the enterprise works.</a:t>
            </a:r>
          </a:p>
          <a:p>
            <a:r>
              <a:rPr lang="en-AU" sz="1200" b="1" kern="1200" dirty="0">
                <a:solidFill>
                  <a:schemeClr val="tx1"/>
                </a:solidFill>
                <a:effectLst/>
                <a:latin typeface="+mn-lt"/>
                <a:ea typeface="+mn-ea"/>
                <a:cs typeface="+mn-cs"/>
              </a:rPr>
              <a:t>Systems Definition: </a:t>
            </a:r>
            <a:r>
              <a:rPr lang="en-AU" sz="1200" kern="1200" dirty="0">
                <a:solidFill>
                  <a:schemeClr val="tx1"/>
                </a:solidFill>
                <a:effectLst/>
                <a:latin typeface="+mn-lt"/>
                <a:ea typeface="+mn-ea"/>
                <a:cs typeface="+mn-cs"/>
              </a:rPr>
              <a:t>Specifying scope and boundaries (Users, Application areas), How does the system interfere with other organisational systems </a:t>
            </a:r>
          </a:p>
          <a:p>
            <a:endParaRPr lang="en-AU" sz="1200" kern="1200" dirty="0">
              <a:solidFill>
                <a:schemeClr val="tx1"/>
              </a:solidFill>
              <a:effectLst/>
              <a:latin typeface="+mn-lt"/>
              <a:ea typeface="+mn-ea"/>
              <a:cs typeface="+mn-cs"/>
            </a:endParaRPr>
          </a:p>
          <a:p>
            <a:endParaRPr lang="en-AU" sz="1200" kern="1200" dirty="0">
              <a:solidFill>
                <a:schemeClr val="tx1"/>
              </a:solidFill>
              <a:effectLst/>
              <a:latin typeface="+mn-lt"/>
              <a:ea typeface="+mn-ea"/>
              <a:cs typeface="+mn-cs"/>
            </a:endParaRPr>
          </a:p>
          <a:p>
            <a:endParaRPr lang="en-AU" sz="1200" kern="1200" dirty="0">
              <a:solidFill>
                <a:schemeClr val="tx1"/>
              </a:solidFill>
              <a:effectLst/>
              <a:latin typeface="+mn-lt"/>
              <a:ea typeface="+mn-ea"/>
              <a:cs typeface="+mn-cs"/>
            </a:endParaRPr>
          </a:p>
          <a:p>
            <a:endParaRPr lang="en-AU" sz="1200" kern="1200" dirty="0">
              <a:solidFill>
                <a:schemeClr val="tx1"/>
              </a:solidFill>
              <a:effectLst/>
              <a:latin typeface="+mn-lt"/>
              <a:ea typeface="+mn-ea"/>
              <a:cs typeface="+mn-cs"/>
            </a:endParaRPr>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3047481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AU"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2940566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AU"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38372931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21"/>
        <p:cNvGrpSpPr/>
        <p:nvPr/>
      </p:nvGrpSpPr>
      <p:grpSpPr>
        <a:xfrm>
          <a:off x="0" y="0"/>
          <a:ext cx="0" cy="0"/>
          <a:chOff x="0" y="0"/>
          <a:chExt cx="0" cy="0"/>
        </a:xfrm>
      </p:grpSpPr>
      <p:cxnSp>
        <p:nvCxnSpPr>
          <p:cNvPr id="22" name="Shape 22"/>
          <p:cNvCxnSpPr/>
          <p:nvPr/>
        </p:nvCxnSpPr>
        <p:spPr>
          <a:xfrm>
            <a:off x="1812925" y="107950"/>
            <a:ext cx="0" cy="862012"/>
          </a:xfrm>
          <a:prstGeom prst="straightConnector1">
            <a:avLst/>
          </a:prstGeom>
          <a:noFill/>
          <a:ln w="9525" cap="flat" cmpd="sng">
            <a:solidFill>
              <a:schemeClr val="lt1"/>
            </a:solidFill>
            <a:prstDash val="solid"/>
            <a:round/>
            <a:headEnd type="none" w="med" len="med"/>
            <a:tailEnd type="none" w="med" len="med"/>
          </a:ln>
        </p:spPr>
      </p:cxnSp>
      <p:cxnSp>
        <p:nvCxnSpPr>
          <p:cNvPr id="23" name="Shape 23"/>
          <p:cNvCxnSpPr/>
          <p:nvPr/>
        </p:nvCxnSpPr>
        <p:spPr>
          <a:xfrm>
            <a:off x="2743200" y="107950"/>
            <a:ext cx="1587" cy="519112"/>
          </a:xfrm>
          <a:prstGeom prst="straightConnector1">
            <a:avLst/>
          </a:prstGeom>
          <a:noFill/>
          <a:ln w="9525" cap="flat" cmpd="sng">
            <a:solidFill>
              <a:schemeClr val="lt1"/>
            </a:solidFill>
            <a:prstDash val="solid"/>
            <a:round/>
            <a:headEnd type="none" w="med" len="med"/>
            <a:tailEnd type="none" w="med" len="med"/>
          </a:ln>
        </p:spPr>
      </p:cxnSp>
      <p:pic>
        <p:nvPicPr>
          <p:cNvPr id="24" name="Shape 24"/>
          <p:cNvPicPr preferRelativeResize="0"/>
          <p:nvPr userDrawn="1"/>
        </p:nvPicPr>
        <p:blipFill rotWithShape="1">
          <a:blip r:embed="rId2">
            <a:alphaModFix/>
          </a:blip>
          <a:srcRect/>
          <a:stretch/>
        </p:blipFill>
        <p:spPr>
          <a:xfrm>
            <a:off x="-1588" y="0"/>
            <a:ext cx="9145588" cy="6859587"/>
          </a:xfrm>
          <a:prstGeom prst="rect">
            <a:avLst/>
          </a:prstGeom>
          <a:noFill/>
          <a:ln>
            <a:noFill/>
          </a:ln>
        </p:spPr>
      </p:pic>
      <p:cxnSp>
        <p:nvCxnSpPr>
          <p:cNvPr id="25" name="Shape 25"/>
          <p:cNvCxnSpPr/>
          <p:nvPr/>
        </p:nvCxnSpPr>
        <p:spPr>
          <a:xfrm>
            <a:off x="2286000" y="1806575"/>
            <a:ext cx="1587" cy="1312862"/>
          </a:xfrm>
          <a:prstGeom prst="straightConnector1">
            <a:avLst/>
          </a:prstGeom>
          <a:noFill/>
          <a:ln w="9525" cap="flat" cmpd="sng">
            <a:solidFill>
              <a:schemeClr val="lt1"/>
            </a:solidFill>
            <a:prstDash val="solid"/>
            <a:round/>
            <a:headEnd type="none" w="med" len="med"/>
            <a:tailEnd type="none" w="med" len="med"/>
          </a:ln>
        </p:spPr>
      </p:cxnSp>
      <p:pic>
        <p:nvPicPr>
          <p:cNvPr id="26" name="Shape 26"/>
          <p:cNvPicPr preferRelativeResize="0"/>
          <p:nvPr/>
        </p:nvPicPr>
        <p:blipFill rotWithShape="1">
          <a:blip r:embed="rId3">
            <a:alphaModFix/>
          </a:blip>
          <a:srcRect/>
          <a:stretch/>
        </p:blipFill>
        <p:spPr>
          <a:xfrm>
            <a:off x="849959" y="1752600"/>
            <a:ext cx="1347788" cy="1366837"/>
          </a:xfrm>
          <a:prstGeom prst="rect">
            <a:avLst/>
          </a:prstGeom>
          <a:noFill/>
          <a:ln>
            <a:noFill/>
          </a:ln>
        </p:spPr>
      </p:pic>
      <p:sp>
        <p:nvSpPr>
          <p:cNvPr id="27" name="Shape 27"/>
          <p:cNvSpPr txBox="1">
            <a:spLocks noGrp="1"/>
          </p:cNvSpPr>
          <p:nvPr>
            <p:ph type="ctrTitle"/>
          </p:nvPr>
        </p:nvSpPr>
        <p:spPr>
          <a:xfrm>
            <a:off x="2438400" y="1806575"/>
            <a:ext cx="6400799" cy="1312862"/>
          </a:xfrm>
          <a:prstGeom prst="rect">
            <a:avLst/>
          </a:prstGeom>
          <a:noFill/>
          <a:ln>
            <a:noFill/>
          </a:ln>
        </p:spPr>
        <p:txBody>
          <a:bodyPr lIns="91425" tIns="91425" rIns="91425" bIns="91425" anchor="ctr" anchorCtr="0"/>
          <a:lstStyle>
            <a:lvl1pPr marL="0" marR="0" lvl="0" indent="0" algn="l" rtl="0">
              <a:spcBef>
                <a:spcPts val="0"/>
              </a:spcBef>
              <a:spcAft>
                <a:spcPts val="0"/>
              </a:spcAft>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endParaRPr/>
          </a:p>
        </p:txBody>
      </p:sp>
      <p:sp>
        <p:nvSpPr>
          <p:cNvPr id="28" name="Shape 28"/>
          <p:cNvSpPr txBox="1">
            <a:spLocks noGrp="1"/>
          </p:cNvSpPr>
          <p:nvPr>
            <p:ph type="subTitle" idx="1"/>
          </p:nvPr>
        </p:nvSpPr>
        <p:spPr>
          <a:xfrm>
            <a:off x="849959" y="4267200"/>
            <a:ext cx="7989239" cy="2286000"/>
          </a:xfrm>
          <a:prstGeom prst="rect">
            <a:avLst/>
          </a:prstGeom>
          <a:noFill/>
          <a:ln>
            <a:noFill/>
          </a:ln>
        </p:spPr>
        <p:txBody>
          <a:bodyPr lIns="91425" tIns="91425" rIns="91425" bIns="91425" anchor="t" anchorCtr="0"/>
          <a:lstStyle>
            <a:lvl1pPr marL="0" marR="0" lvl="0" indent="0" algn="ctr" rtl="0">
              <a:spcBef>
                <a:spcPts val="400"/>
              </a:spcBef>
              <a:spcAft>
                <a:spcPts val="0"/>
              </a:spcAft>
              <a:buClr>
                <a:schemeClr val="lt1"/>
              </a:buClr>
              <a:buFont typeface="Arial"/>
              <a:buNone/>
              <a:defRPr/>
            </a:lvl1pPr>
            <a:lvl2pPr marL="742950" marR="0" lvl="1" indent="-146050" algn="l" rtl="0">
              <a:spcBef>
                <a:spcPts val="440"/>
              </a:spcBef>
              <a:spcAft>
                <a:spcPts val="0"/>
              </a:spcAft>
              <a:buClr>
                <a:srgbClr val="002060"/>
              </a:buClr>
              <a:buFont typeface="Arial"/>
              <a:buChar char="–"/>
              <a:defRPr/>
            </a:lvl2pPr>
            <a:lvl3pPr marL="1143000" marR="0" lvl="2" indent="-101600" algn="l" rtl="0">
              <a:spcBef>
                <a:spcPts val="400"/>
              </a:spcBef>
              <a:spcAft>
                <a:spcPts val="0"/>
              </a:spcAft>
              <a:buClr>
                <a:srgbClr val="00B050"/>
              </a:buClr>
              <a:buFont typeface="Arial"/>
              <a:buChar char="•"/>
              <a:defRPr/>
            </a:lvl3pPr>
            <a:lvl4pPr marL="1600200" marR="0" lvl="3" indent="-101600" algn="l" rtl="0">
              <a:spcBef>
                <a:spcPts val="400"/>
              </a:spcBef>
              <a:spcAft>
                <a:spcPts val="0"/>
              </a:spcAft>
              <a:buClr>
                <a:srgbClr val="7030A0"/>
              </a:buClr>
              <a:buFont typeface="Arial"/>
              <a:buChar char="–"/>
              <a:defRPr/>
            </a:lvl4pPr>
            <a:lvl5pPr marL="2057400" marR="0" lvl="4" indent="-101600" algn="l" rtl="0">
              <a:spcBef>
                <a:spcPts val="400"/>
              </a:spcBef>
              <a:spcAft>
                <a:spcPts val="0"/>
              </a:spcAft>
              <a:buClr>
                <a:srgbClr val="C00000"/>
              </a:buClr>
              <a:buFont typeface="Arial"/>
              <a:buChar char="»"/>
              <a:defRPr/>
            </a:lvl5pPr>
            <a:lvl6pPr marL="2514600" marR="0" lvl="5" indent="-101600" algn="l" rtl="0">
              <a:spcBef>
                <a:spcPts val="400"/>
              </a:spcBef>
              <a:spcAft>
                <a:spcPts val="0"/>
              </a:spcAft>
              <a:buClr>
                <a:schemeClr val="dk1"/>
              </a:buClr>
              <a:buFont typeface="Arial"/>
              <a:buChar char="»"/>
              <a:defRPr/>
            </a:lvl6pPr>
            <a:lvl7pPr marL="2971800" marR="0" lvl="6" indent="-101600" algn="l" rtl="0">
              <a:spcBef>
                <a:spcPts val="400"/>
              </a:spcBef>
              <a:spcAft>
                <a:spcPts val="0"/>
              </a:spcAft>
              <a:buClr>
                <a:schemeClr val="dk1"/>
              </a:buClr>
              <a:buFont typeface="Arial"/>
              <a:buChar char="»"/>
              <a:defRPr/>
            </a:lvl7pPr>
            <a:lvl8pPr marL="3429000" marR="0" lvl="7" indent="-101600" algn="l" rtl="0">
              <a:spcBef>
                <a:spcPts val="400"/>
              </a:spcBef>
              <a:spcAft>
                <a:spcPts val="0"/>
              </a:spcAft>
              <a:buClr>
                <a:schemeClr val="dk1"/>
              </a:buClr>
              <a:buFont typeface="Arial"/>
              <a:buChar char="»"/>
              <a:defRPr/>
            </a:lvl8pPr>
            <a:lvl9pPr marL="3886200" marR="0" lvl="8" indent="-101600" algn="l" rtl="0">
              <a:spcBef>
                <a:spcPts val="400"/>
              </a:spcBef>
              <a:spcAft>
                <a:spcPts val="0"/>
              </a:spcAft>
              <a:buClr>
                <a:schemeClr val="dk1"/>
              </a:buClr>
              <a:buFont typeface="Arial"/>
              <a:buChar char="»"/>
              <a:defRPr/>
            </a:lvl9pPr>
          </a:lstStyle>
          <a:p>
            <a:endParaRPr/>
          </a:p>
        </p:txBody>
      </p:sp>
      <p:sp>
        <p:nvSpPr>
          <p:cNvPr id="29" name="Shape 29"/>
          <p:cNvSpPr txBox="1">
            <a:spLocks noGrp="1"/>
          </p:cNvSpPr>
          <p:nvPr>
            <p:ph type="body" idx="2"/>
          </p:nvPr>
        </p:nvSpPr>
        <p:spPr>
          <a:xfrm>
            <a:off x="849312" y="3581400"/>
            <a:ext cx="7989887" cy="609599"/>
          </a:xfrm>
          <a:prstGeom prst="rect">
            <a:avLst/>
          </a:prstGeom>
          <a:noFill/>
          <a:ln>
            <a:noFill/>
          </a:ln>
        </p:spPr>
        <p:txBody>
          <a:bodyPr lIns="91425" tIns="91425" rIns="91425" bIns="91425" anchor="t" anchorCtr="0"/>
          <a:lstStyle>
            <a:lvl1pPr marL="0" lvl="0" indent="0" algn="ctr" rtl="0">
              <a:spcBef>
                <a:spcPts val="0"/>
              </a:spcBef>
              <a:buClr>
                <a:srgbClr val="FFFF00"/>
              </a:buClr>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ontent 2 Frame">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2462213" y="76200"/>
            <a:ext cx="6605587" cy="685799"/>
          </a:xfrm>
          <a:prstGeom prst="rect">
            <a:avLst/>
          </a:prstGeom>
          <a:noFill/>
          <a:ln>
            <a:noFill/>
          </a:ln>
        </p:spPr>
        <p:txBody>
          <a:bodyPr lIns="91425" tIns="91425" rIns="91425" bIns="91425" anchor="ctr"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36" name="Shape 36"/>
          <p:cNvSpPr txBox="1">
            <a:spLocks noGrp="1"/>
          </p:cNvSpPr>
          <p:nvPr>
            <p:ph type="sldNum" idx="12"/>
          </p:nvPr>
        </p:nvSpPr>
        <p:spPr>
          <a:xfrm>
            <a:off x="0" y="6597352"/>
            <a:ext cx="9144000" cy="260647"/>
          </a:xfrm>
          <a:prstGeom prst="rect">
            <a:avLst/>
          </a:prstGeom>
          <a:noFill/>
          <a:ln>
            <a:noFill/>
          </a:ln>
        </p:spPr>
        <p:txBody>
          <a:bodyPr lIns="91425" tIns="91425" rIns="91425" bIns="91425" anchor="ctr" anchorCtr="0">
            <a:noAutofit/>
          </a:bodyPr>
          <a:lstStyle/>
          <a:p>
            <a:pPr algn="ctr"/>
            <a:endParaRPr lang="en-US" dirty="0"/>
          </a:p>
          <a:p>
            <a:pPr marL="457200" lvl="1"/>
            <a:endParaRPr lang="en-US" dirty="0"/>
          </a:p>
          <a:p>
            <a:pPr marL="914400" lvl="2"/>
            <a:endParaRPr lang="en-US" dirty="0"/>
          </a:p>
          <a:p>
            <a:pPr marL="1371600" lvl="3"/>
            <a:endParaRPr lang="en-US" dirty="0"/>
          </a:p>
          <a:p>
            <a:pPr marL="1828800" lvl="4"/>
            <a:endParaRPr lang="en-US" dirty="0"/>
          </a:p>
          <a:p>
            <a:pPr marL="1828800" lvl="4"/>
            <a:r>
              <a:rPr lang="en-US" dirty="0"/>
              <a:t>		© University of Melbourne</a:t>
            </a:r>
          </a:p>
          <a:p>
            <a:pPr marL="1828800" lvl="4"/>
            <a:endParaRPr lang="en-US" dirty="0"/>
          </a:p>
          <a:p>
            <a:pPr marL="2286000" lvl="5"/>
            <a:endParaRPr lang="en-US" dirty="0"/>
          </a:p>
          <a:p>
            <a:pPr marL="2743200" lvl="6"/>
            <a:endParaRPr lang="en-US" dirty="0"/>
          </a:p>
          <a:p>
            <a:pPr marL="3200400" lvl="7"/>
            <a:endParaRPr lang="en-US" dirty="0"/>
          </a:p>
          <a:p>
            <a:pPr marL="3657600" lvl="8"/>
            <a:endParaRPr lang="en-US" dirty="0"/>
          </a:p>
        </p:txBody>
      </p:sp>
      <p:sp>
        <p:nvSpPr>
          <p:cNvPr id="37" name="Shape 37"/>
          <p:cNvSpPr txBox="1">
            <a:spLocks noGrp="1"/>
          </p:cNvSpPr>
          <p:nvPr>
            <p:ph type="body" idx="1"/>
          </p:nvPr>
        </p:nvSpPr>
        <p:spPr>
          <a:xfrm>
            <a:off x="76200" y="990600"/>
            <a:ext cx="4419599" cy="53339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 name="Shape 38"/>
          <p:cNvSpPr txBox="1">
            <a:spLocks noGrp="1"/>
          </p:cNvSpPr>
          <p:nvPr>
            <p:ph type="body" idx="2"/>
          </p:nvPr>
        </p:nvSpPr>
        <p:spPr>
          <a:xfrm>
            <a:off x="4648200" y="990600"/>
            <a:ext cx="4419599" cy="53339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2 Frame - Headings">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2462213" y="76200"/>
            <a:ext cx="6605587" cy="685799"/>
          </a:xfrm>
          <a:prstGeom prst="rect">
            <a:avLst/>
          </a:prstGeom>
          <a:noFill/>
          <a:ln>
            <a:noFill/>
          </a:ln>
        </p:spPr>
        <p:txBody>
          <a:bodyPr lIns="91425" tIns="91425" rIns="91425" bIns="91425" anchor="ctr"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41" name="Shape 41"/>
          <p:cNvSpPr txBox="1">
            <a:spLocks noGrp="1"/>
          </p:cNvSpPr>
          <p:nvPr>
            <p:ph type="sldNum" idx="12"/>
          </p:nvPr>
        </p:nvSpPr>
        <p:spPr>
          <a:xfrm>
            <a:off x="0" y="6597352"/>
            <a:ext cx="9144000" cy="260647"/>
          </a:xfrm>
          <a:prstGeom prst="rect">
            <a:avLst/>
          </a:prstGeom>
          <a:noFill/>
          <a:ln>
            <a:noFill/>
          </a:ln>
        </p:spPr>
        <p:txBody>
          <a:bodyPr lIns="91425" tIns="91425" rIns="91425" bIns="91425" anchor="ctr" anchorCtr="0">
            <a:noAutofit/>
          </a:bodyPr>
          <a:lstStyle/>
          <a:p>
            <a:pPr algn="ctr"/>
            <a:endParaRPr lang="en-US" dirty="0"/>
          </a:p>
          <a:p>
            <a:pPr marL="457200" lvl="1"/>
            <a:endParaRPr lang="en-US" dirty="0"/>
          </a:p>
          <a:p>
            <a:pPr marL="914400" lvl="2"/>
            <a:endParaRPr lang="en-US" dirty="0"/>
          </a:p>
          <a:p>
            <a:pPr marL="1371600" lvl="3"/>
            <a:endParaRPr lang="en-US" dirty="0"/>
          </a:p>
          <a:p>
            <a:pPr marL="1828800" lvl="4"/>
            <a:endParaRPr lang="en-US" dirty="0"/>
          </a:p>
          <a:p>
            <a:pPr marL="1828800" lvl="4"/>
            <a:r>
              <a:rPr lang="en-US" dirty="0"/>
              <a:t>		© University of Melbourne</a:t>
            </a:r>
          </a:p>
          <a:p>
            <a:pPr marL="1828800" lvl="4"/>
            <a:endParaRPr lang="en-US" dirty="0"/>
          </a:p>
          <a:p>
            <a:pPr marL="2286000" lvl="5"/>
            <a:endParaRPr lang="en-US" dirty="0"/>
          </a:p>
          <a:p>
            <a:pPr marL="2743200" lvl="6"/>
            <a:endParaRPr lang="en-US" dirty="0"/>
          </a:p>
          <a:p>
            <a:pPr marL="3200400" lvl="7"/>
            <a:endParaRPr lang="en-US" dirty="0"/>
          </a:p>
          <a:p>
            <a:pPr marL="3657600" lvl="8"/>
            <a:endParaRPr lang="en-US" dirty="0"/>
          </a:p>
        </p:txBody>
      </p:sp>
      <p:sp>
        <p:nvSpPr>
          <p:cNvPr id="42" name="Shape 42"/>
          <p:cNvSpPr txBox="1">
            <a:spLocks noGrp="1"/>
          </p:cNvSpPr>
          <p:nvPr>
            <p:ph type="body" idx="1"/>
          </p:nvPr>
        </p:nvSpPr>
        <p:spPr>
          <a:xfrm>
            <a:off x="76200" y="1447800"/>
            <a:ext cx="4419599" cy="48767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3" name="Shape 43"/>
          <p:cNvSpPr txBox="1">
            <a:spLocks noGrp="1"/>
          </p:cNvSpPr>
          <p:nvPr>
            <p:ph type="body" idx="2"/>
          </p:nvPr>
        </p:nvSpPr>
        <p:spPr>
          <a:xfrm>
            <a:off x="4648200" y="1447800"/>
            <a:ext cx="4419599" cy="48767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4" name="Shape 44"/>
          <p:cNvSpPr txBox="1">
            <a:spLocks noGrp="1"/>
          </p:cNvSpPr>
          <p:nvPr>
            <p:ph type="body" idx="3"/>
          </p:nvPr>
        </p:nvSpPr>
        <p:spPr>
          <a:xfrm>
            <a:off x="76200" y="990600"/>
            <a:ext cx="4419599" cy="457200"/>
          </a:xfrm>
          <a:prstGeom prst="rect">
            <a:avLst/>
          </a:prstGeom>
          <a:noFill/>
          <a:ln>
            <a:noFill/>
          </a:ln>
        </p:spPr>
        <p:txBody>
          <a:bodyPr lIns="91425" tIns="91425" rIns="91425" bIns="91425" anchor="t" anchorCtr="0"/>
          <a:lstStyle>
            <a:lvl1pPr marL="0" lvl="0" indent="0" algn="ctr" rtl="0">
              <a:spcBef>
                <a:spcPts val="0"/>
              </a:spcBef>
              <a:buClr>
                <a:srgbClr val="00B050"/>
              </a:buClr>
              <a:buFont typeface="Arial"/>
              <a:buNone/>
              <a:defRPr/>
            </a:lvl1pPr>
            <a:lvl2pPr marL="457200" lvl="1" indent="0" algn="ctr" rtl="0">
              <a:spcBef>
                <a:spcPts val="0"/>
              </a:spcBef>
              <a:buFont typeface="Arial"/>
              <a:buNone/>
              <a:defRPr/>
            </a:lvl2pPr>
            <a:lvl3pPr marL="914400" lvl="2" indent="0" algn="ctr" rtl="0">
              <a:spcBef>
                <a:spcPts val="0"/>
              </a:spcBef>
              <a:buFont typeface="Arial"/>
              <a:buNone/>
              <a:defRPr/>
            </a:lvl3pPr>
            <a:lvl4pPr marL="1371600" lvl="3" indent="0" algn="ctr" rtl="0">
              <a:spcBef>
                <a:spcPts val="0"/>
              </a:spcBef>
              <a:buFont typeface="Arial"/>
              <a:buNone/>
              <a:defRPr/>
            </a:lvl4pPr>
            <a:lvl5pPr marL="1828800" lvl="4" indent="0" algn="ctr" rtl="0">
              <a:spcBef>
                <a:spcPts val="0"/>
              </a:spcBef>
              <a:buFont typeface="Arial"/>
              <a:buNone/>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5" name="Shape 45"/>
          <p:cNvSpPr txBox="1">
            <a:spLocks noGrp="1"/>
          </p:cNvSpPr>
          <p:nvPr>
            <p:ph type="body" idx="4"/>
          </p:nvPr>
        </p:nvSpPr>
        <p:spPr>
          <a:xfrm>
            <a:off x="4648200" y="990600"/>
            <a:ext cx="4419599" cy="457200"/>
          </a:xfrm>
          <a:prstGeom prst="rect">
            <a:avLst/>
          </a:prstGeom>
          <a:noFill/>
          <a:ln>
            <a:noFill/>
          </a:ln>
        </p:spPr>
        <p:txBody>
          <a:bodyPr lIns="91425" tIns="91425" rIns="91425" bIns="91425" anchor="t" anchorCtr="0"/>
          <a:lstStyle>
            <a:lvl1pPr marL="0" lvl="0" indent="0" algn="ctr" rtl="0">
              <a:spcBef>
                <a:spcPts val="0"/>
              </a:spcBef>
              <a:buClr>
                <a:srgbClr val="00B050"/>
              </a:buClr>
              <a:buFont typeface="Arial"/>
              <a:buNone/>
              <a:defRPr/>
            </a:lvl1pPr>
            <a:lvl2pPr marL="457200" lvl="1" indent="0" algn="ctr" rtl="0">
              <a:spcBef>
                <a:spcPts val="0"/>
              </a:spcBef>
              <a:buFont typeface="Arial"/>
              <a:buNone/>
              <a:defRPr/>
            </a:lvl2pPr>
            <a:lvl3pPr marL="914400" lvl="2" indent="0" algn="ctr" rtl="0">
              <a:spcBef>
                <a:spcPts val="0"/>
              </a:spcBef>
              <a:buFont typeface="Arial"/>
              <a:buNone/>
              <a:defRPr/>
            </a:lvl3pPr>
            <a:lvl4pPr marL="1371600" lvl="3" indent="0" algn="ctr" rtl="0">
              <a:spcBef>
                <a:spcPts val="0"/>
              </a:spcBef>
              <a:buFont typeface="Arial"/>
              <a:buNone/>
              <a:defRPr/>
            </a:lvl4pPr>
            <a:lvl5pPr marL="1828800" lvl="4" indent="0" algn="ctr" rtl="0">
              <a:spcBef>
                <a:spcPts val="0"/>
              </a:spcBef>
              <a:buFont typeface="Arial"/>
              <a:buNone/>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lank Layou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2462213" y="76200"/>
            <a:ext cx="6605587" cy="685799"/>
          </a:xfrm>
          <a:prstGeom prst="rect">
            <a:avLst/>
          </a:prstGeom>
          <a:noFill/>
          <a:ln>
            <a:noFill/>
          </a:ln>
        </p:spPr>
        <p:txBody>
          <a:bodyPr lIns="91425" tIns="91425" rIns="91425" bIns="91425" anchor="ctr"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48" name="Shape 48"/>
          <p:cNvSpPr txBox="1">
            <a:spLocks noGrp="1"/>
          </p:cNvSpPr>
          <p:nvPr>
            <p:ph type="sldNum" idx="12"/>
          </p:nvPr>
        </p:nvSpPr>
        <p:spPr>
          <a:xfrm>
            <a:off x="0" y="6597352"/>
            <a:ext cx="9144000" cy="260647"/>
          </a:xfrm>
          <a:prstGeom prst="rect">
            <a:avLst/>
          </a:prstGeom>
          <a:noFill/>
          <a:ln>
            <a:noFill/>
          </a:ln>
        </p:spPr>
        <p:txBody>
          <a:bodyPr lIns="91425" tIns="91425" rIns="91425" bIns="91425" anchor="ctr" anchorCtr="0">
            <a:noAutofit/>
          </a:bodyPr>
          <a:lstStyle/>
          <a:p>
            <a:pPr algn="ctr"/>
            <a:endParaRPr lang="en-US" dirty="0"/>
          </a:p>
          <a:p>
            <a:pPr marL="457200" lvl="1"/>
            <a:endParaRPr lang="en-US" dirty="0"/>
          </a:p>
          <a:p>
            <a:pPr marL="914400" lvl="2"/>
            <a:endParaRPr lang="en-US" dirty="0"/>
          </a:p>
          <a:p>
            <a:pPr marL="1828800" lvl="4"/>
            <a:endParaRPr lang="en-US" dirty="0"/>
          </a:p>
          <a:p>
            <a:pPr marL="1828800" lvl="4"/>
            <a:endParaRPr lang="en-US" dirty="0"/>
          </a:p>
          <a:p>
            <a:pPr marL="1828800" lvl="4"/>
            <a:r>
              <a:rPr lang="en-US" dirty="0"/>
              <a:t>		© University of Melbourne</a:t>
            </a:r>
          </a:p>
          <a:p>
            <a:pPr marL="1828800" lvl="4"/>
            <a:endParaRPr lang="en-US" dirty="0"/>
          </a:p>
          <a:p>
            <a:pPr marL="2286000" lvl="5"/>
            <a:endParaRPr lang="en-US" dirty="0"/>
          </a:p>
          <a:p>
            <a:pPr marL="2743200" lvl="6"/>
            <a:endParaRPr lang="en-US" dirty="0"/>
          </a:p>
          <a:p>
            <a:pPr marL="3200400" lvl="7"/>
            <a:endParaRPr lang="en-US" dirty="0"/>
          </a:p>
          <a:p>
            <a:pPr marL="3657600" lvl="8"/>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Shape 10"/>
          <p:cNvCxnSpPr/>
          <p:nvPr/>
        </p:nvCxnSpPr>
        <p:spPr>
          <a:xfrm>
            <a:off x="1812925" y="107950"/>
            <a:ext cx="0" cy="862012"/>
          </a:xfrm>
          <a:prstGeom prst="straightConnector1">
            <a:avLst/>
          </a:prstGeom>
          <a:noFill/>
          <a:ln w="9525" cap="flat" cmpd="sng">
            <a:solidFill>
              <a:schemeClr val="lt1"/>
            </a:solidFill>
            <a:prstDash val="solid"/>
            <a:round/>
            <a:headEnd type="none" w="med" len="med"/>
            <a:tailEnd type="none" w="med" len="med"/>
          </a:ln>
        </p:spPr>
      </p:cxnSp>
      <p:pic>
        <p:nvPicPr>
          <p:cNvPr id="11" name="Shape 11"/>
          <p:cNvPicPr preferRelativeResize="0"/>
          <p:nvPr/>
        </p:nvPicPr>
        <p:blipFill rotWithShape="1">
          <a:blip r:embed="rId6">
            <a:alphaModFix/>
          </a:blip>
          <a:srcRect/>
          <a:stretch/>
        </p:blipFill>
        <p:spPr>
          <a:xfrm>
            <a:off x="533400" y="119063"/>
            <a:ext cx="860425" cy="871536"/>
          </a:xfrm>
          <a:prstGeom prst="rect">
            <a:avLst/>
          </a:prstGeom>
          <a:noFill/>
          <a:ln>
            <a:noFill/>
          </a:ln>
        </p:spPr>
      </p:pic>
      <p:sp>
        <p:nvSpPr>
          <p:cNvPr id="12" name="Shape 12"/>
          <p:cNvSpPr/>
          <p:nvPr/>
        </p:nvSpPr>
        <p:spPr>
          <a:xfrm>
            <a:off x="0" y="0"/>
            <a:ext cx="9144000" cy="838199"/>
          </a:xfrm>
          <a:prstGeom prst="rect">
            <a:avLst/>
          </a:prstGeom>
          <a:solidFill>
            <a:srgbClr val="003368"/>
          </a:solidFill>
          <a:ln>
            <a:noFill/>
          </a:ln>
        </p:spPr>
        <p:txBody>
          <a:bodyPr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Arial"/>
              <a:ea typeface="Arial"/>
              <a:cs typeface="Arial"/>
              <a:sym typeface="Arial"/>
            </a:endParaRPr>
          </a:p>
        </p:txBody>
      </p:sp>
      <p:cxnSp>
        <p:nvCxnSpPr>
          <p:cNvPr id="13" name="Shape 13"/>
          <p:cNvCxnSpPr/>
          <p:nvPr/>
        </p:nvCxnSpPr>
        <p:spPr>
          <a:xfrm>
            <a:off x="2386667" y="159543"/>
            <a:ext cx="1587" cy="519112"/>
          </a:xfrm>
          <a:prstGeom prst="straightConnector1">
            <a:avLst/>
          </a:prstGeom>
          <a:noFill/>
          <a:ln w="9525" cap="flat" cmpd="sng">
            <a:solidFill>
              <a:schemeClr val="lt1"/>
            </a:solidFill>
            <a:prstDash val="solid"/>
            <a:round/>
            <a:headEnd type="none" w="med" len="med"/>
            <a:tailEnd type="none" w="med" len="med"/>
          </a:ln>
        </p:spPr>
      </p:cxnSp>
      <p:pic>
        <p:nvPicPr>
          <p:cNvPr id="14" name="Shape 14"/>
          <p:cNvPicPr preferRelativeResize="0"/>
          <p:nvPr/>
        </p:nvPicPr>
        <p:blipFill rotWithShape="1">
          <a:blip r:embed="rId7">
            <a:alphaModFix/>
          </a:blip>
          <a:srcRect/>
          <a:stretch/>
        </p:blipFill>
        <p:spPr>
          <a:xfrm>
            <a:off x="0" y="107950"/>
            <a:ext cx="2362200" cy="612775"/>
          </a:xfrm>
          <a:prstGeom prst="rect">
            <a:avLst/>
          </a:prstGeom>
          <a:noFill/>
          <a:ln>
            <a:noFill/>
          </a:ln>
        </p:spPr>
      </p:pic>
      <p:cxnSp>
        <p:nvCxnSpPr>
          <p:cNvPr id="15" name="Shape 15"/>
          <p:cNvCxnSpPr/>
          <p:nvPr/>
        </p:nvCxnSpPr>
        <p:spPr>
          <a:xfrm>
            <a:off x="0" y="6525344"/>
            <a:ext cx="9144000" cy="0"/>
          </a:xfrm>
          <a:prstGeom prst="straightConnector1">
            <a:avLst/>
          </a:prstGeom>
          <a:noFill/>
          <a:ln w="9525" cap="flat" cmpd="sng">
            <a:solidFill>
              <a:srgbClr val="003368"/>
            </a:solidFill>
            <a:prstDash val="solid"/>
            <a:round/>
            <a:headEnd type="none" w="med" len="med"/>
            <a:tailEnd type="none" w="med" len="med"/>
          </a:ln>
        </p:spPr>
      </p:cxnSp>
      <p:sp>
        <p:nvSpPr>
          <p:cNvPr id="16" name="Shape 16"/>
          <p:cNvSpPr/>
          <p:nvPr/>
        </p:nvSpPr>
        <p:spPr>
          <a:xfrm>
            <a:off x="0" y="838200"/>
            <a:ext cx="9144000" cy="76199"/>
          </a:xfrm>
          <a:prstGeom prst="rect">
            <a:avLst/>
          </a:prstGeom>
          <a:solidFill>
            <a:srgbClr val="759FB8"/>
          </a:solidFill>
          <a:ln>
            <a:noFill/>
          </a:ln>
        </p:spPr>
        <p:txBody>
          <a:bodyPr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7" name="Shape 17"/>
          <p:cNvSpPr txBox="1">
            <a:spLocks noGrp="1"/>
          </p:cNvSpPr>
          <p:nvPr>
            <p:ph type="title"/>
          </p:nvPr>
        </p:nvSpPr>
        <p:spPr>
          <a:xfrm>
            <a:off x="2462213" y="76200"/>
            <a:ext cx="6605587" cy="685799"/>
          </a:xfrm>
          <a:prstGeom prst="rect">
            <a:avLst/>
          </a:prstGeom>
          <a:noFill/>
          <a:ln>
            <a:noFill/>
          </a:ln>
        </p:spPr>
        <p:txBody>
          <a:bodyPr lIns="91425" tIns="91425" rIns="91425" bIns="91425" anchor="ctr" anchorCtr="0"/>
          <a:lstStyle>
            <a:lvl1pPr marL="0" marR="0" lvl="0" indent="0" algn="l" rtl="0">
              <a:spcBef>
                <a:spcPts val="0"/>
              </a:spcBef>
              <a:spcAft>
                <a:spcPts val="0"/>
              </a:spcAft>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endParaRPr/>
          </a:p>
        </p:txBody>
      </p:sp>
      <p:sp>
        <p:nvSpPr>
          <p:cNvPr id="18" name="Shape 18"/>
          <p:cNvSpPr txBox="1">
            <a:spLocks noGrp="1"/>
          </p:cNvSpPr>
          <p:nvPr>
            <p:ph type="body" idx="1"/>
          </p:nvPr>
        </p:nvSpPr>
        <p:spPr>
          <a:xfrm>
            <a:off x="76200" y="990600"/>
            <a:ext cx="8991600" cy="5462736"/>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Font typeface="Arial"/>
              <a:buChar char="•"/>
              <a:defRPr/>
            </a:lvl1pPr>
            <a:lvl2pPr marL="742950" marR="0" lvl="1" indent="-146050" algn="l" rtl="0">
              <a:spcBef>
                <a:spcPts val="440"/>
              </a:spcBef>
              <a:spcAft>
                <a:spcPts val="0"/>
              </a:spcAft>
              <a:buClr>
                <a:srgbClr val="002060"/>
              </a:buClr>
              <a:buFont typeface="Arial"/>
              <a:buChar char="–"/>
              <a:defRPr/>
            </a:lvl2pPr>
            <a:lvl3pPr marL="1143000" marR="0" lvl="2" indent="-101600" algn="l" rtl="0">
              <a:spcBef>
                <a:spcPts val="400"/>
              </a:spcBef>
              <a:spcAft>
                <a:spcPts val="0"/>
              </a:spcAft>
              <a:buClr>
                <a:srgbClr val="00B050"/>
              </a:buClr>
              <a:buFont typeface="Arial"/>
              <a:buChar char="•"/>
              <a:defRPr/>
            </a:lvl3pPr>
            <a:lvl4pPr marL="1600200" marR="0" lvl="3" indent="-101600" algn="l" rtl="0">
              <a:spcBef>
                <a:spcPts val="400"/>
              </a:spcBef>
              <a:spcAft>
                <a:spcPts val="0"/>
              </a:spcAft>
              <a:buClr>
                <a:srgbClr val="7030A0"/>
              </a:buClr>
              <a:buFont typeface="Arial"/>
              <a:buChar char="–"/>
              <a:defRPr/>
            </a:lvl4pPr>
            <a:lvl5pPr marL="2057400" marR="0" lvl="4" indent="-101600" algn="l" rtl="0">
              <a:spcBef>
                <a:spcPts val="400"/>
              </a:spcBef>
              <a:spcAft>
                <a:spcPts val="0"/>
              </a:spcAft>
              <a:buClr>
                <a:srgbClr val="C00000"/>
              </a:buClr>
              <a:buFont typeface="Arial"/>
              <a:buChar char="»"/>
              <a:defRPr/>
            </a:lvl5pPr>
            <a:lvl6pPr marL="2514600" marR="0" lvl="5" indent="-101600" algn="l" rtl="0">
              <a:spcBef>
                <a:spcPts val="400"/>
              </a:spcBef>
              <a:spcAft>
                <a:spcPts val="0"/>
              </a:spcAft>
              <a:buClr>
                <a:schemeClr val="dk1"/>
              </a:buClr>
              <a:buFont typeface="Arial"/>
              <a:buChar char="»"/>
              <a:defRPr/>
            </a:lvl6pPr>
            <a:lvl7pPr marL="2971800" marR="0" lvl="6" indent="-101600" algn="l" rtl="0">
              <a:spcBef>
                <a:spcPts val="400"/>
              </a:spcBef>
              <a:spcAft>
                <a:spcPts val="0"/>
              </a:spcAft>
              <a:buClr>
                <a:schemeClr val="dk1"/>
              </a:buClr>
              <a:buFont typeface="Arial"/>
              <a:buChar char="»"/>
              <a:defRPr/>
            </a:lvl7pPr>
            <a:lvl8pPr marL="3429000" marR="0" lvl="7" indent="-101600" algn="l" rtl="0">
              <a:spcBef>
                <a:spcPts val="400"/>
              </a:spcBef>
              <a:spcAft>
                <a:spcPts val="0"/>
              </a:spcAft>
              <a:buClr>
                <a:schemeClr val="dk1"/>
              </a:buClr>
              <a:buFont typeface="Arial"/>
              <a:buChar char="»"/>
              <a:defRPr/>
            </a:lvl8pPr>
            <a:lvl9pPr marL="3886200" marR="0" lvl="8" indent="-101600" algn="l" rtl="0">
              <a:spcBef>
                <a:spcPts val="400"/>
              </a:spcBef>
              <a:spcAft>
                <a:spcPts val="0"/>
              </a:spcAft>
              <a:buClr>
                <a:schemeClr val="dk1"/>
              </a:buClr>
              <a:buFont typeface="Arial"/>
              <a:buChar char="»"/>
              <a:defRPr/>
            </a:lvl9pPr>
          </a:lstStyle>
          <a:p>
            <a:endParaRPr dirty="0"/>
          </a:p>
        </p:txBody>
      </p:sp>
      <p:sp>
        <p:nvSpPr>
          <p:cNvPr id="19" name="Shape 19"/>
          <p:cNvSpPr txBox="1"/>
          <p:nvPr/>
        </p:nvSpPr>
        <p:spPr>
          <a:xfrm>
            <a:off x="0" y="6581000"/>
            <a:ext cx="4067944" cy="27699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AU" sz="1200" b="0" i="1" u="none" strike="noStrike" cap="none">
                <a:solidFill>
                  <a:schemeClr val="lt2"/>
                </a:solidFill>
                <a:latin typeface="Arial"/>
                <a:ea typeface="Arial"/>
                <a:cs typeface="Arial"/>
                <a:sym typeface="Arial"/>
              </a:rPr>
              <a:t>INFO20003 Database Systems</a:t>
            </a:r>
          </a:p>
        </p:txBody>
      </p:sp>
      <p:sp>
        <p:nvSpPr>
          <p:cNvPr id="20" name="Shape 20"/>
          <p:cNvSpPr txBox="1">
            <a:spLocks noGrp="1"/>
          </p:cNvSpPr>
          <p:nvPr>
            <p:ph type="sldNum" idx="12"/>
          </p:nvPr>
        </p:nvSpPr>
        <p:spPr>
          <a:xfrm>
            <a:off x="0" y="6581000"/>
            <a:ext cx="9144000" cy="260647"/>
          </a:xfrm>
          <a:prstGeom prst="rect">
            <a:avLst/>
          </a:prstGeom>
          <a:noFill/>
          <a:ln>
            <a:noFill/>
          </a:ln>
        </p:spPr>
        <p:txBody>
          <a:bodyPr lIns="91425" tIns="91425" rIns="91425" bIns="91425" anchor="ctr" anchorCtr="0">
            <a:noAutofit/>
          </a:bodyPr>
          <a:lstStyle/>
          <a:p>
            <a:pPr algn="ctr"/>
            <a:endParaRPr lang="en-US" dirty="0"/>
          </a:p>
          <a:p>
            <a:pPr marL="457200" lvl="1"/>
            <a:endParaRPr lang="en-US" dirty="0"/>
          </a:p>
          <a:p>
            <a:pPr marL="914400" lvl="2"/>
            <a:endParaRPr lang="en-US" dirty="0"/>
          </a:p>
          <a:p>
            <a:pPr marL="1371600" lvl="3"/>
            <a:endParaRPr lang="en-US" dirty="0"/>
          </a:p>
          <a:p>
            <a:pPr marL="1828800" lvl="4"/>
            <a:r>
              <a:rPr lang="en-US" dirty="0"/>
              <a:t>		 © University of Melbourne </a:t>
            </a:r>
          </a:p>
          <a:p>
            <a:pPr marL="2286000" lvl="5"/>
            <a:endParaRPr lang="en-US" dirty="0"/>
          </a:p>
          <a:p>
            <a:pPr marL="2743200" lvl="6"/>
            <a:endParaRPr lang="en-US" dirty="0"/>
          </a:p>
          <a:p>
            <a:pPr marL="3200400" lvl="7"/>
            <a:endParaRPr lang="en-US" dirty="0"/>
          </a:p>
          <a:p>
            <a:pPr marL="3657600" lvl="8"/>
            <a:endParaRPr lang="en-US" dirty="0"/>
          </a:p>
        </p:txBody>
      </p:sp>
      <p:sp>
        <p:nvSpPr>
          <p:cNvPr id="2" name="TextBox 1"/>
          <p:cNvSpPr txBox="1"/>
          <p:nvPr userDrawn="1"/>
        </p:nvSpPr>
        <p:spPr>
          <a:xfrm>
            <a:off x="8539843" y="6541697"/>
            <a:ext cx="402674" cy="307777"/>
          </a:xfrm>
          <a:prstGeom prst="rect">
            <a:avLst/>
          </a:prstGeom>
          <a:noFill/>
        </p:spPr>
        <p:txBody>
          <a:bodyPr wrap="none" rtlCol="0">
            <a:spAutoFit/>
          </a:bodyPr>
          <a:lstStyle/>
          <a:p>
            <a:fld id="{2731EE0E-7B6B-47C7-B362-CFF96D45E3E9}" type="slidenum">
              <a:rPr lang="en-AU" smtClean="0"/>
              <a:t>‹#›</a:t>
            </a:fld>
            <a:endParaRPr lang="en-AU"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pollev.com/likuoyuan440"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ctrTitle"/>
          </p:nvPr>
        </p:nvSpPr>
        <p:spPr>
          <a:xfrm>
            <a:off x="2438400" y="1806575"/>
            <a:ext cx="6400799" cy="1312862"/>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AU" sz="3200" b="0" i="0" u="none" strike="noStrike" cap="none">
                <a:solidFill>
                  <a:schemeClr val="lt1"/>
                </a:solidFill>
                <a:latin typeface="Arial"/>
                <a:ea typeface="Arial"/>
                <a:cs typeface="Arial"/>
                <a:sym typeface="Arial"/>
              </a:rPr>
              <a:t>INFO20003 Database Systems</a:t>
            </a:r>
          </a:p>
        </p:txBody>
      </p:sp>
      <p:sp>
        <p:nvSpPr>
          <p:cNvPr id="54" name="Shape 54"/>
          <p:cNvSpPr txBox="1">
            <a:spLocks noGrp="1"/>
          </p:cNvSpPr>
          <p:nvPr>
            <p:ph type="subTitle" idx="1"/>
          </p:nvPr>
        </p:nvSpPr>
        <p:spPr>
          <a:xfrm>
            <a:off x="849312" y="4588935"/>
            <a:ext cx="7989239" cy="660400"/>
          </a:xfrm>
          <a:prstGeom prst="rect">
            <a:avLst/>
          </a:prstGeom>
          <a:noFill/>
          <a:ln>
            <a:noFill/>
          </a:ln>
        </p:spPr>
        <p:txBody>
          <a:bodyPr lIns="91425" tIns="45700" rIns="91425" bIns="45700" anchor="t" anchorCtr="0">
            <a:noAutofit/>
          </a:bodyPr>
          <a:lstStyle/>
          <a:p>
            <a:r>
              <a:rPr lang="en-US" sz="2000" dirty="0">
                <a:solidFill>
                  <a:schemeClr val="bg1"/>
                </a:solidFill>
              </a:rPr>
              <a:t>Week 2</a:t>
            </a:r>
          </a:p>
          <a:p>
            <a:br>
              <a:rPr lang="en-US" sz="2000" dirty="0"/>
            </a:br>
            <a:endParaRPr lang="en-AU" sz="2000" b="0" i="0" u="none" strike="noStrike" cap="none" dirty="0">
              <a:solidFill>
                <a:schemeClr val="lt1"/>
              </a:solidFill>
              <a:latin typeface="Arial"/>
              <a:ea typeface="Arial"/>
              <a:cs typeface="Arial"/>
              <a:sym typeface="Arial"/>
            </a:endParaRPr>
          </a:p>
        </p:txBody>
      </p:sp>
      <p:sp>
        <p:nvSpPr>
          <p:cNvPr id="55" name="Shape 55"/>
          <p:cNvSpPr txBox="1">
            <a:spLocks noGrp="1"/>
          </p:cNvSpPr>
          <p:nvPr>
            <p:ph type="body" idx="2"/>
          </p:nvPr>
        </p:nvSpPr>
        <p:spPr>
          <a:xfrm>
            <a:off x="848664" y="3974408"/>
            <a:ext cx="7989887" cy="1050031"/>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FFFF00"/>
              </a:buClr>
              <a:buSzPct val="25000"/>
              <a:buFont typeface="Arial"/>
              <a:buNone/>
            </a:pPr>
            <a:r>
              <a:rPr lang="en-AU" sz="2400" b="1" i="0" u="none" strike="noStrike" cap="none" dirty="0" err="1">
                <a:solidFill>
                  <a:schemeClr val="bg1"/>
                </a:solidFill>
                <a:latin typeface="Arial"/>
                <a:ea typeface="Arial"/>
                <a:cs typeface="Arial"/>
                <a:sym typeface="Arial"/>
              </a:rPr>
              <a:t>Kuoyuan</a:t>
            </a:r>
            <a:r>
              <a:rPr lang="en-AU" sz="2400" b="1" i="0" u="none" strike="noStrike" cap="none" dirty="0">
                <a:solidFill>
                  <a:schemeClr val="bg1"/>
                </a:solidFill>
                <a:latin typeface="Arial"/>
                <a:ea typeface="Arial"/>
                <a:cs typeface="Arial"/>
                <a:sym typeface="Arial"/>
              </a:rPr>
              <a:t> Li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5EE-D7F3-974C-A8C3-B0F17CC416F2}"/>
              </a:ext>
            </a:extLst>
          </p:cNvPr>
          <p:cNvSpPr>
            <a:spLocks noGrp="1"/>
          </p:cNvSpPr>
          <p:nvPr>
            <p:ph type="title"/>
          </p:nvPr>
        </p:nvSpPr>
        <p:spPr/>
        <p:txBody>
          <a:bodyPr/>
          <a:lstStyle/>
          <a:p>
            <a:r>
              <a:rPr lang="en-US" sz="2800" dirty="0">
                <a:solidFill>
                  <a:schemeClr val="bg1"/>
                </a:solidFill>
              </a:rPr>
              <a:t>Development lifecycle</a:t>
            </a:r>
          </a:p>
        </p:txBody>
      </p:sp>
      <p:pic>
        <p:nvPicPr>
          <p:cNvPr id="3" name="Picture 2">
            <a:extLst>
              <a:ext uri="{FF2B5EF4-FFF2-40B4-BE49-F238E27FC236}">
                <a16:creationId xmlns:a16="http://schemas.microsoft.com/office/drawing/2014/main" id="{4D7BD4C2-9CB8-A442-AB51-128FBB62AA56}"/>
              </a:ext>
            </a:extLst>
          </p:cNvPr>
          <p:cNvPicPr>
            <a:picLocks noChangeAspect="1"/>
          </p:cNvPicPr>
          <p:nvPr/>
        </p:nvPicPr>
        <p:blipFill>
          <a:blip r:embed="rId2"/>
          <a:stretch>
            <a:fillRect/>
          </a:stretch>
        </p:blipFill>
        <p:spPr>
          <a:xfrm>
            <a:off x="3163603" y="2142067"/>
            <a:ext cx="2816793" cy="846666"/>
          </a:xfrm>
          <a:prstGeom prst="rect">
            <a:avLst/>
          </a:prstGeom>
        </p:spPr>
      </p:pic>
      <p:sp>
        <p:nvSpPr>
          <p:cNvPr id="4" name="Rectangle 3">
            <a:extLst>
              <a:ext uri="{FF2B5EF4-FFF2-40B4-BE49-F238E27FC236}">
                <a16:creationId xmlns:a16="http://schemas.microsoft.com/office/drawing/2014/main" id="{558715CA-14E3-0D47-88A7-155F7C6E9371}"/>
              </a:ext>
            </a:extLst>
          </p:cNvPr>
          <p:cNvSpPr/>
          <p:nvPr/>
        </p:nvSpPr>
        <p:spPr>
          <a:xfrm>
            <a:off x="702732" y="3429000"/>
            <a:ext cx="7738533" cy="1938992"/>
          </a:xfrm>
          <a:prstGeom prst="rect">
            <a:avLst/>
          </a:prstGeom>
        </p:spPr>
        <p:txBody>
          <a:bodyPr wrap="square">
            <a:spAutoFit/>
          </a:bodyPr>
          <a:lstStyle/>
          <a:p>
            <a:r>
              <a:rPr lang="en-AU" sz="2400" b="1" i="1" dirty="0">
                <a:latin typeface="Times" pitchFamily="2" charset="0"/>
              </a:rPr>
              <a:t>Logical Design</a:t>
            </a:r>
            <a:r>
              <a:rPr lang="en-AU" sz="2400" i="1" dirty="0">
                <a:latin typeface="Times" pitchFamily="2" charset="0"/>
              </a:rPr>
              <a:t>:</a:t>
            </a:r>
            <a:endParaRPr lang="en-AU" sz="2400" dirty="0">
              <a:latin typeface="Times" pitchFamily="2" charset="0"/>
            </a:endParaRPr>
          </a:p>
          <a:p>
            <a:r>
              <a:rPr lang="en-AU" sz="2400" dirty="0">
                <a:latin typeface="Times New Roman" panose="02020603050405020304" pitchFamily="18" charset="0"/>
              </a:rPr>
              <a:t>The model of the data to be used is based on a </a:t>
            </a:r>
            <a:r>
              <a:rPr lang="en-AU" sz="2400" dirty="0">
                <a:solidFill>
                  <a:srgbClr val="F42C0D"/>
                </a:solidFill>
                <a:latin typeface="Times New Roman" panose="02020603050405020304" pitchFamily="18" charset="0"/>
              </a:rPr>
              <a:t>specific data model</a:t>
            </a:r>
            <a:r>
              <a:rPr lang="en-AU" sz="2400" dirty="0">
                <a:latin typeface="Times New Roman" panose="02020603050405020304" pitchFamily="18" charset="0"/>
              </a:rPr>
              <a:t>, but independent of a particular database management system. </a:t>
            </a:r>
          </a:p>
          <a:p>
            <a:r>
              <a:rPr lang="en-AU" sz="2400" dirty="0">
                <a:latin typeface="Times New Roman" panose="02020603050405020304" pitchFamily="18" charset="0"/>
              </a:rPr>
              <a:t>e.g. relational data model, (JSON, XML)</a:t>
            </a:r>
          </a:p>
        </p:txBody>
      </p:sp>
      <p:sp>
        <p:nvSpPr>
          <p:cNvPr id="5" name="Rectangle 4">
            <a:extLst>
              <a:ext uri="{FF2B5EF4-FFF2-40B4-BE49-F238E27FC236}">
                <a16:creationId xmlns:a16="http://schemas.microsoft.com/office/drawing/2014/main" id="{8A319CCA-2708-D549-A2E0-35AEEE201FC9}"/>
              </a:ext>
            </a:extLst>
          </p:cNvPr>
          <p:cNvSpPr/>
          <p:nvPr/>
        </p:nvSpPr>
        <p:spPr>
          <a:xfrm>
            <a:off x="618067" y="1135038"/>
            <a:ext cx="7358327" cy="830997"/>
          </a:xfrm>
          <a:prstGeom prst="rect">
            <a:avLst/>
          </a:prstGeom>
        </p:spPr>
        <p:txBody>
          <a:bodyPr wrap="square">
            <a:spAutoFit/>
          </a:bodyPr>
          <a:lstStyle/>
          <a:p>
            <a:r>
              <a:rPr lang="en-AU" sz="2400" b="1" dirty="0">
                <a:latin typeface="Times New Roman" panose="02020603050405020304" pitchFamily="18" charset="0"/>
              </a:rPr>
              <a:t>A. The purpose of each stage and what do we, as database designers, need to do in each stage</a:t>
            </a:r>
          </a:p>
        </p:txBody>
      </p:sp>
    </p:spTree>
    <p:extLst>
      <p:ext uri="{BB962C8B-B14F-4D97-AF65-F5344CB8AC3E}">
        <p14:creationId xmlns:p14="http://schemas.microsoft.com/office/powerpoint/2010/main" val="3935884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5EE-D7F3-974C-A8C3-B0F17CC416F2}"/>
              </a:ext>
            </a:extLst>
          </p:cNvPr>
          <p:cNvSpPr>
            <a:spLocks noGrp="1"/>
          </p:cNvSpPr>
          <p:nvPr>
            <p:ph type="title"/>
          </p:nvPr>
        </p:nvSpPr>
        <p:spPr/>
        <p:txBody>
          <a:bodyPr/>
          <a:lstStyle/>
          <a:p>
            <a:r>
              <a:rPr lang="en-US" sz="2800" dirty="0">
                <a:solidFill>
                  <a:schemeClr val="bg1"/>
                </a:solidFill>
              </a:rPr>
              <a:t>Development lifecycle</a:t>
            </a:r>
          </a:p>
        </p:txBody>
      </p:sp>
      <p:sp>
        <p:nvSpPr>
          <p:cNvPr id="3" name="Rectangle 2">
            <a:extLst>
              <a:ext uri="{FF2B5EF4-FFF2-40B4-BE49-F238E27FC236}">
                <a16:creationId xmlns:a16="http://schemas.microsoft.com/office/drawing/2014/main" id="{14D52F1A-AF5C-C14B-9C7D-2658B660C749}"/>
              </a:ext>
            </a:extLst>
          </p:cNvPr>
          <p:cNvSpPr/>
          <p:nvPr/>
        </p:nvSpPr>
        <p:spPr>
          <a:xfrm>
            <a:off x="609600" y="3115159"/>
            <a:ext cx="8178800" cy="1938992"/>
          </a:xfrm>
          <a:prstGeom prst="rect">
            <a:avLst/>
          </a:prstGeom>
        </p:spPr>
        <p:txBody>
          <a:bodyPr wrap="square">
            <a:spAutoFit/>
          </a:bodyPr>
          <a:lstStyle/>
          <a:p>
            <a:r>
              <a:rPr lang="en-AU" sz="2400" b="1" i="1" dirty="0">
                <a:latin typeface="Times" pitchFamily="2" charset="0"/>
              </a:rPr>
              <a:t>Physical Design</a:t>
            </a:r>
            <a:r>
              <a:rPr lang="en-AU" sz="2400" i="1" dirty="0">
                <a:latin typeface="Times" pitchFamily="2" charset="0"/>
              </a:rPr>
              <a:t>: </a:t>
            </a:r>
            <a:endParaRPr lang="en-AU" sz="2400" dirty="0">
              <a:latin typeface="Times" pitchFamily="2" charset="0"/>
            </a:endParaRPr>
          </a:p>
          <a:p>
            <a:r>
              <a:rPr lang="en-AU" sz="2400" dirty="0">
                <a:latin typeface="Times New Roman" panose="02020603050405020304" pitchFamily="18" charset="0"/>
              </a:rPr>
              <a:t>The </a:t>
            </a:r>
            <a:r>
              <a:rPr lang="en-AU" sz="2400" dirty="0">
                <a:solidFill>
                  <a:srgbClr val="F2230F"/>
                </a:solidFill>
                <a:latin typeface="Times New Roman" panose="02020603050405020304" pitchFamily="18" charset="0"/>
              </a:rPr>
              <a:t>description of the implementation of the database</a:t>
            </a:r>
            <a:r>
              <a:rPr lang="en-AU" sz="2400" dirty="0">
                <a:latin typeface="Times New Roman" panose="02020603050405020304" pitchFamily="18" charset="0"/>
              </a:rPr>
              <a:t> on secondary storage </a:t>
            </a:r>
            <a:r>
              <a:rPr lang="en-AU" sz="2000" dirty="0">
                <a:latin typeface="Times New Roman" panose="02020603050405020304" pitchFamily="18" charset="0"/>
              </a:rPr>
              <a:t>(</a:t>
            </a:r>
            <a:r>
              <a:rPr lang="en-AU" sz="2000" dirty="0"/>
              <a:t>non-volatile , long-term storage</a:t>
            </a:r>
            <a:r>
              <a:rPr lang="en-AU" sz="2000" dirty="0">
                <a:latin typeface="Times New Roman" panose="02020603050405020304" pitchFamily="18" charset="0"/>
              </a:rPr>
              <a:t>)</a:t>
            </a:r>
            <a:r>
              <a:rPr lang="en-AU" sz="2400" dirty="0">
                <a:latin typeface="Times New Roman" panose="02020603050405020304" pitchFamily="18" charset="0"/>
              </a:rPr>
              <a:t> is created. </a:t>
            </a:r>
            <a:endParaRPr lang="en-AU" sz="2400" dirty="0">
              <a:solidFill>
                <a:srgbClr val="F2230F"/>
              </a:solidFill>
              <a:latin typeface="Times New Roman" panose="02020603050405020304" pitchFamily="18" charset="0"/>
            </a:endParaRPr>
          </a:p>
          <a:p>
            <a:r>
              <a:rPr lang="en-AU" sz="2400" dirty="0">
                <a:latin typeface="Times New Roman" panose="02020603050405020304" pitchFamily="18" charset="0"/>
              </a:rPr>
              <a:t>The base relations, indexes, integrity constraints, security, etc. are defined using the </a:t>
            </a:r>
            <a:r>
              <a:rPr lang="en-AU" sz="2400" dirty="0">
                <a:solidFill>
                  <a:srgbClr val="FF0000"/>
                </a:solidFill>
                <a:latin typeface="Times New Roman" panose="02020603050405020304" pitchFamily="18" charset="0"/>
              </a:rPr>
              <a:t>SQL</a:t>
            </a:r>
            <a:r>
              <a:rPr lang="en-AU" sz="2400" dirty="0">
                <a:latin typeface="Times New Roman" panose="02020603050405020304" pitchFamily="18" charset="0"/>
              </a:rPr>
              <a:t> language. </a:t>
            </a:r>
          </a:p>
        </p:txBody>
      </p:sp>
      <p:pic>
        <p:nvPicPr>
          <p:cNvPr id="4" name="Picture 3">
            <a:extLst>
              <a:ext uri="{FF2B5EF4-FFF2-40B4-BE49-F238E27FC236}">
                <a16:creationId xmlns:a16="http://schemas.microsoft.com/office/drawing/2014/main" id="{F9B12140-E08E-A243-A7A8-5929AF2E778C}"/>
              </a:ext>
            </a:extLst>
          </p:cNvPr>
          <p:cNvPicPr>
            <a:picLocks noChangeAspect="1"/>
          </p:cNvPicPr>
          <p:nvPr/>
        </p:nvPicPr>
        <p:blipFill>
          <a:blip r:embed="rId2"/>
          <a:stretch>
            <a:fillRect/>
          </a:stretch>
        </p:blipFill>
        <p:spPr>
          <a:xfrm>
            <a:off x="3215959" y="2197697"/>
            <a:ext cx="2966081" cy="685799"/>
          </a:xfrm>
          <a:prstGeom prst="rect">
            <a:avLst/>
          </a:prstGeom>
        </p:spPr>
      </p:pic>
      <p:sp>
        <p:nvSpPr>
          <p:cNvPr id="5" name="Rectangle 4">
            <a:extLst>
              <a:ext uri="{FF2B5EF4-FFF2-40B4-BE49-F238E27FC236}">
                <a16:creationId xmlns:a16="http://schemas.microsoft.com/office/drawing/2014/main" id="{D214C86F-1670-7E49-AEAF-BD05407C202D}"/>
              </a:ext>
            </a:extLst>
          </p:cNvPr>
          <p:cNvSpPr/>
          <p:nvPr/>
        </p:nvSpPr>
        <p:spPr>
          <a:xfrm>
            <a:off x="618067" y="1135038"/>
            <a:ext cx="7358327" cy="830997"/>
          </a:xfrm>
          <a:prstGeom prst="rect">
            <a:avLst/>
          </a:prstGeom>
        </p:spPr>
        <p:txBody>
          <a:bodyPr wrap="square">
            <a:spAutoFit/>
          </a:bodyPr>
          <a:lstStyle/>
          <a:p>
            <a:r>
              <a:rPr lang="en-AU" sz="2400" b="1" dirty="0">
                <a:latin typeface="Times New Roman" panose="02020603050405020304" pitchFamily="18" charset="0"/>
              </a:rPr>
              <a:t>A. The purpose of each stage and what do we, as database designers, need to do in each stage</a:t>
            </a:r>
          </a:p>
        </p:txBody>
      </p:sp>
    </p:spTree>
    <p:extLst>
      <p:ext uri="{BB962C8B-B14F-4D97-AF65-F5344CB8AC3E}">
        <p14:creationId xmlns:p14="http://schemas.microsoft.com/office/powerpoint/2010/main" val="1342367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5EE-D7F3-974C-A8C3-B0F17CC416F2}"/>
              </a:ext>
            </a:extLst>
          </p:cNvPr>
          <p:cNvSpPr>
            <a:spLocks noGrp="1"/>
          </p:cNvSpPr>
          <p:nvPr>
            <p:ph type="title"/>
          </p:nvPr>
        </p:nvSpPr>
        <p:spPr/>
        <p:txBody>
          <a:bodyPr/>
          <a:lstStyle/>
          <a:p>
            <a:r>
              <a:rPr lang="en-US" sz="2800" dirty="0">
                <a:solidFill>
                  <a:schemeClr val="bg1"/>
                </a:solidFill>
              </a:rPr>
              <a:t>Development lifecycle</a:t>
            </a:r>
          </a:p>
        </p:txBody>
      </p:sp>
      <p:sp>
        <p:nvSpPr>
          <p:cNvPr id="7" name="Rectangle 6">
            <a:extLst>
              <a:ext uri="{FF2B5EF4-FFF2-40B4-BE49-F238E27FC236}">
                <a16:creationId xmlns:a16="http://schemas.microsoft.com/office/drawing/2014/main" id="{8317581A-57AC-F44C-A3BB-F9A2EF5FE868}"/>
              </a:ext>
            </a:extLst>
          </p:cNvPr>
          <p:cNvSpPr/>
          <p:nvPr/>
        </p:nvSpPr>
        <p:spPr>
          <a:xfrm>
            <a:off x="618067" y="1135038"/>
            <a:ext cx="7358327" cy="830997"/>
          </a:xfrm>
          <a:prstGeom prst="rect">
            <a:avLst/>
          </a:prstGeom>
        </p:spPr>
        <p:txBody>
          <a:bodyPr wrap="square">
            <a:spAutoFit/>
          </a:bodyPr>
          <a:lstStyle/>
          <a:p>
            <a:r>
              <a:rPr lang="en-AU" sz="2400" b="1" dirty="0">
                <a:latin typeface="Times New Roman" panose="02020603050405020304" pitchFamily="18" charset="0"/>
              </a:rPr>
              <a:t>A. The purpose of each stage and what do we, as database designers, need to do in each stage</a:t>
            </a:r>
          </a:p>
        </p:txBody>
      </p:sp>
      <p:sp>
        <p:nvSpPr>
          <p:cNvPr id="3" name="Rectangle 2">
            <a:extLst>
              <a:ext uri="{FF2B5EF4-FFF2-40B4-BE49-F238E27FC236}">
                <a16:creationId xmlns:a16="http://schemas.microsoft.com/office/drawing/2014/main" id="{4D936836-7D63-D949-BB2B-3B309AE77D0C}"/>
              </a:ext>
            </a:extLst>
          </p:cNvPr>
          <p:cNvSpPr/>
          <p:nvPr/>
        </p:nvSpPr>
        <p:spPr>
          <a:xfrm>
            <a:off x="1007137" y="3928369"/>
            <a:ext cx="7129726" cy="1200329"/>
          </a:xfrm>
          <a:prstGeom prst="rect">
            <a:avLst/>
          </a:prstGeom>
        </p:spPr>
        <p:txBody>
          <a:bodyPr wrap="square">
            <a:spAutoFit/>
          </a:bodyPr>
          <a:lstStyle/>
          <a:p>
            <a:r>
              <a:rPr lang="en-AU" sz="2400" b="1" dirty="0">
                <a:solidFill>
                  <a:schemeClr val="tx1"/>
                </a:solidFill>
              </a:rPr>
              <a:t>Application Design: </a:t>
            </a:r>
            <a:endParaRPr lang="en-AU" sz="2400" dirty="0">
              <a:solidFill>
                <a:schemeClr val="tx1"/>
              </a:solidFill>
            </a:endParaRPr>
          </a:p>
          <a:p>
            <a:r>
              <a:rPr lang="en-AU" sz="2400" dirty="0">
                <a:solidFill>
                  <a:schemeClr val="tx1"/>
                </a:solidFill>
                <a:latin typeface="TimesNewRomanPSMT"/>
              </a:rPr>
              <a:t>Design of the </a:t>
            </a:r>
            <a:r>
              <a:rPr lang="en-AU" sz="2400" dirty="0">
                <a:solidFill>
                  <a:srgbClr val="FF0000"/>
                </a:solidFill>
                <a:latin typeface="TimesNewRomanPSMT"/>
              </a:rPr>
              <a:t>user interface</a:t>
            </a:r>
            <a:r>
              <a:rPr lang="en-AU" sz="2400" dirty="0">
                <a:solidFill>
                  <a:schemeClr val="tx1"/>
                </a:solidFill>
                <a:latin typeface="TimesNewRomanPSMT"/>
              </a:rPr>
              <a:t> and the </a:t>
            </a:r>
            <a:r>
              <a:rPr lang="en-AU" sz="2400" dirty="0">
                <a:solidFill>
                  <a:srgbClr val="FF0000"/>
                </a:solidFill>
                <a:latin typeface="TimesNewRomanPSMT"/>
              </a:rPr>
              <a:t>application programs</a:t>
            </a:r>
            <a:r>
              <a:rPr lang="en-AU" sz="2400" dirty="0">
                <a:solidFill>
                  <a:schemeClr val="tx1"/>
                </a:solidFill>
                <a:latin typeface="TimesNewRomanPSMT"/>
              </a:rPr>
              <a:t> that use and process the database</a:t>
            </a:r>
            <a:endParaRPr lang="en-AU" sz="2400" dirty="0">
              <a:solidFill>
                <a:schemeClr val="tx1"/>
              </a:solidFill>
              <a:latin typeface="SymbolMT"/>
            </a:endParaRPr>
          </a:p>
        </p:txBody>
      </p:sp>
      <p:pic>
        <p:nvPicPr>
          <p:cNvPr id="4" name="Picture 3">
            <a:extLst>
              <a:ext uri="{FF2B5EF4-FFF2-40B4-BE49-F238E27FC236}">
                <a16:creationId xmlns:a16="http://schemas.microsoft.com/office/drawing/2014/main" id="{7C505794-2DF0-004F-B972-0F63A1256705}"/>
              </a:ext>
            </a:extLst>
          </p:cNvPr>
          <p:cNvPicPr>
            <a:picLocks noChangeAspect="1"/>
          </p:cNvPicPr>
          <p:nvPr/>
        </p:nvPicPr>
        <p:blipFill>
          <a:blip r:embed="rId2"/>
          <a:stretch>
            <a:fillRect/>
          </a:stretch>
        </p:blipFill>
        <p:spPr>
          <a:xfrm>
            <a:off x="2818799" y="2425421"/>
            <a:ext cx="3506402" cy="830997"/>
          </a:xfrm>
          <a:prstGeom prst="rect">
            <a:avLst/>
          </a:prstGeom>
        </p:spPr>
      </p:pic>
    </p:spTree>
    <p:extLst>
      <p:ext uri="{BB962C8B-B14F-4D97-AF65-F5344CB8AC3E}">
        <p14:creationId xmlns:p14="http://schemas.microsoft.com/office/powerpoint/2010/main" val="2843410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5EE-D7F3-974C-A8C3-B0F17CC416F2}"/>
              </a:ext>
            </a:extLst>
          </p:cNvPr>
          <p:cNvSpPr>
            <a:spLocks noGrp="1"/>
          </p:cNvSpPr>
          <p:nvPr>
            <p:ph type="title"/>
          </p:nvPr>
        </p:nvSpPr>
        <p:spPr/>
        <p:txBody>
          <a:bodyPr/>
          <a:lstStyle/>
          <a:p>
            <a:r>
              <a:rPr lang="en-US" sz="2800" dirty="0">
                <a:solidFill>
                  <a:schemeClr val="bg1"/>
                </a:solidFill>
              </a:rPr>
              <a:t>Development lifecycle</a:t>
            </a:r>
          </a:p>
        </p:txBody>
      </p:sp>
      <p:pic>
        <p:nvPicPr>
          <p:cNvPr id="3" name="Picture 2">
            <a:extLst>
              <a:ext uri="{FF2B5EF4-FFF2-40B4-BE49-F238E27FC236}">
                <a16:creationId xmlns:a16="http://schemas.microsoft.com/office/drawing/2014/main" id="{62D7D3A8-9BE0-E542-87DD-B572A6A1B8C4}"/>
              </a:ext>
            </a:extLst>
          </p:cNvPr>
          <p:cNvPicPr>
            <a:picLocks noChangeAspect="1"/>
          </p:cNvPicPr>
          <p:nvPr/>
        </p:nvPicPr>
        <p:blipFill>
          <a:blip r:embed="rId2"/>
          <a:stretch>
            <a:fillRect/>
          </a:stretch>
        </p:blipFill>
        <p:spPr>
          <a:xfrm>
            <a:off x="2956171" y="2531870"/>
            <a:ext cx="3231655" cy="738664"/>
          </a:xfrm>
          <a:prstGeom prst="rect">
            <a:avLst/>
          </a:prstGeom>
        </p:spPr>
      </p:pic>
      <p:sp>
        <p:nvSpPr>
          <p:cNvPr id="4" name="Rectangle 3">
            <a:extLst>
              <a:ext uri="{FF2B5EF4-FFF2-40B4-BE49-F238E27FC236}">
                <a16:creationId xmlns:a16="http://schemas.microsoft.com/office/drawing/2014/main" id="{6EFB64CB-D602-404A-A848-549B43F26C9D}"/>
              </a:ext>
            </a:extLst>
          </p:cNvPr>
          <p:cNvSpPr/>
          <p:nvPr/>
        </p:nvSpPr>
        <p:spPr>
          <a:xfrm>
            <a:off x="694266" y="3836370"/>
            <a:ext cx="7755467" cy="1200329"/>
          </a:xfrm>
          <a:prstGeom prst="rect">
            <a:avLst/>
          </a:prstGeom>
        </p:spPr>
        <p:txBody>
          <a:bodyPr wrap="square">
            <a:spAutoFit/>
          </a:bodyPr>
          <a:lstStyle/>
          <a:p>
            <a:r>
              <a:rPr lang="en-AU" sz="2400" b="1" dirty="0">
                <a:latin typeface="Times" pitchFamily="2" charset="0"/>
              </a:rPr>
              <a:t>Implementation: </a:t>
            </a:r>
            <a:endParaRPr lang="en-AU" sz="2400" dirty="0">
              <a:latin typeface="Times" pitchFamily="2" charset="0"/>
            </a:endParaRPr>
          </a:p>
          <a:p>
            <a:r>
              <a:rPr lang="en-AU" sz="2400" dirty="0">
                <a:latin typeface="Times New Roman" panose="02020603050405020304" pitchFamily="18" charset="0"/>
              </a:rPr>
              <a:t>Physical realization of the database and application designs. </a:t>
            </a:r>
          </a:p>
          <a:p>
            <a:r>
              <a:rPr lang="en-AU" sz="2400" dirty="0">
                <a:solidFill>
                  <a:srgbClr val="F32E0D"/>
                </a:solidFill>
                <a:latin typeface="Times New Roman" panose="02020603050405020304" pitchFamily="18" charset="0"/>
              </a:rPr>
              <a:t>Programming phase</a:t>
            </a:r>
            <a:endParaRPr lang="en-AU" sz="2400" dirty="0">
              <a:solidFill>
                <a:srgbClr val="F32E0D"/>
              </a:solidFill>
              <a:effectLst/>
              <a:latin typeface="Times New Roman" panose="02020603050405020304" pitchFamily="18" charset="0"/>
            </a:endParaRPr>
          </a:p>
        </p:txBody>
      </p:sp>
      <p:sp>
        <p:nvSpPr>
          <p:cNvPr id="5" name="Rectangle 4">
            <a:extLst>
              <a:ext uri="{FF2B5EF4-FFF2-40B4-BE49-F238E27FC236}">
                <a16:creationId xmlns:a16="http://schemas.microsoft.com/office/drawing/2014/main" id="{D3583D1B-5E99-0245-9EDA-2520B57207CF}"/>
              </a:ext>
            </a:extLst>
          </p:cNvPr>
          <p:cNvSpPr/>
          <p:nvPr/>
        </p:nvSpPr>
        <p:spPr>
          <a:xfrm>
            <a:off x="618067" y="1135038"/>
            <a:ext cx="7358327" cy="830997"/>
          </a:xfrm>
          <a:prstGeom prst="rect">
            <a:avLst/>
          </a:prstGeom>
        </p:spPr>
        <p:txBody>
          <a:bodyPr wrap="square">
            <a:spAutoFit/>
          </a:bodyPr>
          <a:lstStyle/>
          <a:p>
            <a:r>
              <a:rPr lang="en-AU" sz="2400" b="1" dirty="0">
                <a:latin typeface="Times New Roman" panose="02020603050405020304" pitchFamily="18" charset="0"/>
              </a:rPr>
              <a:t>A. The purpose of each stage and what do we, as database designers, need to do in each stage</a:t>
            </a:r>
          </a:p>
        </p:txBody>
      </p:sp>
    </p:spTree>
    <p:extLst>
      <p:ext uri="{BB962C8B-B14F-4D97-AF65-F5344CB8AC3E}">
        <p14:creationId xmlns:p14="http://schemas.microsoft.com/office/powerpoint/2010/main" val="3736193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5EE-D7F3-974C-A8C3-B0F17CC416F2}"/>
              </a:ext>
            </a:extLst>
          </p:cNvPr>
          <p:cNvSpPr>
            <a:spLocks noGrp="1"/>
          </p:cNvSpPr>
          <p:nvPr>
            <p:ph type="title"/>
          </p:nvPr>
        </p:nvSpPr>
        <p:spPr/>
        <p:txBody>
          <a:bodyPr/>
          <a:lstStyle/>
          <a:p>
            <a:r>
              <a:rPr lang="en-US" sz="2800" dirty="0">
                <a:solidFill>
                  <a:schemeClr val="bg1"/>
                </a:solidFill>
              </a:rPr>
              <a:t>Development lifecycle</a:t>
            </a:r>
          </a:p>
        </p:txBody>
      </p:sp>
      <p:sp>
        <p:nvSpPr>
          <p:cNvPr id="7" name="Rectangle 6">
            <a:extLst>
              <a:ext uri="{FF2B5EF4-FFF2-40B4-BE49-F238E27FC236}">
                <a16:creationId xmlns:a16="http://schemas.microsoft.com/office/drawing/2014/main" id="{8317581A-57AC-F44C-A3BB-F9A2EF5FE868}"/>
              </a:ext>
            </a:extLst>
          </p:cNvPr>
          <p:cNvSpPr/>
          <p:nvPr/>
        </p:nvSpPr>
        <p:spPr>
          <a:xfrm>
            <a:off x="618067" y="1135038"/>
            <a:ext cx="7358327" cy="830997"/>
          </a:xfrm>
          <a:prstGeom prst="rect">
            <a:avLst/>
          </a:prstGeom>
        </p:spPr>
        <p:txBody>
          <a:bodyPr wrap="square">
            <a:spAutoFit/>
          </a:bodyPr>
          <a:lstStyle/>
          <a:p>
            <a:r>
              <a:rPr lang="en-AU" sz="2400" b="1" dirty="0">
                <a:latin typeface="Times New Roman" panose="02020603050405020304" pitchFamily="18" charset="0"/>
              </a:rPr>
              <a:t>A. The purpose of each stage and what do we, as database designers, need to do in each stage</a:t>
            </a:r>
          </a:p>
        </p:txBody>
      </p:sp>
      <p:sp>
        <p:nvSpPr>
          <p:cNvPr id="3" name="Rectangle 2">
            <a:extLst>
              <a:ext uri="{FF2B5EF4-FFF2-40B4-BE49-F238E27FC236}">
                <a16:creationId xmlns:a16="http://schemas.microsoft.com/office/drawing/2014/main" id="{6761C77E-FFC7-6740-9A2E-DB8DA1908783}"/>
              </a:ext>
            </a:extLst>
          </p:cNvPr>
          <p:cNvSpPr/>
          <p:nvPr/>
        </p:nvSpPr>
        <p:spPr>
          <a:xfrm>
            <a:off x="637116" y="3587749"/>
            <a:ext cx="7869768" cy="1261884"/>
          </a:xfrm>
          <a:prstGeom prst="rect">
            <a:avLst/>
          </a:prstGeom>
        </p:spPr>
        <p:txBody>
          <a:bodyPr wrap="square">
            <a:spAutoFit/>
          </a:bodyPr>
          <a:lstStyle/>
          <a:p>
            <a:r>
              <a:rPr lang="en-AU" sz="2800" b="1" dirty="0">
                <a:solidFill>
                  <a:schemeClr val="tx1"/>
                </a:solidFill>
                <a:latin typeface="TimesNewRomanPSMT"/>
              </a:rPr>
              <a:t>Data conversion and loading:</a:t>
            </a:r>
          </a:p>
          <a:p>
            <a:r>
              <a:rPr lang="en-AU" sz="2400" dirty="0">
                <a:solidFill>
                  <a:schemeClr val="tx1"/>
                </a:solidFill>
                <a:latin typeface="TimesNewRomanPSMT"/>
              </a:rPr>
              <a:t>Needed when a new database is </a:t>
            </a:r>
            <a:r>
              <a:rPr lang="en-AU" sz="2400" dirty="0">
                <a:solidFill>
                  <a:srgbClr val="FF0000"/>
                </a:solidFill>
                <a:latin typeface="TimesNewRomanPSMT"/>
              </a:rPr>
              <a:t>replacing</a:t>
            </a:r>
            <a:r>
              <a:rPr lang="en-AU" sz="2400" dirty="0">
                <a:solidFill>
                  <a:schemeClr val="tx1"/>
                </a:solidFill>
                <a:latin typeface="TimesNewRomanPSMT"/>
              </a:rPr>
              <a:t> an old system. </a:t>
            </a:r>
          </a:p>
          <a:p>
            <a:r>
              <a:rPr lang="en-AU" sz="2400" dirty="0">
                <a:solidFill>
                  <a:schemeClr val="tx1"/>
                </a:solidFill>
                <a:latin typeface="TimesNewRomanPSMT"/>
              </a:rPr>
              <a:t>The existing data will be transferred into the new database. </a:t>
            </a:r>
            <a:endParaRPr lang="en-AU" sz="2400" dirty="0">
              <a:solidFill>
                <a:schemeClr val="tx1"/>
              </a:solidFill>
              <a:latin typeface="SymbolMT"/>
            </a:endParaRPr>
          </a:p>
        </p:txBody>
      </p:sp>
      <p:pic>
        <p:nvPicPr>
          <p:cNvPr id="4" name="Picture 3">
            <a:extLst>
              <a:ext uri="{FF2B5EF4-FFF2-40B4-BE49-F238E27FC236}">
                <a16:creationId xmlns:a16="http://schemas.microsoft.com/office/drawing/2014/main" id="{B9B93D46-5247-CB4E-82A8-6738869F06AD}"/>
              </a:ext>
            </a:extLst>
          </p:cNvPr>
          <p:cNvPicPr>
            <a:picLocks noChangeAspect="1"/>
          </p:cNvPicPr>
          <p:nvPr/>
        </p:nvPicPr>
        <p:blipFill>
          <a:blip r:embed="rId2"/>
          <a:stretch>
            <a:fillRect/>
          </a:stretch>
        </p:blipFill>
        <p:spPr>
          <a:xfrm>
            <a:off x="3047828" y="2417748"/>
            <a:ext cx="3048344" cy="718288"/>
          </a:xfrm>
          <a:prstGeom prst="rect">
            <a:avLst/>
          </a:prstGeom>
        </p:spPr>
      </p:pic>
    </p:spTree>
    <p:extLst>
      <p:ext uri="{BB962C8B-B14F-4D97-AF65-F5344CB8AC3E}">
        <p14:creationId xmlns:p14="http://schemas.microsoft.com/office/powerpoint/2010/main" val="3618756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5EE-D7F3-974C-A8C3-B0F17CC416F2}"/>
              </a:ext>
            </a:extLst>
          </p:cNvPr>
          <p:cNvSpPr>
            <a:spLocks noGrp="1"/>
          </p:cNvSpPr>
          <p:nvPr>
            <p:ph type="title"/>
          </p:nvPr>
        </p:nvSpPr>
        <p:spPr/>
        <p:txBody>
          <a:bodyPr/>
          <a:lstStyle/>
          <a:p>
            <a:r>
              <a:rPr lang="en-US" sz="2800" dirty="0">
                <a:solidFill>
                  <a:schemeClr val="bg1"/>
                </a:solidFill>
              </a:rPr>
              <a:t>Development lifecycle</a:t>
            </a:r>
          </a:p>
        </p:txBody>
      </p:sp>
      <p:sp>
        <p:nvSpPr>
          <p:cNvPr id="7" name="Rectangle 6">
            <a:extLst>
              <a:ext uri="{FF2B5EF4-FFF2-40B4-BE49-F238E27FC236}">
                <a16:creationId xmlns:a16="http://schemas.microsoft.com/office/drawing/2014/main" id="{8317581A-57AC-F44C-A3BB-F9A2EF5FE868}"/>
              </a:ext>
            </a:extLst>
          </p:cNvPr>
          <p:cNvSpPr/>
          <p:nvPr/>
        </p:nvSpPr>
        <p:spPr>
          <a:xfrm>
            <a:off x="618067" y="1135038"/>
            <a:ext cx="7358327" cy="830997"/>
          </a:xfrm>
          <a:prstGeom prst="rect">
            <a:avLst/>
          </a:prstGeom>
        </p:spPr>
        <p:txBody>
          <a:bodyPr wrap="square">
            <a:spAutoFit/>
          </a:bodyPr>
          <a:lstStyle/>
          <a:p>
            <a:r>
              <a:rPr lang="en-AU" sz="2400" b="1" dirty="0">
                <a:latin typeface="Times New Roman" panose="02020603050405020304" pitchFamily="18" charset="0"/>
              </a:rPr>
              <a:t>A. The purpose of each stage and what do we, as database designers, need to do in each stage</a:t>
            </a:r>
          </a:p>
        </p:txBody>
      </p:sp>
      <p:sp>
        <p:nvSpPr>
          <p:cNvPr id="3" name="Rectangle 2">
            <a:extLst>
              <a:ext uri="{FF2B5EF4-FFF2-40B4-BE49-F238E27FC236}">
                <a16:creationId xmlns:a16="http://schemas.microsoft.com/office/drawing/2014/main" id="{938EF878-E8B5-1848-847A-7606302822F1}"/>
              </a:ext>
            </a:extLst>
          </p:cNvPr>
          <p:cNvSpPr/>
          <p:nvPr/>
        </p:nvSpPr>
        <p:spPr>
          <a:xfrm>
            <a:off x="1267122" y="3748616"/>
            <a:ext cx="6609756" cy="1261884"/>
          </a:xfrm>
          <a:prstGeom prst="rect">
            <a:avLst/>
          </a:prstGeom>
        </p:spPr>
        <p:txBody>
          <a:bodyPr wrap="square">
            <a:spAutoFit/>
          </a:bodyPr>
          <a:lstStyle/>
          <a:p>
            <a:r>
              <a:rPr lang="en-AU" sz="2800" b="1" dirty="0">
                <a:solidFill>
                  <a:schemeClr val="tx1"/>
                </a:solidFill>
                <a:latin typeface="TimesNewRomanPSMT"/>
              </a:rPr>
              <a:t>Testing:</a:t>
            </a:r>
          </a:p>
          <a:p>
            <a:r>
              <a:rPr lang="en-AU" sz="2400" dirty="0">
                <a:solidFill>
                  <a:schemeClr val="tx1"/>
                </a:solidFill>
                <a:latin typeface="TimesNewRomanPSMT"/>
              </a:rPr>
              <a:t>Find errors and </a:t>
            </a:r>
            <a:r>
              <a:rPr lang="en-AU" sz="2400" dirty="0" err="1">
                <a:solidFill>
                  <a:schemeClr val="tx1"/>
                </a:solidFill>
                <a:latin typeface="TimesNewRomanPSMT"/>
              </a:rPr>
              <a:t>analyze</a:t>
            </a:r>
            <a:r>
              <a:rPr lang="en-AU" sz="2400" dirty="0">
                <a:solidFill>
                  <a:schemeClr val="tx1"/>
                </a:solidFill>
                <a:latin typeface="TimesNewRomanPSMT"/>
              </a:rPr>
              <a:t> performance, robustness and adaptability. </a:t>
            </a:r>
            <a:endParaRPr lang="en-AU" sz="2400" dirty="0">
              <a:solidFill>
                <a:schemeClr val="tx1"/>
              </a:solidFill>
              <a:latin typeface="SymbolMT"/>
            </a:endParaRPr>
          </a:p>
        </p:txBody>
      </p:sp>
      <p:pic>
        <p:nvPicPr>
          <p:cNvPr id="4" name="Picture 3">
            <a:extLst>
              <a:ext uri="{FF2B5EF4-FFF2-40B4-BE49-F238E27FC236}">
                <a16:creationId xmlns:a16="http://schemas.microsoft.com/office/drawing/2014/main" id="{D8D1A3F2-A12F-DE4E-A35B-8C7FBC79B7A3}"/>
              </a:ext>
            </a:extLst>
          </p:cNvPr>
          <p:cNvPicPr>
            <a:picLocks noChangeAspect="1"/>
          </p:cNvPicPr>
          <p:nvPr/>
        </p:nvPicPr>
        <p:blipFill>
          <a:blip r:embed="rId2"/>
          <a:stretch>
            <a:fillRect/>
          </a:stretch>
        </p:blipFill>
        <p:spPr>
          <a:xfrm>
            <a:off x="2478622" y="2339074"/>
            <a:ext cx="3476271" cy="770310"/>
          </a:xfrm>
          <a:prstGeom prst="rect">
            <a:avLst/>
          </a:prstGeom>
        </p:spPr>
      </p:pic>
    </p:spTree>
    <p:extLst>
      <p:ext uri="{BB962C8B-B14F-4D97-AF65-F5344CB8AC3E}">
        <p14:creationId xmlns:p14="http://schemas.microsoft.com/office/powerpoint/2010/main" val="239221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5EE-D7F3-974C-A8C3-B0F17CC416F2}"/>
              </a:ext>
            </a:extLst>
          </p:cNvPr>
          <p:cNvSpPr>
            <a:spLocks noGrp="1"/>
          </p:cNvSpPr>
          <p:nvPr>
            <p:ph type="title"/>
          </p:nvPr>
        </p:nvSpPr>
        <p:spPr/>
        <p:txBody>
          <a:bodyPr/>
          <a:lstStyle/>
          <a:p>
            <a:r>
              <a:rPr lang="en-US" sz="2800" dirty="0">
                <a:solidFill>
                  <a:schemeClr val="bg1"/>
                </a:solidFill>
              </a:rPr>
              <a:t>Development lifecycle</a:t>
            </a:r>
          </a:p>
        </p:txBody>
      </p:sp>
      <p:sp>
        <p:nvSpPr>
          <p:cNvPr id="7" name="Rectangle 6">
            <a:extLst>
              <a:ext uri="{FF2B5EF4-FFF2-40B4-BE49-F238E27FC236}">
                <a16:creationId xmlns:a16="http://schemas.microsoft.com/office/drawing/2014/main" id="{8317581A-57AC-F44C-A3BB-F9A2EF5FE868}"/>
              </a:ext>
            </a:extLst>
          </p:cNvPr>
          <p:cNvSpPr/>
          <p:nvPr/>
        </p:nvSpPr>
        <p:spPr>
          <a:xfrm>
            <a:off x="618067" y="1135038"/>
            <a:ext cx="7358327" cy="830997"/>
          </a:xfrm>
          <a:prstGeom prst="rect">
            <a:avLst/>
          </a:prstGeom>
        </p:spPr>
        <p:txBody>
          <a:bodyPr wrap="square">
            <a:spAutoFit/>
          </a:bodyPr>
          <a:lstStyle/>
          <a:p>
            <a:r>
              <a:rPr lang="en-AU" sz="2400" b="1" dirty="0">
                <a:latin typeface="Times New Roman" panose="02020603050405020304" pitchFamily="18" charset="0"/>
              </a:rPr>
              <a:t>A. The purpose of each stage and what do we, as database designers, need to do in each stage</a:t>
            </a:r>
          </a:p>
        </p:txBody>
      </p:sp>
      <p:sp>
        <p:nvSpPr>
          <p:cNvPr id="3" name="Rectangle 2">
            <a:extLst>
              <a:ext uri="{FF2B5EF4-FFF2-40B4-BE49-F238E27FC236}">
                <a16:creationId xmlns:a16="http://schemas.microsoft.com/office/drawing/2014/main" id="{73D560E7-3F0D-8E4C-8DC9-BCE014C9BAF7}"/>
              </a:ext>
            </a:extLst>
          </p:cNvPr>
          <p:cNvSpPr/>
          <p:nvPr/>
        </p:nvSpPr>
        <p:spPr>
          <a:xfrm>
            <a:off x="380999" y="3516131"/>
            <a:ext cx="8382000" cy="2369880"/>
          </a:xfrm>
          <a:prstGeom prst="rect">
            <a:avLst/>
          </a:prstGeom>
        </p:spPr>
        <p:txBody>
          <a:bodyPr wrap="square">
            <a:spAutoFit/>
          </a:bodyPr>
          <a:lstStyle/>
          <a:p>
            <a:r>
              <a:rPr lang="en-AU" sz="2800" b="1" dirty="0">
                <a:solidFill>
                  <a:schemeClr val="tx1"/>
                </a:solidFill>
                <a:latin typeface="TimesNewRomanPSMT"/>
              </a:rPr>
              <a:t>Operational maintenance:</a:t>
            </a:r>
          </a:p>
          <a:p>
            <a:r>
              <a:rPr lang="en-AU" sz="2400" dirty="0">
                <a:solidFill>
                  <a:srgbClr val="FF0000"/>
                </a:solidFill>
                <a:latin typeface="TimesNewRomanPSMT"/>
              </a:rPr>
              <a:t>Monitoring: </a:t>
            </a:r>
            <a:r>
              <a:rPr lang="en-AU" sz="2400" dirty="0">
                <a:solidFill>
                  <a:schemeClr val="tx1"/>
                </a:solidFill>
                <a:latin typeface="TimesNewRomanPSMT"/>
              </a:rPr>
              <a:t>the performance of the system is observed. If the performance of the system falls below an acceptable level, tuning or reorganization of the database may be required. </a:t>
            </a:r>
          </a:p>
          <a:p>
            <a:r>
              <a:rPr lang="en-AU" sz="2400" dirty="0">
                <a:solidFill>
                  <a:srgbClr val="FF0000"/>
                </a:solidFill>
                <a:latin typeface="TimesNewRomanPSMT"/>
              </a:rPr>
              <a:t>Maintaining and upgrading </a:t>
            </a:r>
            <a:r>
              <a:rPr lang="en-AU" sz="2400" dirty="0">
                <a:solidFill>
                  <a:schemeClr val="tx1"/>
                </a:solidFill>
                <a:latin typeface="TimesNewRomanPSMT"/>
              </a:rPr>
              <a:t>the database system: when new requirements arise, the new development lifecycle will be done. </a:t>
            </a:r>
            <a:endParaRPr lang="en-AU" sz="2400" dirty="0">
              <a:solidFill>
                <a:schemeClr val="tx1"/>
              </a:solidFill>
              <a:latin typeface="SymbolMT"/>
            </a:endParaRPr>
          </a:p>
        </p:txBody>
      </p:sp>
      <p:pic>
        <p:nvPicPr>
          <p:cNvPr id="4" name="Picture 3">
            <a:extLst>
              <a:ext uri="{FF2B5EF4-FFF2-40B4-BE49-F238E27FC236}">
                <a16:creationId xmlns:a16="http://schemas.microsoft.com/office/drawing/2014/main" id="{D9DCC9FE-0747-C24E-BD8D-B7C98CB4F087}"/>
              </a:ext>
            </a:extLst>
          </p:cNvPr>
          <p:cNvPicPr>
            <a:picLocks noChangeAspect="1"/>
          </p:cNvPicPr>
          <p:nvPr/>
        </p:nvPicPr>
        <p:blipFill>
          <a:blip r:embed="rId2"/>
          <a:stretch>
            <a:fillRect/>
          </a:stretch>
        </p:blipFill>
        <p:spPr>
          <a:xfrm>
            <a:off x="3126455" y="2339074"/>
            <a:ext cx="2891089" cy="638729"/>
          </a:xfrm>
          <a:prstGeom prst="rect">
            <a:avLst/>
          </a:prstGeom>
        </p:spPr>
      </p:pic>
    </p:spTree>
    <p:extLst>
      <p:ext uri="{BB962C8B-B14F-4D97-AF65-F5344CB8AC3E}">
        <p14:creationId xmlns:p14="http://schemas.microsoft.com/office/powerpoint/2010/main" val="3695018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5EE-D7F3-974C-A8C3-B0F17CC416F2}"/>
              </a:ext>
            </a:extLst>
          </p:cNvPr>
          <p:cNvSpPr>
            <a:spLocks noGrp="1"/>
          </p:cNvSpPr>
          <p:nvPr>
            <p:ph type="title"/>
          </p:nvPr>
        </p:nvSpPr>
        <p:spPr/>
        <p:txBody>
          <a:bodyPr/>
          <a:lstStyle/>
          <a:p>
            <a:r>
              <a:rPr lang="en-US" sz="2800" dirty="0">
                <a:solidFill>
                  <a:schemeClr val="bg1"/>
                </a:solidFill>
              </a:rPr>
              <a:t>Development lifecycle</a:t>
            </a:r>
          </a:p>
        </p:txBody>
      </p:sp>
      <p:sp>
        <p:nvSpPr>
          <p:cNvPr id="3" name="Rectangle 2">
            <a:extLst>
              <a:ext uri="{FF2B5EF4-FFF2-40B4-BE49-F238E27FC236}">
                <a16:creationId xmlns:a16="http://schemas.microsoft.com/office/drawing/2014/main" id="{968C449F-6566-D74E-80F3-906004F988F7}"/>
              </a:ext>
            </a:extLst>
          </p:cNvPr>
          <p:cNvSpPr/>
          <p:nvPr/>
        </p:nvSpPr>
        <p:spPr>
          <a:xfrm>
            <a:off x="660399" y="1314678"/>
            <a:ext cx="7907868" cy="830997"/>
          </a:xfrm>
          <a:prstGeom prst="rect">
            <a:avLst/>
          </a:prstGeom>
        </p:spPr>
        <p:txBody>
          <a:bodyPr wrap="square">
            <a:spAutoFit/>
          </a:bodyPr>
          <a:lstStyle/>
          <a:p>
            <a:r>
              <a:rPr lang="en-US" sz="2400" dirty="0"/>
              <a:t>B. Tasks that are performed in the conceptual design stage to generate a conceptual model. </a:t>
            </a:r>
          </a:p>
        </p:txBody>
      </p:sp>
    </p:spTree>
    <p:extLst>
      <p:ext uri="{BB962C8B-B14F-4D97-AF65-F5344CB8AC3E}">
        <p14:creationId xmlns:p14="http://schemas.microsoft.com/office/powerpoint/2010/main" val="44764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5EE-D7F3-974C-A8C3-B0F17CC416F2}"/>
              </a:ext>
            </a:extLst>
          </p:cNvPr>
          <p:cNvSpPr>
            <a:spLocks noGrp="1"/>
          </p:cNvSpPr>
          <p:nvPr>
            <p:ph type="title"/>
          </p:nvPr>
        </p:nvSpPr>
        <p:spPr/>
        <p:txBody>
          <a:bodyPr/>
          <a:lstStyle/>
          <a:p>
            <a:r>
              <a:rPr lang="en-US" sz="2800" dirty="0">
                <a:solidFill>
                  <a:schemeClr val="bg1"/>
                </a:solidFill>
              </a:rPr>
              <a:t>Development lifecycle</a:t>
            </a:r>
          </a:p>
        </p:txBody>
      </p:sp>
      <p:sp>
        <p:nvSpPr>
          <p:cNvPr id="3" name="Rectangle 2">
            <a:extLst>
              <a:ext uri="{FF2B5EF4-FFF2-40B4-BE49-F238E27FC236}">
                <a16:creationId xmlns:a16="http://schemas.microsoft.com/office/drawing/2014/main" id="{968C449F-6566-D74E-80F3-906004F988F7}"/>
              </a:ext>
            </a:extLst>
          </p:cNvPr>
          <p:cNvSpPr/>
          <p:nvPr/>
        </p:nvSpPr>
        <p:spPr>
          <a:xfrm>
            <a:off x="660399" y="1314678"/>
            <a:ext cx="7907868" cy="830997"/>
          </a:xfrm>
          <a:prstGeom prst="rect">
            <a:avLst/>
          </a:prstGeom>
        </p:spPr>
        <p:txBody>
          <a:bodyPr wrap="square">
            <a:spAutoFit/>
          </a:bodyPr>
          <a:lstStyle/>
          <a:p>
            <a:r>
              <a:rPr lang="en-US" sz="2400" dirty="0"/>
              <a:t>B. Tasks that are performed in the conceptual design stage to generate a conceptual model. </a:t>
            </a:r>
          </a:p>
        </p:txBody>
      </p:sp>
      <p:sp>
        <p:nvSpPr>
          <p:cNvPr id="4" name="Rectangle 3">
            <a:extLst>
              <a:ext uri="{FF2B5EF4-FFF2-40B4-BE49-F238E27FC236}">
                <a16:creationId xmlns:a16="http://schemas.microsoft.com/office/drawing/2014/main" id="{9B5051D6-A284-874D-9A2B-22D93DA8C5C9}"/>
              </a:ext>
            </a:extLst>
          </p:cNvPr>
          <p:cNvSpPr/>
          <p:nvPr/>
        </p:nvSpPr>
        <p:spPr>
          <a:xfrm>
            <a:off x="660399" y="2523495"/>
            <a:ext cx="7521611" cy="461665"/>
          </a:xfrm>
          <a:prstGeom prst="rect">
            <a:avLst/>
          </a:prstGeom>
        </p:spPr>
        <p:txBody>
          <a:bodyPr wrap="none">
            <a:spAutoFit/>
          </a:bodyPr>
          <a:lstStyle/>
          <a:p>
            <a:r>
              <a:rPr lang="en-AU" sz="2400" dirty="0">
                <a:latin typeface="Times New Roman" panose="02020603050405020304" pitchFamily="18" charset="0"/>
              </a:rPr>
              <a:t>1. requirement analysis: identify</a:t>
            </a:r>
            <a:r>
              <a:rPr lang="en-AU" sz="2400" dirty="0">
                <a:solidFill>
                  <a:srgbClr val="FC3A08"/>
                </a:solidFill>
                <a:latin typeface="Times New Roman" panose="02020603050405020304" pitchFamily="18" charset="0"/>
              </a:rPr>
              <a:t> </a:t>
            </a:r>
            <a:r>
              <a:rPr lang="en-AU" sz="2400" b="1" dirty="0">
                <a:solidFill>
                  <a:srgbClr val="FC3A08"/>
                </a:solidFill>
                <a:latin typeface="Times New Roman" panose="02020603050405020304" pitchFamily="18" charset="0"/>
              </a:rPr>
              <a:t>entities and relationships</a:t>
            </a:r>
            <a:endParaRPr lang="en-AU" sz="2400" dirty="0">
              <a:solidFill>
                <a:srgbClr val="FC3A08"/>
              </a:solidFill>
              <a:latin typeface="Times New Roman" panose="02020603050405020304" pitchFamily="18" charset="0"/>
            </a:endParaRPr>
          </a:p>
        </p:txBody>
      </p:sp>
      <p:sp>
        <p:nvSpPr>
          <p:cNvPr id="6" name="Rectangle 5">
            <a:extLst>
              <a:ext uri="{FF2B5EF4-FFF2-40B4-BE49-F238E27FC236}">
                <a16:creationId xmlns:a16="http://schemas.microsoft.com/office/drawing/2014/main" id="{AB0D3424-27BE-8245-A92F-C9BE133BD3CD}"/>
              </a:ext>
            </a:extLst>
          </p:cNvPr>
          <p:cNvSpPr/>
          <p:nvPr/>
        </p:nvSpPr>
        <p:spPr>
          <a:xfrm>
            <a:off x="660399" y="3403825"/>
            <a:ext cx="7907868" cy="830997"/>
          </a:xfrm>
          <a:prstGeom prst="rect">
            <a:avLst/>
          </a:prstGeom>
        </p:spPr>
        <p:txBody>
          <a:bodyPr wrap="square">
            <a:spAutoFit/>
          </a:bodyPr>
          <a:lstStyle/>
          <a:p>
            <a:r>
              <a:rPr lang="en-AU" sz="2400" b="1" dirty="0">
                <a:latin typeface="Times New Roman" panose="02020603050405020304" pitchFamily="18" charset="0"/>
              </a:rPr>
              <a:t>Entities</a:t>
            </a:r>
            <a:r>
              <a:rPr lang="en-AU" sz="2400" dirty="0">
                <a:latin typeface="Times New Roman" panose="02020603050405020304" pitchFamily="18" charset="0"/>
              </a:rPr>
              <a:t>: real-world object or concept distinguishable from other objects or concepts</a:t>
            </a:r>
          </a:p>
        </p:txBody>
      </p:sp>
      <p:sp>
        <p:nvSpPr>
          <p:cNvPr id="7" name="Rectangle 6">
            <a:extLst>
              <a:ext uri="{FF2B5EF4-FFF2-40B4-BE49-F238E27FC236}">
                <a16:creationId xmlns:a16="http://schemas.microsoft.com/office/drawing/2014/main" id="{16E94169-A060-7B43-A80F-5AAFAA095CE8}"/>
              </a:ext>
            </a:extLst>
          </p:cNvPr>
          <p:cNvSpPr/>
          <p:nvPr/>
        </p:nvSpPr>
        <p:spPr>
          <a:xfrm>
            <a:off x="660399" y="4653487"/>
            <a:ext cx="6117380" cy="461665"/>
          </a:xfrm>
          <a:prstGeom prst="rect">
            <a:avLst/>
          </a:prstGeom>
        </p:spPr>
        <p:txBody>
          <a:bodyPr wrap="none">
            <a:spAutoFit/>
          </a:bodyPr>
          <a:lstStyle/>
          <a:p>
            <a:r>
              <a:rPr lang="en-AU" sz="2400" dirty="0">
                <a:latin typeface="Times New Roman" panose="02020603050405020304" pitchFamily="18" charset="0"/>
              </a:rPr>
              <a:t>Each entity is described using a set of attributes.</a:t>
            </a:r>
          </a:p>
        </p:txBody>
      </p:sp>
    </p:spTree>
    <p:extLst>
      <p:ext uri="{BB962C8B-B14F-4D97-AF65-F5344CB8AC3E}">
        <p14:creationId xmlns:p14="http://schemas.microsoft.com/office/powerpoint/2010/main" val="1934747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5EE-D7F3-974C-A8C3-B0F17CC416F2}"/>
              </a:ext>
            </a:extLst>
          </p:cNvPr>
          <p:cNvSpPr>
            <a:spLocks noGrp="1"/>
          </p:cNvSpPr>
          <p:nvPr>
            <p:ph type="title"/>
          </p:nvPr>
        </p:nvSpPr>
        <p:spPr/>
        <p:txBody>
          <a:bodyPr/>
          <a:lstStyle/>
          <a:p>
            <a:r>
              <a:rPr lang="en-US" sz="2800" dirty="0">
                <a:solidFill>
                  <a:schemeClr val="bg1"/>
                </a:solidFill>
              </a:rPr>
              <a:t>Development lifecycle</a:t>
            </a:r>
          </a:p>
        </p:txBody>
      </p:sp>
      <p:sp>
        <p:nvSpPr>
          <p:cNvPr id="3" name="Rectangle 2">
            <a:extLst>
              <a:ext uri="{FF2B5EF4-FFF2-40B4-BE49-F238E27FC236}">
                <a16:creationId xmlns:a16="http://schemas.microsoft.com/office/drawing/2014/main" id="{412FAFA8-9CF6-6D45-8BA1-2CFC7A841B8C}"/>
              </a:ext>
            </a:extLst>
          </p:cNvPr>
          <p:cNvSpPr/>
          <p:nvPr/>
        </p:nvSpPr>
        <p:spPr>
          <a:xfrm>
            <a:off x="726117" y="2675309"/>
            <a:ext cx="5206875" cy="461665"/>
          </a:xfrm>
          <a:prstGeom prst="rect">
            <a:avLst/>
          </a:prstGeom>
        </p:spPr>
        <p:txBody>
          <a:bodyPr wrap="none">
            <a:spAutoFit/>
          </a:bodyPr>
          <a:lstStyle/>
          <a:p>
            <a:r>
              <a:rPr lang="en-AU" sz="2400" dirty="0">
                <a:latin typeface="Times New Roman" panose="02020603050405020304" pitchFamily="18" charset="0"/>
              </a:rPr>
              <a:t>2. identify and document business rules. </a:t>
            </a:r>
          </a:p>
        </p:txBody>
      </p:sp>
      <p:sp>
        <p:nvSpPr>
          <p:cNvPr id="4" name="Rectangle 3">
            <a:extLst>
              <a:ext uri="{FF2B5EF4-FFF2-40B4-BE49-F238E27FC236}">
                <a16:creationId xmlns:a16="http://schemas.microsoft.com/office/drawing/2014/main" id="{DFB96745-90ED-124E-BDC9-8A38FE0A1541}"/>
              </a:ext>
            </a:extLst>
          </p:cNvPr>
          <p:cNvSpPr/>
          <p:nvPr/>
        </p:nvSpPr>
        <p:spPr>
          <a:xfrm>
            <a:off x="727125" y="3429000"/>
            <a:ext cx="7774416" cy="1569660"/>
          </a:xfrm>
          <a:prstGeom prst="rect">
            <a:avLst/>
          </a:prstGeom>
        </p:spPr>
        <p:txBody>
          <a:bodyPr wrap="square">
            <a:spAutoFit/>
          </a:bodyPr>
          <a:lstStyle/>
          <a:p>
            <a:r>
              <a:rPr lang="en-AU" sz="2400" dirty="0">
                <a:latin typeface="Times New Roman" panose="02020603050405020304" pitchFamily="18" charset="0"/>
              </a:rPr>
              <a:t>Allow the identification of </a:t>
            </a:r>
            <a:r>
              <a:rPr lang="en-AU" sz="2400" b="1" dirty="0">
                <a:solidFill>
                  <a:srgbClr val="FA2B08"/>
                </a:solidFill>
                <a:latin typeface="Times New Roman" panose="02020603050405020304" pitchFamily="18" charset="0"/>
              </a:rPr>
              <a:t>relationships</a:t>
            </a:r>
            <a:r>
              <a:rPr lang="en-AU" sz="2400" dirty="0">
                <a:solidFill>
                  <a:srgbClr val="FA2B08"/>
                </a:solidFill>
                <a:latin typeface="Times New Roman" panose="02020603050405020304" pitchFamily="18" charset="0"/>
              </a:rPr>
              <a:t>, </a:t>
            </a:r>
            <a:r>
              <a:rPr lang="en-AU" sz="2400" b="1" dirty="0">
                <a:solidFill>
                  <a:srgbClr val="FA2B08"/>
                </a:solidFill>
                <a:latin typeface="Times New Roman" panose="02020603050405020304" pitchFamily="18" charset="0"/>
              </a:rPr>
              <a:t>participation rules and constraints</a:t>
            </a:r>
            <a:r>
              <a:rPr lang="en-AU" sz="2400" dirty="0">
                <a:latin typeface="Times New Roman" panose="02020603050405020304" pitchFamily="18" charset="0"/>
              </a:rPr>
              <a:t> in creating a correct data model. They also allow designers to understand </a:t>
            </a:r>
            <a:r>
              <a:rPr lang="en-AU" sz="2400" b="1" dirty="0">
                <a:solidFill>
                  <a:srgbClr val="FA3207"/>
                </a:solidFill>
                <a:latin typeface="Times New Roman" panose="02020603050405020304" pitchFamily="18" charset="0"/>
              </a:rPr>
              <a:t>business processes, and the nature, role and scope of the data</a:t>
            </a:r>
            <a:endParaRPr lang="en-AU" sz="2400" dirty="0">
              <a:latin typeface="Times New Roman" panose="02020603050405020304" pitchFamily="18" charset="0"/>
            </a:endParaRPr>
          </a:p>
        </p:txBody>
      </p:sp>
      <p:sp>
        <p:nvSpPr>
          <p:cNvPr id="5" name="Rectangle 4">
            <a:extLst>
              <a:ext uri="{FF2B5EF4-FFF2-40B4-BE49-F238E27FC236}">
                <a16:creationId xmlns:a16="http://schemas.microsoft.com/office/drawing/2014/main" id="{2A1A50BA-9E39-2448-8BC1-71D6263C35DA}"/>
              </a:ext>
            </a:extLst>
          </p:cNvPr>
          <p:cNvSpPr/>
          <p:nvPr/>
        </p:nvSpPr>
        <p:spPr>
          <a:xfrm>
            <a:off x="660399" y="1314678"/>
            <a:ext cx="7907868" cy="830997"/>
          </a:xfrm>
          <a:prstGeom prst="rect">
            <a:avLst/>
          </a:prstGeom>
        </p:spPr>
        <p:txBody>
          <a:bodyPr wrap="square">
            <a:spAutoFit/>
          </a:bodyPr>
          <a:lstStyle/>
          <a:p>
            <a:r>
              <a:rPr lang="en-US" sz="2400" dirty="0"/>
              <a:t>B. Tasks that are performed in the conceptual design stage to generate a conceptual model. </a:t>
            </a:r>
          </a:p>
        </p:txBody>
      </p:sp>
    </p:spTree>
    <p:extLst>
      <p:ext uri="{BB962C8B-B14F-4D97-AF65-F5344CB8AC3E}">
        <p14:creationId xmlns:p14="http://schemas.microsoft.com/office/powerpoint/2010/main" val="3841935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Agenda Today</a:t>
            </a:r>
          </a:p>
        </p:txBody>
      </p:sp>
      <p:sp>
        <p:nvSpPr>
          <p:cNvPr id="4" name="Rectangle 3">
            <a:extLst>
              <a:ext uri="{FF2B5EF4-FFF2-40B4-BE49-F238E27FC236}">
                <a16:creationId xmlns:a16="http://schemas.microsoft.com/office/drawing/2014/main" id="{4ADFE590-9531-E849-9071-CE84FB0F5F58}"/>
              </a:ext>
            </a:extLst>
          </p:cNvPr>
          <p:cNvSpPr/>
          <p:nvPr/>
        </p:nvSpPr>
        <p:spPr>
          <a:xfrm>
            <a:off x="719666" y="2459504"/>
            <a:ext cx="7704667" cy="1938992"/>
          </a:xfrm>
          <a:prstGeom prst="rect">
            <a:avLst/>
          </a:prstGeom>
        </p:spPr>
        <p:txBody>
          <a:bodyPr wrap="square">
            <a:spAutoFit/>
          </a:bodyPr>
          <a:lstStyle/>
          <a:p>
            <a:pPr marL="457200" indent="-457200" algn="just">
              <a:buFont typeface="+mj-lt"/>
              <a:buAutoNum type="arabicPeriod"/>
            </a:pPr>
            <a:r>
              <a:rPr lang="en-AU" sz="2400" b="1" dirty="0">
                <a:latin typeface="Times New Roman" panose="02020603050405020304" pitchFamily="18" charset="0"/>
              </a:rPr>
              <a:t>Review of the Database Development Lifecycle– 20 mins</a:t>
            </a:r>
          </a:p>
          <a:p>
            <a:pPr marL="457200" indent="-457200" algn="just">
              <a:buFont typeface="+mj-lt"/>
              <a:buAutoNum type="arabicPeriod"/>
            </a:pPr>
            <a:endParaRPr lang="en-AU" sz="2400" b="1" dirty="0">
              <a:latin typeface="Times New Roman" panose="02020603050405020304" pitchFamily="18" charset="0"/>
            </a:endParaRPr>
          </a:p>
          <a:p>
            <a:pPr marL="457200" indent="-457200" algn="just">
              <a:buFont typeface="+mj-lt"/>
              <a:buAutoNum type="arabicPeriod"/>
            </a:pPr>
            <a:r>
              <a:rPr lang="en-AU" sz="2400" b="1" dirty="0">
                <a:latin typeface="Times New Roman" panose="02020603050405020304" pitchFamily="18" charset="0"/>
              </a:rPr>
              <a:t>Case study – identify entities, business rules and attributes (Q2) – 30 mins</a:t>
            </a:r>
          </a:p>
        </p:txBody>
      </p:sp>
    </p:spTree>
    <p:extLst>
      <p:ext uri="{BB962C8B-B14F-4D97-AF65-F5344CB8AC3E}">
        <p14:creationId xmlns:p14="http://schemas.microsoft.com/office/powerpoint/2010/main" val="2943784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5EE-D7F3-974C-A8C3-B0F17CC416F2}"/>
              </a:ext>
            </a:extLst>
          </p:cNvPr>
          <p:cNvSpPr>
            <a:spLocks noGrp="1"/>
          </p:cNvSpPr>
          <p:nvPr>
            <p:ph type="title"/>
          </p:nvPr>
        </p:nvSpPr>
        <p:spPr/>
        <p:txBody>
          <a:bodyPr/>
          <a:lstStyle/>
          <a:p>
            <a:r>
              <a:rPr lang="en-US" sz="2800" dirty="0">
                <a:solidFill>
                  <a:schemeClr val="bg1"/>
                </a:solidFill>
              </a:rPr>
              <a:t>Development lifecycle</a:t>
            </a:r>
          </a:p>
        </p:txBody>
      </p:sp>
      <p:sp>
        <p:nvSpPr>
          <p:cNvPr id="3" name="Rectangle 2">
            <a:extLst>
              <a:ext uri="{FF2B5EF4-FFF2-40B4-BE49-F238E27FC236}">
                <a16:creationId xmlns:a16="http://schemas.microsoft.com/office/drawing/2014/main" id="{4624FA7C-39C3-274A-B24A-01597556767F}"/>
              </a:ext>
            </a:extLst>
          </p:cNvPr>
          <p:cNvSpPr/>
          <p:nvPr/>
        </p:nvSpPr>
        <p:spPr>
          <a:xfrm>
            <a:off x="465666" y="2409103"/>
            <a:ext cx="8212667" cy="830997"/>
          </a:xfrm>
          <a:prstGeom prst="rect">
            <a:avLst/>
          </a:prstGeom>
        </p:spPr>
        <p:txBody>
          <a:bodyPr wrap="square">
            <a:spAutoFit/>
          </a:bodyPr>
          <a:lstStyle/>
          <a:p>
            <a:r>
              <a:rPr lang="en-AU" sz="2400" dirty="0">
                <a:latin typeface="Times New Roman" panose="02020603050405020304" pitchFamily="18" charset="0"/>
              </a:rPr>
              <a:t>3. identify what information about these entities and relationships should be stored in the database.</a:t>
            </a:r>
          </a:p>
        </p:txBody>
      </p:sp>
      <p:sp>
        <p:nvSpPr>
          <p:cNvPr id="4" name="Rectangle 3">
            <a:extLst>
              <a:ext uri="{FF2B5EF4-FFF2-40B4-BE49-F238E27FC236}">
                <a16:creationId xmlns:a16="http://schemas.microsoft.com/office/drawing/2014/main" id="{6F6A00CF-3DB8-1843-9A4E-ED643E5493B1}"/>
              </a:ext>
            </a:extLst>
          </p:cNvPr>
          <p:cNvSpPr/>
          <p:nvPr/>
        </p:nvSpPr>
        <p:spPr>
          <a:xfrm>
            <a:off x="745068" y="3704506"/>
            <a:ext cx="7653865" cy="1200329"/>
          </a:xfrm>
          <a:prstGeom prst="rect">
            <a:avLst/>
          </a:prstGeom>
        </p:spPr>
        <p:txBody>
          <a:bodyPr wrap="square">
            <a:spAutoFit/>
          </a:bodyPr>
          <a:lstStyle/>
          <a:p>
            <a:r>
              <a:rPr lang="en-AU" sz="2400" dirty="0">
                <a:latin typeface="Times New Roman" panose="02020603050405020304" pitchFamily="18" charset="0"/>
              </a:rPr>
              <a:t>From this, a database schema is developed and displayed as an </a:t>
            </a:r>
            <a:r>
              <a:rPr lang="en-AU" sz="2400" b="1" dirty="0">
                <a:solidFill>
                  <a:srgbClr val="FC3308"/>
                </a:solidFill>
                <a:latin typeface="Times New Roman" panose="02020603050405020304" pitchFamily="18" charset="0"/>
              </a:rPr>
              <a:t>ER model (diagram)</a:t>
            </a:r>
            <a:r>
              <a:rPr lang="en-AU" sz="2400" dirty="0">
                <a:latin typeface="Times New Roman" panose="02020603050405020304" pitchFamily="18" charset="0"/>
              </a:rPr>
              <a:t>, using the basic constructs of entities, relationships and attributes. </a:t>
            </a:r>
          </a:p>
        </p:txBody>
      </p:sp>
      <p:sp>
        <p:nvSpPr>
          <p:cNvPr id="5" name="Rectangle 4">
            <a:extLst>
              <a:ext uri="{FF2B5EF4-FFF2-40B4-BE49-F238E27FC236}">
                <a16:creationId xmlns:a16="http://schemas.microsoft.com/office/drawing/2014/main" id="{C3EA0B5E-A2EC-0548-A819-C5E8B9715293}"/>
              </a:ext>
            </a:extLst>
          </p:cNvPr>
          <p:cNvSpPr/>
          <p:nvPr/>
        </p:nvSpPr>
        <p:spPr>
          <a:xfrm>
            <a:off x="660399" y="1314678"/>
            <a:ext cx="7907868" cy="830997"/>
          </a:xfrm>
          <a:prstGeom prst="rect">
            <a:avLst/>
          </a:prstGeom>
        </p:spPr>
        <p:txBody>
          <a:bodyPr wrap="square">
            <a:spAutoFit/>
          </a:bodyPr>
          <a:lstStyle/>
          <a:p>
            <a:r>
              <a:rPr lang="en-US" sz="2400" dirty="0"/>
              <a:t>B. Tasks that are performed in the conceptual design stage to generate a conceptual model. </a:t>
            </a:r>
          </a:p>
        </p:txBody>
      </p:sp>
    </p:spTree>
    <p:extLst>
      <p:ext uri="{BB962C8B-B14F-4D97-AF65-F5344CB8AC3E}">
        <p14:creationId xmlns:p14="http://schemas.microsoft.com/office/powerpoint/2010/main" val="3981325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5EE-D7F3-974C-A8C3-B0F17CC416F2}"/>
              </a:ext>
            </a:extLst>
          </p:cNvPr>
          <p:cNvSpPr>
            <a:spLocks noGrp="1"/>
          </p:cNvSpPr>
          <p:nvPr>
            <p:ph type="title"/>
          </p:nvPr>
        </p:nvSpPr>
        <p:spPr/>
        <p:txBody>
          <a:bodyPr/>
          <a:lstStyle/>
          <a:p>
            <a:r>
              <a:rPr lang="en-US" sz="2800" dirty="0">
                <a:solidFill>
                  <a:schemeClr val="bg1"/>
                </a:solidFill>
              </a:rPr>
              <a:t>Development lifecycle</a:t>
            </a:r>
          </a:p>
        </p:txBody>
      </p:sp>
      <p:sp>
        <p:nvSpPr>
          <p:cNvPr id="5" name="Rectangle 4">
            <a:extLst>
              <a:ext uri="{FF2B5EF4-FFF2-40B4-BE49-F238E27FC236}">
                <a16:creationId xmlns:a16="http://schemas.microsoft.com/office/drawing/2014/main" id="{35C7A3CA-A1F7-FE45-A4A5-4E5E8CAF599F}"/>
              </a:ext>
            </a:extLst>
          </p:cNvPr>
          <p:cNvSpPr/>
          <p:nvPr/>
        </p:nvSpPr>
        <p:spPr>
          <a:xfrm>
            <a:off x="808169" y="1592526"/>
            <a:ext cx="7527661" cy="830997"/>
          </a:xfrm>
          <a:prstGeom prst="rect">
            <a:avLst/>
          </a:prstGeom>
        </p:spPr>
        <p:txBody>
          <a:bodyPr wrap="square">
            <a:spAutoFit/>
          </a:bodyPr>
          <a:lstStyle/>
          <a:p>
            <a:r>
              <a:rPr lang="en-US" sz="2400" dirty="0"/>
              <a:t>c. How do you refine a conceptual model to convert it to a logical model (Relational)?</a:t>
            </a:r>
          </a:p>
        </p:txBody>
      </p:sp>
      <p:sp>
        <p:nvSpPr>
          <p:cNvPr id="6" name="Rectangle 5">
            <a:extLst>
              <a:ext uri="{FF2B5EF4-FFF2-40B4-BE49-F238E27FC236}">
                <a16:creationId xmlns:a16="http://schemas.microsoft.com/office/drawing/2014/main" id="{12D08969-C13E-0344-AAE3-3F8A5C9117FF}"/>
              </a:ext>
            </a:extLst>
          </p:cNvPr>
          <p:cNvSpPr/>
          <p:nvPr/>
        </p:nvSpPr>
        <p:spPr>
          <a:xfrm>
            <a:off x="808169" y="2916648"/>
            <a:ext cx="7527661" cy="2677656"/>
          </a:xfrm>
          <a:prstGeom prst="rect">
            <a:avLst/>
          </a:prstGeom>
        </p:spPr>
        <p:txBody>
          <a:bodyPr wrap="square">
            <a:spAutoFit/>
          </a:bodyPr>
          <a:lstStyle/>
          <a:p>
            <a:r>
              <a:rPr lang="en-US" sz="2400" dirty="0"/>
              <a:t>Refine: double-check with business rules, cover everything states in the requirements, and do not cover anything that is not in there.</a:t>
            </a:r>
          </a:p>
          <a:p>
            <a:endParaRPr lang="en-US" sz="2400" dirty="0"/>
          </a:p>
          <a:p>
            <a:r>
              <a:rPr lang="en-US" sz="2400" dirty="0"/>
              <a:t>Convert to logical model: </a:t>
            </a:r>
          </a:p>
          <a:p>
            <a:r>
              <a:rPr lang="en-US" sz="2400" dirty="0"/>
              <a:t>Resolve relationship, create foreign keys</a:t>
            </a:r>
          </a:p>
          <a:p>
            <a:r>
              <a:rPr lang="en-US" sz="2400" dirty="0"/>
              <a:t>…</a:t>
            </a:r>
          </a:p>
        </p:txBody>
      </p:sp>
    </p:spTree>
    <p:extLst>
      <p:ext uri="{BB962C8B-B14F-4D97-AF65-F5344CB8AC3E}">
        <p14:creationId xmlns:p14="http://schemas.microsoft.com/office/powerpoint/2010/main" val="4118716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5EE-D7F3-974C-A8C3-B0F17CC416F2}"/>
              </a:ext>
            </a:extLst>
          </p:cNvPr>
          <p:cNvSpPr>
            <a:spLocks noGrp="1"/>
          </p:cNvSpPr>
          <p:nvPr>
            <p:ph type="title"/>
          </p:nvPr>
        </p:nvSpPr>
        <p:spPr/>
        <p:txBody>
          <a:bodyPr/>
          <a:lstStyle/>
          <a:p>
            <a:r>
              <a:rPr lang="en-US" sz="2800" dirty="0">
                <a:solidFill>
                  <a:schemeClr val="bg1"/>
                </a:solidFill>
              </a:rPr>
              <a:t>Development lifecycle</a:t>
            </a:r>
          </a:p>
        </p:txBody>
      </p:sp>
      <p:sp>
        <p:nvSpPr>
          <p:cNvPr id="3" name="Rectangle 2">
            <a:extLst>
              <a:ext uri="{FF2B5EF4-FFF2-40B4-BE49-F238E27FC236}">
                <a16:creationId xmlns:a16="http://schemas.microsoft.com/office/drawing/2014/main" id="{E2A88C82-B898-E04C-A464-3C6BF8221F6D}"/>
              </a:ext>
            </a:extLst>
          </p:cNvPr>
          <p:cNvSpPr/>
          <p:nvPr/>
        </p:nvSpPr>
        <p:spPr>
          <a:xfrm>
            <a:off x="948266" y="1684855"/>
            <a:ext cx="7840134" cy="830997"/>
          </a:xfrm>
          <a:prstGeom prst="rect">
            <a:avLst/>
          </a:prstGeom>
        </p:spPr>
        <p:txBody>
          <a:bodyPr wrap="square">
            <a:spAutoFit/>
          </a:bodyPr>
          <a:lstStyle/>
          <a:p>
            <a:r>
              <a:rPr lang="en-US" sz="2400" dirty="0"/>
              <a:t>d. What must be done to transform a logical model to a physical model (Relational) ? </a:t>
            </a:r>
          </a:p>
        </p:txBody>
      </p:sp>
      <p:sp>
        <p:nvSpPr>
          <p:cNvPr id="4" name="Rectangle 3">
            <a:extLst>
              <a:ext uri="{FF2B5EF4-FFF2-40B4-BE49-F238E27FC236}">
                <a16:creationId xmlns:a16="http://schemas.microsoft.com/office/drawing/2014/main" id="{D34F586D-FD4D-F749-B3D7-47A3519EB54B}"/>
              </a:ext>
            </a:extLst>
          </p:cNvPr>
          <p:cNvSpPr/>
          <p:nvPr/>
        </p:nvSpPr>
        <p:spPr>
          <a:xfrm>
            <a:off x="948265" y="3239813"/>
            <a:ext cx="7264401" cy="1569660"/>
          </a:xfrm>
          <a:prstGeom prst="rect">
            <a:avLst/>
          </a:prstGeom>
        </p:spPr>
        <p:txBody>
          <a:bodyPr wrap="square">
            <a:spAutoFit/>
          </a:bodyPr>
          <a:lstStyle/>
          <a:p>
            <a:r>
              <a:rPr lang="en-US" sz="2400" dirty="0"/>
              <a:t>Convert to physical model: </a:t>
            </a:r>
          </a:p>
          <a:p>
            <a:r>
              <a:rPr lang="en-US" sz="2400" dirty="0"/>
              <a:t>Choose data type</a:t>
            </a:r>
          </a:p>
          <a:p>
            <a:r>
              <a:rPr lang="en-US" sz="2400" dirty="0"/>
              <a:t>Add data related constraints (Null/Not null)</a:t>
            </a:r>
          </a:p>
          <a:p>
            <a:r>
              <a:rPr lang="en-US" sz="2400" dirty="0"/>
              <a:t>…</a:t>
            </a:r>
          </a:p>
        </p:txBody>
      </p:sp>
    </p:spTree>
    <p:extLst>
      <p:ext uri="{BB962C8B-B14F-4D97-AF65-F5344CB8AC3E}">
        <p14:creationId xmlns:p14="http://schemas.microsoft.com/office/powerpoint/2010/main" val="3816428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5EE-D7F3-974C-A8C3-B0F17CC416F2}"/>
              </a:ext>
            </a:extLst>
          </p:cNvPr>
          <p:cNvSpPr>
            <a:spLocks noGrp="1"/>
          </p:cNvSpPr>
          <p:nvPr>
            <p:ph type="title"/>
          </p:nvPr>
        </p:nvSpPr>
        <p:spPr/>
        <p:txBody>
          <a:bodyPr/>
          <a:lstStyle/>
          <a:p>
            <a:r>
              <a:rPr lang="en-US" sz="2800" dirty="0">
                <a:solidFill>
                  <a:schemeClr val="bg1"/>
                </a:solidFill>
              </a:rPr>
              <a:t>Question</a:t>
            </a:r>
          </a:p>
        </p:txBody>
      </p:sp>
      <p:sp>
        <p:nvSpPr>
          <p:cNvPr id="5" name="TextBox 4">
            <a:extLst>
              <a:ext uri="{FF2B5EF4-FFF2-40B4-BE49-F238E27FC236}">
                <a16:creationId xmlns:a16="http://schemas.microsoft.com/office/drawing/2014/main" id="{BDE223A5-0782-A646-8087-BAE8B7275483}"/>
              </a:ext>
            </a:extLst>
          </p:cNvPr>
          <p:cNvSpPr txBox="1"/>
          <p:nvPr/>
        </p:nvSpPr>
        <p:spPr>
          <a:xfrm>
            <a:off x="3386419" y="3949412"/>
            <a:ext cx="2371162" cy="584775"/>
          </a:xfrm>
          <a:prstGeom prst="rect">
            <a:avLst/>
          </a:prstGeom>
          <a:noFill/>
        </p:spPr>
        <p:txBody>
          <a:bodyPr wrap="none" rtlCol="0">
            <a:spAutoFit/>
          </a:bodyPr>
          <a:lstStyle/>
          <a:p>
            <a:r>
              <a:rPr lang="en-US" sz="3200" dirty="0"/>
              <a:t>Questions? </a:t>
            </a:r>
          </a:p>
        </p:txBody>
      </p:sp>
      <p:sp>
        <p:nvSpPr>
          <p:cNvPr id="7" name="Rectangle 6">
            <a:extLst>
              <a:ext uri="{FF2B5EF4-FFF2-40B4-BE49-F238E27FC236}">
                <a16:creationId xmlns:a16="http://schemas.microsoft.com/office/drawing/2014/main" id="{675C102B-ADE4-294B-B3C7-2AEF6DB82BC5}"/>
              </a:ext>
            </a:extLst>
          </p:cNvPr>
          <p:cNvSpPr/>
          <p:nvPr/>
        </p:nvSpPr>
        <p:spPr>
          <a:xfrm>
            <a:off x="1181100" y="2598002"/>
            <a:ext cx="6781800" cy="830997"/>
          </a:xfrm>
          <a:prstGeom prst="rect">
            <a:avLst/>
          </a:prstGeom>
        </p:spPr>
        <p:txBody>
          <a:bodyPr wrap="square">
            <a:spAutoFit/>
          </a:bodyPr>
          <a:lstStyle/>
          <a:p>
            <a:pPr algn="ctr"/>
            <a:r>
              <a:rPr lang="en-AU" sz="2400" b="1" dirty="0">
                <a:latin typeface="Times New Roman" panose="02020603050405020304" pitchFamily="18" charset="0"/>
              </a:rPr>
              <a:t>More about logical and physical model will be discussed next week </a:t>
            </a:r>
            <a:endParaRPr lang="en-AU" sz="2400" dirty="0">
              <a:latin typeface="Times New Roman" panose="02020603050405020304" pitchFamily="18" charset="0"/>
            </a:endParaRPr>
          </a:p>
        </p:txBody>
      </p:sp>
    </p:spTree>
    <p:extLst>
      <p:ext uri="{BB962C8B-B14F-4D97-AF65-F5344CB8AC3E}">
        <p14:creationId xmlns:p14="http://schemas.microsoft.com/office/powerpoint/2010/main" val="3228328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5EE-D7F3-974C-A8C3-B0F17CC416F2}"/>
              </a:ext>
            </a:extLst>
          </p:cNvPr>
          <p:cNvSpPr>
            <a:spLocks noGrp="1"/>
          </p:cNvSpPr>
          <p:nvPr>
            <p:ph type="title"/>
          </p:nvPr>
        </p:nvSpPr>
        <p:spPr/>
        <p:txBody>
          <a:bodyPr/>
          <a:lstStyle/>
          <a:p>
            <a:r>
              <a:rPr lang="en-US" sz="2800" dirty="0">
                <a:solidFill>
                  <a:schemeClr val="bg1"/>
                </a:solidFill>
              </a:rPr>
              <a:t>Case study</a:t>
            </a:r>
          </a:p>
        </p:txBody>
      </p:sp>
      <p:sp>
        <p:nvSpPr>
          <p:cNvPr id="4" name="Rectangle 3">
            <a:extLst>
              <a:ext uri="{FF2B5EF4-FFF2-40B4-BE49-F238E27FC236}">
                <a16:creationId xmlns:a16="http://schemas.microsoft.com/office/drawing/2014/main" id="{B0D98060-3828-594A-9737-A2152E15A75B}"/>
              </a:ext>
            </a:extLst>
          </p:cNvPr>
          <p:cNvSpPr/>
          <p:nvPr/>
        </p:nvSpPr>
        <p:spPr>
          <a:xfrm>
            <a:off x="657886" y="2628731"/>
            <a:ext cx="8130514" cy="3046988"/>
          </a:xfrm>
          <a:prstGeom prst="rect">
            <a:avLst/>
          </a:prstGeom>
        </p:spPr>
        <p:txBody>
          <a:bodyPr wrap="square">
            <a:spAutoFit/>
          </a:bodyPr>
          <a:lstStyle/>
          <a:p>
            <a:r>
              <a:rPr lang="en-AU" sz="2400" b="1" dirty="0">
                <a:latin typeface="Times New Roman" panose="02020603050405020304" pitchFamily="18" charset="0"/>
              </a:rPr>
              <a:t>I will randomly assign you to a breakout room</a:t>
            </a:r>
          </a:p>
          <a:p>
            <a:endParaRPr lang="en-AU" sz="2400" b="1" dirty="0">
              <a:latin typeface="Times New Roman" panose="02020603050405020304" pitchFamily="18" charset="0"/>
            </a:endParaRPr>
          </a:p>
          <a:p>
            <a:r>
              <a:rPr lang="en-AU" sz="2400" b="1" dirty="0">
                <a:latin typeface="Times New Roman" panose="02020603050405020304" pitchFamily="18" charset="0"/>
              </a:rPr>
              <a:t>1. Already have a study group/Want to do it with a friend?</a:t>
            </a:r>
            <a:endParaRPr lang="en-AU" sz="2400" dirty="0">
              <a:latin typeface="Times New Roman" panose="02020603050405020304" pitchFamily="18" charset="0"/>
            </a:endParaRPr>
          </a:p>
          <a:p>
            <a:pPr marL="742950" lvl="1" indent="-285750">
              <a:buFont typeface="Arial" panose="020B0604020202020204" pitchFamily="34" charset="0"/>
              <a:buChar char="•"/>
            </a:pPr>
            <a:r>
              <a:rPr lang="en-AU" sz="2400" b="1" dirty="0">
                <a:latin typeface="Times New Roman" panose="02020603050405020304" pitchFamily="18" charset="0"/>
              </a:rPr>
              <a:t>Choose the room where you friends in and jump into it</a:t>
            </a:r>
            <a:endParaRPr lang="en-AU" sz="2400" dirty="0">
              <a:latin typeface="Times New Roman" panose="02020603050405020304" pitchFamily="18" charset="0"/>
            </a:endParaRPr>
          </a:p>
          <a:p>
            <a:r>
              <a:rPr lang="en-AU" sz="2400" b="1" dirty="0">
                <a:latin typeface="Times New Roman" panose="02020603050405020304" pitchFamily="18" charset="0"/>
              </a:rPr>
              <a:t>2. Don’t want be in a group for now?</a:t>
            </a:r>
            <a:endParaRPr lang="en-AU" sz="2400" dirty="0">
              <a:latin typeface="Times New Roman" panose="02020603050405020304" pitchFamily="18" charset="0"/>
            </a:endParaRPr>
          </a:p>
          <a:p>
            <a:pPr marL="742950" lvl="1" indent="-285750">
              <a:buFont typeface="Arial" panose="020B0604020202020204" pitchFamily="34" charset="0"/>
              <a:buChar char="•"/>
            </a:pPr>
            <a:r>
              <a:rPr lang="en-AU" sz="2400" b="1" dirty="0">
                <a:latin typeface="Times New Roman" panose="02020603050405020304" pitchFamily="18" charset="0"/>
              </a:rPr>
              <a:t>Although I strongly encourage you to do it in a group, if you want to do it alone, you can come to the main room and mute yourself.</a:t>
            </a:r>
            <a:endParaRPr lang="en-AU" sz="2400" dirty="0">
              <a:latin typeface="Times New Roman" panose="02020603050405020304" pitchFamily="18" charset="0"/>
            </a:endParaRPr>
          </a:p>
        </p:txBody>
      </p:sp>
      <p:sp>
        <p:nvSpPr>
          <p:cNvPr id="6" name="Rectangle 5">
            <a:extLst>
              <a:ext uri="{FF2B5EF4-FFF2-40B4-BE49-F238E27FC236}">
                <a16:creationId xmlns:a16="http://schemas.microsoft.com/office/drawing/2014/main" id="{88BBAFE6-EFE1-D244-B5AA-F8D2631345DF}"/>
              </a:ext>
            </a:extLst>
          </p:cNvPr>
          <p:cNvSpPr/>
          <p:nvPr/>
        </p:nvSpPr>
        <p:spPr>
          <a:xfrm>
            <a:off x="1903425" y="1534680"/>
            <a:ext cx="4998484" cy="523220"/>
          </a:xfrm>
          <a:prstGeom prst="rect">
            <a:avLst/>
          </a:prstGeom>
        </p:spPr>
        <p:txBody>
          <a:bodyPr wrap="none">
            <a:spAutoFit/>
          </a:bodyPr>
          <a:lstStyle/>
          <a:p>
            <a:pPr algn="ctr"/>
            <a:r>
              <a:rPr lang="en-AU" sz="2800" b="1" dirty="0">
                <a:latin typeface="Arial" panose="020B0604020202020204" pitchFamily="34" charset="0"/>
              </a:rPr>
              <a:t>Group/Individual case study</a:t>
            </a:r>
            <a:endParaRPr lang="en-AU" sz="2800" dirty="0">
              <a:latin typeface="Arial" panose="020B0604020202020204" pitchFamily="34" charset="0"/>
            </a:endParaRPr>
          </a:p>
        </p:txBody>
      </p:sp>
    </p:spTree>
    <p:extLst>
      <p:ext uri="{BB962C8B-B14F-4D97-AF65-F5344CB8AC3E}">
        <p14:creationId xmlns:p14="http://schemas.microsoft.com/office/powerpoint/2010/main" val="776628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5EE-D7F3-974C-A8C3-B0F17CC416F2}"/>
              </a:ext>
            </a:extLst>
          </p:cNvPr>
          <p:cNvSpPr>
            <a:spLocks noGrp="1"/>
          </p:cNvSpPr>
          <p:nvPr>
            <p:ph type="title"/>
          </p:nvPr>
        </p:nvSpPr>
        <p:spPr/>
        <p:txBody>
          <a:bodyPr/>
          <a:lstStyle/>
          <a:p>
            <a:r>
              <a:rPr lang="en-US" sz="2800" dirty="0">
                <a:solidFill>
                  <a:schemeClr val="bg1"/>
                </a:solidFill>
              </a:rPr>
              <a:t>Case study</a:t>
            </a:r>
          </a:p>
        </p:txBody>
      </p:sp>
      <p:sp>
        <p:nvSpPr>
          <p:cNvPr id="3" name="Rectangle 2">
            <a:extLst>
              <a:ext uri="{FF2B5EF4-FFF2-40B4-BE49-F238E27FC236}">
                <a16:creationId xmlns:a16="http://schemas.microsoft.com/office/drawing/2014/main" id="{73589217-2ABA-FD45-8C9A-D226F0F2C82F}"/>
              </a:ext>
            </a:extLst>
          </p:cNvPr>
          <p:cNvSpPr/>
          <p:nvPr/>
        </p:nvSpPr>
        <p:spPr>
          <a:xfrm>
            <a:off x="910350" y="3079802"/>
            <a:ext cx="7750840" cy="1200329"/>
          </a:xfrm>
          <a:prstGeom prst="rect">
            <a:avLst/>
          </a:prstGeom>
        </p:spPr>
        <p:txBody>
          <a:bodyPr wrap="none">
            <a:spAutoFit/>
          </a:bodyPr>
          <a:lstStyle/>
          <a:p>
            <a:r>
              <a:rPr lang="en-US" sz="2400" dirty="0"/>
              <a:t>You can work on </a:t>
            </a:r>
            <a:r>
              <a:rPr lang="en-US" sz="2400" dirty="0" err="1"/>
              <a:t>padlet</a:t>
            </a:r>
            <a:r>
              <a:rPr lang="en-US" sz="2400" dirty="0"/>
              <a:t>, or use Zoom share whiteboard</a:t>
            </a:r>
          </a:p>
          <a:p>
            <a:endParaRPr lang="en-US" sz="2400" dirty="0"/>
          </a:p>
          <a:p>
            <a:r>
              <a:rPr lang="en-US" sz="2400" dirty="0"/>
              <a:t>https://</a:t>
            </a:r>
            <a:r>
              <a:rPr lang="en-US" sz="2400" dirty="0" err="1"/>
              <a:t>padlet.com</a:t>
            </a:r>
            <a:r>
              <a:rPr lang="en-US" sz="2400" dirty="0"/>
              <a:t>/kuoyuanli1/defg046zjqg91xro</a:t>
            </a:r>
          </a:p>
        </p:txBody>
      </p:sp>
    </p:spTree>
    <p:extLst>
      <p:ext uri="{BB962C8B-B14F-4D97-AF65-F5344CB8AC3E}">
        <p14:creationId xmlns:p14="http://schemas.microsoft.com/office/powerpoint/2010/main" val="157540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5EE-D7F3-974C-A8C3-B0F17CC416F2}"/>
              </a:ext>
            </a:extLst>
          </p:cNvPr>
          <p:cNvSpPr>
            <a:spLocks noGrp="1"/>
          </p:cNvSpPr>
          <p:nvPr>
            <p:ph type="title"/>
          </p:nvPr>
        </p:nvSpPr>
        <p:spPr/>
        <p:txBody>
          <a:bodyPr/>
          <a:lstStyle/>
          <a:p>
            <a:r>
              <a:rPr lang="en-US" sz="2800" dirty="0">
                <a:solidFill>
                  <a:schemeClr val="bg1"/>
                </a:solidFill>
              </a:rPr>
              <a:t>Case study</a:t>
            </a:r>
          </a:p>
        </p:txBody>
      </p:sp>
      <p:sp>
        <p:nvSpPr>
          <p:cNvPr id="3" name="Rectangle 2">
            <a:extLst>
              <a:ext uri="{FF2B5EF4-FFF2-40B4-BE49-F238E27FC236}">
                <a16:creationId xmlns:a16="http://schemas.microsoft.com/office/drawing/2014/main" id="{5A2C90FD-F1F7-FD47-AE47-C3A74F9EA3F7}"/>
              </a:ext>
            </a:extLst>
          </p:cNvPr>
          <p:cNvSpPr/>
          <p:nvPr/>
        </p:nvSpPr>
        <p:spPr>
          <a:xfrm>
            <a:off x="325966" y="1086809"/>
            <a:ext cx="8492068" cy="5324535"/>
          </a:xfrm>
          <a:prstGeom prst="rect">
            <a:avLst/>
          </a:prstGeom>
        </p:spPr>
        <p:txBody>
          <a:bodyPr wrap="square">
            <a:spAutoFit/>
          </a:bodyPr>
          <a:lstStyle/>
          <a:p>
            <a:pPr algn="just"/>
            <a:r>
              <a:rPr lang="en-AU" sz="2000" dirty="0">
                <a:latin typeface="Times New Roman" panose="02020603050405020304" pitchFamily="18" charset="0"/>
              </a:rPr>
              <a:t>A cinema chain operates a number of cinemas. Each cinema has several screens, numbered starting from 1. The chain keeps track of the size (in feet) and seating capacity of every screen, as well as whether the screen offers the Gold Class experience. </a:t>
            </a:r>
          </a:p>
          <a:p>
            <a:pPr algn="just"/>
            <a:r>
              <a:rPr lang="en-AU" sz="2000" dirty="0">
                <a:latin typeface="Times New Roman" panose="02020603050405020304" pitchFamily="18" charset="0"/>
              </a:rPr>
              <a:t>The cinema chain owns hundreds of movie projectors – both film projectors (16 mm and 35 mm) and digital projectors (2D and 3D). The chain stores key information about each projector, namely its serial number, model number, resolution and hours of use. Each movie screen has space for a single projector; technicians must be able to identify which screen each projector is currently projecting onto.</a:t>
            </a:r>
          </a:p>
          <a:p>
            <a:pPr algn="just"/>
            <a:r>
              <a:rPr lang="en-AU" sz="2000" dirty="0">
                <a:latin typeface="Times New Roman" panose="02020603050405020304" pitchFamily="18" charset="0"/>
              </a:rPr>
              <a:t>A wide range of movies are shown at these cinemas. The system should keep track of the last time a movie was shown on a particular screen. The marketing department needs to know the movie’s title and year of release, along with the movie’s rating (G, PG, M, MA15+ or R18+).</a:t>
            </a:r>
          </a:p>
          <a:p>
            <a:pPr algn="just"/>
            <a:r>
              <a:rPr lang="en-AU" sz="2000" dirty="0">
                <a:latin typeface="Times New Roman" panose="02020603050405020304" pitchFamily="18" charset="0"/>
              </a:rPr>
              <a:t>Each cinema has a numeric ID, name and address. For cinemas that are not owned outright, the business also keeps track of yearly rent. The system needs to be able to generate weekly activity reports for the chain’s chief operating officer.</a:t>
            </a:r>
          </a:p>
        </p:txBody>
      </p:sp>
    </p:spTree>
    <p:extLst>
      <p:ext uri="{BB962C8B-B14F-4D97-AF65-F5344CB8AC3E}">
        <p14:creationId xmlns:p14="http://schemas.microsoft.com/office/powerpoint/2010/main" val="2214226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5EE-D7F3-974C-A8C3-B0F17CC416F2}"/>
              </a:ext>
            </a:extLst>
          </p:cNvPr>
          <p:cNvSpPr>
            <a:spLocks noGrp="1"/>
          </p:cNvSpPr>
          <p:nvPr>
            <p:ph type="title"/>
          </p:nvPr>
        </p:nvSpPr>
        <p:spPr/>
        <p:txBody>
          <a:bodyPr/>
          <a:lstStyle/>
          <a:p>
            <a:r>
              <a:rPr lang="en-US" sz="2800" dirty="0">
                <a:solidFill>
                  <a:schemeClr val="bg1"/>
                </a:solidFill>
              </a:rPr>
              <a:t>Case study</a:t>
            </a:r>
          </a:p>
        </p:txBody>
      </p:sp>
      <p:sp>
        <p:nvSpPr>
          <p:cNvPr id="3" name="Rectangle 2">
            <a:extLst>
              <a:ext uri="{FF2B5EF4-FFF2-40B4-BE49-F238E27FC236}">
                <a16:creationId xmlns:a16="http://schemas.microsoft.com/office/drawing/2014/main" id="{960B27C6-EF03-6645-90AB-73E0F582DB75}"/>
              </a:ext>
            </a:extLst>
          </p:cNvPr>
          <p:cNvSpPr/>
          <p:nvPr/>
        </p:nvSpPr>
        <p:spPr>
          <a:xfrm>
            <a:off x="849431" y="1378579"/>
            <a:ext cx="3225563" cy="461665"/>
          </a:xfrm>
          <a:prstGeom prst="rect">
            <a:avLst/>
          </a:prstGeom>
        </p:spPr>
        <p:txBody>
          <a:bodyPr wrap="none">
            <a:spAutoFit/>
          </a:bodyPr>
          <a:lstStyle/>
          <a:p>
            <a:r>
              <a:rPr lang="en-AU" sz="2400" dirty="0">
                <a:latin typeface="Arial" panose="020B0604020202020204" pitchFamily="34" charset="0"/>
              </a:rPr>
              <a:t>a. Identify the </a:t>
            </a:r>
            <a:r>
              <a:rPr lang="en-AU" sz="2400" b="1" dirty="0">
                <a:latin typeface="Times" pitchFamily="2" charset="0"/>
              </a:rPr>
              <a:t>entities</a:t>
            </a:r>
            <a:r>
              <a:rPr lang="en-AU" sz="2400" dirty="0">
                <a:latin typeface="Arial" panose="020B0604020202020204" pitchFamily="34" charset="0"/>
              </a:rPr>
              <a:t>. </a:t>
            </a:r>
          </a:p>
        </p:txBody>
      </p:sp>
    </p:spTree>
    <p:extLst>
      <p:ext uri="{BB962C8B-B14F-4D97-AF65-F5344CB8AC3E}">
        <p14:creationId xmlns:p14="http://schemas.microsoft.com/office/powerpoint/2010/main" val="1664525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5EE-D7F3-974C-A8C3-B0F17CC416F2}"/>
              </a:ext>
            </a:extLst>
          </p:cNvPr>
          <p:cNvSpPr>
            <a:spLocks noGrp="1"/>
          </p:cNvSpPr>
          <p:nvPr>
            <p:ph type="title"/>
          </p:nvPr>
        </p:nvSpPr>
        <p:spPr/>
        <p:txBody>
          <a:bodyPr/>
          <a:lstStyle/>
          <a:p>
            <a:r>
              <a:rPr lang="en-US" sz="2800" dirty="0">
                <a:solidFill>
                  <a:schemeClr val="bg1"/>
                </a:solidFill>
              </a:rPr>
              <a:t>Case study</a:t>
            </a:r>
          </a:p>
        </p:txBody>
      </p:sp>
      <p:sp>
        <p:nvSpPr>
          <p:cNvPr id="3" name="Rectangle 2">
            <a:extLst>
              <a:ext uri="{FF2B5EF4-FFF2-40B4-BE49-F238E27FC236}">
                <a16:creationId xmlns:a16="http://schemas.microsoft.com/office/drawing/2014/main" id="{960B27C6-EF03-6645-90AB-73E0F582DB75}"/>
              </a:ext>
            </a:extLst>
          </p:cNvPr>
          <p:cNvSpPr/>
          <p:nvPr/>
        </p:nvSpPr>
        <p:spPr>
          <a:xfrm>
            <a:off x="849431" y="1378579"/>
            <a:ext cx="3225563" cy="461665"/>
          </a:xfrm>
          <a:prstGeom prst="rect">
            <a:avLst/>
          </a:prstGeom>
        </p:spPr>
        <p:txBody>
          <a:bodyPr wrap="none">
            <a:spAutoFit/>
          </a:bodyPr>
          <a:lstStyle/>
          <a:p>
            <a:r>
              <a:rPr lang="en-AU" sz="2400" dirty="0">
                <a:latin typeface="Arial" panose="020B0604020202020204" pitchFamily="34" charset="0"/>
              </a:rPr>
              <a:t>a. Identify the </a:t>
            </a:r>
            <a:r>
              <a:rPr lang="en-AU" sz="2400" b="1" dirty="0">
                <a:latin typeface="Times" pitchFamily="2" charset="0"/>
              </a:rPr>
              <a:t>entities</a:t>
            </a:r>
            <a:r>
              <a:rPr lang="en-AU" sz="2400" dirty="0">
                <a:latin typeface="Arial" panose="020B0604020202020204" pitchFamily="34" charset="0"/>
              </a:rPr>
              <a:t>. </a:t>
            </a:r>
          </a:p>
        </p:txBody>
      </p:sp>
      <p:sp>
        <p:nvSpPr>
          <p:cNvPr id="4" name="Rectangle 3">
            <a:extLst>
              <a:ext uri="{FF2B5EF4-FFF2-40B4-BE49-F238E27FC236}">
                <a16:creationId xmlns:a16="http://schemas.microsoft.com/office/drawing/2014/main" id="{06D5C34C-E47C-854E-9DCA-B13846505B74}"/>
              </a:ext>
            </a:extLst>
          </p:cNvPr>
          <p:cNvSpPr/>
          <p:nvPr/>
        </p:nvSpPr>
        <p:spPr>
          <a:xfrm>
            <a:off x="957910" y="2162201"/>
            <a:ext cx="4572000" cy="1569660"/>
          </a:xfrm>
          <a:prstGeom prst="rect">
            <a:avLst/>
          </a:prstGeom>
        </p:spPr>
        <p:txBody>
          <a:bodyPr>
            <a:spAutoFit/>
          </a:bodyPr>
          <a:lstStyle/>
          <a:p>
            <a:pPr marL="285750" indent="-285750">
              <a:buFont typeface="Arial" panose="020B0604020202020204" pitchFamily="34" charset="0"/>
              <a:buChar char="•"/>
            </a:pPr>
            <a:r>
              <a:rPr lang="en-US" sz="2400" dirty="0"/>
              <a:t>Cinema </a:t>
            </a:r>
          </a:p>
          <a:p>
            <a:pPr marL="285750" indent="-285750">
              <a:buFont typeface="Arial" panose="020B0604020202020204" pitchFamily="34" charset="0"/>
              <a:buChar char="•"/>
            </a:pPr>
            <a:r>
              <a:rPr lang="en-US" sz="2400" dirty="0"/>
              <a:t>Screen</a:t>
            </a:r>
          </a:p>
          <a:p>
            <a:pPr marL="285750" indent="-285750">
              <a:buFont typeface="Arial" panose="020B0604020202020204" pitchFamily="34" charset="0"/>
              <a:buChar char="•"/>
            </a:pPr>
            <a:r>
              <a:rPr lang="en-US" sz="2400" dirty="0"/>
              <a:t>Projector</a:t>
            </a:r>
          </a:p>
          <a:p>
            <a:pPr marL="285750" indent="-285750">
              <a:buFont typeface="Arial" panose="020B0604020202020204" pitchFamily="34" charset="0"/>
              <a:buChar char="•"/>
            </a:pPr>
            <a:r>
              <a:rPr lang="en-US" sz="2400" dirty="0"/>
              <a:t>Movie</a:t>
            </a:r>
          </a:p>
        </p:txBody>
      </p:sp>
      <p:sp>
        <p:nvSpPr>
          <p:cNvPr id="5" name="Rectangle 4">
            <a:extLst>
              <a:ext uri="{FF2B5EF4-FFF2-40B4-BE49-F238E27FC236}">
                <a16:creationId xmlns:a16="http://schemas.microsoft.com/office/drawing/2014/main" id="{59AC8D35-CAB6-8E43-860C-2EC6455E8259}"/>
              </a:ext>
            </a:extLst>
          </p:cNvPr>
          <p:cNvSpPr/>
          <p:nvPr/>
        </p:nvSpPr>
        <p:spPr>
          <a:xfrm>
            <a:off x="957910" y="4077729"/>
            <a:ext cx="5691455" cy="461665"/>
          </a:xfrm>
          <a:prstGeom prst="rect">
            <a:avLst/>
          </a:prstGeom>
        </p:spPr>
        <p:txBody>
          <a:bodyPr wrap="square">
            <a:spAutoFit/>
          </a:bodyPr>
          <a:lstStyle/>
          <a:p>
            <a:r>
              <a:rPr lang="en-AU" sz="2400" dirty="0">
                <a:latin typeface="Arial" panose="020B0604020202020204" pitchFamily="34" charset="0"/>
              </a:rPr>
              <a:t>Q: How about Cinema chain? Why?</a:t>
            </a:r>
          </a:p>
        </p:txBody>
      </p:sp>
    </p:spTree>
    <p:extLst>
      <p:ext uri="{BB962C8B-B14F-4D97-AF65-F5344CB8AC3E}">
        <p14:creationId xmlns:p14="http://schemas.microsoft.com/office/powerpoint/2010/main" val="155129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5EE-D7F3-974C-A8C3-B0F17CC416F2}"/>
              </a:ext>
            </a:extLst>
          </p:cNvPr>
          <p:cNvSpPr>
            <a:spLocks noGrp="1"/>
          </p:cNvSpPr>
          <p:nvPr>
            <p:ph type="title"/>
          </p:nvPr>
        </p:nvSpPr>
        <p:spPr/>
        <p:txBody>
          <a:bodyPr/>
          <a:lstStyle/>
          <a:p>
            <a:r>
              <a:rPr lang="en-US" sz="2800" dirty="0">
                <a:solidFill>
                  <a:schemeClr val="bg1"/>
                </a:solidFill>
              </a:rPr>
              <a:t>Case study</a:t>
            </a:r>
          </a:p>
        </p:txBody>
      </p:sp>
      <p:sp>
        <p:nvSpPr>
          <p:cNvPr id="3" name="Rectangle 2">
            <a:extLst>
              <a:ext uri="{FF2B5EF4-FFF2-40B4-BE49-F238E27FC236}">
                <a16:creationId xmlns:a16="http://schemas.microsoft.com/office/drawing/2014/main" id="{960B27C6-EF03-6645-90AB-73E0F582DB75}"/>
              </a:ext>
            </a:extLst>
          </p:cNvPr>
          <p:cNvSpPr/>
          <p:nvPr/>
        </p:nvSpPr>
        <p:spPr>
          <a:xfrm>
            <a:off x="849431" y="1378579"/>
            <a:ext cx="3225563" cy="461665"/>
          </a:xfrm>
          <a:prstGeom prst="rect">
            <a:avLst/>
          </a:prstGeom>
        </p:spPr>
        <p:txBody>
          <a:bodyPr wrap="none">
            <a:spAutoFit/>
          </a:bodyPr>
          <a:lstStyle/>
          <a:p>
            <a:r>
              <a:rPr lang="en-AU" sz="2400" dirty="0">
                <a:latin typeface="Arial" panose="020B0604020202020204" pitchFamily="34" charset="0"/>
              </a:rPr>
              <a:t>a. Identify the </a:t>
            </a:r>
            <a:r>
              <a:rPr lang="en-AU" sz="2400" b="1" dirty="0">
                <a:latin typeface="Times" pitchFamily="2" charset="0"/>
              </a:rPr>
              <a:t>entities</a:t>
            </a:r>
            <a:r>
              <a:rPr lang="en-AU" sz="2400" dirty="0">
                <a:latin typeface="Arial" panose="020B0604020202020204" pitchFamily="34" charset="0"/>
              </a:rPr>
              <a:t>. </a:t>
            </a:r>
          </a:p>
        </p:txBody>
      </p:sp>
      <p:sp>
        <p:nvSpPr>
          <p:cNvPr id="4" name="Rectangle 3">
            <a:extLst>
              <a:ext uri="{FF2B5EF4-FFF2-40B4-BE49-F238E27FC236}">
                <a16:creationId xmlns:a16="http://schemas.microsoft.com/office/drawing/2014/main" id="{06D5C34C-E47C-854E-9DCA-B13846505B74}"/>
              </a:ext>
            </a:extLst>
          </p:cNvPr>
          <p:cNvSpPr/>
          <p:nvPr/>
        </p:nvSpPr>
        <p:spPr>
          <a:xfrm>
            <a:off x="957910" y="2162201"/>
            <a:ext cx="4572000" cy="1569660"/>
          </a:xfrm>
          <a:prstGeom prst="rect">
            <a:avLst/>
          </a:prstGeom>
        </p:spPr>
        <p:txBody>
          <a:bodyPr>
            <a:spAutoFit/>
          </a:bodyPr>
          <a:lstStyle/>
          <a:p>
            <a:pPr marL="285750" indent="-285750">
              <a:buFont typeface="Arial" panose="020B0604020202020204" pitchFamily="34" charset="0"/>
              <a:buChar char="•"/>
            </a:pPr>
            <a:r>
              <a:rPr lang="en-US" sz="2400" dirty="0"/>
              <a:t>Cinema </a:t>
            </a:r>
          </a:p>
          <a:p>
            <a:pPr marL="285750" indent="-285750">
              <a:buFont typeface="Arial" panose="020B0604020202020204" pitchFamily="34" charset="0"/>
              <a:buChar char="•"/>
            </a:pPr>
            <a:r>
              <a:rPr lang="en-US" sz="2400" dirty="0"/>
              <a:t>Screen</a:t>
            </a:r>
          </a:p>
          <a:p>
            <a:pPr marL="285750" indent="-285750">
              <a:buFont typeface="Arial" panose="020B0604020202020204" pitchFamily="34" charset="0"/>
              <a:buChar char="•"/>
            </a:pPr>
            <a:r>
              <a:rPr lang="en-US" sz="2400" dirty="0"/>
              <a:t>Projector</a:t>
            </a:r>
          </a:p>
          <a:p>
            <a:pPr marL="285750" indent="-285750">
              <a:buFont typeface="Arial" panose="020B0604020202020204" pitchFamily="34" charset="0"/>
              <a:buChar char="•"/>
            </a:pPr>
            <a:r>
              <a:rPr lang="en-US" sz="2400" dirty="0"/>
              <a:t>Movie</a:t>
            </a:r>
          </a:p>
        </p:txBody>
      </p:sp>
      <p:sp>
        <p:nvSpPr>
          <p:cNvPr id="5" name="Rectangle 4">
            <a:extLst>
              <a:ext uri="{FF2B5EF4-FFF2-40B4-BE49-F238E27FC236}">
                <a16:creationId xmlns:a16="http://schemas.microsoft.com/office/drawing/2014/main" id="{59AC8D35-CAB6-8E43-860C-2EC6455E8259}"/>
              </a:ext>
            </a:extLst>
          </p:cNvPr>
          <p:cNvSpPr/>
          <p:nvPr/>
        </p:nvSpPr>
        <p:spPr>
          <a:xfrm>
            <a:off x="957910" y="4077729"/>
            <a:ext cx="5691455" cy="461665"/>
          </a:xfrm>
          <a:prstGeom prst="rect">
            <a:avLst/>
          </a:prstGeom>
        </p:spPr>
        <p:txBody>
          <a:bodyPr wrap="square">
            <a:spAutoFit/>
          </a:bodyPr>
          <a:lstStyle/>
          <a:p>
            <a:r>
              <a:rPr lang="en-AU" sz="2400" dirty="0">
                <a:latin typeface="Arial" panose="020B0604020202020204" pitchFamily="34" charset="0"/>
              </a:rPr>
              <a:t>Q: How about Cinema chain? Why?</a:t>
            </a:r>
          </a:p>
        </p:txBody>
      </p:sp>
      <p:sp>
        <p:nvSpPr>
          <p:cNvPr id="6" name="Rectangle 5">
            <a:extLst>
              <a:ext uri="{FF2B5EF4-FFF2-40B4-BE49-F238E27FC236}">
                <a16:creationId xmlns:a16="http://schemas.microsoft.com/office/drawing/2014/main" id="{CE4C760F-263C-2A44-A00A-27B1E546898E}"/>
              </a:ext>
            </a:extLst>
          </p:cNvPr>
          <p:cNvSpPr/>
          <p:nvPr/>
        </p:nvSpPr>
        <p:spPr>
          <a:xfrm>
            <a:off x="957910" y="4643279"/>
            <a:ext cx="7542623" cy="1631216"/>
          </a:xfrm>
          <a:prstGeom prst="rect">
            <a:avLst/>
          </a:prstGeom>
        </p:spPr>
        <p:txBody>
          <a:bodyPr wrap="square">
            <a:spAutoFit/>
          </a:bodyPr>
          <a:lstStyle/>
          <a:p>
            <a:r>
              <a:rPr lang="en-AU" sz="2000" dirty="0">
                <a:latin typeface="Arial" panose="020B0604020202020204" pitchFamily="34" charset="0"/>
              </a:rPr>
              <a:t>A: </a:t>
            </a:r>
            <a:r>
              <a:rPr lang="en-AU" sz="2000" b="1" dirty="0">
                <a:latin typeface="Times" pitchFamily="2" charset="0"/>
              </a:rPr>
              <a:t>not </a:t>
            </a:r>
            <a:r>
              <a:rPr lang="en-AU" sz="2000" b="1" dirty="0">
                <a:latin typeface="Arial" panose="020B0604020202020204" pitchFamily="34" charset="0"/>
              </a:rPr>
              <a:t>an entity </a:t>
            </a:r>
            <a:r>
              <a:rPr lang="en-AU" sz="2000" dirty="0">
                <a:latin typeface="Arial" panose="020B0604020202020204" pitchFamily="34" charset="0"/>
              </a:rPr>
              <a:t>in this scenario. </a:t>
            </a:r>
          </a:p>
          <a:p>
            <a:r>
              <a:rPr lang="en-AU" sz="2000" dirty="0">
                <a:latin typeface="Arial" panose="020B0604020202020204" pitchFamily="34" charset="0"/>
              </a:rPr>
              <a:t>1. Only one instance. </a:t>
            </a:r>
          </a:p>
          <a:p>
            <a:r>
              <a:rPr lang="en-AU" sz="2000" dirty="0">
                <a:latin typeface="Arial" panose="020B0604020202020204" pitchFamily="34" charset="0"/>
              </a:rPr>
              <a:t>2. There is no data to store about it.  </a:t>
            </a:r>
          </a:p>
          <a:p>
            <a:r>
              <a:rPr lang="en-AU" sz="2000" dirty="0">
                <a:latin typeface="Arial" panose="020B0604020202020204" pitchFamily="34" charset="0"/>
              </a:rPr>
              <a:t>So: Do not normally include the actual business or company whose business processes you are </a:t>
            </a:r>
            <a:r>
              <a:rPr lang="en-AU" sz="2000" dirty="0" err="1">
                <a:latin typeface="Arial" panose="020B0604020202020204" pitchFamily="34" charset="0"/>
              </a:rPr>
              <a:t>modeling</a:t>
            </a:r>
            <a:r>
              <a:rPr lang="en-AU" sz="2000" dirty="0">
                <a:latin typeface="Arial" panose="020B0604020202020204" pitchFamily="34" charset="0"/>
              </a:rPr>
              <a:t>. </a:t>
            </a:r>
          </a:p>
        </p:txBody>
      </p:sp>
    </p:spTree>
    <p:extLst>
      <p:ext uri="{BB962C8B-B14F-4D97-AF65-F5344CB8AC3E}">
        <p14:creationId xmlns:p14="http://schemas.microsoft.com/office/powerpoint/2010/main" val="3294087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5EE-D7F3-974C-A8C3-B0F17CC416F2}"/>
              </a:ext>
            </a:extLst>
          </p:cNvPr>
          <p:cNvSpPr>
            <a:spLocks noGrp="1"/>
          </p:cNvSpPr>
          <p:nvPr>
            <p:ph type="title"/>
          </p:nvPr>
        </p:nvSpPr>
        <p:spPr/>
        <p:txBody>
          <a:bodyPr/>
          <a:lstStyle/>
          <a:p>
            <a:r>
              <a:rPr lang="en-US" sz="2800" dirty="0">
                <a:solidFill>
                  <a:schemeClr val="bg1"/>
                </a:solidFill>
              </a:rPr>
              <a:t>Development lifecycle</a:t>
            </a:r>
          </a:p>
        </p:txBody>
      </p:sp>
      <p:pic>
        <p:nvPicPr>
          <p:cNvPr id="3" name="Picture 2">
            <a:extLst>
              <a:ext uri="{FF2B5EF4-FFF2-40B4-BE49-F238E27FC236}">
                <a16:creationId xmlns:a16="http://schemas.microsoft.com/office/drawing/2014/main" id="{F7DFC802-3E27-404B-A910-797B81080B2D}"/>
              </a:ext>
            </a:extLst>
          </p:cNvPr>
          <p:cNvPicPr>
            <a:picLocks noChangeAspect="1"/>
          </p:cNvPicPr>
          <p:nvPr/>
        </p:nvPicPr>
        <p:blipFill>
          <a:blip r:embed="rId3"/>
          <a:stretch>
            <a:fillRect/>
          </a:stretch>
        </p:blipFill>
        <p:spPr>
          <a:xfrm>
            <a:off x="1312640" y="956783"/>
            <a:ext cx="6222694" cy="5613350"/>
          </a:xfrm>
          <a:prstGeom prst="rect">
            <a:avLst/>
          </a:prstGeom>
        </p:spPr>
      </p:pic>
    </p:spTree>
    <p:extLst>
      <p:ext uri="{BB962C8B-B14F-4D97-AF65-F5344CB8AC3E}">
        <p14:creationId xmlns:p14="http://schemas.microsoft.com/office/powerpoint/2010/main" val="1469791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5EE-D7F3-974C-A8C3-B0F17CC416F2}"/>
              </a:ext>
            </a:extLst>
          </p:cNvPr>
          <p:cNvSpPr>
            <a:spLocks noGrp="1"/>
          </p:cNvSpPr>
          <p:nvPr>
            <p:ph type="title"/>
          </p:nvPr>
        </p:nvSpPr>
        <p:spPr/>
        <p:txBody>
          <a:bodyPr/>
          <a:lstStyle/>
          <a:p>
            <a:r>
              <a:rPr lang="en-US" sz="2800" dirty="0">
                <a:solidFill>
                  <a:schemeClr val="bg1"/>
                </a:solidFill>
              </a:rPr>
              <a:t>Case study</a:t>
            </a:r>
          </a:p>
        </p:txBody>
      </p:sp>
      <p:sp>
        <p:nvSpPr>
          <p:cNvPr id="3" name="Rectangle 2">
            <a:extLst>
              <a:ext uri="{FF2B5EF4-FFF2-40B4-BE49-F238E27FC236}">
                <a16:creationId xmlns:a16="http://schemas.microsoft.com/office/drawing/2014/main" id="{42C0A2AE-8C01-2B43-AE7E-EEFA9AAC7D38}"/>
              </a:ext>
            </a:extLst>
          </p:cNvPr>
          <p:cNvSpPr/>
          <p:nvPr/>
        </p:nvSpPr>
        <p:spPr>
          <a:xfrm>
            <a:off x="763763" y="1581779"/>
            <a:ext cx="4171335" cy="461665"/>
          </a:xfrm>
          <a:prstGeom prst="rect">
            <a:avLst/>
          </a:prstGeom>
        </p:spPr>
        <p:txBody>
          <a:bodyPr wrap="none">
            <a:spAutoFit/>
          </a:bodyPr>
          <a:lstStyle/>
          <a:p>
            <a:r>
              <a:rPr lang="en-US" sz="2400" dirty="0"/>
              <a:t>b. Identify the business rules </a:t>
            </a:r>
          </a:p>
        </p:txBody>
      </p:sp>
    </p:spTree>
    <p:extLst>
      <p:ext uri="{BB962C8B-B14F-4D97-AF65-F5344CB8AC3E}">
        <p14:creationId xmlns:p14="http://schemas.microsoft.com/office/powerpoint/2010/main" val="1421728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5EE-D7F3-974C-A8C3-B0F17CC416F2}"/>
              </a:ext>
            </a:extLst>
          </p:cNvPr>
          <p:cNvSpPr>
            <a:spLocks noGrp="1"/>
          </p:cNvSpPr>
          <p:nvPr>
            <p:ph type="title"/>
          </p:nvPr>
        </p:nvSpPr>
        <p:spPr/>
        <p:txBody>
          <a:bodyPr/>
          <a:lstStyle/>
          <a:p>
            <a:r>
              <a:rPr lang="en-US" sz="2800" dirty="0">
                <a:solidFill>
                  <a:schemeClr val="bg1"/>
                </a:solidFill>
              </a:rPr>
              <a:t>Case study</a:t>
            </a:r>
          </a:p>
        </p:txBody>
      </p:sp>
      <p:sp>
        <p:nvSpPr>
          <p:cNvPr id="3" name="Rectangle 2">
            <a:extLst>
              <a:ext uri="{FF2B5EF4-FFF2-40B4-BE49-F238E27FC236}">
                <a16:creationId xmlns:a16="http://schemas.microsoft.com/office/drawing/2014/main" id="{42C0A2AE-8C01-2B43-AE7E-EEFA9AAC7D38}"/>
              </a:ext>
            </a:extLst>
          </p:cNvPr>
          <p:cNvSpPr/>
          <p:nvPr/>
        </p:nvSpPr>
        <p:spPr>
          <a:xfrm>
            <a:off x="763763" y="1581779"/>
            <a:ext cx="4171335" cy="461665"/>
          </a:xfrm>
          <a:prstGeom prst="rect">
            <a:avLst/>
          </a:prstGeom>
        </p:spPr>
        <p:txBody>
          <a:bodyPr wrap="none">
            <a:spAutoFit/>
          </a:bodyPr>
          <a:lstStyle/>
          <a:p>
            <a:r>
              <a:rPr lang="en-US" sz="2400" dirty="0"/>
              <a:t>b. Identify the business rules </a:t>
            </a:r>
          </a:p>
        </p:txBody>
      </p:sp>
      <p:sp>
        <p:nvSpPr>
          <p:cNvPr id="4" name="Rectangle 3">
            <a:extLst>
              <a:ext uri="{FF2B5EF4-FFF2-40B4-BE49-F238E27FC236}">
                <a16:creationId xmlns:a16="http://schemas.microsoft.com/office/drawing/2014/main" id="{645F0831-CC5B-B443-ACC2-49C0F9045DAC}"/>
              </a:ext>
            </a:extLst>
          </p:cNvPr>
          <p:cNvSpPr/>
          <p:nvPr/>
        </p:nvSpPr>
        <p:spPr>
          <a:xfrm>
            <a:off x="346340" y="2598565"/>
            <a:ext cx="8451320" cy="2677656"/>
          </a:xfrm>
          <a:prstGeom prst="rect">
            <a:avLst/>
          </a:prstGeom>
        </p:spPr>
        <p:txBody>
          <a:bodyPr wrap="square">
            <a:spAutoFit/>
          </a:bodyPr>
          <a:lstStyle/>
          <a:p>
            <a:pPr marL="342900" indent="-342900">
              <a:buFont typeface="Arial" panose="020B0604020202020204" pitchFamily="34" charset="0"/>
              <a:buChar char="•"/>
            </a:pPr>
            <a:r>
              <a:rPr lang="en-US" sz="2400" dirty="0"/>
              <a:t>Each cinema has several screens, numbered starting from 1 </a:t>
            </a:r>
          </a:p>
          <a:p>
            <a:pPr marL="342900" indent="-342900">
              <a:buFont typeface="Arial" panose="020B0604020202020204" pitchFamily="34" charset="0"/>
              <a:buChar char="•"/>
            </a:pPr>
            <a:r>
              <a:rPr lang="en-US" sz="2400" dirty="0"/>
              <a:t>Each movie screen has space for a single projector </a:t>
            </a:r>
          </a:p>
          <a:p>
            <a:pPr marL="342900" indent="-342900">
              <a:buFont typeface="Arial" panose="020B0604020202020204" pitchFamily="34" charset="0"/>
              <a:buChar char="•"/>
            </a:pPr>
            <a:r>
              <a:rPr lang="en-US" sz="2400" dirty="0"/>
              <a:t>Technicians must be able to identify which screen each projector is currently projecting onto. </a:t>
            </a:r>
          </a:p>
          <a:p>
            <a:pPr marL="342900" indent="-342900">
              <a:buFont typeface="Arial" panose="020B0604020202020204" pitchFamily="34" charset="0"/>
              <a:buChar char="•"/>
            </a:pPr>
            <a:r>
              <a:rPr lang="en-US" sz="2400" dirty="0"/>
              <a:t>The system should keep track of the last time a movie was shown on a particular screen</a:t>
            </a:r>
          </a:p>
        </p:txBody>
      </p:sp>
    </p:spTree>
    <p:extLst>
      <p:ext uri="{BB962C8B-B14F-4D97-AF65-F5344CB8AC3E}">
        <p14:creationId xmlns:p14="http://schemas.microsoft.com/office/powerpoint/2010/main" val="1989794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5EE-D7F3-974C-A8C3-B0F17CC416F2}"/>
              </a:ext>
            </a:extLst>
          </p:cNvPr>
          <p:cNvSpPr>
            <a:spLocks noGrp="1"/>
          </p:cNvSpPr>
          <p:nvPr>
            <p:ph type="title"/>
          </p:nvPr>
        </p:nvSpPr>
        <p:spPr/>
        <p:txBody>
          <a:bodyPr/>
          <a:lstStyle/>
          <a:p>
            <a:r>
              <a:rPr lang="en-US" sz="2800" dirty="0">
                <a:solidFill>
                  <a:schemeClr val="bg1"/>
                </a:solidFill>
              </a:rPr>
              <a:t>Case study</a:t>
            </a:r>
          </a:p>
        </p:txBody>
      </p:sp>
      <p:sp>
        <p:nvSpPr>
          <p:cNvPr id="3" name="Rectangle 2">
            <a:extLst>
              <a:ext uri="{FF2B5EF4-FFF2-40B4-BE49-F238E27FC236}">
                <a16:creationId xmlns:a16="http://schemas.microsoft.com/office/drawing/2014/main" id="{501DB352-4164-0645-96AC-5C0CC7DFCC42}"/>
              </a:ext>
            </a:extLst>
          </p:cNvPr>
          <p:cNvSpPr/>
          <p:nvPr/>
        </p:nvSpPr>
        <p:spPr>
          <a:xfrm>
            <a:off x="643467" y="1652481"/>
            <a:ext cx="7300396" cy="461665"/>
          </a:xfrm>
          <a:prstGeom prst="rect">
            <a:avLst/>
          </a:prstGeom>
        </p:spPr>
        <p:txBody>
          <a:bodyPr wrap="none">
            <a:spAutoFit/>
          </a:bodyPr>
          <a:lstStyle/>
          <a:p>
            <a:r>
              <a:rPr lang="en-US" sz="2400" dirty="0"/>
              <a:t>c. For any three identified entities, list the attributes. </a:t>
            </a:r>
          </a:p>
        </p:txBody>
      </p:sp>
    </p:spTree>
    <p:extLst>
      <p:ext uri="{BB962C8B-B14F-4D97-AF65-F5344CB8AC3E}">
        <p14:creationId xmlns:p14="http://schemas.microsoft.com/office/powerpoint/2010/main" val="4114968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5EE-D7F3-974C-A8C3-B0F17CC416F2}"/>
              </a:ext>
            </a:extLst>
          </p:cNvPr>
          <p:cNvSpPr>
            <a:spLocks noGrp="1"/>
          </p:cNvSpPr>
          <p:nvPr>
            <p:ph type="title"/>
          </p:nvPr>
        </p:nvSpPr>
        <p:spPr/>
        <p:txBody>
          <a:bodyPr/>
          <a:lstStyle/>
          <a:p>
            <a:r>
              <a:rPr lang="en-US" sz="2800" dirty="0">
                <a:solidFill>
                  <a:schemeClr val="bg1"/>
                </a:solidFill>
              </a:rPr>
              <a:t>Case study</a:t>
            </a:r>
          </a:p>
        </p:txBody>
      </p:sp>
      <p:sp>
        <p:nvSpPr>
          <p:cNvPr id="3" name="Rectangle 2">
            <a:extLst>
              <a:ext uri="{FF2B5EF4-FFF2-40B4-BE49-F238E27FC236}">
                <a16:creationId xmlns:a16="http://schemas.microsoft.com/office/drawing/2014/main" id="{501DB352-4164-0645-96AC-5C0CC7DFCC42}"/>
              </a:ext>
            </a:extLst>
          </p:cNvPr>
          <p:cNvSpPr/>
          <p:nvPr/>
        </p:nvSpPr>
        <p:spPr>
          <a:xfrm>
            <a:off x="643467" y="1652481"/>
            <a:ext cx="7300396" cy="461665"/>
          </a:xfrm>
          <a:prstGeom prst="rect">
            <a:avLst/>
          </a:prstGeom>
        </p:spPr>
        <p:txBody>
          <a:bodyPr wrap="none">
            <a:spAutoFit/>
          </a:bodyPr>
          <a:lstStyle/>
          <a:p>
            <a:r>
              <a:rPr lang="en-US" sz="2400" dirty="0"/>
              <a:t>c. For any three identified entities, list the attributes. </a:t>
            </a:r>
          </a:p>
        </p:txBody>
      </p:sp>
      <p:sp>
        <p:nvSpPr>
          <p:cNvPr id="4" name="Rectangle 3">
            <a:extLst>
              <a:ext uri="{FF2B5EF4-FFF2-40B4-BE49-F238E27FC236}">
                <a16:creationId xmlns:a16="http://schemas.microsoft.com/office/drawing/2014/main" id="{7018FFF3-D336-6346-9B7C-FC6D8207DF97}"/>
              </a:ext>
            </a:extLst>
          </p:cNvPr>
          <p:cNvSpPr/>
          <p:nvPr/>
        </p:nvSpPr>
        <p:spPr>
          <a:xfrm>
            <a:off x="288932" y="3004628"/>
            <a:ext cx="8296268" cy="2677656"/>
          </a:xfrm>
          <a:prstGeom prst="rect">
            <a:avLst/>
          </a:prstGeom>
        </p:spPr>
        <p:txBody>
          <a:bodyPr wrap="square">
            <a:spAutoFit/>
          </a:bodyPr>
          <a:lstStyle/>
          <a:p>
            <a:pPr marL="457200" indent="-457200">
              <a:buAutoNum type="arabicPeriod"/>
            </a:pPr>
            <a:r>
              <a:rPr lang="en-US" sz="2400" dirty="0"/>
              <a:t>Cinema (ID, name, address, yearly rent)  </a:t>
            </a:r>
          </a:p>
          <a:p>
            <a:pPr marL="457200" indent="-457200">
              <a:buAutoNum type="arabicPeriod"/>
            </a:pPr>
            <a:r>
              <a:rPr lang="en-US" sz="2400" dirty="0"/>
              <a:t>Screen (number, size, seating capacity, has Gold Class?) </a:t>
            </a:r>
          </a:p>
          <a:p>
            <a:pPr marL="457200" indent="-457200">
              <a:buAutoNum type="arabicPeriod"/>
            </a:pPr>
            <a:r>
              <a:rPr lang="en-US" sz="2400" dirty="0"/>
              <a:t>Projector (format [16 mm film/35 mm film/2D digital/3D digital], serial number, model number, resolution, hours of use) </a:t>
            </a:r>
          </a:p>
          <a:p>
            <a:pPr marL="457200" indent="-457200">
              <a:buAutoNum type="arabicPeriod"/>
            </a:pPr>
            <a:r>
              <a:rPr lang="en-US" sz="2400" dirty="0"/>
              <a:t>Movie (title, year of release, rating) </a:t>
            </a:r>
          </a:p>
        </p:txBody>
      </p:sp>
    </p:spTree>
    <p:extLst>
      <p:ext uri="{BB962C8B-B14F-4D97-AF65-F5344CB8AC3E}">
        <p14:creationId xmlns:p14="http://schemas.microsoft.com/office/powerpoint/2010/main" val="2294916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5EE-D7F3-974C-A8C3-B0F17CC416F2}"/>
              </a:ext>
            </a:extLst>
          </p:cNvPr>
          <p:cNvSpPr>
            <a:spLocks noGrp="1"/>
          </p:cNvSpPr>
          <p:nvPr>
            <p:ph type="title"/>
          </p:nvPr>
        </p:nvSpPr>
        <p:spPr/>
        <p:txBody>
          <a:bodyPr/>
          <a:lstStyle/>
          <a:p>
            <a:r>
              <a:rPr lang="en-US" sz="2800" dirty="0">
                <a:solidFill>
                  <a:schemeClr val="bg1"/>
                </a:solidFill>
              </a:rPr>
              <a:t>Question</a:t>
            </a:r>
          </a:p>
        </p:txBody>
      </p:sp>
      <p:sp>
        <p:nvSpPr>
          <p:cNvPr id="5" name="TextBox 4">
            <a:extLst>
              <a:ext uri="{FF2B5EF4-FFF2-40B4-BE49-F238E27FC236}">
                <a16:creationId xmlns:a16="http://schemas.microsoft.com/office/drawing/2014/main" id="{BDE223A5-0782-A646-8087-BAE8B7275483}"/>
              </a:ext>
            </a:extLst>
          </p:cNvPr>
          <p:cNvSpPr txBox="1"/>
          <p:nvPr/>
        </p:nvSpPr>
        <p:spPr>
          <a:xfrm>
            <a:off x="3217086" y="3136612"/>
            <a:ext cx="2371162" cy="584775"/>
          </a:xfrm>
          <a:prstGeom prst="rect">
            <a:avLst/>
          </a:prstGeom>
          <a:noFill/>
        </p:spPr>
        <p:txBody>
          <a:bodyPr wrap="none" rtlCol="0">
            <a:spAutoFit/>
          </a:bodyPr>
          <a:lstStyle/>
          <a:p>
            <a:r>
              <a:rPr lang="en-US" sz="3200" dirty="0"/>
              <a:t>Questions? </a:t>
            </a:r>
          </a:p>
        </p:txBody>
      </p:sp>
    </p:spTree>
    <p:extLst>
      <p:ext uri="{BB962C8B-B14F-4D97-AF65-F5344CB8AC3E}">
        <p14:creationId xmlns:p14="http://schemas.microsoft.com/office/powerpoint/2010/main" val="2968643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5EE-D7F3-974C-A8C3-B0F17CC416F2}"/>
              </a:ext>
            </a:extLst>
          </p:cNvPr>
          <p:cNvSpPr>
            <a:spLocks noGrp="1"/>
          </p:cNvSpPr>
          <p:nvPr>
            <p:ph type="title"/>
          </p:nvPr>
        </p:nvSpPr>
        <p:spPr/>
        <p:txBody>
          <a:bodyPr/>
          <a:lstStyle/>
          <a:p>
            <a:r>
              <a:rPr lang="en-US" sz="2800" dirty="0">
                <a:solidFill>
                  <a:schemeClr val="bg1"/>
                </a:solidFill>
              </a:rPr>
              <a:t>Development lifecycle</a:t>
            </a:r>
          </a:p>
        </p:txBody>
      </p:sp>
      <p:pic>
        <p:nvPicPr>
          <p:cNvPr id="4" name="Picture 3">
            <a:extLst>
              <a:ext uri="{FF2B5EF4-FFF2-40B4-BE49-F238E27FC236}">
                <a16:creationId xmlns:a16="http://schemas.microsoft.com/office/drawing/2014/main" id="{8980CD29-892D-4B44-9EBE-BB89ED71B98E}"/>
              </a:ext>
            </a:extLst>
          </p:cNvPr>
          <p:cNvPicPr>
            <a:picLocks noChangeAspect="1"/>
          </p:cNvPicPr>
          <p:nvPr/>
        </p:nvPicPr>
        <p:blipFill>
          <a:blip r:embed="rId2"/>
          <a:stretch>
            <a:fillRect/>
          </a:stretch>
        </p:blipFill>
        <p:spPr>
          <a:xfrm>
            <a:off x="946150" y="1183216"/>
            <a:ext cx="7251700" cy="5270500"/>
          </a:xfrm>
          <a:prstGeom prst="rect">
            <a:avLst/>
          </a:prstGeom>
        </p:spPr>
      </p:pic>
    </p:spTree>
    <p:extLst>
      <p:ext uri="{BB962C8B-B14F-4D97-AF65-F5344CB8AC3E}">
        <p14:creationId xmlns:p14="http://schemas.microsoft.com/office/powerpoint/2010/main" val="3019524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5EE-D7F3-974C-A8C3-B0F17CC416F2}"/>
              </a:ext>
            </a:extLst>
          </p:cNvPr>
          <p:cNvSpPr>
            <a:spLocks noGrp="1"/>
          </p:cNvSpPr>
          <p:nvPr>
            <p:ph type="title"/>
          </p:nvPr>
        </p:nvSpPr>
        <p:spPr/>
        <p:txBody>
          <a:bodyPr/>
          <a:lstStyle/>
          <a:p>
            <a:r>
              <a:rPr lang="en-US" sz="2800" dirty="0">
                <a:solidFill>
                  <a:schemeClr val="bg1"/>
                </a:solidFill>
              </a:rPr>
              <a:t>Development lifecycle</a:t>
            </a:r>
          </a:p>
        </p:txBody>
      </p:sp>
      <p:sp>
        <p:nvSpPr>
          <p:cNvPr id="7" name="Rectangle 6">
            <a:extLst>
              <a:ext uri="{FF2B5EF4-FFF2-40B4-BE49-F238E27FC236}">
                <a16:creationId xmlns:a16="http://schemas.microsoft.com/office/drawing/2014/main" id="{8317581A-57AC-F44C-A3BB-F9A2EF5FE868}"/>
              </a:ext>
            </a:extLst>
          </p:cNvPr>
          <p:cNvSpPr/>
          <p:nvPr/>
        </p:nvSpPr>
        <p:spPr>
          <a:xfrm>
            <a:off x="618067" y="1135038"/>
            <a:ext cx="7358327" cy="830997"/>
          </a:xfrm>
          <a:prstGeom prst="rect">
            <a:avLst/>
          </a:prstGeom>
        </p:spPr>
        <p:txBody>
          <a:bodyPr wrap="square">
            <a:spAutoFit/>
          </a:bodyPr>
          <a:lstStyle/>
          <a:p>
            <a:r>
              <a:rPr lang="en-AU" sz="2400" b="1" dirty="0">
                <a:latin typeface="Times New Roman" panose="02020603050405020304" pitchFamily="18" charset="0"/>
              </a:rPr>
              <a:t>A. The purpose of each stage and what do we, as database designers, need to do in each stage</a:t>
            </a:r>
          </a:p>
        </p:txBody>
      </p:sp>
      <p:pic>
        <p:nvPicPr>
          <p:cNvPr id="3" name="Picture 2">
            <a:extLst>
              <a:ext uri="{FF2B5EF4-FFF2-40B4-BE49-F238E27FC236}">
                <a16:creationId xmlns:a16="http://schemas.microsoft.com/office/drawing/2014/main" id="{72F42A45-A5F5-0E4C-9FDB-CE9DB499E88C}"/>
              </a:ext>
            </a:extLst>
          </p:cNvPr>
          <p:cNvPicPr>
            <a:picLocks noChangeAspect="1"/>
          </p:cNvPicPr>
          <p:nvPr/>
        </p:nvPicPr>
        <p:blipFill>
          <a:blip r:embed="rId2"/>
          <a:stretch>
            <a:fillRect/>
          </a:stretch>
        </p:blipFill>
        <p:spPr>
          <a:xfrm>
            <a:off x="3201757" y="2339074"/>
            <a:ext cx="2721073" cy="668867"/>
          </a:xfrm>
          <a:prstGeom prst="rect">
            <a:avLst/>
          </a:prstGeom>
        </p:spPr>
      </p:pic>
      <p:sp>
        <p:nvSpPr>
          <p:cNvPr id="9" name="Rectangle 8">
            <a:extLst>
              <a:ext uri="{FF2B5EF4-FFF2-40B4-BE49-F238E27FC236}">
                <a16:creationId xmlns:a16="http://schemas.microsoft.com/office/drawing/2014/main" id="{BD1DE413-ECDA-2B4D-8AAA-4BDA0FF7A202}"/>
              </a:ext>
            </a:extLst>
          </p:cNvPr>
          <p:cNvSpPr/>
          <p:nvPr/>
        </p:nvSpPr>
        <p:spPr>
          <a:xfrm>
            <a:off x="448171" y="3873187"/>
            <a:ext cx="8228244" cy="1569660"/>
          </a:xfrm>
          <a:prstGeom prst="rect">
            <a:avLst/>
          </a:prstGeom>
        </p:spPr>
        <p:txBody>
          <a:bodyPr wrap="square">
            <a:spAutoFit/>
          </a:bodyPr>
          <a:lstStyle/>
          <a:p>
            <a:r>
              <a:rPr lang="en-AU" sz="2400" b="1" dirty="0">
                <a:latin typeface="Times" pitchFamily="2" charset="0"/>
              </a:rPr>
              <a:t>Database planning: </a:t>
            </a:r>
            <a:endParaRPr lang="en-AU" sz="2400" dirty="0">
              <a:latin typeface="Times" pitchFamily="2" charset="0"/>
            </a:endParaRPr>
          </a:p>
          <a:p>
            <a:r>
              <a:rPr lang="en-AU" sz="2400" dirty="0">
                <a:solidFill>
                  <a:srgbClr val="FC3908"/>
                </a:solidFill>
                <a:latin typeface="Times New Roman" panose="02020603050405020304" pitchFamily="18" charset="0"/>
              </a:rPr>
              <a:t>Planning</a:t>
            </a:r>
            <a:r>
              <a:rPr lang="en-AU" sz="2400" dirty="0">
                <a:latin typeface="Times New Roman" panose="02020603050405020304" pitchFamily="18" charset="0"/>
              </a:rPr>
              <a:t> (at a high level) how to do the project</a:t>
            </a:r>
          </a:p>
          <a:p>
            <a:r>
              <a:rPr lang="en-AU" sz="2400" dirty="0">
                <a:solidFill>
                  <a:srgbClr val="FB0207"/>
                </a:solidFill>
                <a:latin typeface="Times New Roman" panose="02020603050405020304" pitchFamily="18" charset="0"/>
              </a:rPr>
              <a:t>U</a:t>
            </a:r>
            <a:r>
              <a:rPr lang="en-AU" sz="2400" dirty="0">
                <a:solidFill>
                  <a:srgbClr val="FB2E08"/>
                </a:solidFill>
                <a:latin typeface="Times New Roman" panose="02020603050405020304" pitchFamily="18" charset="0"/>
              </a:rPr>
              <a:t>nderstanding</a:t>
            </a:r>
            <a:r>
              <a:rPr lang="en-AU" sz="2400" dirty="0">
                <a:latin typeface="Times New Roman" panose="02020603050405020304" pitchFamily="18" charset="0"/>
              </a:rPr>
              <a:t> how the enterprise works.</a:t>
            </a:r>
            <a:endParaRPr lang="en-AU" sz="2400" dirty="0">
              <a:solidFill>
                <a:schemeClr val="tx1"/>
              </a:solidFill>
              <a:latin typeface="TimesNewRomanPSMT"/>
            </a:endParaRPr>
          </a:p>
          <a:p>
            <a:r>
              <a:rPr lang="en-AU" sz="2400" dirty="0">
                <a:solidFill>
                  <a:srgbClr val="FC3908"/>
                </a:solidFill>
                <a:latin typeface="Times New Roman" panose="02020603050405020304" pitchFamily="18" charset="0"/>
              </a:rPr>
              <a:t>Planning </a:t>
            </a:r>
            <a:r>
              <a:rPr lang="en-AU" sz="2400" dirty="0">
                <a:solidFill>
                  <a:schemeClr val="tx1"/>
                </a:solidFill>
                <a:latin typeface="TimesNewRomanPSMT"/>
              </a:rPr>
              <a:t>how the stages be completed efficiently and effectively </a:t>
            </a:r>
            <a:r>
              <a:rPr lang="en-AU" sz="2400" dirty="0">
                <a:solidFill>
                  <a:schemeClr val="tx1"/>
                </a:solidFill>
                <a:latin typeface="Times New Roman" panose="02020603050405020304" pitchFamily="18" charset="0"/>
              </a:rPr>
              <a:t> </a:t>
            </a:r>
          </a:p>
        </p:txBody>
      </p:sp>
    </p:spTree>
    <p:extLst>
      <p:ext uri="{BB962C8B-B14F-4D97-AF65-F5344CB8AC3E}">
        <p14:creationId xmlns:p14="http://schemas.microsoft.com/office/powerpoint/2010/main" val="1239390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5EE-D7F3-974C-A8C3-B0F17CC416F2}"/>
              </a:ext>
            </a:extLst>
          </p:cNvPr>
          <p:cNvSpPr>
            <a:spLocks noGrp="1"/>
          </p:cNvSpPr>
          <p:nvPr>
            <p:ph type="title"/>
          </p:nvPr>
        </p:nvSpPr>
        <p:spPr/>
        <p:txBody>
          <a:bodyPr/>
          <a:lstStyle/>
          <a:p>
            <a:r>
              <a:rPr lang="en-US" sz="2800" dirty="0">
                <a:solidFill>
                  <a:schemeClr val="bg1"/>
                </a:solidFill>
              </a:rPr>
              <a:t>Development lifecycle</a:t>
            </a:r>
          </a:p>
        </p:txBody>
      </p:sp>
      <p:sp>
        <p:nvSpPr>
          <p:cNvPr id="7" name="Rectangle 6">
            <a:extLst>
              <a:ext uri="{FF2B5EF4-FFF2-40B4-BE49-F238E27FC236}">
                <a16:creationId xmlns:a16="http://schemas.microsoft.com/office/drawing/2014/main" id="{8317581A-57AC-F44C-A3BB-F9A2EF5FE868}"/>
              </a:ext>
            </a:extLst>
          </p:cNvPr>
          <p:cNvSpPr/>
          <p:nvPr/>
        </p:nvSpPr>
        <p:spPr>
          <a:xfrm>
            <a:off x="618067" y="1135038"/>
            <a:ext cx="7358327" cy="830997"/>
          </a:xfrm>
          <a:prstGeom prst="rect">
            <a:avLst/>
          </a:prstGeom>
        </p:spPr>
        <p:txBody>
          <a:bodyPr wrap="square">
            <a:spAutoFit/>
          </a:bodyPr>
          <a:lstStyle/>
          <a:p>
            <a:r>
              <a:rPr lang="en-AU" sz="2400" b="1" dirty="0">
                <a:latin typeface="Times New Roman" panose="02020603050405020304" pitchFamily="18" charset="0"/>
              </a:rPr>
              <a:t>A. The purpose of each stage and what do we, as database designers, need to do in each stage</a:t>
            </a:r>
          </a:p>
        </p:txBody>
      </p:sp>
      <p:sp>
        <p:nvSpPr>
          <p:cNvPr id="3" name="Rectangle 2">
            <a:extLst>
              <a:ext uri="{FF2B5EF4-FFF2-40B4-BE49-F238E27FC236}">
                <a16:creationId xmlns:a16="http://schemas.microsoft.com/office/drawing/2014/main" id="{DE89F3E3-9077-5D42-B1E7-A158B7F6AC26}"/>
              </a:ext>
            </a:extLst>
          </p:cNvPr>
          <p:cNvSpPr/>
          <p:nvPr/>
        </p:nvSpPr>
        <p:spPr>
          <a:xfrm>
            <a:off x="840911" y="3690131"/>
            <a:ext cx="6912637" cy="1631216"/>
          </a:xfrm>
          <a:prstGeom prst="rect">
            <a:avLst/>
          </a:prstGeom>
        </p:spPr>
        <p:txBody>
          <a:bodyPr wrap="square">
            <a:spAutoFit/>
          </a:bodyPr>
          <a:lstStyle/>
          <a:p>
            <a:r>
              <a:rPr lang="en-AU" sz="2800" b="1" dirty="0">
                <a:solidFill>
                  <a:schemeClr val="tx1"/>
                </a:solidFill>
                <a:latin typeface="TimesNewRomanPSMT"/>
              </a:rPr>
              <a:t>System definition:</a:t>
            </a:r>
          </a:p>
          <a:p>
            <a:r>
              <a:rPr lang="en-AU" sz="2400" dirty="0">
                <a:solidFill>
                  <a:srgbClr val="FF0000"/>
                </a:solidFill>
                <a:latin typeface="TimesNewRomanPSMT"/>
              </a:rPr>
              <a:t>Specifying </a:t>
            </a:r>
            <a:r>
              <a:rPr lang="en-AU" sz="2400" dirty="0">
                <a:solidFill>
                  <a:schemeClr val="tx1"/>
                </a:solidFill>
                <a:latin typeface="TimesNewRomanPSMT"/>
              </a:rPr>
              <a:t>scope and boundaries </a:t>
            </a:r>
          </a:p>
          <a:p>
            <a:r>
              <a:rPr lang="en-AU" sz="2400" dirty="0">
                <a:solidFill>
                  <a:schemeClr val="tx1"/>
                </a:solidFill>
                <a:latin typeface="TimesNewRomanPSMT"/>
              </a:rPr>
              <a:t>How the system operate from different perspective </a:t>
            </a:r>
          </a:p>
          <a:p>
            <a:r>
              <a:rPr lang="en-AU" sz="2400" dirty="0">
                <a:solidFill>
                  <a:schemeClr val="tx1"/>
                </a:solidFill>
                <a:latin typeface="TimesNewRomanPSMT"/>
              </a:rPr>
              <a:t>How it interfere in other organisational systems. </a:t>
            </a:r>
          </a:p>
        </p:txBody>
      </p:sp>
      <p:pic>
        <p:nvPicPr>
          <p:cNvPr id="4" name="Picture 3">
            <a:extLst>
              <a:ext uri="{FF2B5EF4-FFF2-40B4-BE49-F238E27FC236}">
                <a16:creationId xmlns:a16="http://schemas.microsoft.com/office/drawing/2014/main" id="{99645EF7-30E2-BB46-B7B3-1BC222AD2B64}"/>
              </a:ext>
            </a:extLst>
          </p:cNvPr>
          <p:cNvPicPr>
            <a:picLocks noChangeAspect="1"/>
          </p:cNvPicPr>
          <p:nvPr/>
        </p:nvPicPr>
        <p:blipFill>
          <a:blip r:embed="rId2"/>
          <a:stretch>
            <a:fillRect/>
          </a:stretch>
        </p:blipFill>
        <p:spPr>
          <a:xfrm>
            <a:off x="2712901" y="2366735"/>
            <a:ext cx="3111108" cy="647398"/>
          </a:xfrm>
          <a:prstGeom prst="rect">
            <a:avLst/>
          </a:prstGeom>
        </p:spPr>
      </p:pic>
    </p:spTree>
    <p:extLst>
      <p:ext uri="{BB962C8B-B14F-4D97-AF65-F5344CB8AC3E}">
        <p14:creationId xmlns:p14="http://schemas.microsoft.com/office/powerpoint/2010/main" val="3191180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5EE-D7F3-974C-A8C3-B0F17CC416F2}"/>
              </a:ext>
            </a:extLst>
          </p:cNvPr>
          <p:cNvSpPr>
            <a:spLocks noGrp="1"/>
          </p:cNvSpPr>
          <p:nvPr>
            <p:ph type="title"/>
          </p:nvPr>
        </p:nvSpPr>
        <p:spPr/>
        <p:txBody>
          <a:bodyPr/>
          <a:lstStyle/>
          <a:p>
            <a:r>
              <a:rPr lang="en-US" sz="2800" dirty="0">
                <a:solidFill>
                  <a:schemeClr val="bg1"/>
                </a:solidFill>
              </a:rPr>
              <a:t>Development lifecycle</a:t>
            </a:r>
          </a:p>
        </p:txBody>
      </p:sp>
      <p:pic>
        <p:nvPicPr>
          <p:cNvPr id="5" name="Picture 4">
            <a:extLst>
              <a:ext uri="{FF2B5EF4-FFF2-40B4-BE49-F238E27FC236}">
                <a16:creationId xmlns:a16="http://schemas.microsoft.com/office/drawing/2014/main" id="{957F9637-F888-D440-922D-61DDC8F15058}"/>
              </a:ext>
            </a:extLst>
          </p:cNvPr>
          <p:cNvPicPr>
            <a:picLocks noChangeAspect="1"/>
          </p:cNvPicPr>
          <p:nvPr/>
        </p:nvPicPr>
        <p:blipFill>
          <a:blip r:embed="rId2"/>
          <a:stretch>
            <a:fillRect/>
          </a:stretch>
        </p:blipFill>
        <p:spPr>
          <a:xfrm>
            <a:off x="2837894" y="2114203"/>
            <a:ext cx="3104143" cy="685799"/>
          </a:xfrm>
          <a:prstGeom prst="rect">
            <a:avLst/>
          </a:prstGeom>
        </p:spPr>
      </p:pic>
      <p:sp>
        <p:nvSpPr>
          <p:cNvPr id="6" name="Rectangle 5">
            <a:extLst>
              <a:ext uri="{FF2B5EF4-FFF2-40B4-BE49-F238E27FC236}">
                <a16:creationId xmlns:a16="http://schemas.microsoft.com/office/drawing/2014/main" id="{41ED0A3F-6E43-394C-9D1A-F6D6DBF19626}"/>
              </a:ext>
            </a:extLst>
          </p:cNvPr>
          <p:cNvSpPr/>
          <p:nvPr/>
        </p:nvSpPr>
        <p:spPr>
          <a:xfrm>
            <a:off x="618067" y="3170072"/>
            <a:ext cx="7543799" cy="2677656"/>
          </a:xfrm>
          <a:prstGeom prst="rect">
            <a:avLst/>
          </a:prstGeom>
        </p:spPr>
        <p:txBody>
          <a:bodyPr wrap="square">
            <a:spAutoFit/>
          </a:bodyPr>
          <a:lstStyle/>
          <a:p>
            <a:r>
              <a:rPr lang="en-AU" sz="2800" b="1" dirty="0">
                <a:latin typeface="Times" pitchFamily="2" charset="0"/>
              </a:rPr>
              <a:t>Requirements Definition and Analysis: </a:t>
            </a:r>
            <a:endParaRPr lang="en-AU" sz="2800" dirty="0">
              <a:latin typeface="Times" pitchFamily="2" charset="0"/>
            </a:endParaRPr>
          </a:p>
          <a:p>
            <a:r>
              <a:rPr lang="en-AU" sz="2800" dirty="0">
                <a:solidFill>
                  <a:srgbClr val="F81C0A"/>
                </a:solidFill>
                <a:latin typeface="Times New Roman" panose="02020603050405020304" pitchFamily="18" charset="0"/>
              </a:rPr>
              <a:t>Collect</a:t>
            </a:r>
            <a:r>
              <a:rPr lang="en-AU" sz="2800" dirty="0">
                <a:latin typeface="Times New Roman" panose="02020603050405020304" pitchFamily="18" charset="0"/>
              </a:rPr>
              <a:t> and </a:t>
            </a:r>
            <a:r>
              <a:rPr lang="en-AU" sz="2800" dirty="0">
                <a:solidFill>
                  <a:srgbClr val="F8340B"/>
                </a:solidFill>
                <a:latin typeface="Times New Roman" panose="02020603050405020304" pitchFamily="18" charset="0"/>
              </a:rPr>
              <a:t>analysis</a:t>
            </a:r>
            <a:r>
              <a:rPr lang="en-AU" sz="2800" dirty="0">
                <a:latin typeface="Times New Roman" panose="02020603050405020304" pitchFamily="18" charset="0"/>
              </a:rPr>
              <a:t> of requirements</a:t>
            </a:r>
          </a:p>
          <a:p>
            <a:r>
              <a:rPr lang="en-AU" sz="2800" dirty="0">
                <a:latin typeface="Times New Roman" panose="02020603050405020304" pitchFamily="18" charset="0"/>
              </a:rPr>
              <a:t>Description of the data used or generated</a:t>
            </a:r>
          </a:p>
          <a:p>
            <a:r>
              <a:rPr lang="en-AU" sz="2800" dirty="0">
                <a:latin typeface="Times New Roman" panose="02020603050405020304" pitchFamily="18" charset="0"/>
              </a:rPr>
              <a:t>Details of how the data is to be used or generated.</a:t>
            </a:r>
          </a:p>
          <a:p>
            <a:r>
              <a:rPr lang="en-AU" sz="2800" dirty="0">
                <a:solidFill>
                  <a:srgbClr val="FB0207"/>
                </a:solidFill>
                <a:latin typeface="Times New Roman" panose="02020603050405020304" pitchFamily="18" charset="0"/>
              </a:rPr>
              <a:t>C</a:t>
            </a:r>
            <a:r>
              <a:rPr lang="en-AU" sz="2800" dirty="0">
                <a:solidFill>
                  <a:srgbClr val="F71B0B"/>
                </a:solidFill>
                <a:latin typeface="Times New Roman" panose="02020603050405020304" pitchFamily="18" charset="0"/>
              </a:rPr>
              <a:t>ase study</a:t>
            </a:r>
            <a:r>
              <a:rPr lang="en-AU" sz="2800" dirty="0">
                <a:latin typeface="Times New Roman" panose="02020603050405020304" pitchFamily="18" charset="0"/>
              </a:rPr>
              <a:t> will be given for this subject, containing all the requirements.</a:t>
            </a:r>
          </a:p>
        </p:txBody>
      </p:sp>
      <p:sp>
        <p:nvSpPr>
          <p:cNvPr id="7" name="Rectangle 6">
            <a:extLst>
              <a:ext uri="{FF2B5EF4-FFF2-40B4-BE49-F238E27FC236}">
                <a16:creationId xmlns:a16="http://schemas.microsoft.com/office/drawing/2014/main" id="{8317581A-57AC-F44C-A3BB-F9A2EF5FE868}"/>
              </a:ext>
            </a:extLst>
          </p:cNvPr>
          <p:cNvSpPr/>
          <p:nvPr/>
        </p:nvSpPr>
        <p:spPr>
          <a:xfrm>
            <a:off x="618067" y="1135038"/>
            <a:ext cx="7358327" cy="830997"/>
          </a:xfrm>
          <a:prstGeom prst="rect">
            <a:avLst/>
          </a:prstGeom>
        </p:spPr>
        <p:txBody>
          <a:bodyPr wrap="square">
            <a:spAutoFit/>
          </a:bodyPr>
          <a:lstStyle/>
          <a:p>
            <a:r>
              <a:rPr lang="en-AU" sz="2400" b="1" dirty="0">
                <a:latin typeface="Times New Roman" panose="02020603050405020304" pitchFamily="18" charset="0"/>
              </a:rPr>
              <a:t>A. The purpose of each stage and what do we, as database designers, need to do in each stage</a:t>
            </a:r>
          </a:p>
        </p:txBody>
      </p:sp>
    </p:spTree>
    <p:extLst>
      <p:ext uri="{BB962C8B-B14F-4D97-AF65-F5344CB8AC3E}">
        <p14:creationId xmlns:p14="http://schemas.microsoft.com/office/powerpoint/2010/main" val="384007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5EE-D7F3-974C-A8C3-B0F17CC416F2}"/>
              </a:ext>
            </a:extLst>
          </p:cNvPr>
          <p:cNvSpPr>
            <a:spLocks noGrp="1"/>
          </p:cNvSpPr>
          <p:nvPr>
            <p:ph type="title"/>
          </p:nvPr>
        </p:nvSpPr>
        <p:spPr/>
        <p:txBody>
          <a:bodyPr/>
          <a:lstStyle/>
          <a:p>
            <a:r>
              <a:rPr lang="en-US" sz="2800" dirty="0">
                <a:solidFill>
                  <a:schemeClr val="bg1"/>
                </a:solidFill>
              </a:rPr>
              <a:t>Development lifecycle</a:t>
            </a:r>
          </a:p>
        </p:txBody>
      </p:sp>
      <p:sp>
        <p:nvSpPr>
          <p:cNvPr id="7" name="Rectangle 6">
            <a:extLst>
              <a:ext uri="{FF2B5EF4-FFF2-40B4-BE49-F238E27FC236}">
                <a16:creationId xmlns:a16="http://schemas.microsoft.com/office/drawing/2014/main" id="{8317581A-57AC-F44C-A3BB-F9A2EF5FE868}"/>
              </a:ext>
            </a:extLst>
          </p:cNvPr>
          <p:cNvSpPr/>
          <p:nvPr/>
        </p:nvSpPr>
        <p:spPr>
          <a:xfrm>
            <a:off x="618067" y="1135038"/>
            <a:ext cx="7358327" cy="830997"/>
          </a:xfrm>
          <a:prstGeom prst="rect">
            <a:avLst/>
          </a:prstGeom>
        </p:spPr>
        <p:txBody>
          <a:bodyPr wrap="square">
            <a:spAutoFit/>
          </a:bodyPr>
          <a:lstStyle/>
          <a:p>
            <a:r>
              <a:rPr lang="en-AU" sz="2400" b="1" dirty="0">
                <a:latin typeface="Times New Roman" panose="02020603050405020304" pitchFamily="18" charset="0"/>
              </a:rPr>
              <a:t>A. The purpose of each stage and what do we, as database designers, need to do in each stage</a:t>
            </a:r>
          </a:p>
        </p:txBody>
      </p:sp>
      <p:sp>
        <p:nvSpPr>
          <p:cNvPr id="5" name="TextBox 4">
            <a:extLst>
              <a:ext uri="{FF2B5EF4-FFF2-40B4-BE49-F238E27FC236}">
                <a16:creationId xmlns:a16="http://schemas.microsoft.com/office/drawing/2014/main" id="{6CCD91B1-0F2D-EE49-9D14-FF43C3DCEA27}"/>
              </a:ext>
            </a:extLst>
          </p:cNvPr>
          <p:cNvSpPr txBox="1"/>
          <p:nvPr/>
        </p:nvSpPr>
        <p:spPr>
          <a:xfrm>
            <a:off x="971735" y="2600462"/>
            <a:ext cx="7200530" cy="1938992"/>
          </a:xfrm>
          <a:prstGeom prst="rect">
            <a:avLst/>
          </a:prstGeom>
          <a:noFill/>
        </p:spPr>
        <p:txBody>
          <a:bodyPr wrap="square" rtlCol="0">
            <a:spAutoFit/>
          </a:bodyPr>
          <a:lstStyle/>
          <a:p>
            <a:r>
              <a:rPr lang="en-US" sz="2400" dirty="0"/>
              <a:t>MCQ: distinguish conceptual design, logical design and physical design</a:t>
            </a:r>
          </a:p>
          <a:p>
            <a:endParaRPr lang="en-US" sz="2400" dirty="0"/>
          </a:p>
          <a:p>
            <a:r>
              <a:rPr lang="en-US" sz="2400" dirty="0">
                <a:hlinkClick r:id="rId2"/>
              </a:rPr>
              <a:t>PollEv.com/likuoyuan440</a:t>
            </a:r>
            <a:endParaRPr lang="en-US" sz="2400" dirty="0"/>
          </a:p>
          <a:p>
            <a:endParaRPr lang="en-US" sz="2400" dirty="0"/>
          </a:p>
        </p:txBody>
      </p:sp>
    </p:spTree>
    <p:extLst>
      <p:ext uri="{BB962C8B-B14F-4D97-AF65-F5344CB8AC3E}">
        <p14:creationId xmlns:p14="http://schemas.microsoft.com/office/powerpoint/2010/main" val="429302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5EE-D7F3-974C-A8C3-B0F17CC416F2}"/>
              </a:ext>
            </a:extLst>
          </p:cNvPr>
          <p:cNvSpPr>
            <a:spLocks noGrp="1"/>
          </p:cNvSpPr>
          <p:nvPr>
            <p:ph type="title"/>
          </p:nvPr>
        </p:nvSpPr>
        <p:spPr/>
        <p:txBody>
          <a:bodyPr/>
          <a:lstStyle/>
          <a:p>
            <a:r>
              <a:rPr lang="en-US" sz="2800" dirty="0">
                <a:solidFill>
                  <a:schemeClr val="bg1"/>
                </a:solidFill>
              </a:rPr>
              <a:t>Development lifecycle</a:t>
            </a:r>
          </a:p>
        </p:txBody>
      </p:sp>
      <p:sp>
        <p:nvSpPr>
          <p:cNvPr id="4" name="Rectangle 3">
            <a:extLst>
              <a:ext uri="{FF2B5EF4-FFF2-40B4-BE49-F238E27FC236}">
                <a16:creationId xmlns:a16="http://schemas.microsoft.com/office/drawing/2014/main" id="{4CB0B107-B294-0E46-A0E8-8FCEDAF902C9}"/>
              </a:ext>
            </a:extLst>
          </p:cNvPr>
          <p:cNvSpPr/>
          <p:nvPr/>
        </p:nvSpPr>
        <p:spPr>
          <a:xfrm>
            <a:off x="772148" y="3462702"/>
            <a:ext cx="7824787" cy="1569660"/>
          </a:xfrm>
          <a:prstGeom prst="rect">
            <a:avLst/>
          </a:prstGeom>
        </p:spPr>
        <p:txBody>
          <a:bodyPr wrap="square">
            <a:spAutoFit/>
          </a:bodyPr>
          <a:lstStyle/>
          <a:p>
            <a:r>
              <a:rPr lang="en-AU" sz="2400" b="1" i="1" dirty="0">
                <a:latin typeface="Times" pitchFamily="2" charset="0"/>
              </a:rPr>
              <a:t>Conceptual design</a:t>
            </a:r>
            <a:r>
              <a:rPr lang="en-AU" sz="2400" i="1" dirty="0">
                <a:latin typeface="Times" pitchFamily="2" charset="0"/>
              </a:rPr>
              <a:t>: </a:t>
            </a:r>
            <a:endParaRPr lang="en-AU" sz="2400" dirty="0">
              <a:latin typeface="Times" pitchFamily="2" charset="0"/>
            </a:endParaRPr>
          </a:p>
          <a:p>
            <a:r>
              <a:rPr lang="en-AU" sz="2400" dirty="0">
                <a:solidFill>
                  <a:srgbClr val="F51F0B"/>
                </a:solidFill>
                <a:latin typeface="Times New Roman" panose="02020603050405020304" pitchFamily="18" charset="0"/>
              </a:rPr>
              <a:t>Construction</a:t>
            </a:r>
            <a:r>
              <a:rPr lang="en-AU" sz="2400" dirty="0">
                <a:latin typeface="Times New Roman" panose="02020603050405020304" pitchFamily="18" charset="0"/>
              </a:rPr>
              <a:t> of a model of the data used in the database, independent of all physical considerations.</a:t>
            </a:r>
          </a:p>
          <a:p>
            <a:r>
              <a:rPr lang="en-AU" sz="2400" dirty="0">
                <a:solidFill>
                  <a:srgbClr val="F4210D"/>
                </a:solidFill>
                <a:latin typeface="Times New Roman" panose="02020603050405020304" pitchFamily="18" charset="0"/>
              </a:rPr>
              <a:t>ER and EER diagrams.</a:t>
            </a:r>
            <a:endParaRPr lang="en-AU" sz="2400" dirty="0">
              <a:solidFill>
                <a:srgbClr val="F4210D"/>
              </a:solidFill>
              <a:effectLst/>
              <a:latin typeface="Times New Roman" panose="02020603050405020304" pitchFamily="18" charset="0"/>
            </a:endParaRPr>
          </a:p>
        </p:txBody>
      </p:sp>
      <p:pic>
        <p:nvPicPr>
          <p:cNvPr id="5" name="Picture 4">
            <a:extLst>
              <a:ext uri="{FF2B5EF4-FFF2-40B4-BE49-F238E27FC236}">
                <a16:creationId xmlns:a16="http://schemas.microsoft.com/office/drawing/2014/main" id="{85585FB3-511B-1E48-AE8B-82F1090572D8}"/>
              </a:ext>
            </a:extLst>
          </p:cNvPr>
          <p:cNvPicPr>
            <a:picLocks noChangeAspect="1"/>
          </p:cNvPicPr>
          <p:nvPr/>
        </p:nvPicPr>
        <p:blipFill>
          <a:blip r:embed="rId2"/>
          <a:stretch>
            <a:fillRect/>
          </a:stretch>
        </p:blipFill>
        <p:spPr>
          <a:xfrm>
            <a:off x="3080386" y="2371469"/>
            <a:ext cx="2983226" cy="685799"/>
          </a:xfrm>
          <a:prstGeom prst="rect">
            <a:avLst/>
          </a:prstGeom>
        </p:spPr>
      </p:pic>
      <p:sp>
        <p:nvSpPr>
          <p:cNvPr id="6" name="Rectangle 5">
            <a:extLst>
              <a:ext uri="{FF2B5EF4-FFF2-40B4-BE49-F238E27FC236}">
                <a16:creationId xmlns:a16="http://schemas.microsoft.com/office/drawing/2014/main" id="{A8193EC7-69E1-734B-A9B8-15ABBD7CC813}"/>
              </a:ext>
            </a:extLst>
          </p:cNvPr>
          <p:cNvSpPr/>
          <p:nvPr/>
        </p:nvSpPr>
        <p:spPr>
          <a:xfrm>
            <a:off x="618067" y="1135038"/>
            <a:ext cx="7358327" cy="830997"/>
          </a:xfrm>
          <a:prstGeom prst="rect">
            <a:avLst/>
          </a:prstGeom>
        </p:spPr>
        <p:txBody>
          <a:bodyPr wrap="square">
            <a:spAutoFit/>
          </a:bodyPr>
          <a:lstStyle/>
          <a:p>
            <a:r>
              <a:rPr lang="en-AU" sz="2400" b="1" dirty="0">
                <a:latin typeface="Times New Roman" panose="02020603050405020304" pitchFamily="18" charset="0"/>
              </a:rPr>
              <a:t>A. The purpose of each stage and what do we, as database designers, need to do in each stage</a:t>
            </a:r>
          </a:p>
        </p:txBody>
      </p:sp>
    </p:spTree>
    <p:extLst>
      <p:ext uri="{BB962C8B-B14F-4D97-AF65-F5344CB8AC3E}">
        <p14:creationId xmlns:p14="http://schemas.microsoft.com/office/powerpoint/2010/main" val="3350852822"/>
      </p:ext>
    </p:extLst>
  </p:cSld>
  <p:clrMapOvr>
    <a:masterClrMapping/>
  </p:clrMapOvr>
</p:sld>
</file>

<file path=ppt/theme/theme1.xml><?xml version="1.0" encoding="utf-8"?>
<a:theme xmlns:a="http://schemas.openxmlformats.org/drawingml/2006/main" name="Templat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6297</TotalTime>
  <Words>1615</Words>
  <Application>Microsoft Macintosh PowerPoint</Application>
  <PresentationFormat>On-screen Show (4:3)</PresentationFormat>
  <Paragraphs>183</Paragraphs>
  <Slides>34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SymbolMT</vt:lpstr>
      <vt:lpstr>TimesNewRomanPSMT</vt:lpstr>
      <vt:lpstr>Arial</vt:lpstr>
      <vt:lpstr>Times</vt:lpstr>
      <vt:lpstr>Times New Roman</vt:lpstr>
      <vt:lpstr>Template</vt:lpstr>
      <vt:lpstr>INFO20003 Database Systems</vt:lpstr>
      <vt:lpstr>Agenda Today</vt:lpstr>
      <vt:lpstr>Development lifecycle</vt:lpstr>
      <vt:lpstr>Development lifecycle</vt:lpstr>
      <vt:lpstr>Development lifecycle</vt:lpstr>
      <vt:lpstr>Development lifecycle</vt:lpstr>
      <vt:lpstr>Development lifecycle</vt:lpstr>
      <vt:lpstr>Development lifecycle</vt:lpstr>
      <vt:lpstr>Development lifecycle</vt:lpstr>
      <vt:lpstr>Development lifecycle</vt:lpstr>
      <vt:lpstr>Development lifecycle</vt:lpstr>
      <vt:lpstr>Development lifecycle</vt:lpstr>
      <vt:lpstr>Development lifecycle</vt:lpstr>
      <vt:lpstr>Development lifecycle</vt:lpstr>
      <vt:lpstr>Development lifecycle</vt:lpstr>
      <vt:lpstr>Development lifecycle</vt:lpstr>
      <vt:lpstr>Development lifecycle</vt:lpstr>
      <vt:lpstr>Development lifecycle</vt:lpstr>
      <vt:lpstr>Development lifecycle</vt:lpstr>
      <vt:lpstr>Development lifecycle</vt:lpstr>
      <vt:lpstr>Development lifecycle</vt:lpstr>
      <vt:lpstr>Development lifecycle</vt:lpstr>
      <vt:lpstr>Question</vt:lpstr>
      <vt:lpstr>Case study</vt:lpstr>
      <vt:lpstr>Case study</vt:lpstr>
      <vt:lpstr>Case study</vt:lpstr>
      <vt:lpstr>Case study</vt:lpstr>
      <vt:lpstr>Case study</vt:lpstr>
      <vt:lpstr>Case study</vt:lpstr>
      <vt:lpstr>Case study</vt:lpstr>
      <vt:lpstr>Case study</vt:lpstr>
      <vt:lpstr>Case study</vt:lpstr>
      <vt:lpstr>Case study</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INFO20003 Database Systems</dc:title>
  <dc:creator>Renata Borovica-Gajic</dc:creator>
  <cp:lastModifiedBy>Kuoyuan Li</cp:lastModifiedBy>
  <cp:revision>409</cp:revision>
  <dcterms:modified xsi:type="dcterms:W3CDTF">2021-08-02T11:49:18Z</dcterms:modified>
</cp:coreProperties>
</file>