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90" r:id="rId3"/>
    <p:sldId id="257" r:id="rId4"/>
    <p:sldId id="259" r:id="rId5"/>
    <p:sldId id="260" r:id="rId6"/>
    <p:sldId id="261" r:id="rId7"/>
    <p:sldId id="262" r:id="rId8"/>
    <p:sldId id="264" r:id="rId9"/>
    <p:sldId id="293" r:id="rId10"/>
    <p:sldId id="393" r:id="rId11"/>
    <p:sldId id="291" r:id="rId12"/>
    <p:sldId id="265" r:id="rId13"/>
    <p:sldId id="294" r:id="rId14"/>
    <p:sldId id="394" r:id="rId15"/>
    <p:sldId id="295" r:id="rId16"/>
    <p:sldId id="266" r:id="rId17"/>
    <p:sldId id="296" r:id="rId18"/>
    <p:sldId id="395" r:id="rId19"/>
    <p:sldId id="297" r:id="rId20"/>
    <p:sldId id="267" r:id="rId21"/>
    <p:sldId id="299" r:id="rId22"/>
    <p:sldId id="396" r:id="rId23"/>
    <p:sldId id="300" r:id="rId24"/>
    <p:sldId id="268" r:id="rId25"/>
    <p:sldId id="301" r:id="rId26"/>
    <p:sldId id="397" r:id="rId27"/>
    <p:sldId id="303" r:id="rId28"/>
    <p:sldId id="269" r:id="rId29"/>
    <p:sldId id="392" r:id="rId30"/>
    <p:sldId id="270" r:id="rId31"/>
    <p:sldId id="271" r:id="rId32"/>
    <p:sldId id="272" r:id="rId33"/>
    <p:sldId id="273" r:id="rId34"/>
    <p:sldId id="274" r:id="rId35"/>
    <p:sldId id="305" r:id="rId36"/>
    <p:sldId id="308" r:id="rId37"/>
    <p:sldId id="275" r:id="rId38"/>
    <p:sldId id="306" r:id="rId39"/>
    <p:sldId id="276" r:id="rId40"/>
    <p:sldId id="277" r:id="rId41"/>
    <p:sldId id="278" r:id="rId42"/>
    <p:sldId id="311" r:id="rId43"/>
    <p:sldId id="279" r:id="rId44"/>
    <p:sldId id="312" r:id="rId45"/>
    <p:sldId id="280" r:id="rId46"/>
    <p:sldId id="281" r:id="rId47"/>
    <p:sldId id="282" r:id="rId48"/>
    <p:sldId id="313" r:id="rId49"/>
    <p:sldId id="314" r:id="rId50"/>
    <p:sldId id="283" r:id="rId51"/>
    <p:sldId id="315" r:id="rId52"/>
    <p:sldId id="284" r:id="rId53"/>
    <p:sldId id="285" r:id="rId54"/>
    <p:sldId id="316" r:id="rId55"/>
    <p:sldId id="318" r:id="rId56"/>
    <p:sldId id="286" r:id="rId57"/>
    <p:sldId id="319" r:id="rId58"/>
    <p:sldId id="287" r:id="rId59"/>
    <p:sldId id="288" r:id="rId6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5D5EA"/>
          </a:solidFill>
        </a:fill>
      </a:tcStyle>
    </a:wholeTbl>
    <a:band2H>
      <a:tcTxStyle/>
      <a:tcStyle>
        <a:tcBdr/>
        <a:fill>
          <a:solidFill>
            <a:srgbClr val="ECECF5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D5D5EA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254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CECF5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rgbClr val="ECECF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9"/>
    <p:restoredTop sz="94963"/>
  </p:normalViewPr>
  <p:slideViewPr>
    <p:cSldViewPr snapToGrid="0" snapToObjects="1">
      <p:cViewPr varScale="1">
        <p:scale>
          <a:sx n="91" d="100"/>
          <a:sy n="91" d="100"/>
        </p:scale>
        <p:origin x="1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05636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403085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144430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583075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649888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988030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489132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does this data growth imply? It implies that finding useful information is equal to….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920064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956787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4194040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946952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28034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1" name="Shape 2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1370031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76" tIns="44138" rIns="88276" bIns="44138" anchor="ctr"/>
          <a:lstStyle/>
          <a:p>
            <a:endParaRPr lang="el-GR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3857625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436" tIns="0" rIns="19436" bIns="0" anchor="b"/>
          <a:lstStyle/>
          <a:p>
            <a:pPr algn="r" defTabSz="931863" eaLnBrk="0" hangingPunct="0"/>
            <a:r>
              <a:rPr lang="en-US" sz="1100" i="1">
                <a:solidFill>
                  <a:schemeClr val="tx1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0" y="9447213"/>
            <a:ext cx="2947988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76" tIns="44138" rIns="88276" bIns="44138" anchor="ctr"/>
          <a:lstStyle/>
          <a:p>
            <a:endParaRPr lang="el-GR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276" tIns="44138" rIns="88276" bIns="44138" anchor="ctr"/>
          <a:lstStyle/>
          <a:p>
            <a:endParaRPr lang="el-GR"/>
          </a:p>
        </p:txBody>
      </p:sp>
      <p:sp>
        <p:nvSpPr>
          <p:cNvPr id="1187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64112" cy="3724275"/>
          </a:xfrm>
          <a:ln cap="flat"/>
        </p:spPr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l-GR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211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325829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244033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Shape 2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6370164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0" name="Shape 2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2228696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0" name="Shape 3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393857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9" name="Shape 3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2" name="Shape 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7135841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18667456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4020511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1" name="Shape 3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4" name="Shape 3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4" name="Shape 3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12567370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4" name="Shape 3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0430223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34130341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0" name="Shape 4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6" name="Shape 4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2734193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 data is incorporated in our aspects of our lives. Just think of your daily actions… examples…</a:t>
            </a:r>
          </a:p>
          <a:p>
            <a:r>
              <a:t>And on top of it there is this big business of extracting value from the data  - call it business analytics, data driven decision making – anything you like, the point is to extract the hidden cold stored in this data</a:t>
            </a:r>
          </a:p>
          <a:p>
            <a:r>
              <a:t>- Think of amazon recommended products, Netflix movies to watch.. All this is driven by your actions and the data you generate</a:t>
            </a:r>
          </a:p>
          <a:p>
            <a:r>
              <a:t>Data exhaust</a:t>
            </a:r>
          </a:p>
          <a:p>
            <a:endParaRPr/>
          </a:p>
          <a:p>
            <a:r>
              <a:t>44 zb by 2020 digital universe</a:t>
            </a:r>
          </a:p>
          <a:p>
            <a:r>
              <a:t>To put things in perspective 1 zb when it is burn on stack of cds it would be 4.1 million km high – which is high enough to reach from the earth to the moon and back 5 times</a:t>
            </a:r>
          </a:p>
        </p:txBody>
      </p:sp>
    </p:spTree>
    <p:extLst>
      <p:ext uri="{BB962C8B-B14F-4D97-AF65-F5344CB8AC3E}">
        <p14:creationId xmlns:p14="http://schemas.microsoft.com/office/powerpoint/2010/main" val="420151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2"/>
          <p:cNvSpPr/>
          <p:nvPr/>
        </p:nvSpPr>
        <p:spPr>
          <a:xfrm>
            <a:off x="1812925" y="107950"/>
            <a:ext cx="1" cy="8620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Shape 23"/>
          <p:cNvSpPr/>
          <p:nvPr/>
        </p:nvSpPr>
        <p:spPr>
          <a:xfrm>
            <a:off x="2743200" y="107950"/>
            <a:ext cx="1588" cy="5191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" name="Shape 24" descr="Shap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8" y="0"/>
            <a:ext cx="9145589" cy="6859587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5"/>
          <p:cNvSpPr/>
          <p:nvPr/>
        </p:nvSpPr>
        <p:spPr>
          <a:xfrm>
            <a:off x="2285999" y="1806575"/>
            <a:ext cx="1589" cy="131286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4" name="Shape 26" descr="Shap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58" y="1752600"/>
            <a:ext cx="1347789" cy="136683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2438400" y="1806575"/>
            <a:ext cx="6400799" cy="13128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9958" y="4267200"/>
            <a:ext cx="7989240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FontTx/>
              <a:buNone/>
            </a:lvl1pPr>
            <a:lvl2pPr algn="ctr">
              <a:buClrTx/>
              <a:buFontTx/>
            </a:lvl2pPr>
            <a:lvl3pPr algn="ctr">
              <a:buClrTx/>
              <a:buFontTx/>
            </a:lvl3pPr>
            <a:lvl4pPr algn="ctr">
              <a:buClrTx/>
              <a:buFontTx/>
            </a:lvl4pPr>
            <a:lvl5pPr algn="ctr"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hape 29"/>
          <p:cNvSpPr txBox="1">
            <a:spLocks noGrp="1"/>
          </p:cNvSpPr>
          <p:nvPr>
            <p:ph type="body" sz="quarter" idx="21"/>
          </p:nvPr>
        </p:nvSpPr>
        <p:spPr>
          <a:xfrm>
            <a:off x="849312" y="3581400"/>
            <a:ext cx="7989886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3339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2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" y="990600"/>
            <a:ext cx="4419599" cy="53339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hape 38"/>
          <p:cNvSpPr txBox="1">
            <a:spLocks noGrp="1"/>
          </p:cNvSpPr>
          <p:nvPr>
            <p:ph type="body" sz="half" idx="21"/>
          </p:nvPr>
        </p:nvSpPr>
        <p:spPr>
          <a:xfrm>
            <a:off x="4648200" y="990599"/>
            <a:ext cx="4419599" cy="53340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2 Frame -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" y="1447800"/>
            <a:ext cx="4419599" cy="48767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</a:lvl1pPr>
            <a:lvl2pPr>
              <a:spcBef>
                <a:spcPts val="0"/>
              </a:spcBef>
            </a:lvl2pPr>
            <a:lvl3pPr>
              <a:spcBef>
                <a:spcPts val="0"/>
              </a:spcBef>
            </a:lvl3pPr>
            <a:lvl4pPr>
              <a:spcBef>
                <a:spcPts val="0"/>
              </a:spcBef>
            </a:lvl4pPr>
            <a:lvl5pPr>
              <a:spcBef>
                <a:spcPts val="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hape 43"/>
          <p:cNvSpPr txBox="1">
            <a:spLocks noGrp="1"/>
          </p:cNvSpPr>
          <p:nvPr>
            <p:ph type="body" sz="half" idx="21"/>
          </p:nvPr>
        </p:nvSpPr>
        <p:spPr>
          <a:xfrm>
            <a:off x="4648200" y="1447800"/>
            <a:ext cx="4419599" cy="48767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57" name="Shape 44"/>
          <p:cNvSpPr txBox="1">
            <a:spLocks noGrp="1"/>
          </p:cNvSpPr>
          <p:nvPr>
            <p:ph type="body" sz="quarter" idx="22"/>
          </p:nvPr>
        </p:nvSpPr>
        <p:spPr>
          <a:xfrm>
            <a:off x="76200" y="990600"/>
            <a:ext cx="4419599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58" name="Shape 45"/>
          <p:cNvSpPr txBox="1">
            <a:spLocks noGrp="1"/>
          </p:cNvSpPr>
          <p:nvPr>
            <p:ph type="body" sz="quarter" idx="23"/>
          </p:nvPr>
        </p:nvSpPr>
        <p:spPr>
          <a:xfrm>
            <a:off x="4648200" y="990600"/>
            <a:ext cx="4419599" cy="45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8991600" cy="54627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 marL="767291" indent="-170391">
              <a:defRPr sz="2800"/>
            </a:lvl2pPr>
            <a:lvl3pPr marL="1183639" indent="-142239">
              <a:defRPr sz="2800"/>
            </a:lvl3pPr>
            <a:lvl4pPr marL="1656644" indent="-158044">
              <a:defRPr sz="2800"/>
            </a:lvl4pPr>
            <a:lvl5pPr marL="2133600" indent="-1778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Rectangle 3"/>
          <p:cNvSpPr txBox="1"/>
          <p:nvPr/>
        </p:nvSpPr>
        <p:spPr>
          <a:xfrm>
            <a:off x="1566399" y="6528048"/>
            <a:ext cx="398102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4" indent="1828800"/>
            <a:r>
              <a:t>© University of Melbourne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Book Antiqua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9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"/>
          <p:cNvSpPr/>
          <p:nvPr/>
        </p:nvSpPr>
        <p:spPr>
          <a:xfrm>
            <a:off x="1812925" y="107950"/>
            <a:ext cx="1" cy="8620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Shape 11" descr="Shap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119062"/>
            <a:ext cx="860425" cy="87153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2"/>
          <p:cNvSpPr/>
          <p:nvPr/>
        </p:nvSpPr>
        <p:spPr>
          <a:xfrm>
            <a:off x="0" y="-1"/>
            <a:ext cx="9144000" cy="838201"/>
          </a:xfrm>
          <a:prstGeom prst="rect">
            <a:avLst/>
          </a:prstGeom>
          <a:solidFill>
            <a:srgbClr val="00336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5" name="Shape 13"/>
          <p:cNvSpPr/>
          <p:nvPr/>
        </p:nvSpPr>
        <p:spPr>
          <a:xfrm>
            <a:off x="2386666" y="159542"/>
            <a:ext cx="1589" cy="519113"/>
          </a:xfrm>
          <a:prstGeom prst="line">
            <a:avLst/>
          </a:prstGeom>
          <a:ln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" name="Shape 14" descr="Shap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07950"/>
            <a:ext cx="2362200" cy="6127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15"/>
          <p:cNvSpPr/>
          <p:nvPr/>
        </p:nvSpPr>
        <p:spPr>
          <a:xfrm>
            <a:off x="0" y="6525344"/>
            <a:ext cx="9144000" cy="1"/>
          </a:xfrm>
          <a:prstGeom prst="line">
            <a:avLst/>
          </a:prstGeom>
          <a:ln>
            <a:solidFill>
              <a:srgbClr val="00336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Shape 16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/>
            </a:pPr>
            <a:endParaRPr/>
          </a:p>
        </p:txBody>
      </p:sp>
      <p:sp>
        <p:nvSpPr>
          <p:cNvPr id="9" name="Shape 19"/>
          <p:cNvSpPr txBox="1"/>
          <p:nvPr/>
        </p:nvSpPr>
        <p:spPr>
          <a:xfrm>
            <a:off x="0" y="6580999"/>
            <a:ext cx="4067944" cy="264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200" i="1">
                <a:solidFill>
                  <a:srgbClr val="808080"/>
                </a:solidFill>
              </a:defRPr>
            </a:lvl1pPr>
          </a:lstStyle>
          <a:p>
            <a:r>
              <a:t>INFO20003 Database Systems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301908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462213" y="76200"/>
            <a:ext cx="6605587" cy="685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1905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42950" marR="0" indent="-14605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1430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002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–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574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146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718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290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886200" marR="0" indent="-101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ct val="100000"/>
        <a:buFont typeface="Arial"/>
        <a:buChar char="»"/>
        <a:tabLst/>
        <a:defRPr sz="1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86" name="Shape 53"/>
          <p:cNvSpPr txBox="1">
            <a:spLocks noGrp="1"/>
          </p:cNvSpPr>
          <p:nvPr>
            <p:ph type="title"/>
          </p:nvPr>
        </p:nvSpPr>
        <p:spPr>
          <a:xfrm>
            <a:off x="2438399" y="1806575"/>
            <a:ext cx="6400801" cy="1312863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3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INFO20003 Database Systems</a:t>
            </a:r>
          </a:p>
        </p:txBody>
      </p:sp>
      <p:sp>
        <p:nvSpPr>
          <p:cNvPr id="87" name="Shape 54"/>
          <p:cNvSpPr txBox="1">
            <a:spLocks noGrp="1"/>
          </p:cNvSpPr>
          <p:nvPr>
            <p:ph type="body" sz="quarter" idx="1"/>
          </p:nvPr>
        </p:nvSpPr>
        <p:spPr>
          <a:xfrm>
            <a:off x="849958" y="4267200"/>
            <a:ext cx="7989239" cy="1250032"/>
          </a:xfrm>
          <a:prstGeom prst="rect">
            <a:avLst/>
          </a:prstGeom>
        </p:spPr>
        <p:txBody>
          <a:bodyPr lIns="45699" tIns="45699" rIns="45699" bIns="45699">
            <a:normAutofit lnSpcReduction="10000"/>
          </a:bodyPr>
          <a:lstStyle/>
          <a:p>
            <a:pPr defTabSz="749808">
              <a:spcBef>
                <a:spcPts val="300"/>
              </a:spcBef>
              <a:defRPr sz="1968">
                <a:solidFill>
                  <a:schemeClr val="accent3">
                    <a:lumOff val="44000"/>
                  </a:schemeClr>
                </a:solidFill>
              </a:defRPr>
            </a:pPr>
            <a:r>
              <a:rPr dirty="0"/>
              <a:t>Tutorial 8</a:t>
            </a:r>
          </a:p>
          <a:p>
            <a:pPr defTabSz="749808">
              <a:spcBef>
                <a:spcPts val="300"/>
              </a:spcBef>
              <a:defRPr sz="1968">
                <a:solidFill>
                  <a:schemeClr val="accent3">
                    <a:lumOff val="44000"/>
                  </a:schemeClr>
                </a:solidFill>
              </a:defRPr>
            </a:pPr>
            <a:endParaRPr dirty="0"/>
          </a:p>
          <a:p>
            <a:pPr defTabSz="749808">
              <a:spcBef>
                <a:spcPts val="300"/>
              </a:spcBef>
              <a:defRPr sz="1640"/>
            </a:pPr>
            <a:br>
              <a:rPr dirty="0"/>
            </a:br>
            <a:endParaRPr dirty="0"/>
          </a:p>
        </p:txBody>
      </p:sp>
      <p:sp>
        <p:nvSpPr>
          <p:cNvPr id="88" name="Shape 55"/>
          <p:cNvSpPr txBox="1">
            <a:spLocks noGrp="1"/>
          </p:cNvSpPr>
          <p:nvPr>
            <p:ph type="body" idx="21"/>
          </p:nvPr>
        </p:nvSpPr>
        <p:spPr>
          <a:xfrm>
            <a:off x="849312" y="3140966"/>
            <a:ext cx="7989886" cy="105003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/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FFF00"/>
                </a:solidFill>
              </a:defRPr>
            </a:lvl1pPr>
          </a:lstStyle>
          <a:p>
            <a:r>
              <a:rPr lang="en-AU" dirty="0" err="1">
                <a:solidFill>
                  <a:schemeClr val="bg1"/>
                </a:solidFill>
              </a:rPr>
              <a:t>Kuoyuan</a:t>
            </a:r>
            <a:r>
              <a:rPr lang="en-AU" dirty="0">
                <a:solidFill>
                  <a:schemeClr val="bg1"/>
                </a:solidFill>
              </a:rPr>
              <a:t> Li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35" name="a. sal &gt; 20,000     -&gt;    𝜎sal &gt; 20000 (R)…"/>
          <p:cNvSpPr txBox="1"/>
          <p:nvPr/>
        </p:nvSpPr>
        <p:spPr>
          <a:xfrm>
            <a:off x="-202412" y="600758"/>
            <a:ext cx="9320224" cy="305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a. </a:t>
            </a:r>
            <a:r>
              <a:rPr dirty="0" err="1"/>
              <a:t>sal</a:t>
            </a:r>
            <a:r>
              <a:rPr dirty="0"/>
              <a:t> &gt; 20,000     -&gt;    </a:t>
            </a:r>
            <a:r>
              <a:rPr sz="53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 err="1"/>
              <a:t>sal</a:t>
            </a:r>
            <a:r>
              <a:rPr sz="2000" dirty="0"/>
              <a:t> &gt; 20000</a:t>
            </a:r>
            <a:r>
              <a:rPr sz="3200" dirty="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rPr dirty="0"/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endParaRPr dirty="0"/>
          </a:p>
          <a:p>
            <a:pPr lvl="4" indent="914400">
              <a:lnSpc>
                <a:spcPct val="150000"/>
              </a:lnSpc>
              <a:defRPr sz="2400"/>
            </a:pPr>
            <a:r>
              <a:rPr dirty="0"/>
              <a:t>There are     possible access paths for this query:</a:t>
            </a:r>
          </a:p>
        </p:txBody>
      </p:sp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37" name="= (High(Col) – value) / (High(Col) – Low(Col))"/>
          <p:cNvSpPr txBox="1"/>
          <p:nvPr/>
        </p:nvSpPr>
        <p:spPr>
          <a:xfrm>
            <a:off x="1318686" y="2115336"/>
            <a:ext cx="5206714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(High(Col) – value) / (High(Col) – Low(Col))</a:t>
            </a:r>
          </a:p>
        </p:txBody>
      </p:sp>
      <p:sp>
        <p:nvSpPr>
          <p:cNvPr id="138" name="= (50,000 – 20,000) / (50,000 – 0)…"/>
          <p:cNvSpPr txBox="1"/>
          <p:nvPr/>
        </p:nvSpPr>
        <p:spPr>
          <a:xfrm>
            <a:off x="1309682" y="2516851"/>
            <a:ext cx="3909800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(50,000 – 20,000) / (50,000 – 0)</a:t>
            </a:r>
          </a:p>
          <a:p>
            <a:pPr>
              <a:defRPr sz="2000"/>
            </a:pPr>
            <a:r>
              <a:rPr dirty="0"/>
              <a:t>= 0.6</a:t>
            </a:r>
          </a:p>
        </p:txBody>
      </p:sp>
      <p:sp>
        <p:nvSpPr>
          <p:cNvPr id="139" name="2"/>
          <p:cNvSpPr txBox="1"/>
          <p:nvPr/>
        </p:nvSpPr>
        <p:spPr>
          <a:xfrm>
            <a:off x="2188557" y="3031349"/>
            <a:ext cx="273656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3501"/>
                </a:solidFill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140" name="The unclustered B+ tree index on sal:…"/>
          <p:cNvSpPr txBox="1"/>
          <p:nvPr/>
        </p:nvSpPr>
        <p:spPr>
          <a:xfrm>
            <a:off x="275566" y="3885179"/>
            <a:ext cx="5482609" cy="2215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The </a:t>
            </a:r>
            <a:r>
              <a:rPr dirty="0" err="1"/>
              <a:t>unclustered</a:t>
            </a:r>
            <a:r>
              <a:rPr dirty="0"/>
              <a:t> B+ tree index on </a:t>
            </a:r>
            <a:r>
              <a:rPr i="1" dirty="0" err="1"/>
              <a:t>sal</a:t>
            </a:r>
            <a:r>
              <a:rPr i="1" dirty="0"/>
              <a:t>:</a:t>
            </a:r>
          </a:p>
          <a:p>
            <a:pPr lvl="2" indent="457200">
              <a:defRPr sz="2400"/>
            </a:pPr>
            <a:r>
              <a:rPr dirty="0"/>
              <a:t>Cost: </a:t>
            </a:r>
          </a:p>
          <a:p>
            <a:pPr lvl="2" indent="457200">
              <a:defRPr sz="2400"/>
            </a:pPr>
            <a:endParaRPr dirty="0"/>
          </a:p>
          <a:p>
            <a:pPr lvl="2" indent="457200">
              <a:defRPr sz="2400"/>
            </a:pPr>
            <a:endParaRPr dirty="0"/>
          </a:p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Full table scan</a:t>
            </a:r>
          </a:p>
          <a:p>
            <a:pPr lvl="2" indent="457200">
              <a:defRPr sz="2400"/>
            </a:pPr>
            <a:r>
              <a:rPr dirty="0"/>
              <a:t>Cost: </a:t>
            </a:r>
          </a:p>
        </p:txBody>
      </p:sp>
    </p:spTree>
    <p:extLst>
      <p:ext uri="{BB962C8B-B14F-4D97-AF65-F5344CB8AC3E}">
        <p14:creationId xmlns:p14="http://schemas.microsoft.com/office/powerpoint/2010/main" val="316021891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8" grpId="0" animBg="1" advAuto="0"/>
      <p:bldP spid="139" grpId="0" animBg="1" advAuto="0"/>
      <p:bldP spid="140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35" name="a. sal &gt; 20,000     -&gt;    𝜎sal &gt; 20000 (R)…"/>
          <p:cNvSpPr txBox="1"/>
          <p:nvPr/>
        </p:nvSpPr>
        <p:spPr>
          <a:xfrm>
            <a:off x="-202412" y="600758"/>
            <a:ext cx="9320224" cy="3050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a. </a:t>
            </a:r>
            <a:r>
              <a:rPr dirty="0" err="1"/>
              <a:t>sal</a:t>
            </a:r>
            <a:r>
              <a:rPr dirty="0"/>
              <a:t> &gt; 20,000     -&gt;    </a:t>
            </a:r>
            <a:r>
              <a:rPr sz="53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 err="1"/>
              <a:t>sal</a:t>
            </a:r>
            <a:r>
              <a:rPr sz="2000" dirty="0"/>
              <a:t> &gt; 20000</a:t>
            </a:r>
            <a:r>
              <a:rPr sz="3200" dirty="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rPr dirty="0"/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endParaRPr dirty="0"/>
          </a:p>
          <a:p>
            <a:pPr lvl="4" indent="914400">
              <a:lnSpc>
                <a:spcPct val="150000"/>
              </a:lnSpc>
              <a:defRPr sz="2400"/>
            </a:pPr>
            <a:r>
              <a:rPr dirty="0"/>
              <a:t>There are     possible access paths for this query:</a:t>
            </a:r>
          </a:p>
        </p:txBody>
      </p:sp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37" name="= (High(Col) – value) / (High(Col) – Low(Col))"/>
          <p:cNvSpPr txBox="1"/>
          <p:nvPr/>
        </p:nvSpPr>
        <p:spPr>
          <a:xfrm>
            <a:off x="1318686" y="2115336"/>
            <a:ext cx="5206714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(High(Col) – value) / (High(Col) – Low(Col))</a:t>
            </a:r>
          </a:p>
        </p:txBody>
      </p:sp>
      <p:sp>
        <p:nvSpPr>
          <p:cNvPr id="138" name="= (50,000 – 20,000) / (50,000 – 0)…"/>
          <p:cNvSpPr txBox="1"/>
          <p:nvPr/>
        </p:nvSpPr>
        <p:spPr>
          <a:xfrm>
            <a:off x="1309682" y="2516851"/>
            <a:ext cx="3909800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(50,000 – 20,000) / (50,000 – 0)</a:t>
            </a:r>
          </a:p>
          <a:p>
            <a:pPr>
              <a:defRPr sz="2000"/>
            </a:pPr>
            <a:r>
              <a:rPr dirty="0"/>
              <a:t>= 0.6</a:t>
            </a:r>
          </a:p>
        </p:txBody>
      </p:sp>
      <p:sp>
        <p:nvSpPr>
          <p:cNvPr id="139" name="2"/>
          <p:cNvSpPr txBox="1"/>
          <p:nvPr/>
        </p:nvSpPr>
        <p:spPr>
          <a:xfrm>
            <a:off x="2188557" y="3082736"/>
            <a:ext cx="273656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3501"/>
                </a:solidFill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140" name="The unclustered B+ tree index on sal:…"/>
          <p:cNvSpPr txBox="1"/>
          <p:nvPr/>
        </p:nvSpPr>
        <p:spPr>
          <a:xfrm>
            <a:off x="275566" y="3885179"/>
            <a:ext cx="5482609" cy="2215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The </a:t>
            </a:r>
            <a:r>
              <a:rPr dirty="0" err="1"/>
              <a:t>unclustered</a:t>
            </a:r>
            <a:r>
              <a:rPr dirty="0"/>
              <a:t> B+ tree index on </a:t>
            </a:r>
            <a:r>
              <a:rPr i="1" dirty="0" err="1"/>
              <a:t>sal</a:t>
            </a:r>
            <a:r>
              <a:rPr i="1" dirty="0"/>
              <a:t>:</a:t>
            </a:r>
          </a:p>
          <a:p>
            <a:pPr lvl="2" indent="457200">
              <a:defRPr sz="2400"/>
            </a:pPr>
            <a:r>
              <a:rPr dirty="0"/>
              <a:t>Cost: </a:t>
            </a:r>
          </a:p>
          <a:p>
            <a:pPr lvl="2" indent="457200">
              <a:defRPr sz="2400"/>
            </a:pPr>
            <a:endParaRPr dirty="0"/>
          </a:p>
          <a:p>
            <a:pPr lvl="2" indent="457200">
              <a:defRPr sz="2400"/>
            </a:pPr>
            <a:endParaRPr dirty="0"/>
          </a:p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Full table scan</a:t>
            </a:r>
          </a:p>
          <a:p>
            <a:pPr lvl="2" indent="457200">
              <a:defRPr sz="2400"/>
            </a:pPr>
            <a:r>
              <a:rPr dirty="0"/>
              <a:t>Cost: </a:t>
            </a:r>
          </a:p>
        </p:txBody>
      </p:sp>
      <p:sp>
        <p:nvSpPr>
          <p:cNvPr id="141" name="Number of pages = 10,000 I/Os"/>
          <p:cNvSpPr txBox="1"/>
          <p:nvPr/>
        </p:nvSpPr>
        <p:spPr>
          <a:xfrm>
            <a:off x="1562616" y="5697588"/>
            <a:ext cx="365518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Number of pages = 10,000 I/Os</a:t>
            </a:r>
          </a:p>
        </p:txBody>
      </p:sp>
      <p:sp>
        <p:nvSpPr>
          <p:cNvPr id="142" name="= product of RFs of matching selects × (NTuples(R) + NPages(I))"/>
          <p:cNvSpPr txBox="1"/>
          <p:nvPr/>
        </p:nvSpPr>
        <p:spPr>
          <a:xfrm>
            <a:off x="1458386" y="4265833"/>
            <a:ext cx="748452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product of RFs of matching selects × (NTuples(</a:t>
            </a:r>
            <a:r>
              <a:rPr i="1"/>
              <a:t>R</a:t>
            </a:r>
            <a:r>
              <a:t>) + NPages(</a:t>
            </a:r>
            <a:r>
              <a:rPr i="1"/>
              <a:t>I</a:t>
            </a:r>
            <a:r>
              <a:t>)) </a:t>
            </a:r>
          </a:p>
        </p:txBody>
      </p:sp>
      <p:sp>
        <p:nvSpPr>
          <p:cNvPr id="143" name="= 0.6 × ((20 × 10,000) + 500)…"/>
          <p:cNvSpPr txBox="1"/>
          <p:nvPr/>
        </p:nvSpPr>
        <p:spPr>
          <a:xfrm>
            <a:off x="1477436" y="4595548"/>
            <a:ext cx="3366082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0.6 × ((20 × 10,000) + 500)</a:t>
            </a:r>
          </a:p>
          <a:p>
            <a:pPr>
              <a:defRPr sz="2000"/>
            </a:pPr>
            <a:r>
              <a:t>= 120,300 I/Os </a:t>
            </a:r>
          </a:p>
        </p:txBody>
      </p:sp>
    </p:spTree>
    <p:extLst>
      <p:ext uri="{BB962C8B-B14F-4D97-AF65-F5344CB8AC3E}">
        <p14:creationId xmlns:p14="http://schemas.microsoft.com/office/powerpoint/2010/main" val="20819951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8" grpId="0" animBg="1" advAuto="0"/>
      <p:bldP spid="139" grpId="0" animBg="1" advAuto="0"/>
      <p:bldP spid="140" grpId="0" animBg="1" advAuto="0"/>
      <p:bldP spid="141" grpId="0" animBg="1" advAuto="0"/>
      <p:bldP spid="142" grpId="0" animBg="1" advAuto="0"/>
      <p:bldP spid="143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48" name="b. Age = 25     -&gt;    𝜎age = 25 (R)…"/>
          <p:cNvSpPr txBox="1"/>
          <p:nvPr/>
        </p:nvSpPr>
        <p:spPr>
          <a:xfrm>
            <a:off x="-202412" y="663626"/>
            <a:ext cx="9320224" cy="97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b. Age = 25     -&gt;    </a:t>
            </a:r>
            <a:r>
              <a:rPr sz="42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/>
              <a:t>age = 25</a:t>
            </a:r>
            <a:r>
              <a:rPr sz="3200" dirty="0"/>
              <a:t> (R)</a:t>
            </a:r>
          </a:p>
        </p:txBody>
      </p:sp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6EF73-B20B-E44F-BF07-33DBE34CE949}"/>
              </a:ext>
            </a:extLst>
          </p:cNvPr>
          <p:cNvSpPr/>
          <p:nvPr/>
        </p:nvSpPr>
        <p:spPr>
          <a:xfrm>
            <a:off x="2242888" y="2263317"/>
            <a:ext cx="3522118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 indent="914400">
              <a:lnSpc>
                <a:spcPct val="150000"/>
              </a:lnSpc>
              <a:defRPr sz="2400"/>
            </a:pPr>
            <a:r>
              <a:rPr lang="en-AU" dirty="0"/>
              <a:t>Reduction factor?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48" name="b. Age = 25     -&gt;    𝜎age = 25 (R)…"/>
          <p:cNvSpPr txBox="1"/>
          <p:nvPr/>
        </p:nvSpPr>
        <p:spPr>
          <a:xfrm>
            <a:off x="-202412" y="663626"/>
            <a:ext cx="9320224" cy="322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b. Age = 25     -&gt;    </a:t>
            </a:r>
            <a:r>
              <a:rPr sz="42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/>
              <a:t>age = 25</a:t>
            </a:r>
            <a:r>
              <a:rPr sz="3200" dirty="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rPr dirty="0"/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endParaRPr lang="en-AU" dirty="0"/>
          </a:p>
          <a:p>
            <a:pPr lvl="4" indent="914400">
              <a:lnSpc>
                <a:spcPct val="150000"/>
              </a:lnSpc>
              <a:defRPr sz="2400"/>
            </a:pPr>
            <a:r>
              <a:rPr lang="en-AU" dirty="0"/>
              <a:t>Possible access paths for this query?</a:t>
            </a:r>
          </a:p>
          <a:p>
            <a:pPr lvl="4" indent="914400">
              <a:lnSpc>
                <a:spcPct val="150000"/>
              </a:lnSpc>
              <a:defRPr sz="2400"/>
            </a:pPr>
            <a:endParaRPr lang="en-AU" dirty="0"/>
          </a:p>
        </p:txBody>
      </p:sp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50" name="= 1/NKeys(Col)"/>
          <p:cNvSpPr txBox="1"/>
          <p:nvPr/>
        </p:nvSpPr>
        <p:spPr>
          <a:xfrm>
            <a:off x="1356786" y="1875075"/>
            <a:ext cx="183327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1/NKeys(Col)</a:t>
            </a:r>
          </a:p>
        </p:txBody>
      </p:sp>
      <p:sp>
        <p:nvSpPr>
          <p:cNvPr id="151" name="= 1 / 40"/>
          <p:cNvSpPr txBox="1"/>
          <p:nvPr/>
        </p:nvSpPr>
        <p:spPr>
          <a:xfrm>
            <a:off x="3227382" y="1895712"/>
            <a:ext cx="95853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 / 40</a:t>
            </a:r>
          </a:p>
        </p:txBody>
      </p:sp>
    </p:spTree>
    <p:extLst>
      <p:ext uri="{BB962C8B-B14F-4D97-AF65-F5344CB8AC3E}">
        <p14:creationId xmlns:p14="http://schemas.microsoft.com/office/powerpoint/2010/main" val="14439085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 advAuto="0"/>
      <p:bldP spid="151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48" name="b. Age = 25     -&gt;    𝜎age = 25 (R)…"/>
          <p:cNvSpPr txBox="1"/>
          <p:nvPr/>
        </p:nvSpPr>
        <p:spPr>
          <a:xfrm>
            <a:off x="-202412" y="663626"/>
            <a:ext cx="9320224" cy="2197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b. Age = 25     -&gt;    </a:t>
            </a:r>
            <a:r>
              <a:rPr sz="4266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/>
              <a:t>age = 25</a:t>
            </a:r>
            <a:r>
              <a:rPr sz="320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t>There are     possible access paths for this query:</a:t>
            </a:r>
          </a:p>
        </p:txBody>
      </p:sp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50" name="= 1/NKeys(Col)"/>
          <p:cNvSpPr txBox="1"/>
          <p:nvPr/>
        </p:nvSpPr>
        <p:spPr>
          <a:xfrm>
            <a:off x="1356786" y="1875075"/>
            <a:ext cx="183327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1/NKeys(Col)</a:t>
            </a:r>
          </a:p>
        </p:txBody>
      </p:sp>
      <p:sp>
        <p:nvSpPr>
          <p:cNvPr id="151" name="= 1 / 40"/>
          <p:cNvSpPr txBox="1"/>
          <p:nvPr/>
        </p:nvSpPr>
        <p:spPr>
          <a:xfrm>
            <a:off x="3227382" y="1895712"/>
            <a:ext cx="95853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 / 40</a:t>
            </a:r>
          </a:p>
        </p:txBody>
      </p:sp>
      <p:sp>
        <p:nvSpPr>
          <p:cNvPr id="152" name="3"/>
          <p:cNvSpPr txBox="1"/>
          <p:nvPr/>
        </p:nvSpPr>
        <p:spPr>
          <a:xfrm>
            <a:off x="2136596" y="2424711"/>
            <a:ext cx="273656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3501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53" name="The clustered B+ tree index on (age, sal):…"/>
          <p:cNvSpPr txBox="1"/>
          <p:nvPr/>
        </p:nvSpPr>
        <p:spPr>
          <a:xfrm>
            <a:off x="159546" y="2847915"/>
            <a:ext cx="5938917" cy="37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The clustered B+ tree index on (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age</a:t>
            </a:r>
            <a:r>
              <a:rPr dirty="0"/>
              <a:t>, </a:t>
            </a:r>
            <a:r>
              <a:rPr i="1" dirty="0" err="1"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rPr dirty="0"/>
              <a:t>)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:</a:t>
            </a:r>
          </a:p>
          <a:p>
            <a:pPr lvl="2" indent="457200">
              <a:defRPr sz="2400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rPr dirty="0"/>
              <a:t>: </a:t>
            </a:r>
          </a:p>
          <a:p>
            <a:pPr lvl="2" indent="457200">
              <a:defRPr sz="2400"/>
            </a:pPr>
            <a:endParaRPr dirty="0"/>
          </a:p>
          <a:p>
            <a:pPr lvl="2" indent="457200">
              <a:defRPr sz="2400"/>
            </a:pP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The </a:t>
            </a:r>
            <a:r>
              <a:rPr dirty="0" err="1"/>
              <a:t>unclustered</a:t>
            </a:r>
            <a:r>
              <a:rPr dirty="0"/>
              <a:t> hash index on 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age: </a:t>
            </a:r>
          </a:p>
          <a:p>
            <a:pPr lvl="2" indent="457200">
              <a:defRPr sz="2400"/>
            </a:pP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Cost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:</a:t>
            </a:r>
          </a:p>
          <a:p>
            <a:pPr lvl="2" indent="457200">
              <a:defRPr sz="2400"/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defRPr sz="2400"/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Full table scan</a:t>
            </a:r>
          </a:p>
          <a:p>
            <a:pPr lvl="2" indent="457200">
              <a:defRPr sz="2400"/>
            </a:pPr>
            <a:r>
              <a:rPr sz="2000" dirty="0"/>
              <a:t>Cost</a:t>
            </a:r>
            <a:r>
              <a:rPr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06965144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 advAuto="0"/>
      <p:bldP spid="151" grpId="0" animBg="1" advAuto="0"/>
      <p:bldP spid="152" grpId="0" animBg="1" advAuto="0"/>
      <p:bldP spid="153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48" name="b. Age = 25     -&gt;    𝜎age = 25 (R)…"/>
          <p:cNvSpPr txBox="1"/>
          <p:nvPr/>
        </p:nvSpPr>
        <p:spPr>
          <a:xfrm>
            <a:off x="-202412" y="663626"/>
            <a:ext cx="9320224" cy="2197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b. Age = 25     -&gt;    </a:t>
            </a:r>
            <a:r>
              <a:rPr sz="4266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/>
              <a:t>age = 25</a:t>
            </a:r>
            <a:r>
              <a:rPr sz="320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t>There are     possible access paths for this query:</a:t>
            </a:r>
          </a:p>
        </p:txBody>
      </p:sp>
      <p:sp>
        <p:nvSpPr>
          <p:cNvPr id="149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50" name="= 1/NKeys(Col)"/>
          <p:cNvSpPr txBox="1"/>
          <p:nvPr/>
        </p:nvSpPr>
        <p:spPr>
          <a:xfrm>
            <a:off x="1356786" y="1875075"/>
            <a:ext cx="183327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1/NKeys(Col)</a:t>
            </a:r>
          </a:p>
        </p:txBody>
      </p:sp>
      <p:sp>
        <p:nvSpPr>
          <p:cNvPr id="151" name="= 1 / 40"/>
          <p:cNvSpPr txBox="1"/>
          <p:nvPr/>
        </p:nvSpPr>
        <p:spPr>
          <a:xfrm>
            <a:off x="3227382" y="1895712"/>
            <a:ext cx="95853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 / 40</a:t>
            </a:r>
          </a:p>
        </p:txBody>
      </p:sp>
      <p:sp>
        <p:nvSpPr>
          <p:cNvPr id="152" name="3"/>
          <p:cNvSpPr txBox="1"/>
          <p:nvPr/>
        </p:nvSpPr>
        <p:spPr>
          <a:xfrm>
            <a:off x="2136596" y="2424711"/>
            <a:ext cx="273656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3501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53" name="The clustered B+ tree index on (age, sal):…"/>
          <p:cNvSpPr txBox="1"/>
          <p:nvPr/>
        </p:nvSpPr>
        <p:spPr>
          <a:xfrm>
            <a:off x="159546" y="2847915"/>
            <a:ext cx="5938917" cy="373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The clustered B+ tree index on (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age</a:t>
            </a:r>
            <a:r>
              <a:rPr dirty="0"/>
              <a:t>, </a:t>
            </a:r>
            <a:r>
              <a:rPr i="1" dirty="0" err="1"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rPr dirty="0"/>
              <a:t>)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:</a:t>
            </a:r>
          </a:p>
          <a:p>
            <a:pPr lvl="2" indent="457200">
              <a:defRPr sz="2400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rPr dirty="0"/>
              <a:t>: </a:t>
            </a:r>
          </a:p>
          <a:p>
            <a:pPr lvl="2" indent="457200">
              <a:defRPr sz="2400"/>
            </a:pPr>
            <a:endParaRPr dirty="0"/>
          </a:p>
          <a:p>
            <a:pPr lvl="2" indent="457200">
              <a:defRPr sz="2400"/>
            </a:pP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The </a:t>
            </a:r>
            <a:r>
              <a:rPr dirty="0" err="1"/>
              <a:t>unclustered</a:t>
            </a:r>
            <a:r>
              <a:rPr dirty="0"/>
              <a:t> hash index on 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age: </a:t>
            </a:r>
          </a:p>
          <a:p>
            <a:pPr lvl="2" indent="457200">
              <a:defRPr sz="2400"/>
            </a:pP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Cost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:</a:t>
            </a:r>
          </a:p>
          <a:p>
            <a:pPr lvl="2" indent="457200">
              <a:defRPr sz="2400"/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defRPr sz="2400"/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Full table scan</a:t>
            </a:r>
          </a:p>
          <a:p>
            <a:pPr lvl="2" indent="457200">
              <a:defRPr sz="2400"/>
            </a:pPr>
            <a:r>
              <a:rPr sz="2000" dirty="0"/>
              <a:t>Cost</a:t>
            </a:r>
            <a:r>
              <a:rPr dirty="0"/>
              <a:t>: </a:t>
            </a:r>
          </a:p>
        </p:txBody>
      </p:sp>
      <p:sp>
        <p:nvSpPr>
          <p:cNvPr id="154" name="Number of pages = 10,000 I/Os"/>
          <p:cNvSpPr txBox="1"/>
          <p:nvPr/>
        </p:nvSpPr>
        <p:spPr>
          <a:xfrm>
            <a:off x="1302853" y="6196292"/>
            <a:ext cx="365518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Number of pages = 10,000 I/</a:t>
            </a:r>
            <a:r>
              <a:rPr dirty="0" err="1"/>
              <a:t>Os</a:t>
            </a:r>
            <a:endParaRPr dirty="0"/>
          </a:p>
        </p:txBody>
      </p:sp>
      <p:sp>
        <p:nvSpPr>
          <p:cNvPr id="155" name="= product of RFs of matching × (NPages(R) + NPages(I))"/>
          <p:cNvSpPr txBox="1"/>
          <p:nvPr/>
        </p:nvSpPr>
        <p:spPr>
          <a:xfrm>
            <a:off x="1316967" y="3265440"/>
            <a:ext cx="659069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product of RFs of matching × (</a:t>
            </a:r>
            <a:r>
              <a:rPr dirty="0" err="1"/>
              <a:t>NPages</a:t>
            </a:r>
            <a:r>
              <a:rPr dirty="0"/>
              <a:t>(</a:t>
            </a:r>
            <a:r>
              <a:rPr i="1" dirty="0"/>
              <a:t>R</a:t>
            </a:r>
            <a:r>
              <a:rPr dirty="0"/>
              <a:t>) + </a:t>
            </a:r>
            <a:r>
              <a:rPr dirty="0" err="1"/>
              <a:t>NPages</a:t>
            </a:r>
            <a:r>
              <a:rPr dirty="0"/>
              <a:t>(</a:t>
            </a:r>
            <a:r>
              <a:rPr i="1" dirty="0"/>
              <a:t>I</a:t>
            </a:r>
            <a:r>
              <a:rPr dirty="0"/>
              <a:t>)) </a:t>
            </a:r>
          </a:p>
        </p:txBody>
      </p:sp>
      <p:sp>
        <p:nvSpPr>
          <p:cNvPr id="156" name="= 1 / 40 * (500 + 10,000)…"/>
          <p:cNvSpPr txBox="1"/>
          <p:nvPr/>
        </p:nvSpPr>
        <p:spPr>
          <a:xfrm>
            <a:off x="1336017" y="3595155"/>
            <a:ext cx="2857833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1 / 40 * (500 + 10,000)</a:t>
            </a:r>
          </a:p>
          <a:p>
            <a:pPr>
              <a:defRPr sz="2000"/>
            </a:pPr>
            <a:r>
              <a:rPr dirty="0"/>
              <a:t>= 263 I/</a:t>
            </a:r>
            <a:r>
              <a:rPr dirty="0" err="1"/>
              <a:t>Os</a:t>
            </a:r>
            <a:endParaRPr dirty="0"/>
          </a:p>
        </p:txBody>
      </p:sp>
      <p:sp>
        <p:nvSpPr>
          <p:cNvPr id="157" name="= 1 / 40 * 2.2 * (20 * 10,000)…"/>
          <p:cNvSpPr txBox="1"/>
          <p:nvPr/>
        </p:nvSpPr>
        <p:spPr>
          <a:xfrm>
            <a:off x="1336017" y="5096057"/>
            <a:ext cx="3260165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1 / 40 * 2.2 * (20 * 10,000)</a:t>
            </a:r>
          </a:p>
          <a:p>
            <a:pPr>
              <a:defRPr sz="2000"/>
            </a:pPr>
            <a:r>
              <a:rPr dirty="0"/>
              <a:t>= 11,000</a:t>
            </a:r>
          </a:p>
        </p:txBody>
      </p:sp>
      <p:sp>
        <p:nvSpPr>
          <p:cNvPr id="158" name="= product of RFs of matching × hash lookup cost × NTuples(R)"/>
          <p:cNvSpPr txBox="1"/>
          <p:nvPr/>
        </p:nvSpPr>
        <p:spPr>
          <a:xfrm>
            <a:off x="1329667" y="4756266"/>
            <a:ext cx="7217133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product of RFs of matching × hash lookup cost × </a:t>
            </a:r>
            <a:r>
              <a:rPr dirty="0" err="1"/>
              <a:t>NTuples</a:t>
            </a:r>
            <a:r>
              <a:rPr dirty="0"/>
              <a:t>(</a:t>
            </a:r>
            <a:r>
              <a:rPr i="1" dirty="0"/>
              <a:t>R</a:t>
            </a:r>
            <a:r>
              <a:rPr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0825674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 advAuto="0"/>
      <p:bldP spid="151" grpId="0" animBg="1" advAuto="0"/>
      <p:bldP spid="152" grpId="0" animBg="1" advAuto="0"/>
      <p:bldP spid="153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  <p:bldP spid="158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8871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63" name="c. Age &gt; 30     -&gt;    𝜎age &gt; 30 (R)…"/>
          <p:cNvSpPr txBox="1"/>
          <p:nvPr/>
        </p:nvSpPr>
        <p:spPr>
          <a:xfrm>
            <a:off x="-202412" y="663626"/>
            <a:ext cx="9320224" cy="97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c. Age &gt; 30     -&gt;    </a:t>
            </a:r>
            <a:r>
              <a:rPr sz="42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/>
              <a:t>age &gt; 30</a:t>
            </a:r>
            <a:r>
              <a:rPr sz="3200" dirty="0"/>
              <a:t> (R)</a:t>
            </a:r>
          </a:p>
        </p:txBody>
      </p:sp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6B4F9E-A12B-AA42-B649-85374042C030}"/>
              </a:ext>
            </a:extLst>
          </p:cNvPr>
          <p:cNvSpPr/>
          <p:nvPr/>
        </p:nvSpPr>
        <p:spPr>
          <a:xfrm>
            <a:off x="2242888" y="2263317"/>
            <a:ext cx="3522118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 indent="914400">
              <a:lnSpc>
                <a:spcPct val="150000"/>
              </a:lnSpc>
              <a:defRPr sz="2400"/>
            </a:pPr>
            <a:r>
              <a:rPr lang="en-AU" dirty="0"/>
              <a:t>Reduction factor?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88712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63" name="c. Age &gt; 30     -&gt;    𝜎age &gt; 30 (R)…"/>
          <p:cNvSpPr txBox="1"/>
          <p:nvPr/>
        </p:nvSpPr>
        <p:spPr>
          <a:xfrm>
            <a:off x="-202412" y="663626"/>
            <a:ext cx="9320224" cy="3778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c. Age &gt; 30     -&gt;    </a:t>
            </a:r>
            <a:r>
              <a:rPr sz="42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/>
              <a:t>age &gt; 30</a:t>
            </a:r>
            <a:r>
              <a:rPr sz="3200" dirty="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rPr dirty="0"/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endParaRPr dirty="0"/>
          </a:p>
          <a:p>
            <a:pPr lvl="4" indent="914400">
              <a:lnSpc>
                <a:spcPct val="150000"/>
              </a:lnSpc>
              <a:defRPr sz="2400"/>
            </a:pPr>
            <a:endParaRPr lang="en-AU" dirty="0"/>
          </a:p>
          <a:p>
            <a:pPr lvl="4" indent="914400">
              <a:lnSpc>
                <a:spcPct val="150000"/>
              </a:lnSpc>
              <a:defRPr sz="2400"/>
            </a:pPr>
            <a:r>
              <a:rPr lang="en-AU" dirty="0"/>
              <a:t>Possible access paths for this query?</a:t>
            </a:r>
          </a:p>
          <a:p>
            <a:pPr lvl="4" indent="914400">
              <a:lnSpc>
                <a:spcPct val="150000"/>
              </a:lnSpc>
              <a:defRPr sz="2400"/>
            </a:pPr>
            <a:endParaRPr lang="en-AU" dirty="0"/>
          </a:p>
        </p:txBody>
      </p:sp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65" name="= (High(Col) – value) / (High(Col) – Low(Col))"/>
          <p:cNvSpPr txBox="1"/>
          <p:nvPr/>
        </p:nvSpPr>
        <p:spPr>
          <a:xfrm>
            <a:off x="1356786" y="1941221"/>
            <a:ext cx="520671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(High(Col) – value) / (High(Col) – Low(Col))</a:t>
            </a:r>
          </a:p>
        </p:txBody>
      </p:sp>
      <p:sp>
        <p:nvSpPr>
          <p:cNvPr id="166" name="= (60 - 30) / (60 - 20)…"/>
          <p:cNvSpPr txBox="1"/>
          <p:nvPr/>
        </p:nvSpPr>
        <p:spPr>
          <a:xfrm>
            <a:off x="1333656" y="2296612"/>
            <a:ext cx="2454633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(60 - 30) / (60 - 20)</a:t>
            </a:r>
          </a:p>
          <a:p>
            <a:pPr>
              <a:defRPr sz="2000"/>
            </a:pPr>
            <a:r>
              <a:rPr dirty="0"/>
              <a:t>= 0.75</a:t>
            </a:r>
          </a:p>
        </p:txBody>
      </p:sp>
    </p:spTree>
    <p:extLst>
      <p:ext uri="{BB962C8B-B14F-4D97-AF65-F5344CB8AC3E}">
        <p14:creationId xmlns:p14="http://schemas.microsoft.com/office/powerpoint/2010/main" val="255204449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 advAuto="0"/>
      <p:bldP spid="166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8871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63" name="c. Age &gt; 30     -&gt;    𝜎age &gt; 30 (R)…"/>
          <p:cNvSpPr txBox="1"/>
          <p:nvPr/>
        </p:nvSpPr>
        <p:spPr>
          <a:xfrm>
            <a:off x="-202412" y="663626"/>
            <a:ext cx="9320224" cy="2726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c. Age &gt; 30     -&gt;    </a:t>
            </a:r>
            <a:r>
              <a:rPr sz="4266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/>
              <a:t>age &gt; 30</a:t>
            </a:r>
            <a:r>
              <a:rPr sz="320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endParaRPr/>
          </a:p>
          <a:p>
            <a:pPr lvl="4" indent="914400">
              <a:lnSpc>
                <a:spcPct val="150000"/>
              </a:lnSpc>
              <a:defRPr sz="2400"/>
            </a:pPr>
            <a:r>
              <a:t>There are     possible access paths for this query:</a:t>
            </a:r>
          </a:p>
        </p:txBody>
      </p:sp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65" name="= (High(Col) – value) / (High(Col) – Low(Col))"/>
          <p:cNvSpPr txBox="1"/>
          <p:nvPr/>
        </p:nvSpPr>
        <p:spPr>
          <a:xfrm>
            <a:off x="1356786" y="1941221"/>
            <a:ext cx="520671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(High(Col) – value) / (High(Col) – Low(Col))</a:t>
            </a:r>
          </a:p>
        </p:txBody>
      </p:sp>
      <p:sp>
        <p:nvSpPr>
          <p:cNvPr id="166" name="= (60 - 30) / (60 - 20)…"/>
          <p:cNvSpPr txBox="1"/>
          <p:nvPr/>
        </p:nvSpPr>
        <p:spPr>
          <a:xfrm>
            <a:off x="1333656" y="2296612"/>
            <a:ext cx="2454633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(60 - 30) / (60 - 20)</a:t>
            </a:r>
          </a:p>
          <a:p>
            <a:pPr>
              <a:defRPr sz="2000"/>
            </a:pPr>
            <a:r>
              <a:rPr dirty="0"/>
              <a:t>= 0.75</a:t>
            </a:r>
          </a:p>
        </p:txBody>
      </p:sp>
      <p:sp>
        <p:nvSpPr>
          <p:cNvPr id="167" name="2"/>
          <p:cNvSpPr txBox="1"/>
          <p:nvPr/>
        </p:nvSpPr>
        <p:spPr>
          <a:xfrm>
            <a:off x="2149296" y="2933908"/>
            <a:ext cx="273656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3501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68" name="The clustered B+ tree index on (age, sal):…"/>
          <p:cNvSpPr txBox="1"/>
          <p:nvPr/>
        </p:nvSpPr>
        <p:spPr>
          <a:xfrm>
            <a:off x="202669" y="3497040"/>
            <a:ext cx="5938917" cy="225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The clustered B+ tree index on (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age</a:t>
            </a:r>
            <a:r>
              <a:rPr dirty="0"/>
              <a:t>, </a:t>
            </a:r>
            <a:r>
              <a:rPr i="1" dirty="0" err="1"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rPr dirty="0"/>
              <a:t>)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:</a:t>
            </a:r>
          </a:p>
          <a:p>
            <a:pPr lvl="2" indent="457200">
              <a:defRPr sz="2400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rPr dirty="0"/>
              <a:t>: </a:t>
            </a:r>
          </a:p>
          <a:p>
            <a:pPr lvl="2" indent="457200">
              <a:defRPr sz="2400"/>
            </a:pPr>
            <a:endParaRPr dirty="0"/>
          </a:p>
          <a:p>
            <a:pPr lvl="2" indent="457200">
              <a:defRPr sz="2400"/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Full table scan</a:t>
            </a:r>
          </a:p>
          <a:p>
            <a:pPr lvl="2" indent="457200">
              <a:defRPr sz="2400"/>
            </a:pPr>
            <a:r>
              <a:rPr sz="2000" dirty="0"/>
              <a:t>Cost</a:t>
            </a:r>
            <a:r>
              <a:rPr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794394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 advAuto="0"/>
      <p:bldP spid="166" grpId="0" animBg="1" advAuto="0"/>
      <p:bldP spid="167" grpId="0" animBg="1" advAuto="0"/>
      <p:bldP spid="168" grpId="0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88712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63" name="c. Age &gt; 30     -&gt;    𝜎age &gt; 30 (R)…"/>
          <p:cNvSpPr txBox="1"/>
          <p:nvPr/>
        </p:nvSpPr>
        <p:spPr>
          <a:xfrm>
            <a:off x="-202412" y="663626"/>
            <a:ext cx="9320224" cy="2726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c. Age &gt; 30     -&gt;    </a:t>
            </a:r>
            <a:r>
              <a:rPr sz="4266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/>
              <a:t>age &gt; 30</a:t>
            </a:r>
            <a:r>
              <a:rPr sz="320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endParaRPr/>
          </a:p>
          <a:p>
            <a:pPr lvl="4" indent="914400">
              <a:lnSpc>
                <a:spcPct val="150000"/>
              </a:lnSpc>
              <a:defRPr sz="2400"/>
            </a:pPr>
            <a:r>
              <a:t>There are     possible access paths for this query:</a:t>
            </a:r>
          </a:p>
        </p:txBody>
      </p:sp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65" name="= (High(Col) – value) / (High(Col) – Low(Col))"/>
          <p:cNvSpPr txBox="1"/>
          <p:nvPr/>
        </p:nvSpPr>
        <p:spPr>
          <a:xfrm>
            <a:off x="1356786" y="1941221"/>
            <a:ext cx="520671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(High(Col) – value) / (High(Col) – Low(Col))</a:t>
            </a:r>
          </a:p>
        </p:txBody>
      </p:sp>
      <p:sp>
        <p:nvSpPr>
          <p:cNvPr id="166" name="= (60 - 30) / (60 - 20)…"/>
          <p:cNvSpPr txBox="1"/>
          <p:nvPr/>
        </p:nvSpPr>
        <p:spPr>
          <a:xfrm>
            <a:off x="1333656" y="2296612"/>
            <a:ext cx="2454633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(60 - 30) / (60 - 20)</a:t>
            </a:r>
          </a:p>
          <a:p>
            <a:pPr>
              <a:defRPr sz="2000"/>
            </a:pPr>
            <a:r>
              <a:t>= 0.75</a:t>
            </a:r>
          </a:p>
        </p:txBody>
      </p:sp>
      <p:sp>
        <p:nvSpPr>
          <p:cNvPr id="167" name="2"/>
          <p:cNvSpPr txBox="1"/>
          <p:nvPr/>
        </p:nvSpPr>
        <p:spPr>
          <a:xfrm>
            <a:off x="2149296" y="2933908"/>
            <a:ext cx="273656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3501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68" name="The clustered B+ tree index on (age, sal):…"/>
          <p:cNvSpPr txBox="1"/>
          <p:nvPr/>
        </p:nvSpPr>
        <p:spPr>
          <a:xfrm>
            <a:off x="202669" y="3497040"/>
            <a:ext cx="5938917" cy="2254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/>
            </a:pPr>
            <a:r>
              <a:t>The clustered B+ tree index on (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age</a:t>
            </a:r>
            <a:r>
              <a:t>,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t>)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:</a:t>
            </a:r>
          </a:p>
          <a:p>
            <a:pPr lvl="2" indent="457200">
              <a:defRPr sz="24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t>: </a:t>
            </a:r>
          </a:p>
          <a:p>
            <a:pPr lvl="2" indent="457200">
              <a:defRPr sz="2400"/>
            </a:pPr>
            <a:endParaRPr/>
          </a:p>
          <a:p>
            <a:pPr lvl="2" indent="457200">
              <a:defRPr sz="2400"/>
            </a:pPr>
            <a:endParaRPr i="1">
              <a:latin typeface="Times Roman"/>
              <a:ea typeface="Times Roman"/>
              <a:cs typeface="Times Roman"/>
              <a:sym typeface="Times Roman"/>
            </a:endParaRPr>
          </a:p>
          <a:p>
            <a:pPr marL="320842" indent="-320842">
              <a:buSzPct val="100000"/>
              <a:buAutoNum type="arabicPeriod"/>
              <a:defRPr sz="2400"/>
            </a:pPr>
            <a:r>
              <a:t>Full table scan</a:t>
            </a:r>
          </a:p>
          <a:p>
            <a:pPr lvl="2" indent="457200">
              <a:defRPr sz="2400"/>
            </a:pPr>
            <a:r>
              <a:rPr sz="2000"/>
              <a:t>Cost</a:t>
            </a:r>
            <a:r>
              <a:t>: </a:t>
            </a:r>
          </a:p>
        </p:txBody>
      </p:sp>
      <p:sp>
        <p:nvSpPr>
          <p:cNvPr id="169" name="Number of pages = 10,000 I/Os"/>
          <p:cNvSpPr txBox="1"/>
          <p:nvPr/>
        </p:nvSpPr>
        <p:spPr>
          <a:xfrm>
            <a:off x="1396776" y="5355543"/>
            <a:ext cx="3655180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Number of pages = 10,000 I/Os</a:t>
            </a:r>
          </a:p>
        </p:txBody>
      </p:sp>
      <p:sp>
        <p:nvSpPr>
          <p:cNvPr id="170" name="= product of RFs of matching × (NPages(R) + NPages(I))"/>
          <p:cNvSpPr txBox="1"/>
          <p:nvPr/>
        </p:nvSpPr>
        <p:spPr>
          <a:xfrm>
            <a:off x="1360090" y="3914564"/>
            <a:ext cx="659069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product of RFs of matching × (NPages(</a:t>
            </a:r>
            <a:r>
              <a:rPr i="1"/>
              <a:t>R</a:t>
            </a:r>
            <a:r>
              <a:t>) + NPages(</a:t>
            </a:r>
            <a:r>
              <a:rPr i="1"/>
              <a:t>I</a:t>
            </a:r>
            <a:r>
              <a:t>)) </a:t>
            </a:r>
          </a:p>
        </p:txBody>
      </p:sp>
      <p:sp>
        <p:nvSpPr>
          <p:cNvPr id="171" name="= 0.75 * (500 + 10,000)…"/>
          <p:cNvSpPr txBox="1"/>
          <p:nvPr/>
        </p:nvSpPr>
        <p:spPr>
          <a:xfrm>
            <a:off x="1353740" y="4261549"/>
            <a:ext cx="2716695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0.75 * (500 + 10,000)</a:t>
            </a:r>
          </a:p>
          <a:p>
            <a:pPr>
              <a:defRPr sz="2000"/>
            </a:pPr>
            <a:r>
              <a:t>= 7875 I/Os</a:t>
            </a:r>
          </a:p>
        </p:txBody>
      </p:sp>
    </p:spTree>
    <p:extLst>
      <p:ext uri="{BB962C8B-B14F-4D97-AF65-F5344CB8AC3E}">
        <p14:creationId xmlns:p14="http://schemas.microsoft.com/office/powerpoint/2010/main" val="41898405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 advAuto="0"/>
      <p:bldP spid="166" grpId="0" animBg="1" advAuto="0"/>
      <p:bldP spid="167" grpId="0" animBg="1" advAuto="0"/>
      <p:bldP spid="168" grpId="0" animBg="1" advAuto="0"/>
      <p:bldP spid="169" grpId="0" animBg="1" advAuto="0"/>
      <p:bldP spid="170" grpId="0" animBg="1" advAuto="0"/>
      <p:bldP spid="17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Notice</a:t>
            </a:r>
          </a:p>
        </p:txBody>
      </p:sp>
      <p:sp>
        <p:nvSpPr>
          <p:cNvPr id="98" name="Assignment 2 has released - LMS Assignments…"/>
          <p:cNvSpPr txBox="1"/>
          <p:nvPr/>
        </p:nvSpPr>
        <p:spPr>
          <a:xfrm>
            <a:off x="203988" y="1138288"/>
            <a:ext cx="8613786" cy="4845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74315" indent="-374315">
              <a:lnSpc>
                <a:spcPct val="150000"/>
              </a:lnSpc>
              <a:buSzPct val="100000"/>
              <a:buAutoNum type="arabicPeriod"/>
              <a:defRPr sz="2800"/>
            </a:pPr>
            <a:r>
              <a:rPr dirty="0"/>
              <a:t>Assignment 2 has released - LMS Assignments</a:t>
            </a:r>
          </a:p>
          <a:p>
            <a:pPr marL="374315" indent="-374315">
              <a:lnSpc>
                <a:spcPct val="150000"/>
              </a:lnSpc>
              <a:buSzPct val="100000"/>
              <a:buAutoNum type="arabicPeriod"/>
              <a:defRPr sz="2800"/>
            </a:pPr>
            <a:r>
              <a:rPr dirty="0"/>
              <a:t>due date: </a:t>
            </a:r>
            <a:r>
              <a:rPr b="1" dirty="0">
                <a:solidFill>
                  <a:srgbClr val="FD3001"/>
                </a:solidFill>
              </a:rPr>
              <a:t>6:00pm Friday </a:t>
            </a:r>
            <a:r>
              <a:rPr lang="en-US" b="1" dirty="0">
                <a:solidFill>
                  <a:srgbClr val="FD3001"/>
                </a:solidFill>
              </a:rPr>
              <a:t>17</a:t>
            </a:r>
            <a:r>
              <a:rPr b="1" dirty="0">
                <a:solidFill>
                  <a:srgbClr val="FD3001"/>
                </a:solidFill>
              </a:rPr>
              <a:t> </a:t>
            </a:r>
            <a:r>
              <a:rPr lang="en-US" b="1" dirty="0">
                <a:solidFill>
                  <a:srgbClr val="FD3001"/>
                </a:solidFill>
              </a:rPr>
              <a:t>September</a:t>
            </a:r>
            <a:endParaRPr b="1" dirty="0">
              <a:solidFill>
                <a:srgbClr val="FF2E01"/>
              </a:solidFill>
            </a:endParaRPr>
          </a:p>
          <a:p>
            <a:pPr marL="374315" indent="-374315">
              <a:lnSpc>
                <a:spcPct val="150000"/>
              </a:lnSpc>
              <a:buSzPct val="100000"/>
              <a:buAutoNum type="arabicPeriod"/>
              <a:defRPr sz="2800"/>
            </a:pPr>
            <a:r>
              <a:rPr dirty="0"/>
              <a:t>Tips: </a:t>
            </a:r>
          </a:p>
          <a:p>
            <a:pPr marL="661736" lvl="1" indent="-280736">
              <a:lnSpc>
                <a:spcPct val="150000"/>
              </a:lnSpc>
              <a:buSzPct val="100000"/>
              <a:buChar char="•"/>
              <a:defRPr sz="2500"/>
            </a:pPr>
            <a:r>
              <a:rPr dirty="0"/>
              <a:t>Follow the submission instruction and format</a:t>
            </a:r>
          </a:p>
          <a:p>
            <a:pPr marL="661736" lvl="1" indent="-280736">
              <a:lnSpc>
                <a:spcPct val="150000"/>
              </a:lnSpc>
              <a:buSzPct val="100000"/>
              <a:buChar char="•"/>
              <a:defRPr sz="2500"/>
            </a:pPr>
            <a:r>
              <a:rPr dirty="0"/>
              <a:t>Try SQL practice first - LMS Practice on your own / Lab</a:t>
            </a:r>
          </a:p>
          <a:p>
            <a:pPr marL="661736" lvl="1" indent="-280736">
              <a:lnSpc>
                <a:spcPct val="150000"/>
              </a:lnSpc>
              <a:buSzPct val="100000"/>
              <a:buChar char="•"/>
              <a:defRPr sz="2500"/>
            </a:pPr>
            <a:r>
              <a:rPr dirty="0"/>
              <a:t>Might involve some SQL functions not taught - Google</a:t>
            </a:r>
          </a:p>
          <a:p>
            <a:pPr marL="661736" lvl="1" indent="-280736">
              <a:lnSpc>
                <a:spcPct val="150000"/>
              </a:lnSpc>
              <a:buSzPct val="100000"/>
              <a:buChar char="•"/>
              <a:defRPr sz="2500"/>
            </a:pPr>
            <a:r>
              <a:rPr dirty="0"/>
              <a:t>Complex queries - break down into sub tasks - nest</a:t>
            </a:r>
          </a:p>
          <a:p>
            <a:pPr marL="661736" lvl="1" indent="-280736">
              <a:lnSpc>
                <a:spcPct val="150000"/>
              </a:lnSpc>
              <a:buSzPct val="100000"/>
              <a:buChar char="•"/>
              <a:defRPr sz="2500"/>
            </a:pPr>
            <a:r>
              <a:rPr dirty="0"/>
              <a:t>Always check solutions manually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176" name="d. eid = 1000     -&gt;    𝜎eid = 1000 (R)…"/>
          <p:cNvSpPr txBox="1"/>
          <p:nvPr/>
        </p:nvSpPr>
        <p:spPr>
          <a:xfrm>
            <a:off x="-202412" y="663626"/>
            <a:ext cx="9320224" cy="97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d. </a:t>
            </a:r>
            <a:r>
              <a:rPr dirty="0" err="1"/>
              <a:t>eid</a:t>
            </a:r>
            <a:r>
              <a:rPr dirty="0"/>
              <a:t> = 1000     -&gt;    </a:t>
            </a:r>
            <a:r>
              <a:rPr sz="42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 err="1"/>
              <a:t>eid</a:t>
            </a:r>
            <a:r>
              <a:rPr sz="2000" dirty="0"/>
              <a:t> = 1000</a:t>
            </a:r>
            <a:r>
              <a:rPr sz="3200" dirty="0"/>
              <a:t> (R)</a:t>
            </a:r>
          </a:p>
        </p:txBody>
      </p:sp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1A413-B523-D04A-A384-E9D12523C87D}"/>
              </a:ext>
            </a:extLst>
          </p:cNvPr>
          <p:cNvSpPr txBox="1"/>
          <p:nvPr/>
        </p:nvSpPr>
        <p:spPr>
          <a:xfrm>
            <a:off x="3108961" y="2520201"/>
            <a:ext cx="2437525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Reduction Factor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76" name="d. eid = 1000     -&gt;    𝜎eid = 1000 (R)…"/>
          <p:cNvSpPr txBox="1"/>
          <p:nvPr/>
        </p:nvSpPr>
        <p:spPr>
          <a:xfrm>
            <a:off x="-202412" y="663626"/>
            <a:ext cx="9320224" cy="322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d. </a:t>
            </a:r>
            <a:r>
              <a:rPr dirty="0" err="1"/>
              <a:t>eid</a:t>
            </a:r>
            <a:r>
              <a:rPr dirty="0"/>
              <a:t> = 1000     -&gt;    </a:t>
            </a:r>
            <a:r>
              <a:rPr sz="42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 err="1"/>
              <a:t>eid</a:t>
            </a:r>
            <a:r>
              <a:rPr sz="2000" dirty="0"/>
              <a:t> = 1000</a:t>
            </a:r>
            <a:r>
              <a:rPr sz="3200" dirty="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rPr dirty="0"/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endParaRPr lang="en-AU" dirty="0"/>
          </a:p>
          <a:p>
            <a:pPr lvl="4" indent="914400">
              <a:lnSpc>
                <a:spcPct val="150000"/>
              </a:lnSpc>
              <a:defRPr sz="2400"/>
            </a:pPr>
            <a:r>
              <a:rPr lang="en-AU" dirty="0"/>
              <a:t>Possible access paths for this query?</a:t>
            </a:r>
          </a:p>
          <a:p>
            <a:pPr lvl="4" indent="914400">
              <a:lnSpc>
                <a:spcPct val="150000"/>
              </a:lnSpc>
              <a:defRPr sz="2400"/>
            </a:pPr>
            <a:endParaRPr lang="en-AU" dirty="0"/>
          </a:p>
        </p:txBody>
      </p:sp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78" name="= 1 / NKeys(Col)"/>
          <p:cNvSpPr txBox="1"/>
          <p:nvPr/>
        </p:nvSpPr>
        <p:spPr>
          <a:xfrm>
            <a:off x="1286217" y="1934120"/>
            <a:ext cx="1974414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 / NKeys(Col)</a:t>
            </a:r>
          </a:p>
        </p:txBody>
      </p:sp>
      <p:sp>
        <p:nvSpPr>
          <p:cNvPr id="179" name="= 1 / 200,000"/>
          <p:cNvSpPr txBox="1"/>
          <p:nvPr/>
        </p:nvSpPr>
        <p:spPr>
          <a:xfrm>
            <a:off x="3309399" y="1929350"/>
            <a:ext cx="159415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 / 200,000</a:t>
            </a:r>
          </a:p>
        </p:txBody>
      </p:sp>
    </p:spTree>
    <p:extLst>
      <p:ext uri="{BB962C8B-B14F-4D97-AF65-F5344CB8AC3E}">
        <p14:creationId xmlns:p14="http://schemas.microsoft.com/office/powerpoint/2010/main" val="378281060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 advAuto="0"/>
      <p:bldP spid="179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76" name="d. eid = 1000     -&gt;    𝜎eid = 1000 (R)…"/>
          <p:cNvSpPr txBox="1"/>
          <p:nvPr/>
        </p:nvSpPr>
        <p:spPr>
          <a:xfrm>
            <a:off x="-202412" y="663626"/>
            <a:ext cx="9320224" cy="2197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d. eid = 1000     -&gt;    </a:t>
            </a:r>
            <a:r>
              <a:rPr sz="4266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/>
              <a:t>eid = 1000</a:t>
            </a:r>
            <a:r>
              <a:rPr sz="320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t>There are     possible access paths for this query:</a:t>
            </a:r>
          </a:p>
        </p:txBody>
      </p:sp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78" name="= 1 / NKeys(Col)"/>
          <p:cNvSpPr txBox="1"/>
          <p:nvPr/>
        </p:nvSpPr>
        <p:spPr>
          <a:xfrm>
            <a:off x="1286217" y="1934120"/>
            <a:ext cx="1974414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 / NKeys(Col)</a:t>
            </a:r>
          </a:p>
        </p:txBody>
      </p:sp>
      <p:sp>
        <p:nvSpPr>
          <p:cNvPr id="179" name="= 1 / 200,000"/>
          <p:cNvSpPr txBox="1"/>
          <p:nvPr/>
        </p:nvSpPr>
        <p:spPr>
          <a:xfrm>
            <a:off x="3309399" y="1929350"/>
            <a:ext cx="159415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 / 200,000</a:t>
            </a:r>
          </a:p>
        </p:txBody>
      </p:sp>
      <p:sp>
        <p:nvSpPr>
          <p:cNvPr id="180" name="2"/>
          <p:cNvSpPr txBox="1"/>
          <p:nvPr/>
        </p:nvSpPr>
        <p:spPr>
          <a:xfrm>
            <a:off x="2136596" y="2427630"/>
            <a:ext cx="27365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3501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81" name="The unclustered hash index on eid:…"/>
          <p:cNvSpPr txBox="1"/>
          <p:nvPr/>
        </p:nvSpPr>
        <p:spPr>
          <a:xfrm>
            <a:off x="232422" y="2982977"/>
            <a:ext cx="6055836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The </a:t>
            </a:r>
            <a:r>
              <a:rPr dirty="0" err="1"/>
              <a:t>unclustered</a:t>
            </a:r>
            <a:r>
              <a:rPr dirty="0"/>
              <a:t> hash index on </a:t>
            </a:r>
            <a:r>
              <a:rPr i="1" dirty="0" err="1">
                <a:latin typeface="Times Roman"/>
                <a:ea typeface="Times Roman"/>
                <a:cs typeface="Times Roman"/>
                <a:sym typeface="Times Roman"/>
              </a:rPr>
              <a:t>eid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:</a:t>
            </a:r>
          </a:p>
          <a:p>
            <a:pPr lvl="2" indent="457200">
              <a:defRPr sz="2400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rPr dirty="0"/>
              <a:t>: </a:t>
            </a:r>
          </a:p>
          <a:p>
            <a:pPr lvl="2" indent="457200">
              <a:defRPr sz="2400"/>
            </a:pPr>
            <a:endParaRPr dirty="0"/>
          </a:p>
          <a:p>
            <a:pPr lvl="2" indent="457200">
              <a:defRPr sz="2400"/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320842" indent="-320842">
              <a:buSzPct val="100000"/>
              <a:buAutoNum type="arabicPeriod"/>
              <a:defRPr sz="2400"/>
            </a:pPr>
            <a:endParaRPr lang="en-AU" dirty="0"/>
          </a:p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Full table scan</a:t>
            </a:r>
          </a:p>
          <a:p>
            <a:pPr lvl="2" indent="457200">
              <a:defRPr sz="2400"/>
            </a:pPr>
            <a:r>
              <a:rPr sz="2000" dirty="0"/>
              <a:t>Cost</a:t>
            </a:r>
            <a:r>
              <a:rPr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06201575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 advAuto="0"/>
      <p:bldP spid="179" grpId="0" animBg="1" advAuto="0"/>
      <p:bldP spid="180" grpId="0" animBg="1" advAuto="0"/>
      <p:bldP spid="181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76" name="d. eid = 1000     -&gt;    𝜎eid = 1000 (R)…"/>
          <p:cNvSpPr txBox="1"/>
          <p:nvPr/>
        </p:nvSpPr>
        <p:spPr>
          <a:xfrm>
            <a:off x="-202412" y="663626"/>
            <a:ext cx="9320224" cy="2197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d. eid = 1000     -&gt;    </a:t>
            </a:r>
            <a:r>
              <a:rPr sz="4266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/>
              <a:t>eid = 1000</a:t>
            </a:r>
            <a:r>
              <a:rPr sz="320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t>There are     possible access paths for this query:</a:t>
            </a:r>
          </a:p>
        </p:txBody>
      </p:sp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78" name="= 1 / NKeys(Col)"/>
          <p:cNvSpPr txBox="1"/>
          <p:nvPr/>
        </p:nvSpPr>
        <p:spPr>
          <a:xfrm>
            <a:off x="1286217" y="1934120"/>
            <a:ext cx="1974414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 / NKeys(Col)</a:t>
            </a:r>
          </a:p>
        </p:txBody>
      </p:sp>
      <p:sp>
        <p:nvSpPr>
          <p:cNvPr id="179" name="= 1 / 200,000"/>
          <p:cNvSpPr txBox="1"/>
          <p:nvPr/>
        </p:nvSpPr>
        <p:spPr>
          <a:xfrm>
            <a:off x="3309399" y="1929350"/>
            <a:ext cx="159415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 / 200,000</a:t>
            </a:r>
          </a:p>
        </p:txBody>
      </p:sp>
      <p:sp>
        <p:nvSpPr>
          <p:cNvPr id="180" name="2"/>
          <p:cNvSpPr txBox="1"/>
          <p:nvPr/>
        </p:nvSpPr>
        <p:spPr>
          <a:xfrm>
            <a:off x="2136596" y="2427630"/>
            <a:ext cx="27365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3501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81" name="The unclustered hash index on eid:…"/>
          <p:cNvSpPr txBox="1"/>
          <p:nvPr/>
        </p:nvSpPr>
        <p:spPr>
          <a:xfrm>
            <a:off x="232422" y="2982977"/>
            <a:ext cx="6055836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The </a:t>
            </a:r>
            <a:r>
              <a:rPr dirty="0" err="1"/>
              <a:t>unclustered</a:t>
            </a:r>
            <a:r>
              <a:rPr dirty="0"/>
              <a:t> hash index on </a:t>
            </a:r>
            <a:r>
              <a:rPr i="1" dirty="0" err="1">
                <a:latin typeface="Times Roman"/>
                <a:ea typeface="Times Roman"/>
                <a:cs typeface="Times Roman"/>
                <a:sym typeface="Times Roman"/>
              </a:rPr>
              <a:t>eid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:</a:t>
            </a:r>
          </a:p>
          <a:p>
            <a:pPr lvl="2" indent="457200">
              <a:defRPr sz="2400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rPr dirty="0"/>
              <a:t>: </a:t>
            </a:r>
          </a:p>
          <a:p>
            <a:pPr lvl="2" indent="457200">
              <a:defRPr sz="2400"/>
            </a:pPr>
            <a:endParaRPr dirty="0"/>
          </a:p>
          <a:p>
            <a:pPr lvl="2" indent="457200">
              <a:defRPr sz="2400"/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320842" indent="-320842">
              <a:buSzPct val="100000"/>
              <a:buAutoNum type="arabicPeriod"/>
              <a:defRPr sz="2400"/>
            </a:pPr>
            <a:endParaRPr lang="en-AU" dirty="0"/>
          </a:p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Full table scan</a:t>
            </a:r>
          </a:p>
          <a:p>
            <a:pPr lvl="2" indent="457200">
              <a:defRPr sz="2400"/>
            </a:pPr>
            <a:r>
              <a:rPr sz="2000" dirty="0"/>
              <a:t>Cost</a:t>
            </a:r>
            <a:r>
              <a:rPr dirty="0"/>
              <a:t>: </a:t>
            </a:r>
          </a:p>
        </p:txBody>
      </p:sp>
      <p:sp>
        <p:nvSpPr>
          <p:cNvPr id="182" name="Number of pages = 10,000 I/Os"/>
          <p:cNvSpPr txBox="1"/>
          <p:nvPr/>
        </p:nvSpPr>
        <p:spPr>
          <a:xfrm>
            <a:off x="1432750" y="5225993"/>
            <a:ext cx="365518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Number of pages = 10,000 I/</a:t>
            </a:r>
            <a:r>
              <a:rPr dirty="0" err="1"/>
              <a:t>Os</a:t>
            </a:r>
            <a:endParaRPr dirty="0"/>
          </a:p>
        </p:txBody>
      </p:sp>
      <p:sp>
        <p:nvSpPr>
          <p:cNvPr id="183" name="= product of RFs of matching × (hash lookup cost + access table) × NTuples(R)"/>
          <p:cNvSpPr txBox="1"/>
          <p:nvPr/>
        </p:nvSpPr>
        <p:spPr>
          <a:xfrm>
            <a:off x="1389843" y="3400502"/>
            <a:ext cx="9144001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dirty="0"/>
              <a:t>= product of RFs of matching ×</a:t>
            </a:r>
            <a:endParaRPr lang="en-AU" dirty="0"/>
          </a:p>
          <a:p>
            <a:pPr>
              <a:defRPr sz="2000"/>
            </a:pPr>
            <a:r>
              <a:rPr dirty="0"/>
              <a:t> (hash lookup cost + access table) × </a:t>
            </a:r>
            <a:r>
              <a:rPr dirty="0" err="1"/>
              <a:t>NTuples</a:t>
            </a:r>
            <a:r>
              <a:rPr dirty="0"/>
              <a:t>(</a:t>
            </a:r>
            <a:r>
              <a:rPr i="1" dirty="0"/>
              <a:t>R</a:t>
            </a:r>
            <a:r>
              <a:rPr dirty="0"/>
              <a:t>)</a:t>
            </a:r>
          </a:p>
        </p:txBody>
      </p:sp>
      <p:sp>
        <p:nvSpPr>
          <p:cNvPr id="184" name="= 1 / 200,000 * 2.2 * (20 * 10,000)…"/>
          <p:cNvSpPr txBox="1"/>
          <p:nvPr/>
        </p:nvSpPr>
        <p:spPr>
          <a:xfrm>
            <a:off x="1384326" y="3954532"/>
            <a:ext cx="3895786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1 / 200,000 * 2.2 * (20 * 10,000)</a:t>
            </a:r>
          </a:p>
          <a:p>
            <a:pPr>
              <a:defRPr sz="2000"/>
            </a:pPr>
            <a:r>
              <a:rPr dirty="0"/>
              <a:t>= 2.2 I/</a:t>
            </a:r>
            <a:r>
              <a:rPr dirty="0" err="1"/>
              <a:t>Os</a:t>
            </a:r>
            <a:endParaRPr dirty="0"/>
          </a:p>
        </p:txBody>
      </p:sp>
      <p:sp>
        <p:nvSpPr>
          <p:cNvPr id="185" name="When query a single instance (based on primary key):…"/>
          <p:cNvSpPr txBox="1"/>
          <p:nvPr/>
        </p:nvSpPr>
        <p:spPr>
          <a:xfrm>
            <a:off x="273739" y="5534981"/>
            <a:ext cx="7665478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 b="1"/>
            </a:pPr>
            <a:r>
              <a:rPr dirty="0"/>
              <a:t>When query a single instance (based on primary key):</a:t>
            </a:r>
          </a:p>
          <a:p>
            <a:pPr>
              <a:defRPr sz="2000">
                <a:solidFill>
                  <a:srgbClr val="FE2E02"/>
                </a:solidFill>
              </a:defRPr>
            </a:pPr>
            <a:r>
              <a:rPr dirty="0"/>
              <a:t>         Cost = hash lookup cost + 1 data page access </a:t>
            </a:r>
            <a:r>
              <a:rPr dirty="0">
                <a:solidFill>
                  <a:srgbClr val="000000"/>
                </a:solidFill>
              </a:rPr>
              <a:t>= 1.2 + 1 = 2.2</a:t>
            </a:r>
          </a:p>
        </p:txBody>
      </p:sp>
    </p:spTree>
    <p:extLst>
      <p:ext uri="{BB962C8B-B14F-4D97-AF65-F5344CB8AC3E}">
        <p14:creationId xmlns:p14="http://schemas.microsoft.com/office/powerpoint/2010/main" val="147805226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 advAuto="0"/>
      <p:bldP spid="179" grpId="0" animBg="1" advAuto="0"/>
      <p:bldP spid="180" grpId="0" animBg="1" advAuto="0"/>
      <p:bldP spid="181" grpId="0" animBg="1" advAuto="0"/>
      <p:bldP spid="182" grpId="0" animBg="1" advAuto="0"/>
      <p:bldP spid="183" grpId="0" animBg="1" advAuto="0"/>
      <p:bldP spid="184" grpId="0" animBg="1" advAuto="0"/>
      <p:bldP spid="185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. sal &gt; 20,000 ∧ age &gt; 30    -&gt;    𝜎sal &gt; 20,000 ∧ age &gt; 30 (R)…"/>
          <p:cNvSpPr txBox="1"/>
          <p:nvPr/>
        </p:nvSpPr>
        <p:spPr>
          <a:xfrm>
            <a:off x="-202412" y="663626"/>
            <a:ext cx="9320224" cy="97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e. </a:t>
            </a:r>
            <a:r>
              <a:rPr dirty="0" err="1"/>
              <a:t>sal</a:t>
            </a:r>
            <a:r>
              <a:rPr dirty="0"/>
              <a:t> &gt; 20,000 </a:t>
            </a:r>
            <a:r>
              <a:rPr sz="3600" dirty="0">
                <a:latin typeface="Times Roman"/>
                <a:ea typeface="Times Roman"/>
                <a:cs typeface="Times Roman"/>
                <a:sym typeface="Times Roman"/>
              </a:rPr>
              <a:t>∧</a:t>
            </a:r>
            <a:r>
              <a:rPr dirty="0"/>
              <a:t> age &gt; 30    -&gt;    </a:t>
            </a:r>
            <a:r>
              <a:rPr sz="42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1700" dirty="0" err="1"/>
              <a:t>sal</a:t>
            </a:r>
            <a:r>
              <a:rPr sz="1700" dirty="0"/>
              <a:t> &gt; 20,000 </a:t>
            </a: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∧</a:t>
            </a:r>
            <a:r>
              <a:rPr sz="1700" dirty="0"/>
              <a:t> age &gt; 30</a:t>
            </a:r>
            <a:r>
              <a:rPr sz="3200" dirty="0"/>
              <a:t> (R)</a:t>
            </a:r>
          </a:p>
        </p:txBody>
      </p:sp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82BC5-60D4-9C48-8D6B-3624DBA1DA84}"/>
              </a:ext>
            </a:extLst>
          </p:cNvPr>
          <p:cNvSpPr txBox="1"/>
          <p:nvPr/>
        </p:nvSpPr>
        <p:spPr>
          <a:xfrm>
            <a:off x="3263704" y="2757267"/>
            <a:ext cx="291201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Reduction factor?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90" name="e. sal &gt; 20,000 ∧ age &gt; 30    -&gt;    𝜎sal &gt; 20,000 ∧ age &gt; 30 (R)…"/>
          <p:cNvSpPr txBox="1"/>
          <p:nvPr/>
        </p:nvSpPr>
        <p:spPr>
          <a:xfrm>
            <a:off x="-202412" y="663626"/>
            <a:ext cx="9320224" cy="3778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e. </a:t>
            </a:r>
            <a:r>
              <a:rPr dirty="0" err="1"/>
              <a:t>sal</a:t>
            </a:r>
            <a:r>
              <a:rPr dirty="0"/>
              <a:t> &gt; 20,000 </a:t>
            </a:r>
            <a:r>
              <a:rPr sz="3600" dirty="0">
                <a:latin typeface="Times Roman"/>
                <a:ea typeface="Times Roman"/>
                <a:cs typeface="Times Roman"/>
                <a:sym typeface="Times Roman"/>
              </a:rPr>
              <a:t>∧</a:t>
            </a:r>
            <a:r>
              <a:rPr dirty="0"/>
              <a:t> age &gt; 30    -&gt;    </a:t>
            </a:r>
            <a:r>
              <a:rPr sz="42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1700" dirty="0" err="1"/>
              <a:t>sal</a:t>
            </a:r>
            <a:r>
              <a:rPr sz="1700" dirty="0"/>
              <a:t> &gt; 20,000 </a:t>
            </a: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∧</a:t>
            </a:r>
            <a:r>
              <a:rPr sz="1700" dirty="0"/>
              <a:t> age &gt; 30</a:t>
            </a:r>
            <a:r>
              <a:rPr sz="3200" dirty="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rPr dirty="0"/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endParaRPr lang="en-AU" dirty="0"/>
          </a:p>
          <a:p>
            <a:pPr lvl="4" indent="914400">
              <a:lnSpc>
                <a:spcPct val="150000"/>
              </a:lnSpc>
              <a:defRPr sz="2400"/>
            </a:pPr>
            <a:endParaRPr lang="en-AU" dirty="0"/>
          </a:p>
          <a:p>
            <a:pPr lvl="4" indent="914400">
              <a:lnSpc>
                <a:spcPct val="150000"/>
              </a:lnSpc>
              <a:defRPr sz="2400"/>
            </a:pPr>
            <a:r>
              <a:rPr lang="en-AU" dirty="0"/>
              <a:t>Possible access paths for this query?</a:t>
            </a:r>
          </a:p>
          <a:p>
            <a:pPr lvl="4" indent="914400">
              <a:lnSpc>
                <a:spcPct val="150000"/>
              </a:lnSpc>
              <a:defRPr sz="2400"/>
            </a:pPr>
            <a:endParaRPr dirty="0"/>
          </a:p>
        </p:txBody>
      </p:sp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92" name="= RFage &gt; 30 * RFsal &gt; 20,000"/>
          <p:cNvSpPr txBox="1"/>
          <p:nvPr/>
        </p:nvSpPr>
        <p:spPr>
          <a:xfrm>
            <a:off x="1286217" y="1967225"/>
            <a:ext cx="2910977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</a:t>
            </a:r>
            <a:r>
              <a:rPr dirty="0" err="1"/>
              <a:t>RF</a:t>
            </a:r>
            <a:r>
              <a:rPr sz="1400" dirty="0" err="1"/>
              <a:t>age</a:t>
            </a:r>
            <a:r>
              <a:rPr sz="1400" dirty="0"/>
              <a:t> &gt; 30</a:t>
            </a:r>
            <a:r>
              <a:rPr dirty="0"/>
              <a:t> * </a:t>
            </a:r>
            <a:r>
              <a:rPr dirty="0" err="1"/>
              <a:t>RF</a:t>
            </a:r>
            <a:r>
              <a:rPr sz="1400" dirty="0" err="1"/>
              <a:t>sal</a:t>
            </a:r>
            <a:r>
              <a:rPr sz="1400" dirty="0"/>
              <a:t> &gt; 20,000</a:t>
            </a:r>
          </a:p>
        </p:txBody>
      </p:sp>
      <p:sp>
        <p:nvSpPr>
          <p:cNvPr id="193" name="= 0.75 * 0.6"/>
          <p:cNvSpPr txBox="1"/>
          <p:nvPr/>
        </p:nvSpPr>
        <p:spPr>
          <a:xfrm>
            <a:off x="1283146" y="2357416"/>
            <a:ext cx="141048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0.75 * 0.6</a:t>
            </a:r>
          </a:p>
        </p:txBody>
      </p:sp>
      <p:sp>
        <p:nvSpPr>
          <p:cNvPr id="194" name="3"/>
          <p:cNvSpPr txBox="1"/>
          <p:nvPr/>
        </p:nvSpPr>
        <p:spPr>
          <a:xfrm>
            <a:off x="2188557" y="2883004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3501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4287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 advAuto="0"/>
      <p:bldP spid="193" grpId="0" animBg="1" advAuto="0"/>
      <p:bldP spid="194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90" name="e. sal &gt; 20,000 ∧ age &gt; 30    -&gt;    𝜎sal &gt; 20,000 ∧ age &gt; 30 (R)…"/>
          <p:cNvSpPr txBox="1"/>
          <p:nvPr/>
        </p:nvSpPr>
        <p:spPr>
          <a:xfrm>
            <a:off x="-202412" y="663626"/>
            <a:ext cx="9320224" cy="2762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e. </a:t>
            </a:r>
            <a:r>
              <a:rPr dirty="0" err="1"/>
              <a:t>sal</a:t>
            </a:r>
            <a:r>
              <a:rPr dirty="0"/>
              <a:t> &gt; 20,000 </a:t>
            </a:r>
            <a:r>
              <a:rPr sz="3600" dirty="0">
                <a:latin typeface="Times Roman"/>
                <a:ea typeface="Times Roman"/>
                <a:cs typeface="Times Roman"/>
                <a:sym typeface="Times Roman"/>
              </a:rPr>
              <a:t>∧</a:t>
            </a:r>
            <a:r>
              <a:rPr dirty="0"/>
              <a:t> age &gt; 30    -&gt;    </a:t>
            </a:r>
            <a:r>
              <a:rPr sz="42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1700" dirty="0" err="1"/>
              <a:t>sal</a:t>
            </a:r>
            <a:r>
              <a:rPr sz="1700" dirty="0"/>
              <a:t> &gt; 20,000 </a:t>
            </a: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∧</a:t>
            </a:r>
            <a:r>
              <a:rPr sz="1700" dirty="0"/>
              <a:t> age &gt; 30</a:t>
            </a:r>
            <a:r>
              <a:rPr sz="3200" dirty="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rPr dirty="0"/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rPr lang="en-AU" dirty="0"/>
              <a:t>                                                    </a:t>
            </a:r>
            <a:r>
              <a:rPr lang="en-AU" sz="2400" dirty="0">
                <a:solidFill>
                  <a:srgbClr val="FF0000"/>
                </a:solidFill>
              </a:rPr>
              <a:t>?</a:t>
            </a:r>
            <a:endParaRPr lang="en-AU" sz="3200" dirty="0">
              <a:solidFill>
                <a:srgbClr val="FF0000"/>
              </a:solidFill>
            </a:endParaRPr>
          </a:p>
          <a:p>
            <a:pPr lvl="4" indent="914400">
              <a:lnSpc>
                <a:spcPct val="150000"/>
              </a:lnSpc>
              <a:defRPr sz="2400"/>
            </a:pPr>
            <a:r>
              <a:rPr dirty="0"/>
              <a:t>There are     possible access paths for this query:</a:t>
            </a:r>
          </a:p>
        </p:txBody>
      </p:sp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92" name="= RFage &gt; 30 * RFsal &gt; 20,000"/>
          <p:cNvSpPr txBox="1"/>
          <p:nvPr/>
        </p:nvSpPr>
        <p:spPr>
          <a:xfrm>
            <a:off x="1286217" y="1967225"/>
            <a:ext cx="2910977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</a:t>
            </a:r>
            <a:r>
              <a:rPr dirty="0" err="1"/>
              <a:t>RF</a:t>
            </a:r>
            <a:r>
              <a:rPr sz="1400" dirty="0" err="1"/>
              <a:t>age</a:t>
            </a:r>
            <a:r>
              <a:rPr sz="1400" dirty="0"/>
              <a:t> &gt; 30</a:t>
            </a:r>
            <a:r>
              <a:rPr dirty="0"/>
              <a:t> * </a:t>
            </a:r>
            <a:r>
              <a:rPr dirty="0" err="1"/>
              <a:t>RF</a:t>
            </a:r>
            <a:r>
              <a:rPr sz="1400" dirty="0" err="1"/>
              <a:t>sal</a:t>
            </a:r>
            <a:r>
              <a:rPr sz="1400" dirty="0"/>
              <a:t> &gt; 20,000</a:t>
            </a:r>
          </a:p>
        </p:txBody>
      </p:sp>
      <p:sp>
        <p:nvSpPr>
          <p:cNvPr id="193" name="= 0.75 * 0.6"/>
          <p:cNvSpPr txBox="1"/>
          <p:nvPr/>
        </p:nvSpPr>
        <p:spPr>
          <a:xfrm>
            <a:off x="1283146" y="2357416"/>
            <a:ext cx="141048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0.75 * 0.6</a:t>
            </a:r>
          </a:p>
        </p:txBody>
      </p:sp>
      <p:sp>
        <p:nvSpPr>
          <p:cNvPr id="194" name="3"/>
          <p:cNvSpPr txBox="1"/>
          <p:nvPr/>
        </p:nvSpPr>
        <p:spPr>
          <a:xfrm>
            <a:off x="2188557" y="2883004"/>
            <a:ext cx="273656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3501"/>
                </a:solidFill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95" name="The clustered B+ tree index on (age, sal):…"/>
          <p:cNvSpPr txBox="1"/>
          <p:nvPr/>
        </p:nvSpPr>
        <p:spPr>
          <a:xfrm>
            <a:off x="597712" y="3236819"/>
            <a:ext cx="5938917" cy="3677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The clustered B+ tree index on (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age</a:t>
            </a:r>
            <a:r>
              <a:rPr dirty="0"/>
              <a:t>, </a:t>
            </a:r>
            <a:r>
              <a:rPr i="1" dirty="0" err="1"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rPr dirty="0"/>
              <a:t>)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:</a:t>
            </a:r>
          </a:p>
          <a:p>
            <a:pPr lvl="2" indent="457200">
              <a:defRPr sz="2400"/>
            </a:pP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rPr dirty="0"/>
              <a:t>: </a:t>
            </a:r>
          </a:p>
          <a:p>
            <a:pPr lvl="2" indent="457200">
              <a:defRPr sz="2400"/>
            </a:pPr>
            <a:endParaRPr dirty="0"/>
          </a:p>
          <a:p>
            <a:pPr lvl="2" indent="457200">
              <a:defRPr sz="2400"/>
            </a:pPr>
            <a:endParaRPr i="1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320842" indent="-320842">
              <a:buSzPct val="100000"/>
              <a:buAutoNum type="arabicPeriod"/>
              <a:defRPr sz="2400"/>
            </a:pPr>
            <a:r>
              <a:rPr dirty="0"/>
              <a:t>Full table scan</a:t>
            </a:r>
          </a:p>
          <a:p>
            <a:pPr>
              <a:defRPr sz="2400"/>
            </a:pPr>
            <a:r>
              <a:rPr dirty="0"/>
              <a:t>      </a:t>
            </a:r>
            <a:r>
              <a:rPr sz="2000" dirty="0"/>
              <a:t>Cost</a:t>
            </a:r>
            <a:r>
              <a:rPr dirty="0"/>
              <a:t>:</a:t>
            </a:r>
          </a:p>
          <a:p>
            <a:pPr>
              <a:defRPr sz="2400"/>
            </a:pPr>
            <a:endParaRPr dirty="0"/>
          </a:p>
          <a:p>
            <a:pPr marL="320842" indent="-320842">
              <a:buSzPct val="100000"/>
              <a:buAutoNum type="arabicPeriod" startAt="3"/>
              <a:defRPr sz="2400"/>
            </a:pPr>
            <a:r>
              <a:rPr dirty="0"/>
              <a:t>The </a:t>
            </a:r>
            <a:r>
              <a:rPr dirty="0" err="1"/>
              <a:t>unclustered</a:t>
            </a:r>
            <a:r>
              <a:rPr dirty="0"/>
              <a:t> B+ tree index on </a:t>
            </a:r>
            <a:r>
              <a:rPr i="1" dirty="0" err="1"/>
              <a:t>sal</a:t>
            </a:r>
            <a:r>
              <a:rPr i="1" dirty="0"/>
              <a:t>:</a:t>
            </a:r>
          </a:p>
          <a:p>
            <a:pPr>
              <a:defRPr sz="2400"/>
            </a:pPr>
            <a:r>
              <a:rPr i="1" dirty="0"/>
              <a:t>      </a:t>
            </a:r>
            <a:r>
              <a:rPr sz="2000" dirty="0"/>
              <a:t>Cost:</a:t>
            </a:r>
          </a:p>
        </p:txBody>
      </p:sp>
    </p:spTree>
    <p:extLst>
      <p:ext uri="{BB962C8B-B14F-4D97-AF65-F5344CB8AC3E}">
        <p14:creationId xmlns:p14="http://schemas.microsoft.com/office/powerpoint/2010/main" val="7228774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 advAuto="0"/>
      <p:bldP spid="193" grpId="0" animBg="1" advAuto="0"/>
      <p:bldP spid="194" grpId="0" animBg="1" advAuto="0"/>
      <p:bldP spid="195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90" name="e. sal &gt; 20,000 ∧ age &gt; 30    -&gt;    𝜎sal &gt; 20,000 ∧ age &gt; 30 (R)…"/>
          <p:cNvSpPr txBox="1"/>
          <p:nvPr/>
        </p:nvSpPr>
        <p:spPr>
          <a:xfrm>
            <a:off x="-202412" y="663626"/>
            <a:ext cx="9320224" cy="2726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t>e. sal &gt; 20,000 </a:t>
            </a:r>
            <a:r>
              <a:rPr sz="3600">
                <a:latin typeface="Times Roman"/>
                <a:ea typeface="Times Roman"/>
                <a:cs typeface="Times Roman"/>
                <a:sym typeface="Times Roman"/>
              </a:rPr>
              <a:t>∧</a:t>
            </a:r>
            <a:r>
              <a:t> age &gt; 30    -&gt;    </a:t>
            </a:r>
            <a:r>
              <a:rPr sz="4266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1700"/>
              <a:t>sal &gt; 20,000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∧</a:t>
            </a:r>
            <a:r>
              <a:rPr sz="1700"/>
              <a:t> age &gt; 30</a:t>
            </a:r>
            <a:r>
              <a:rPr sz="320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endParaRPr/>
          </a:p>
          <a:p>
            <a:pPr lvl="4" indent="914400">
              <a:lnSpc>
                <a:spcPct val="150000"/>
              </a:lnSpc>
              <a:defRPr sz="2400"/>
            </a:pPr>
            <a:r>
              <a:t>There are     possible access paths for this query:</a:t>
            </a:r>
          </a:p>
        </p:txBody>
      </p:sp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92" name="= RFage &gt; 30 * RFsal &gt; 20,000"/>
          <p:cNvSpPr txBox="1"/>
          <p:nvPr/>
        </p:nvSpPr>
        <p:spPr>
          <a:xfrm>
            <a:off x="1286217" y="1967225"/>
            <a:ext cx="2910977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</a:t>
            </a:r>
            <a:r>
              <a:rPr dirty="0" err="1"/>
              <a:t>RF</a:t>
            </a:r>
            <a:r>
              <a:rPr sz="1400" dirty="0" err="1"/>
              <a:t>age</a:t>
            </a:r>
            <a:r>
              <a:rPr sz="1400" dirty="0"/>
              <a:t> &gt; 30</a:t>
            </a:r>
            <a:r>
              <a:rPr dirty="0"/>
              <a:t> * </a:t>
            </a:r>
            <a:r>
              <a:rPr dirty="0" err="1"/>
              <a:t>RF</a:t>
            </a:r>
            <a:r>
              <a:rPr sz="1400" dirty="0" err="1"/>
              <a:t>sal</a:t>
            </a:r>
            <a:r>
              <a:rPr sz="1400" dirty="0"/>
              <a:t> &gt; 20,000</a:t>
            </a:r>
          </a:p>
        </p:txBody>
      </p:sp>
      <p:sp>
        <p:nvSpPr>
          <p:cNvPr id="193" name="= 0.75 * 0.6"/>
          <p:cNvSpPr txBox="1"/>
          <p:nvPr/>
        </p:nvSpPr>
        <p:spPr>
          <a:xfrm>
            <a:off x="1283146" y="2357416"/>
            <a:ext cx="141048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0.75 * 0.6</a:t>
            </a:r>
          </a:p>
        </p:txBody>
      </p:sp>
      <p:sp>
        <p:nvSpPr>
          <p:cNvPr id="194" name="3"/>
          <p:cNvSpPr txBox="1"/>
          <p:nvPr/>
        </p:nvSpPr>
        <p:spPr>
          <a:xfrm>
            <a:off x="2136596" y="2982977"/>
            <a:ext cx="273656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3501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95" name="The clustered B+ tree index on (age, sal):…"/>
          <p:cNvSpPr txBox="1"/>
          <p:nvPr/>
        </p:nvSpPr>
        <p:spPr>
          <a:xfrm>
            <a:off x="635882" y="3250887"/>
            <a:ext cx="5938917" cy="3677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buSzPct val="100000"/>
              <a:buAutoNum type="arabicPeriod"/>
              <a:defRPr sz="2400"/>
            </a:pPr>
            <a:r>
              <a:t>The clustered B+ tree index on (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age</a:t>
            </a:r>
            <a:r>
              <a:t>,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t>)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:</a:t>
            </a:r>
          </a:p>
          <a:p>
            <a:pPr lvl="2" indent="457200">
              <a:defRPr sz="2400"/>
            </a:pP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Cost</a:t>
            </a:r>
            <a:r>
              <a:t>: </a:t>
            </a:r>
          </a:p>
          <a:p>
            <a:pPr lvl="2" indent="457200">
              <a:defRPr sz="2400"/>
            </a:pPr>
            <a:endParaRPr/>
          </a:p>
          <a:p>
            <a:pPr lvl="2" indent="457200">
              <a:defRPr sz="2400"/>
            </a:pPr>
            <a:endParaRPr i="1">
              <a:latin typeface="Times Roman"/>
              <a:ea typeface="Times Roman"/>
              <a:cs typeface="Times Roman"/>
              <a:sym typeface="Times Roman"/>
            </a:endParaRPr>
          </a:p>
          <a:p>
            <a:pPr marL="320842" indent="-320842">
              <a:buSzPct val="100000"/>
              <a:buAutoNum type="arabicPeriod"/>
              <a:defRPr sz="2400"/>
            </a:pPr>
            <a:r>
              <a:t>Full table scan</a:t>
            </a:r>
          </a:p>
          <a:p>
            <a:pPr>
              <a:defRPr sz="2400"/>
            </a:pPr>
            <a:r>
              <a:t>      </a:t>
            </a:r>
            <a:r>
              <a:rPr sz="2000"/>
              <a:t>Cost</a:t>
            </a:r>
            <a:r>
              <a:t>:</a:t>
            </a:r>
          </a:p>
          <a:p>
            <a:pPr>
              <a:defRPr sz="2400"/>
            </a:pPr>
            <a:endParaRPr/>
          </a:p>
          <a:p>
            <a:pPr marL="320842" indent="-320842">
              <a:buSzPct val="100000"/>
              <a:buAutoNum type="arabicPeriod" startAt="3"/>
              <a:defRPr sz="2400"/>
            </a:pPr>
            <a:r>
              <a:t>The unclustered B+ tree index on </a:t>
            </a:r>
            <a:r>
              <a:rPr i="1"/>
              <a:t>sal:</a:t>
            </a:r>
          </a:p>
          <a:p>
            <a:pPr>
              <a:defRPr sz="2400"/>
            </a:pPr>
            <a:r>
              <a:rPr i="1"/>
              <a:t>      </a:t>
            </a:r>
            <a:r>
              <a:rPr sz="2000"/>
              <a:t>Cost:</a:t>
            </a:r>
          </a:p>
        </p:txBody>
      </p:sp>
      <p:sp>
        <p:nvSpPr>
          <p:cNvPr id="196" name="Number of pages = 10,000 I/Os"/>
          <p:cNvSpPr txBox="1"/>
          <p:nvPr/>
        </p:nvSpPr>
        <p:spPr>
          <a:xfrm>
            <a:off x="1777751" y="5177585"/>
            <a:ext cx="365518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Number of pages = 10,000 I/Os</a:t>
            </a:r>
          </a:p>
        </p:txBody>
      </p:sp>
      <p:sp>
        <p:nvSpPr>
          <p:cNvPr id="197" name="= product of RFs of matching × (NPages(R) + NPages(I))"/>
          <p:cNvSpPr txBox="1"/>
          <p:nvPr/>
        </p:nvSpPr>
        <p:spPr>
          <a:xfrm>
            <a:off x="1741065" y="3736606"/>
            <a:ext cx="65906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product of RFs of matching × (NPages(</a:t>
            </a:r>
            <a:r>
              <a:rPr i="1"/>
              <a:t>R</a:t>
            </a:r>
            <a:r>
              <a:t>) + NPages(</a:t>
            </a:r>
            <a:r>
              <a:rPr i="1"/>
              <a:t>I</a:t>
            </a:r>
            <a:r>
              <a:t>)) </a:t>
            </a:r>
          </a:p>
        </p:txBody>
      </p:sp>
      <p:sp>
        <p:nvSpPr>
          <p:cNvPr id="198" name="= 0.75 * 0.6 * (500 + 10,000)…"/>
          <p:cNvSpPr txBox="1"/>
          <p:nvPr/>
        </p:nvSpPr>
        <p:spPr>
          <a:xfrm>
            <a:off x="1734715" y="4083590"/>
            <a:ext cx="3309775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0.75 * 0.6 * (500 + 10,000)</a:t>
            </a:r>
          </a:p>
          <a:p>
            <a:pPr>
              <a:defRPr sz="2000"/>
            </a:pPr>
            <a:r>
              <a:t>= 4725 I/Os</a:t>
            </a:r>
          </a:p>
        </p:txBody>
      </p:sp>
      <p:sp>
        <p:nvSpPr>
          <p:cNvPr id="199" name="0.6 * ((20 × 10,000) + 500) = 120,300 I/Os"/>
          <p:cNvSpPr txBox="1"/>
          <p:nvPr/>
        </p:nvSpPr>
        <p:spPr>
          <a:xfrm>
            <a:off x="1795606" y="6203686"/>
            <a:ext cx="4841588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>
              <a:defRPr sz="2400"/>
            </a:pPr>
            <a:r>
              <a:rPr sz="2000"/>
              <a:t>0.6 * ((20 × 10,000) + 500) = 120,300 I/Os</a:t>
            </a:r>
          </a:p>
        </p:txBody>
      </p:sp>
    </p:spTree>
    <p:extLst>
      <p:ext uri="{BB962C8B-B14F-4D97-AF65-F5344CB8AC3E}">
        <p14:creationId xmlns:p14="http://schemas.microsoft.com/office/powerpoint/2010/main" val="327459566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 advAuto="0"/>
      <p:bldP spid="193" grpId="0" animBg="1" advAuto="0"/>
      <p:bldP spid="194" grpId="0" animBg="1" advAuto="0"/>
      <p:bldP spid="195" grpId="0" animBg="1" advAuto="0"/>
      <p:bldP spid="196" grpId="0" animBg="1" advAuto="0"/>
      <p:bldP spid="197" grpId="0" animBg="1" advAuto="0"/>
      <p:bldP spid="198" grpId="0" animBg="1" advAuto="0"/>
      <p:bldP spid="199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04" name="TextBox 4"/>
          <p:cNvSpPr txBox="1"/>
          <p:nvPr/>
        </p:nvSpPr>
        <p:spPr>
          <a:xfrm>
            <a:off x="108606" y="3111981"/>
            <a:ext cx="8571188" cy="63403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900" b="1"/>
            </a:lvl1pPr>
          </a:lstStyle>
          <a:p>
            <a:r>
              <a:t>Any questions? </a:t>
            </a:r>
          </a:p>
        </p:txBody>
      </p:sp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Estimation</a:t>
            </a:r>
            <a:endParaRPr lang="el-GR"/>
          </a:p>
        </p:txBody>
      </p:sp>
      <p:sp>
        <p:nvSpPr>
          <p:cNvPr id="48130" name="Rectangle 5"/>
          <p:cNvSpPr>
            <a:spLocks noGrp="1" noChangeArrowheads="1"/>
          </p:cNvSpPr>
          <p:nvPr>
            <p:ph idx="1"/>
          </p:nvPr>
        </p:nvSpPr>
        <p:spPr>
          <a:xfrm>
            <a:off x="114300" y="1866900"/>
            <a:ext cx="8915400" cy="4991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sz="2400" dirty="0"/>
              <a:t>For each plan considered, must estimate cost:</a:t>
            </a:r>
          </a:p>
          <a:p>
            <a:pPr lvl="1" eaLnBrk="1" hangingPunct="1">
              <a:buSzPct val="75000"/>
            </a:pPr>
            <a:r>
              <a:rPr lang="en-US" sz="2400" dirty="0"/>
              <a:t>Must </a:t>
            </a:r>
            <a:r>
              <a:rPr lang="en-US" sz="2400" dirty="0">
                <a:solidFill>
                  <a:schemeClr val="accent2"/>
                </a:solidFill>
              </a:rPr>
              <a:t>estimate </a:t>
            </a:r>
            <a:r>
              <a:rPr lang="en-US" sz="2400" i="1" dirty="0">
                <a:solidFill>
                  <a:schemeClr val="accent2"/>
                </a:solidFill>
              </a:rPr>
              <a:t>size of result </a:t>
            </a:r>
            <a:r>
              <a:rPr lang="en-US" sz="2400" dirty="0"/>
              <a:t>for each operation in tree</a:t>
            </a:r>
          </a:p>
          <a:p>
            <a:pPr lvl="2" eaLnBrk="1" hangingPunct="1">
              <a:buClrTx/>
            </a:pPr>
            <a:r>
              <a:rPr lang="en-US" sz="2200" dirty="0"/>
              <a:t>Use information about input relations (from the system catalogs), and apply rules (</a:t>
            </a:r>
            <a:r>
              <a:rPr lang="en-US" sz="2200" dirty="0">
                <a:solidFill>
                  <a:schemeClr val="accent6"/>
                </a:solidFill>
              </a:rPr>
              <a:t>reduction factor</a:t>
            </a:r>
            <a:r>
              <a:rPr lang="en-US" sz="2200" dirty="0"/>
              <a:t>)</a:t>
            </a:r>
            <a:endParaRPr lang="en-US" sz="2400" dirty="0"/>
          </a:p>
          <a:p>
            <a:pPr lvl="1" eaLnBrk="1" hangingPunct="1">
              <a:buSzPct val="75000"/>
            </a:pPr>
            <a:r>
              <a:rPr lang="en-US" sz="2400" dirty="0"/>
              <a:t>Must </a:t>
            </a:r>
            <a:r>
              <a:rPr lang="en-US" sz="2400" dirty="0">
                <a:solidFill>
                  <a:schemeClr val="accent2"/>
                </a:solidFill>
              </a:rPr>
              <a:t>estimate </a:t>
            </a:r>
            <a:r>
              <a:rPr lang="en-US" sz="2400" i="1" dirty="0">
                <a:solidFill>
                  <a:schemeClr val="accent2"/>
                </a:solidFill>
              </a:rPr>
              <a:t>cost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of each operation in plan tree</a:t>
            </a:r>
          </a:p>
          <a:p>
            <a:pPr lvl="2" eaLnBrk="1" hangingPunct="1">
              <a:buClrTx/>
            </a:pPr>
            <a:r>
              <a:rPr lang="en-US" sz="2200" dirty="0"/>
              <a:t>Depends on input cardinalities</a:t>
            </a:r>
          </a:p>
          <a:p>
            <a:pPr lvl="2" eaLnBrk="1" hangingPunct="1">
              <a:buClrTx/>
            </a:pPr>
            <a:r>
              <a:rPr lang="en-US" sz="2200" dirty="0"/>
              <a:t>We</a:t>
            </a:r>
            <a:r>
              <a:rPr lang="en-US" sz="2200" dirty="0">
                <a:ea typeface="MS PGothic" pitchFamily="34" charset="-128"/>
              </a:rPr>
              <a:t>’</a:t>
            </a:r>
            <a:r>
              <a:rPr lang="en-US" altLang="ja-JP" sz="2200" dirty="0">
                <a:ea typeface="MS PGothic" pitchFamily="34" charset="-128"/>
              </a:rPr>
              <a:t>ve already discussed how to estimate the cost of operations (sequential scan, index scan, joins)</a:t>
            </a:r>
          </a:p>
          <a:p>
            <a:pPr lvl="2" eaLnBrk="1" hangingPunct="1">
              <a:buClrTx/>
            </a:pPr>
            <a:endParaRPr lang="en-US" altLang="ja-JP" sz="2200" dirty="0">
              <a:ea typeface="MS PGothic" pitchFamily="34" charset="-128"/>
            </a:endParaRPr>
          </a:p>
          <a:p>
            <a:pPr marL="152400" indent="0" eaLnBrk="1" hangingPunct="1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958552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91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92" name="TextBox 4"/>
          <p:cNvSpPr txBox="1"/>
          <p:nvPr/>
        </p:nvSpPr>
        <p:spPr>
          <a:xfrm>
            <a:off x="391337" y="1781383"/>
            <a:ext cx="8571188" cy="213039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3200" b="1"/>
            </a:pPr>
            <a:endParaRPr dirty="0"/>
          </a:p>
          <a:p>
            <a:pPr marL="427789" indent="-427789">
              <a:lnSpc>
                <a:spcPct val="150000"/>
              </a:lnSpc>
              <a:buSzPct val="100000"/>
              <a:buAutoNum type="arabicPeriod"/>
              <a:defRPr sz="3000" b="1"/>
            </a:pPr>
            <a:r>
              <a:rPr dirty="0"/>
              <a:t>Estimate cost of single-relation plans </a:t>
            </a:r>
          </a:p>
          <a:p>
            <a:pPr marL="427789" indent="-427789">
              <a:lnSpc>
                <a:spcPct val="150000"/>
              </a:lnSpc>
              <a:buSzPct val="100000"/>
              <a:buAutoNum type="arabicPeriod"/>
              <a:defRPr sz="3000" b="1"/>
            </a:pPr>
            <a:r>
              <a:rPr dirty="0"/>
              <a:t>Estimate cost of multi-relation plans 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10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211" name="2. Estimate cost of multi-relation plans…"/>
          <p:cNvSpPr txBox="1"/>
          <p:nvPr/>
        </p:nvSpPr>
        <p:spPr>
          <a:xfrm>
            <a:off x="533359" y="1054488"/>
            <a:ext cx="8308392" cy="580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</a:t>
            </a: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Consider the following schema: </a:t>
            </a: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Emp (</a:t>
            </a:r>
            <a:r>
              <a:rPr u="sng" dirty="0" err="1"/>
              <a:t>eid</a:t>
            </a:r>
            <a:r>
              <a:rPr dirty="0"/>
              <a:t>, </a:t>
            </a:r>
            <a:r>
              <a:rPr dirty="0" err="1"/>
              <a:t>sal</a:t>
            </a:r>
            <a:r>
              <a:rPr dirty="0"/>
              <a:t>, age, </a:t>
            </a:r>
            <a:r>
              <a:rPr dirty="0">
                <a:solidFill>
                  <a:srgbClr val="FD2903"/>
                </a:solidFill>
              </a:rPr>
              <a:t>did</a:t>
            </a:r>
            <a:r>
              <a:rPr dirty="0"/>
              <a:t>) </a:t>
            </a: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         </a:t>
            </a:r>
            <a:r>
              <a:rPr dirty="0"/>
              <a:t>Dept (</a:t>
            </a:r>
            <a:r>
              <a:rPr u="sng" dirty="0"/>
              <a:t>did</a:t>
            </a:r>
            <a:r>
              <a:rPr dirty="0"/>
              <a:t>, </a:t>
            </a:r>
            <a:r>
              <a:rPr u="sng" dirty="0" err="1">
                <a:solidFill>
                  <a:srgbClr val="FC4304"/>
                </a:solidFill>
              </a:rPr>
              <a:t>projid</a:t>
            </a:r>
            <a:r>
              <a:rPr dirty="0"/>
              <a:t>, budget, status) </a:t>
            </a: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         </a:t>
            </a:r>
            <a:r>
              <a:rPr dirty="0" err="1"/>
              <a:t>Proj</a:t>
            </a:r>
            <a:r>
              <a:rPr dirty="0"/>
              <a:t> (</a:t>
            </a:r>
            <a:r>
              <a:rPr u="sng" dirty="0" err="1"/>
              <a:t>projid</a:t>
            </a:r>
            <a:r>
              <a:rPr dirty="0"/>
              <a:t>, code, report)</a:t>
            </a:r>
          </a:p>
          <a:p>
            <a:pPr defTabSz="457200">
              <a:spcBef>
                <a:spcPts val="12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number of tuples in </a:t>
            </a:r>
            <a:r>
              <a:rPr b="1" dirty="0"/>
              <a:t>Emp</a:t>
            </a:r>
            <a:r>
              <a:rPr dirty="0"/>
              <a:t> is </a:t>
            </a:r>
            <a:r>
              <a:rPr dirty="0">
                <a:solidFill>
                  <a:srgbClr val="FF4601"/>
                </a:solidFill>
              </a:rPr>
              <a:t>20,000</a:t>
            </a:r>
            <a:r>
              <a:rPr dirty="0"/>
              <a:t> and each page can hold </a:t>
            </a:r>
            <a:r>
              <a:rPr dirty="0">
                <a:solidFill>
                  <a:srgbClr val="FF4C01"/>
                </a:solidFill>
              </a:rPr>
              <a:t>20</a:t>
            </a:r>
            <a:r>
              <a:rPr dirty="0"/>
              <a:t> records. The </a:t>
            </a:r>
            <a:r>
              <a:rPr b="1" dirty="0"/>
              <a:t>Dept</a:t>
            </a:r>
            <a:r>
              <a:rPr dirty="0"/>
              <a:t> relation has </a:t>
            </a:r>
            <a:r>
              <a:rPr dirty="0">
                <a:solidFill>
                  <a:srgbClr val="FE4602"/>
                </a:solidFill>
              </a:rPr>
              <a:t>5000</a:t>
            </a:r>
            <a:r>
              <a:rPr dirty="0"/>
              <a:t> tuples and each page contains </a:t>
            </a:r>
            <a:r>
              <a:rPr dirty="0">
                <a:solidFill>
                  <a:srgbClr val="FD4803"/>
                </a:solidFill>
              </a:rPr>
              <a:t>40</a:t>
            </a:r>
            <a:r>
              <a:rPr dirty="0"/>
              <a:t> records. There are </a:t>
            </a:r>
            <a:r>
              <a:rPr dirty="0">
                <a:solidFill>
                  <a:srgbClr val="FC4904"/>
                </a:solidFill>
              </a:rPr>
              <a:t>500</a:t>
            </a:r>
            <a:r>
              <a:rPr dirty="0"/>
              <a:t> distinct </a:t>
            </a:r>
            <a:r>
              <a:rPr b="1" i="1" dirty="0" err="1">
                <a:latin typeface="Times Roman"/>
                <a:ea typeface="Times Roman"/>
                <a:cs typeface="Times Roman"/>
                <a:sym typeface="Times Roman"/>
              </a:rPr>
              <a:t>did</a:t>
            </a:r>
            <a:r>
              <a:rPr b="1" dirty="0" err="1"/>
              <a:t>s</a:t>
            </a:r>
            <a:r>
              <a:rPr dirty="0"/>
              <a:t> in </a:t>
            </a:r>
            <a:r>
              <a:rPr b="1" dirty="0"/>
              <a:t>Dept</a:t>
            </a:r>
            <a:r>
              <a:rPr dirty="0"/>
              <a:t>. One page can fit </a:t>
            </a:r>
            <a:r>
              <a:rPr dirty="0">
                <a:solidFill>
                  <a:srgbClr val="FC3705"/>
                </a:solidFill>
              </a:rPr>
              <a:t>100</a:t>
            </a:r>
            <a:r>
              <a:rPr dirty="0"/>
              <a:t> resulting tuples of</a:t>
            </a:r>
            <a:r>
              <a:rPr lang="en-AU" dirty="0"/>
              <a:t> </a:t>
            </a:r>
            <a:r>
              <a:rPr b="1" dirty="0"/>
              <a:t>Dept JOIN Emp</a:t>
            </a:r>
            <a:r>
              <a:rPr dirty="0"/>
              <a:t>. Similarly, </a:t>
            </a:r>
            <a:r>
              <a:rPr b="1" dirty="0" err="1"/>
              <a:t>Proj</a:t>
            </a:r>
            <a:r>
              <a:rPr dirty="0"/>
              <a:t> has </a:t>
            </a:r>
            <a:r>
              <a:rPr dirty="0">
                <a:solidFill>
                  <a:srgbClr val="FA5208"/>
                </a:solidFill>
              </a:rPr>
              <a:t>1000</a:t>
            </a:r>
            <a:r>
              <a:rPr dirty="0"/>
              <a:t> tuples and each page can contain </a:t>
            </a:r>
            <a:r>
              <a:rPr dirty="0">
                <a:solidFill>
                  <a:srgbClr val="FA5008"/>
                </a:solidFill>
              </a:rPr>
              <a:t>10</a:t>
            </a:r>
            <a:r>
              <a:rPr dirty="0"/>
              <a:t> tuples. Assuming that </a:t>
            </a:r>
            <a:r>
              <a:rPr b="1" i="1" dirty="0" err="1">
                <a:latin typeface="Times Roman"/>
                <a:ea typeface="Times Roman"/>
                <a:cs typeface="Times Roman"/>
                <a:sym typeface="Times Roman"/>
              </a:rPr>
              <a:t>projid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dirty="0"/>
              <a:t>is the candidate key of </a:t>
            </a:r>
            <a:r>
              <a:rPr dirty="0" err="1"/>
              <a:t>Proj</a:t>
            </a:r>
            <a:r>
              <a:rPr dirty="0"/>
              <a:t>, there can be </a:t>
            </a:r>
            <a:r>
              <a:rPr dirty="0">
                <a:solidFill>
                  <a:srgbClr val="F94308"/>
                </a:solidFill>
              </a:rPr>
              <a:t>1000</a:t>
            </a:r>
            <a:r>
              <a:rPr dirty="0"/>
              <a:t> unique values for </a:t>
            </a:r>
            <a:r>
              <a:rPr i="1" dirty="0" err="1">
                <a:latin typeface="Times Roman"/>
                <a:ea typeface="Times Roman"/>
                <a:cs typeface="Times Roman"/>
                <a:sym typeface="Times Roman"/>
              </a:rPr>
              <a:t>projid</a:t>
            </a:r>
            <a:r>
              <a:rPr dirty="0"/>
              <a:t>. The number of available buffer pages is </a:t>
            </a:r>
            <a:r>
              <a:rPr dirty="0">
                <a:solidFill>
                  <a:srgbClr val="F94B0C"/>
                </a:solidFill>
              </a:rPr>
              <a:t>50</a:t>
            </a:r>
            <a:r>
              <a:rPr dirty="0"/>
              <a:t>, and Sort-Merge Join can be done in </a:t>
            </a:r>
            <a:r>
              <a:rPr dirty="0">
                <a:solidFill>
                  <a:srgbClr val="F9390B"/>
                </a:solidFill>
              </a:rPr>
              <a:t>2</a:t>
            </a:r>
            <a:r>
              <a:rPr dirty="0"/>
              <a:t> passes. Let’s assume that, if we </a:t>
            </a:r>
            <a:r>
              <a:rPr b="1" dirty="0"/>
              <a:t>join </a:t>
            </a:r>
            <a:r>
              <a:rPr b="1" dirty="0" err="1"/>
              <a:t>Proj</a:t>
            </a:r>
            <a:r>
              <a:rPr b="1" dirty="0"/>
              <a:t> with Dept</a:t>
            </a:r>
            <a:r>
              <a:rPr dirty="0"/>
              <a:t>, </a:t>
            </a:r>
            <a:r>
              <a:rPr dirty="0">
                <a:solidFill>
                  <a:srgbClr val="F64A10"/>
                </a:solidFill>
              </a:rPr>
              <a:t>50</a:t>
            </a:r>
            <a:r>
              <a:rPr dirty="0"/>
              <a:t> resulting tuples will fit on a page. </a:t>
            </a:r>
            <a:r>
              <a:rPr lang="en-AU" dirty="0"/>
              <a:t>NLJ in this question means Page oriented NLJ.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217" name="2. Estimate cost of multi-relation plans…"/>
          <p:cNvSpPr txBox="1"/>
          <p:nvPr/>
        </p:nvSpPr>
        <p:spPr>
          <a:xfrm>
            <a:off x="1158159" y="1352843"/>
            <a:ext cx="7381684" cy="4001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</a:t>
            </a: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Consider the following query: 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400"/>
            </a:pPr>
            <a:r>
              <a:rPr b="1" dirty="0"/>
              <a:t>SELECT </a:t>
            </a:r>
            <a:r>
              <a:rPr dirty="0" err="1"/>
              <a:t>E.eid</a:t>
            </a:r>
            <a:r>
              <a:rPr dirty="0"/>
              <a:t>, </a:t>
            </a:r>
            <a:r>
              <a:rPr dirty="0" err="1"/>
              <a:t>D.did</a:t>
            </a:r>
            <a:r>
              <a:rPr dirty="0"/>
              <a:t>, </a:t>
            </a:r>
            <a:r>
              <a:rPr dirty="0" err="1"/>
              <a:t>P.projid</a:t>
            </a:r>
            <a:br>
              <a:rPr dirty="0"/>
            </a:br>
            <a:r>
              <a:rPr b="1" dirty="0"/>
              <a:t>FROM </a:t>
            </a:r>
            <a:r>
              <a:rPr dirty="0"/>
              <a:t>Emp </a:t>
            </a:r>
            <a:r>
              <a:rPr b="1" dirty="0"/>
              <a:t>AS </a:t>
            </a:r>
            <a:r>
              <a:rPr dirty="0"/>
              <a:t>E, Dept </a:t>
            </a:r>
            <a:r>
              <a:rPr b="1" dirty="0"/>
              <a:t>AS </a:t>
            </a:r>
            <a:r>
              <a:rPr dirty="0"/>
              <a:t>D, </a:t>
            </a:r>
            <a:r>
              <a:rPr dirty="0" err="1"/>
              <a:t>Proj</a:t>
            </a:r>
            <a:r>
              <a:rPr dirty="0"/>
              <a:t> </a:t>
            </a:r>
            <a:r>
              <a:rPr b="1" dirty="0"/>
              <a:t>AS </a:t>
            </a:r>
            <a:r>
              <a:rPr dirty="0"/>
              <a:t>P </a:t>
            </a:r>
            <a:endParaRPr lang="en-AU" dirty="0"/>
          </a:p>
          <a:p>
            <a:pPr defTabSz="457200">
              <a:spcBef>
                <a:spcPts val="1200"/>
              </a:spcBef>
              <a:defRPr sz="2400"/>
            </a:pPr>
            <a:r>
              <a:rPr b="1" dirty="0"/>
              <a:t>WHERE </a:t>
            </a:r>
            <a:r>
              <a:rPr dirty="0" err="1"/>
              <a:t>E.did</a:t>
            </a:r>
            <a:r>
              <a:rPr dirty="0"/>
              <a:t> = </a:t>
            </a:r>
            <a:r>
              <a:rPr dirty="0" err="1"/>
              <a:t>D.did</a:t>
            </a:r>
            <a:r>
              <a:rPr dirty="0"/>
              <a:t> </a:t>
            </a:r>
            <a:r>
              <a:rPr b="1" dirty="0">
                <a:latin typeface="+mn-lt"/>
                <a:ea typeface="+mn-ea"/>
                <a:cs typeface="+mn-cs"/>
                <a:sym typeface="Arial"/>
              </a:rPr>
              <a:t>AND </a:t>
            </a:r>
            <a:r>
              <a:rPr dirty="0" err="1">
                <a:latin typeface="+mn-lt"/>
                <a:ea typeface="+mn-ea"/>
                <a:cs typeface="+mn-cs"/>
                <a:sym typeface="Arial"/>
              </a:rPr>
              <a:t>D.projid</a:t>
            </a:r>
            <a:r>
              <a:rPr dirty="0">
                <a:latin typeface="+mn-lt"/>
                <a:ea typeface="+mn-ea"/>
                <a:cs typeface="+mn-cs"/>
                <a:sym typeface="Arial"/>
              </a:rPr>
              <a:t> = </a:t>
            </a:r>
            <a:r>
              <a:rPr dirty="0" err="1">
                <a:latin typeface="+mn-lt"/>
                <a:ea typeface="+mn-ea"/>
                <a:cs typeface="+mn-cs"/>
                <a:sym typeface="Arial"/>
              </a:rPr>
              <a:t>P.projid</a:t>
            </a:r>
            <a:r>
              <a:rPr dirty="0">
                <a:latin typeface="+mn-lt"/>
                <a:ea typeface="+mn-ea"/>
                <a:cs typeface="+mn-cs"/>
                <a:sym typeface="Arial"/>
              </a:rPr>
              <a:t>;</a:t>
            </a:r>
            <a:br>
              <a:rPr dirty="0">
                <a:latin typeface="Times Roman"/>
                <a:ea typeface="Times Roman"/>
                <a:cs typeface="Times Roman"/>
                <a:sym typeface="Times Roman"/>
              </a:rPr>
            </a:b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For this query, estimate the cost of the following plans, focusing on the join order and join types: 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2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223" name="2. Estimate cost of multi-relation plans…"/>
          <p:cNvSpPr txBox="1"/>
          <p:nvPr/>
        </p:nvSpPr>
        <p:spPr>
          <a:xfrm>
            <a:off x="777577" y="978289"/>
            <a:ext cx="7241007" cy="580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</a:t>
            </a: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Emp: </a:t>
            </a:r>
            <a:r>
              <a:rPr dirty="0">
                <a:solidFill>
                  <a:srgbClr val="FA2708"/>
                </a:solidFill>
              </a:rPr>
              <a:t>20,000</a:t>
            </a:r>
            <a:r>
              <a:rPr dirty="0"/>
              <a:t> tuples, </a:t>
            </a:r>
            <a:r>
              <a:rPr dirty="0">
                <a:solidFill>
                  <a:srgbClr val="F62A0E"/>
                </a:solidFill>
              </a:rPr>
              <a:t>20</a:t>
            </a:r>
            <a:r>
              <a:rPr dirty="0"/>
              <a:t> records / page</a:t>
            </a:r>
            <a:r>
              <a:rPr lang="en-AU" dirty="0"/>
              <a:t>, </a:t>
            </a:r>
            <a:r>
              <a:rPr lang="en-AU" dirty="0">
                <a:solidFill>
                  <a:srgbClr val="FF0000"/>
                </a:solidFill>
              </a:rPr>
              <a:t>1000</a:t>
            </a:r>
            <a:r>
              <a:rPr lang="en-AU" dirty="0"/>
              <a:t> pages</a:t>
            </a: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Dept: </a:t>
            </a:r>
            <a:r>
              <a:rPr dirty="0">
                <a:solidFill>
                  <a:srgbClr val="FA1506"/>
                </a:solidFill>
              </a:rPr>
              <a:t>5000</a:t>
            </a:r>
            <a:r>
              <a:rPr dirty="0"/>
              <a:t> tuples, </a:t>
            </a:r>
            <a:r>
              <a:rPr dirty="0">
                <a:solidFill>
                  <a:srgbClr val="F22F1A"/>
                </a:solidFill>
              </a:rPr>
              <a:t>40</a:t>
            </a:r>
            <a:r>
              <a:rPr dirty="0"/>
              <a:t> records / page</a:t>
            </a:r>
            <a:r>
              <a:rPr lang="en-AU" dirty="0"/>
              <a:t>, </a:t>
            </a:r>
            <a:r>
              <a:rPr lang="en-AU" dirty="0">
                <a:solidFill>
                  <a:srgbClr val="FF0000"/>
                </a:solidFill>
              </a:rPr>
              <a:t>125</a:t>
            </a:r>
            <a:r>
              <a:rPr lang="en-AU" dirty="0"/>
              <a:t> pages</a:t>
            </a:r>
            <a:endParaRPr dirty="0"/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</a:t>
            </a:r>
            <a:r>
              <a:rPr u="sng" dirty="0"/>
              <a:t>did: </a:t>
            </a:r>
            <a:r>
              <a:rPr dirty="0">
                <a:solidFill>
                  <a:srgbClr val="FA1506"/>
                </a:solidFill>
              </a:rPr>
              <a:t>500 </a:t>
            </a:r>
            <a:r>
              <a:rPr dirty="0"/>
              <a:t>distinct</a:t>
            </a: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Proj</a:t>
            </a:r>
            <a:r>
              <a:rPr dirty="0"/>
              <a:t>: </a:t>
            </a:r>
            <a:r>
              <a:rPr dirty="0">
                <a:solidFill>
                  <a:srgbClr val="FA5208"/>
                </a:solidFill>
              </a:rPr>
              <a:t>1000</a:t>
            </a:r>
            <a:r>
              <a:rPr dirty="0"/>
              <a:t> tuples,</a:t>
            </a:r>
            <a:r>
              <a:rPr dirty="0">
                <a:solidFill>
                  <a:srgbClr val="FA5008"/>
                </a:solidFill>
              </a:rPr>
              <a:t>10</a:t>
            </a:r>
            <a:r>
              <a:rPr dirty="0"/>
              <a:t> records / page</a:t>
            </a:r>
            <a:r>
              <a:rPr lang="en-AU" dirty="0">
                <a:solidFill>
                  <a:srgbClr val="FF0000"/>
                </a:solidFill>
              </a:rPr>
              <a:t>, 100 </a:t>
            </a:r>
            <a:r>
              <a:rPr lang="en-AU" dirty="0"/>
              <a:t>pages</a:t>
            </a:r>
            <a:endParaRPr dirty="0"/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</a:t>
            </a:r>
            <a:r>
              <a:rPr u="sng" dirty="0" err="1"/>
              <a:t>projid</a:t>
            </a:r>
            <a:r>
              <a:rPr u="sng" dirty="0"/>
              <a:t>:</a:t>
            </a:r>
            <a:r>
              <a:rPr dirty="0"/>
              <a:t> </a:t>
            </a:r>
            <a:r>
              <a:rPr dirty="0">
                <a:solidFill>
                  <a:srgbClr val="F94308"/>
                </a:solidFill>
              </a:rPr>
              <a:t>1000</a:t>
            </a:r>
            <a:r>
              <a:rPr dirty="0"/>
              <a:t> distinct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dirty="0"/>
              <a:t>Dept JOIN Emp: </a:t>
            </a:r>
            <a:r>
              <a:rPr dirty="0">
                <a:solidFill>
                  <a:srgbClr val="FC3705"/>
                </a:solidFill>
              </a:rPr>
              <a:t>100 </a:t>
            </a:r>
            <a:r>
              <a:rPr dirty="0"/>
              <a:t>tuples / page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dirty="0" err="1"/>
              <a:t>Proj</a:t>
            </a:r>
            <a:r>
              <a:rPr b="1" dirty="0"/>
              <a:t> JOIN Dept: </a:t>
            </a:r>
            <a:r>
              <a:rPr dirty="0">
                <a:solidFill>
                  <a:srgbClr val="FC3705"/>
                </a:solidFill>
              </a:rPr>
              <a:t>50 </a:t>
            </a:r>
            <a:r>
              <a:rPr dirty="0"/>
              <a:t>tuples / page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Buffer: </a:t>
            </a:r>
            <a:r>
              <a:rPr dirty="0">
                <a:solidFill>
                  <a:srgbClr val="FE6100"/>
                </a:solidFill>
              </a:rPr>
              <a:t>50</a:t>
            </a:r>
            <a:r>
              <a:rPr dirty="0"/>
              <a:t> pages</a:t>
            </a:r>
          </a:p>
          <a:p>
            <a:pPr defTabSz="457200"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Sort-Merge Join can be done in </a:t>
            </a:r>
            <a:r>
              <a:rPr dirty="0">
                <a:solidFill>
                  <a:srgbClr val="F9390B"/>
                </a:solidFill>
              </a:rPr>
              <a:t>2</a:t>
            </a:r>
            <a:r>
              <a:rPr dirty="0"/>
              <a:t> passes.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ts val="4500"/>
              </a:lnSpc>
              <a:spcBef>
                <a:spcPts val="12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28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229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2740"/>
            <a:ext cx="25019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Total cost of NLJ…"/>
          <p:cNvSpPr txBox="1"/>
          <p:nvPr/>
        </p:nvSpPr>
        <p:spPr>
          <a:xfrm>
            <a:off x="3008897" y="2548284"/>
            <a:ext cx="5512218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Total cost of </a:t>
            </a:r>
            <a:r>
              <a:rPr lang="en-AU" dirty="0"/>
              <a:t>page oriented </a:t>
            </a:r>
            <a:r>
              <a:rPr dirty="0"/>
              <a:t>NLJ</a:t>
            </a:r>
          </a:p>
          <a:p>
            <a:pPr defTabSz="457200">
              <a:spcBef>
                <a:spcPts val="12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= (# of pages in outer) + (# of pages in outer × # of pages in inner) </a:t>
            </a:r>
          </a:p>
        </p:txBody>
      </p:sp>
      <p:sp>
        <p:nvSpPr>
          <p:cNvPr id="232" name="Line"/>
          <p:cNvSpPr/>
          <p:nvPr/>
        </p:nvSpPr>
        <p:spPr>
          <a:xfrm flipV="1">
            <a:off x="3639229" y="3485670"/>
            <a:ext cx="272372" cy="9954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33" name="cost of scan whole outer"/>
          <p:cNvSpPr txBox="1"/>
          <p:nvPr/>
        </p:nvSpPr>
        <p:spPr>
          <a:xfrm>
            <a:off x="2361001" y="4609080"/>
            <a:ext cx="2843199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cost of scan whole outer</a:t>
            </a:r>
          </a:p>
        </p:txBody>
      </p:sp>
      <p:sp>
        <p:nvSpPr>
          <p:cNvPr id="234" name="Line"/>
          <p:cNvSpPr/>
          <p:nvPr/>
        </p:nvSpPr>
        <p:spPr>
          <a:xfrm flipH="1" flipV="1">
            <a:off x="7607300" y="3485670"/>
            <a:ext cx="250368" cy="996573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35" name="For each outer page"/>
          <p:cNvSpPr txBox="1"/>
          <p:nvPr/>
        </p:nvSpPr>
        <p:spPr>
          <a:xfrm>
            <a:off x="6669444" y="4501617"/>
            <a:ext cx="239163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For each outer page</a:t>
            </a:r>
          </a:p>
        </p:txBody>
      </p:sp>
      <p:sp>
        <p:nvSpPr>
          <p:cNvPr id="236" name="Line"/>
          <p:cNvSpPr/>
          <p:nvPr/>
        </p:nvSpPr>
        <p:spPr>
          <a:xfrm flipH="1" flipV="1">
            <a:off x="5245100" y="3877181"/>
            <a:ext cx="545197" cy="161976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37" name="Cost of scan whole inner"/>
          <p:cNvSpPr txBox="1"/>
          <p:nvPr/>
        </p:nvSpPr>
        <p:spPr>
          <a:xfrm>
            <a:off x="4815244" y="5564831"/>
            <a:ext cx="288549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Cost of scan whole inner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1" animBg="1" advAuto="0"/>
      <p:bldP spid="233" grpId="2" animBg="1" advAuto="0"/>
      <p:bldP spid="234" grpId="3" animBg="1" advAuto="0"/>
      <p:bldP spid="235" grpId="4" animBg="1" advAuto="0"/>
      <p:bldP spid="236" grpId="5" animBg="1" advAuto="0"/>
      <p:bldP spid="237" grpId="6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4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`</a:t>
            </a:r>
          </a:p>
        </p:txBody>
      </p:sp>
      <p:sp>
        <p:nvSpPr>
          <p:cNvPr id="243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2740"/>
            <a:ext cx="25019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Cost of NLJ Dept and Emp…"/>
          <p:cNvSpPr txBox="1"/>
          <p:nvPr/>
        </p:nvSpPr>
        <p:spPr>
          <a:xfrm>
            <a:off x="2603029" y="1744368"/>
            <a:ext cx="3409586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r>
              <a:rPr dirty="0"/>
              <a:t>Cost of NLJ Dept and Emp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4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`</a:t>
            </a:r>
          </a:p>
        </p:txBody>
      </p:sp>
      <p:sp>
        <p:nvSpPr>
          <p:cNvPr id="243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2740"/>
            <a:ext cx="25019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Cost of NLJ Dept and Emp…"/>
          <p:cNvSpPr txBox="1"/>
          <p:nvPr/>
        </p:nvSpPr>
        <p:spPr>
          <a:xfrm>
            <a:off x="2603029" y="1744368"/>
            <a:ext cx="3409586" cy="286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r>
              <a:rPr dirty="0"/>
              <a:t>Cost of NLJ Dept and Emp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lang="en-AU" dirty="0"/>
          </a:p>
          <a:p>
            <a:pPr>
              <a:defRPr sz="2000"/>
            </a:pPr>
            <a:r>
              <a:rPr lang="en-AU" dirty="0"/>
              <a:t>Result size: 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</p:txBody>
      </p:sp>
      <p:sp>
        <p:nvSpPr>
          <p:cNvPr id="246" name="= Cost of scanning Smaller + Cost of join with larger"/>
          <p:cNvSpPr txBox="1"/>
          <p:nvPr/>
        </p:nvSpPr>
        <p:spPr>
          <a:xfrm>
            <a:off x="2757488" y="2078088"/>
            <a:ext cx="594886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Cost of scanning Smaller + Cost of join with larger</a:t>
            </a:r>
          </a:p>
        </p:txBody>
      </p:sp>
      <p:sp>
        <p:nvSpPr>
          <p:cNvPr id="247" name="= Cost of scanning Dept + Cost to join with Emp"/>
          <p:cNvSpPr txBox="1"/>
          <p:nvPr/>
        </p:nvSpPr>
        <p:spPr>
          <a:xfrm>
            <a:off x="2757488" y="2411118"/>
            <a:ext cx="54973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Cost of scanning Dept + Cost to join with Emp</a:t>
            </a:r>
          </a:p>
        </p:txBody>
      </p:sp>
      <p:sp>
        <p:nvSpPr>
          <p:cNvPr id="248" name="= 125 + 125 * 1,000…"/>
          <p:cNvSpPr txBox="1"/>
          <p:nvPr/>
        </p:nvSpPr>
        <p:spPr>
          <a:xfrm>
            <a:off x="2757488" y="2766718"/>
            <a:ext cx="2335694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125 + 125 * 1,000</a:t>
            </a:r>
          </a:p>
          <a:p>
            <a:pPr>
              <a:defRPr sz="2000"/>
            </a:pPr>
            <a:r>
              <a:rPr dirty="0"/>
              <a:t>= 125,125 I/</a:t>
            </a:r>
            <a:r>
              <a:rPr dirty="0" err="1"/>
              <a:t>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869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 advAuto="0"/>
      <p:bldP spid="247" grpId="0" animBg="1" advAuto="0"/>
      <p:bldP spid="248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4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`</a:t>
            </a:r>
          </a:p>
        </p:txBody>
      </p:sp>
      <p:sp>
        <p:nvSpPr>
          <p:cNvPr id="243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2740"/>
            <a:ext cx="25019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Cost of NLJ Dept and Emp…"/>
          <p:cNvSpPr txBox="1"/>
          <p:nvPr/>
        </p:nvSpPr>
        <p:spPr>
          <a:xfrm>
            <a:off x="2603029" y="1744368"/>
            <a:ext cx="6286334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r>
              <a:rPr dirty="0"/>
              <a:t>Cost of NLJ Dept and Emp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lang="en-AU" dirty="0"/>
          </a:p>
          <a:p>
            <a:pPr>
              <a:defRPr sz="2000"/>
            </a:pPr>
            <a:r>
              <a:rPr lang="en-AU" dirty="0"/>
              <a:t>Result size: 1/</a:t>
            </a:r>
            <a:r>
              <a:rPr lang="en-AU" dirty="0" err="1"/>
              <a:t>Nkeys</a:t>
            </a:r>
            <a:r>
              <a:rPr lang="en-AU" dirty="0"/>
              <a:t>(I) * </a:t>
            </a:r>
            <a:r>
              <a:rPr lang="en-AU" dirty="0" err="1"/>
              <a:t>Ntuples</a:t>
            </a:r>
            <a:r>
              <a:rPr lang="en-AU" dirty="0"/>
              <a:t>(Dept) * </a:t>
            </a:r>
            <a:r>
              <a:rPr lang="en-AU" dirty="0" err="1"/>
              <a:t>Ntuples</a:t>
            </a:r>
            <a:r>
              <a:rPr lang="en-AU" dirty="0"/>
              <a:t>(Emp)</a:t>
            </a:r>
          </a:p>
          <a:p>
            <a:pPr>
              <a:defRPr sz="2000"/>
            </a:pPr>
            <a:r>
              <a:rPr lang="en-AU" dirty="0"/>
              <a:t>= 1/500 * 5000 * 20000</a:t>
            </a:r>
          </a:p>
          <a:p>
            <a:pPr>
              <a:defRPr sz="2000"/>
            </a:pPr>
            <a:r>
              <a:rPr lang="en-AU" dirty="0"/>
              <a:t>= 200,000 tuples </a:t>
            </a:r>
          </a:p>
          <a:p>
            <a:pPr>
              <a:defRPr sz="2000"/>
            </a:pPr>
            <a:r>
              <a:rPr lang="en-AU" dirty="0"/>
              <a:t>= 2,000 pages (100 tuple per page)</a:t>
            </a:r>
            <a:endParaRPr dirty="0"/>
          </a:p>
          <a:p>
            <a:pPr>
              <a:defRPr sz="2000"/>
            </a:pPr>
            <a:endParaRPr dirty="0"/>
          </a:p>
          <a:p>
            <a:pPr marL="267368" indent="-267368">
              <a:buSzPct val="100000"/>
              <a:buAutoNum type="arabicPeriod" startAt="2"/>
              <a:defRPr sz="2000"/>
            </a:pPr>
            <a:r>
              <a:rPr dirty="0"/>
              <a:t>Cost of NLJ </a:t>
            </a:r>
            <a:r>
              <a:rPr dirty="0" err="1"/>
              <a:t>Proj</a:t>
            </a:r>
            <a:r>
              <a:rPr dirty="0"/>
              <a:t> and Result of (Dept JOIN Emp)</a:t>
            </a:r>
          </a:p>
        </p:txBody>
      </p:sp>
      <p:sp>
        <p:nvSpPr>
          <p:cNvPr id="246" name="= Cost of scanning Smaller + Cost of join with larger"/>
          <p:cNvSpPr txBox="1"/>
          <p:nvPr/>
        </p:nvSpPr>
        <p:spPr>
          <a:xfrm>
            <a:off x="2757488" y="2078088"/>
            <a:ext cx="594886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Cost of scanning Smaller + Cost of join with larger</a:t>
            </a:r>
          </a:p>
        </p:txBody>
      </p:sp>
      <p:sp>
        <p:nvSpPr>
          <p:cNvPr id="247" name="= Cost of scanning Dept + Cost to join with Emp"/>
          <p:cNvSpPr txBox="1"/>
          <p:nvPr/>
        </p:nvSpPr>
        <p:spPr>
          <a:xfrm>
            <a:off x="2757488" y="2411118"/>
            <a:ext cx="54973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Cost of scanning Dept + Cost to join with Emp</a:t>
            </a:r>
          </a:p>
        </p:txBody>
      </p:sp>
      <p:sp>
        <p:nvSpPr>
          <p:cNvPr id="248" name="= 125 + 125 * 1,000…"/>
          <p:cNvSpPr txBox="1"/>
          <p:nvPr/>
        </p:nvSpPr>
        <p:spPr>
          <a:xfrm>
            <a:off x="2757488" y="2766718"/>
            <a:ext cx="2335694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125 + 125 * 1,000</a:t>
            </a:r>
          </a:p>
          <a:p>
            <a:pPr>
              <a:defRPr sz="2000"/>
            </a:pPr>
            <a:r>
              <a:rPr dirty="0"/>
              <a:t>= 125,125 I/</a:t>
            </a:r>
            <a:r>
              <a:rPr dirty="0" err="1"/>
              <a:t>Os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29A19-AB18-AC41-89FE-921BD5A8B776}"/>
              </a:ext>
            </a:extLst>
          </p:cNvPr>
          <p:cNvGrpSpPr/>
          <p:nvPr/>
        </p:nvGrpSpPr>
        <p:grpSpPr>
          <a:xfrm>
            <a:off x="2757488" y="5488147"/>
            <a:ext cx="5042823" cy="1024241"/>
            <a:chOff x="3000884" y="5677959"/>
            <a:chExt cx="5042823" cy="1024241"/>
          </a:xfrm>
        </p:grpSpPr>
        <p:sp>
          <p:nvSpPr>
            <p:cNvPr id="249" name="= Cost of join two relation (no need to scan)"/>
            <p:cNvSpPr txBox="1"/>
            <p:nvPr/>
          </p:nvSpPr>
          <p:spPr>
            <a:xfrm>
              <a:off x="3000884" y="5677959"/>
              <a:ext cx="5010508" cy="3752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/>
              </a:lvl1pPr>
            </a:lstStyle>
            <a:p>
              <a:r>
                <a:rPr dirty="0"/>
                <a:t>= Cost of join two relation (no need to scan)</a:t>
              </a:r>
            </a:p>
          </p:txBody>
        </p:sp>
        <p:sp>
          <p:nvSpPr>
            <p:cNvPr id="250" name="= Cost to join Result (D Join E) with Proj"/>
            <p:cNvSpPr txBox="1"/>
            <p:nvPr/>
          </p:nvSpPr>
          <p:spPr>
            <a:xfrm>
              <a:off x="3000884" y="6026461"/>
              <a:ext cx="4628392" cy="3752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/>
              </a:lvl1pPr>
            </a:lstStyle>
            <a:p>
              <a:r>
                <a:rPr dirty="0"/>
                <a:t>= Cost to join Result (D Join E) with </a:t>
              </a:r>
              <a:r>
                <a:rPr dirty="0" err="1"/>
                <a:t>Proj</a:t>
              </a:r>
              <a:endParaRPr dirty="0"/>
            </a:p>
          </p:txBody>
        </p:sp>
        <p:sp>
          <p:nvSpPr>
            <p:cNvPr id="251" name="= Number of resulting pages * Npages(Proj)"/>
            <p:cNvSpPr txBox="1"/>
            <p:nvPr/>
          </p:nvSpPr>
          <p:spPr>
            <a:xfrm>
              <a:off x="3005294" y="6326968"/>
              <a:ext cx="5038413" cy="3752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000"/>
              </a:lvl1pPr>
            </a:lstStyle>
            <a:p>
              <a:r>
                <a:rPr dirty="0"/>
                <a:t>= Number of resulting pages * </a:t>
              </a:r>
              <a:r>
                <a:rPr dirty="0" err="1"/>
                <a:t>Npages</a:t>
              </a:r>
              <a:r>
                <a:rPr dirty="0"/>
                <a:t>(</a:t>
              </a:r>
              <a:r>
                <a:rPr dirty="0" err="1"/>
                <a:t>Proj</a:t>
              </a:r>
              <a:r>
                <a:rPr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39693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 advAuto="0"/>
      <p:bldP spid="247" grpId="0" animBg="1" advAuto="0"/>
      <p:bldP spid="248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25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257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2740"/>
            <a:ext cx="25019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Cost of NLJ Proj and Result of (Dept JOIN Emp)"/>
          <p:cNvSpPr txBox="1"/>
          <p:nvPr/>
        </p:nvSpPr>
        <p:spPr>
          <a:xfrm>
            <a:off x="2540788" y="1415692"/>
            <a:ext cx="5806217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endParaRPr/>
          </a:p>
          <a:p>
            <a:pPr marL="267368" indent="-267368">
              <a:buSzPct val="100000"/>
              <a:buAutoNum type="arabicPeriod" startAt="2"/>
              <a:defRPr sz="2000"/>
            </a:pPr>
            <a:r>
              <a:t>Cost of NLJ Proj and Result of (Dept JOIN Emp)</a:t>
            </a:r>
          </a:p>
        </p:txBody>
      </p:sp>
      <p:sp>
        <p:nvSpPr>
          <p:cNvPr id="260" name="= Cost of join two relation (no need to scan)"/>
          <p:cNvSpPr txBox="1"/>
          <p:nvPr/>
        </p:nvSpPr>
        <p:spPr>
          <a:xfrm>
            <a:off x="2744788" y="2088154"/>
            <a:ext cx="5010508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Cost of join two relation (no need to scan)</a:t>
            </a:r>
          </a:p>
        </p:txBody>
      </p:sp>
      <p:sp>
        <p:nvSpPr>
          <p:cNvPr id="261" name="= Cost to join Result (D Join E) with Proj"/>
          <p:cNvSpPr txBox="1"/>
          <p:nvPr/>
        </p:nvSpPr>
        <p:spPr>
          <a:xfrm>
            <a:off x="2744788" y="2378020"/>
            <a:ext cx="462839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Cost to join Result (D Join E) with Proj</a:t>
            </a:r>
          </a:p>
        </p:txBody>
      </p:sp>
      <p:sp>
        <p:nvSpPr>
          <p:cNvPr id="262" name="= Number of resulting pages * Npages(Proj)"/>
          <p:cNvSpPr txBox="1"/>
          <p:nvPr/>
        </p:nvSpPr>
        <p:spPr>
          <a:xfrm>
            <a:off x="2744788" y="2725950"/>
            <a:ext cx="50384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Number of resulting pages * Npages(Proj)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25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257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2740"/>
            <a:ext cx="25019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Cost of NLJ Proj and Result of (Dept JOIN Emp)"/>
          <p:cNvSpPr txBox="1"/>
          <p:nvPr/>
        </p:nvSpPr>
        <p:spPr>
          <a:xfrm>
            <a:off x="2540788" y="1415692"/>
            <a:ext cx="5806217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endParaRPr/>
          </a:p>
          <a:p>
            <a:pPr marL="267368" indent="-267368">
              <a:buSzPct val="100000"/>
              <a:buAutoNum type="arabicPeriod" startAt="2"/>
              <a:defRPr sz="2000"/>
            </a:pPr>
            <a:r>
              <a:t>Cost of NLJ Proj and Result of (Dept JOIN Emp)</a:t>
            </a:r>
          </a:p>
        </p:txBody>
      </p:sp>
      <p:sp>
        <p:nvSpPr>
          <p:cNvPr id="260" name="= Cost of join two relation (no need to scan)"/>
          <p:cNvSpPr txBox="1"/>
          <p:nvPr/>
        </p:nvSpPr>
        <p:spPr>
          <a:xfrm>
            <a:off x="2744788" y="2088154"/>
            <a:ext cx="5010508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Cost of join two relation (no need to scan)</a:t>
            </a:r>
          </a:p>
        </p:txBody>
      </p:sp>
      <p:sp>
        <p:nvSpPr>
          <p:cNvPr id="261" name="= Cost to join Result (D Join E) with Proj"/>
          <p:cNvSpPr txBox="1"/>
          <p:nvPr/>
        </p:nvSpPr>
        <p:spPr>
          <a:xfrm>
            <a:off x="2744788" y="2378020"/>
            <a:ext cx="462839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Cost to join Result (D Join E) with Proj</a:t>
            </a:r>
          </a:p>
        </p:txBody>
      </p:sp>
      <p:sp>
        <p:nvSpPr>
          <p:cNvPr id="262" name="= Number of resulting pages * Npages(Proj)"/>
          <p:cNvSpPr txBox="1"/>
          <p:nvPr/>
        </p:nvSpPr>
        <p:spPr>
          <a:xfrm>
            <a:off x="2744788" y="2725950"/>
            <a:ext cx="503841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Number of resulting pages * Npages(Proj)</a:t>
            </a:r>
          </a:p>
        </p:txBody>
      </p:sp>
      <p:sp>
        <p:nvSpPr>
          <p:cNvPr id="269" name="= 2,000 * 100…"/>
          <p:cNvSpPr txBox="1"/>
          <p:nvPr/>
        </p:nvSpPr>
        <p:spPr>
          <a:xfrm>
            <a:off x="2744788" y="3044099"/>
            <a:ext cx="1777465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2,000 * 100</a:t>
            </a:r>
          </a:p>
          <a:p>
            <a:pPr>
              <a:defRPr sz="2000"/>
            </a:pPr>
            <a:r>
              <a:rPr dirty="0"/>
              <a:t>= 200,000 I/</a:t>
            </a:r>
            <a:r>
              <a:rPr dirty="0" err="1"/>
              <a:t>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120870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27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275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pic>
        <p:nvPicPr>
          <p:cNvPr id="2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602740"/>
            <a:ext cx="2501901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Total Cost = Cost of first NLJ + Cost of second NLJ"/>
          <p:cNvSpPr txBox="1"/>
          <p:nvPr/>
        </p:nvSpPr>
        <p:spPr>
          <a:xfrm>
            <a:off x="2847188" y="3147016"/>
            <a:ext cx="583563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Total Cost = Cost of first NLJ + Cost of second NLJ</a:t>
            </a:r>
          </a:p>
        </p:txBody>
      </p:sp>
      <p:sp>
        <p:nvSpPr>
          <p:cNvPr id="278" name="= 125,125 + 200,000…"/>
          <p:cNvSpPr txBox="1"/>
          <p:nvPr/>
        </p:nvSpPr>
        <p:spPr>
          <a:xfrm>
            <a:off x="4015588" y="3641749"/>
            <a:ext cx="2448804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125,125 + 200,000</a:t>
            </a:r>
          </a:p>
          <a:p>
            <a:pPr>
              <a:defRPr sz="2000"/>
            </a:pPr>
            <a:r>
              <a:t>= 325,125 I/Os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0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04" name="1. Consider a relation with this schema: Employees (eid: integer, ename: string, sal: integer, title: string, age: integer)…"/>
          <p:cNvSpPr txBox="1"/>
          <p:nvPr/>
        </p:nvSpPr>
        <p:spPr>
          <a:xfrm>
            <a:off x="717163" y="1196052"/>
            <a:ext cx="7709674" cy="6835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1. Consider a relation with this schema:</a:t>
            </a:r>
            <a:br>
              <a:rPr dirty="0"/>
            </a:br>
            <a:r>
              <a:rPr sz="2000" dirty="0">
                <a:solidFill>
                  <a:srgbClr val="061FFF"/>
                </a:solidFill>
              </a:rPr>
              <a:t>Employees (</a:t>
            </a:r>
            <a:r>
              <a:rPr sz="2000" i="1" dirty="0" err="1">
                <a:solidFill>
                  <a:srgbClr val="061FFF"/>
                </a:solidFill>
                <a:latin typeface="Times Roman"/>
                <a:ea typeface="Times Roman"/>
                <a:cs typeface="Times Roman"/>
                <a:sym typeface="Times Roman"/>
              </a:rPr>
              <a:t>eid</a:t>
            </a:r>
            <a:r>
              <a:rPr sz="2000" dirty="0">
                <a:solidFill>
                  <a:srgbClr val="061FFF"/>
                </a:solidFill>
              </a:rPr>
              <a:t>: integer, </a:t>
            </a:r>
            <a:r>
              <a:rPr sz="2000" i="1" dirty="0" err="1">
                <a:solidFill>
                  <a:srgbClr val="061FFF"/>
                </a:solidFill>
                <a:latin typeface="Times Roman"/>
                <a:ea typeface="Times Roman"/>
                <a:cs typeface="Times Roman"/>
                <a:sym typeface="Times Roman"/>
              </a:rPr>
              <a:t>ename</a:t>
            </a:r>
            <a:r>
              <a:rPr sz="2000" dirty="0">
                <a:solidFill>
                  <a:srgbClr val="061FFF"/>
                </a:solidFill>
              </a:rPr>
              <a:t>: string, </a:t>
            </a:r>
            <a:r>
              <a:rPr sz="2000" i="1" dirty="0" err="1">
                <a:solidFill>
                  <a:srgbClr val="061FFF"/>
                </a:solidFill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rPr sz="2000" dirty="0">
                <a:solidFill>
                  <a:srgbClr val="061FFF"/>
                </a:solidFill>
              </a:rPr>
              <a:t>: integer, </a:t>
            </a:r>
            <a:r>
              <a:rPr sz="2000" i="1" dirty="0">
                <a:solidFill>
                  <a:srgbClr val="061FFF"/>
                </a:solidFill>
                <a:latin typeface="Times Roman"/>
                <a:ea typeface="Times Roman"/>
                <a:cs typeface="Times Roman"/>
                <a:sym typeface="Times Roman"/>
              </a:rPr>
              <a:t>title</a:t>
            </a:r>
            <a:r>
              <a:rPr sz="2000" dirty="0">
                <a:solidFill>
                  <a:srgbClr val="061FFF"/>
                </a:solidFill>
              </a:rPr>
              <a:t>: string, </a:t>
            </a:r>
            <a:r>
              <a:rPr sz="2000" i="1" dirty="0">
                <a:solidFill>
                  <a:srgbClr val="061FFF"/>
                </a:solidFill>
                <a:latin typeface="Times Roman"/>
                <a:ea typeface="Times Roman"/>
                <a:cs typeface="Times Roman"/>
                <a:sym typeface="Times Roman"/>
              </a:rPr>
              <a:t>age</a:t>
            </a:r>
            <a:r>
              <a:rPr sz="2000" dirty="0">
                <a:solidFill>
                  <a:srgbClr val="061FFF"/>
                </a:solidFill>
              </a:rPr>
              <a:t>: integer)</a:t>
            </a:r>
            <a:endParaRPr sz="2000" dirty="0"/>
          </a:p>
          <a:p>
            <a:pPr lvl="2" indent="457200">
              <a:lnSpc>
                <a:spcPct val="150000"/>
              </a:lnSpc>
              <a:defRPr sz="2400"/>
            </a:pPr>
            <a:r>
              <a:rPr dirty="0"/>
              <a:t>Suppose that the following indexes exist: </a:t>
            </a: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5" indent="1143000">
              <a:lnSpc>
                <a:spcPct val="150000"/>
              </a:lnSpc>
              <a:defRPr sz="2000">
                <a:solidFill>
                  <a:srgbClr val="CA0DE5"/>
                </a:solidFill>
              </a:defRPr>
            </a:pPr>
            <a:r>
              <a:rPr dirty="0"/>
              <a:t>a. An </a:t>
            </a:r>
            <a:r>
              <a:rPr dirty="0" err="1"/>
              <a:t>unclustered</a:t>
            </a:r>
            <a:r>
              <a:rPr dirty="0"/>
              <a:t> hash index on </a:t>
            </a:r>
            <a:r>
              <a:rPr i="1" dirty="0" err="1">
                <a:latin typeface="Times Roman"/>
                <a:ea typeface="Times Roman"/>
                <a:cs typeface="Times Roman"/>
                <a:sym typeface="Times Roman"/>
              </a:rPr>
              <a:t>eid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  <a:p>
            <a:pPr lvl="5" indent="1143000">
              <a:lnSpc>
                <a:spcPct val="150000"/>
              </a:lnSpc>
              <a:defRPr sz="2400"/>
            </a:pPr>
            <a:r>
              <a:rPr sz="2000" dirty="0">
                <a:solidFill>
                  <a:srgbClr val="CA0DE5"/>
                </a:solidFill>
                <a:latin typeface="Times Roman"/>
                <a:ea typeface="Times Roman"/>
                <a:cs typeface="Times Roman"/>
                <a:sym typeface="Times Roman"/>
              </a:rPr>
              <a:t>b</a:t>
            </a:r>
            <a:r>
              <a:rPr sz="2000" i="1" dirty="0">
                <a:solidFill>
                  <a:srgbClr val="CA0DE5"/>
                </a:solidFill>
                <a:latin typeface="Times Roman"/>
                <a:ea typeface="Times Roman"/>
                <a:cs typeface="Times Roman"/>
                <a:sym typeface="Times Roman"/>
              </a:rPr>
              <a:t>. </a:t>
            </a:r>
            <a:r>
              <a:rPr sz="2000" dirty="0">
                <a:solidFill>
                  <a:srgbClr val="CA0DE5"/>
                </a:solidFill>
              </a:rPr>
              <a:t>An </a:t>
            </a:r>
            <a:r>
              <a:rPr sz="2000" dirty="0" err="1">
                <a:solidFill>
                  <a:srgbClr val="CA0DE5"/>
                </a:solidFill>
              </a:rPr>
              <a:t>unclustered</a:t>
            </a:r>
            <a:r>
              <a:rPr sz="2000" dirty="0">
                <a:solidFill>
                  <a:srgbClr val="CA0DE5"/>
                </a:solidFill>
              </a:rPr>
              <a:t> B+ tree index on </a:t>
            </a:r>
            <a:r>
              <a:rPr sz="2000" i="1" dirty="0" err="1">
                <a:solidFill>
                  <a:srgbClr val="CA0DE5"/>
                </a:solidFill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rPr sz="2000" i="1" dirty="0">
                <a:solidFill>
                  <a:srgbClr val="CA0DE5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en-AU" sz="2000" dirty="0">
              <a:solidFill>
                <a:srgbClr val="CA0DE5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lvl="5" indent="1143000">
              <a:lnSpc>
                <a:spcPct val="150000"/>
              </a:lnSpc>
              <a:defRPr sz="2400"/>
            </a:pPr>
            <a:r>
              <a:rPr sz="2000" dirty="0">
                <a:solidFill>
                  <a:srgbClr val="CA0DE5"/>
                </a:solidFill>
                <a:latin typeface="Times Roman"/>
                <a:ea typeface="Times Roman"/>
                <a:cs typeface="Times Roman"/>
                <a:sym typeface="Times Roman"/>
              </a:rPr>
              <a:t>c. </a:t>
            </a:r>
            <a:r>
              <a:rPr sz="2000" dirty="0">
                <a:solidFill>
                  <a:srgbClr val="CA0DE5"/>
                </a:solidFill>
              </a:rPr>
              <a:t>An </a:t>
            </a:r>
            <a:r>
              <a:rPr sz="2000" dirty="0" err="1">
                <a:solidFill>
                  <a:srgbClr val="CA0DE5"/>
                </a:solidFill>
              </a:rPr>
              <a:t>unclustered</a:t>
            </a:r>
            <a:r>
              <a:rPr sz="2000" dirty="0">
                <a:solidFill>
                  <a:srgbClr val="CA0DE5"/>
                </a:solidFill>
              </a:rPr>
              <a:t> hash index on </a:t>
            </a:r>
            <a:r>
              <a:rPr sz="2000" i="1" dirty="0">
                <a:solidFill>
                  <a:srgbClr val="CA0DE5"/>
                </a:solidFill>
                <a:latin typeface="Times Roman"/>
                <a:ea typeface="Times Roman"/>
                <a:cs typeface="Times Roman"/>
                <a:sym typeface="Times Roman"/>
              </a:rPr>
              <a:t>age </a:t>
            </a:r>
            <a:endParaRPr lang="en-AU" sz="2000" dirty="0">
              <a:solidFill>
                <a:srgbClr val="CA0DE5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lvl="5" indent="1143000">
              <a:lnSpc>
                <a:spcPct val="150000"/>
              </a:lnSpc>
              <a:defRPr sz="2400"/>
            </a:pPr>
            <a:r>
              <a:rPr lang="en-AU" sz="2000" dirty="0">
                <a:solidFill>
                  <a:srgbClr val="CA0DE5"/>
                </a:solidFill>
                <a:latin typeface="Times Roman"/>
                <a:ea typeface="Times Roman"/>
                <a:cs typeface="Times Roman"/>
                <a:sym typeface="Times Roman"/>
              </a:rPr>
              <a:t>d.</a:t>
            </a:r>
            <a:r>
              <a:rPr sz="2000" dirty="0">
                <a:solidFill>
                  <a:srgbClr val="CA0DE5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2000" dirty="0">
                <a:solidFill>
                  <a:srgbClr val="CA0DE5"/>
                </a:solidFill>
              </a:rPr>
              <a:t>A clustered B+ tree index on (</a:t>
            </a:r>
            <a:r>
              <a:rPr sz="2000" i="1" dirty="0">
                <a:solidFill>
                  <a:srgbClr val="CA0DE5"/>
                </a:solidFill>
                <a:latin typeface="Times Roman"/>
                <a:ea typeface="Times Roman"/>
                <a:cs typeface="Times Roman"/>
                <a:sym typeface="Times Roman"/>
              </a:rPr>
              <a:t>age</a:t>
            </a:r>
            <a:r>
              <a:rPr sz="2000" dirty="0">
                <a:solidFill>
                  <a:srgbClr val="CA0DE5"/>
                </a:solidFill>
              </a:rPr>
              <a:t>, </a:t>
            </a:r>
            <a:r>
              <a:rPr sz="2000" i="1" dirty="0" err="1">
                <a:solidFill>
                  <a:srgbClr val="CA0DE5"/>
                </a:solidFill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rPr sz="2000" dirty="0">
                <a:solidFill>
                  <a:srgbClr val="CA0DE5"/>
                </a:solidFill>
              </a:rPr>
              <a:t>) </a:t>
            </a: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ts val="3100"/>
              </a:lnSpc>
              <a:spcBef>
                <a:spcPts val="1200"/>
              </a:spcBef>
              <a:defRPr sz="1466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sz="1200" dirty="0">
                <a:latin typeface="Times Roman"/>
                <a:ea typeface="Times Roman"/>
                <a:cs typeface="Times Roman"/>
                <a:sym typeface="Times Roman"/>
              </a:rPr>
            </a:b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lnSpc>
                <a:spcPct val="150000"/>
              </a:lnSpc>
              <a:defRPr sz="2400"/>
            </a:pPr>
            <a:br>
              <a:rPr dirty="0">
                <a:latin typeface="Times Roman"/>
                <a:ea typeface="Times Roman"/>
                <a:cs typeface="Times Roman"/>
                <a:sym typeface="Times Roman"/>
              </a:rPr>
            </a:b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400"/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1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284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pic>
        <p:nvPicPr>
          <p:cNvPr id="28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1597354"/>
            <a:ext cx="2603500" cy="34417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otal cost of HJ…"/>
          <p:cNvSpPr txBox="1"/>
          <p:nvPr/>
        </p:nvSpPr>
        <p:spPr>
          <a:xfrm>
            <a:off x="3232864" y="2513329"/>
            <a:ext cx="4067880" cy="945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sz="2400"/>
            </a:pPr>
            <a:r>
              <a:t>Total cost of HJ</a:t>
            </a:r>
          </a:p>
          <a:p>
            <a:pPr defTabSz="457200">
              <a:spcBef>
                <a:spcPts val="1200"/>
              </a:spcBef>
              <a:defRPr sz="2400"/>
            </a:pPr>
            <a:r>
              <a:t> = 3(NPages(I) + NPages(O))</a:t>
            </a:r>
          </a:p>
        </p:txBody>
      </p:sp>
      <p:sp>
        <p:nvSpPr>
          <p:cNvPr id="287" name="Line"/>
          <p:cNvSpPr/>
          <p:nvPr/>
        </p:nvSpPr>
        <p:spPr>
          <a:xfrm flipV="1">
            <a:off x="3413541" y="3486080"/>
            <a:ext cx="272372" cy="99541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288" name="1:  Cost of scan whole table…"/>
          <p:cNvSpPr txBox="1"/>
          <p:nvPr/>
        </p:nvSpPr>
        <p:spPr>
          <a:xfrm>
            <a:off x="3328357" y="4539984"/>
            <a:ext cx="4518631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1:  Cost of scan whole table</a:t>
            </a:r>
          </a:p>
          <a:p>
            <a:pPr>
              <a:defRPr sz="2000"/>
            </a:pPr>
            <a:r>
              <a:t>2:  Write hash results into another table</a:t>
            </a:r>
          </a:p>
          <a:p>
            <a:pPr>
              <a:defRPr sz="2000"/>
            </a:pPr>
            <a:r>
              <a:t>3:  Scan new hash table for comparing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1" animBg="1" advAuto="0"/>
      <p:bldP spid="288" grpId="2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29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294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295" name="Cost of NLJ Dept and Emp…"/>
          <p:cNvSpPr txBox="1"/>
          <p:nvPr/>
        </p:nvSpPr>
        <p:spPr>
          <a:xfrm>
            <a:off x="2603029" y="1744368"/>
            <a:ext cx="3409586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r>
              <a:rPr dirty="0"/>
              <a:t>Cost of NLJ Dept and Emp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lang="en-AU" dirty="0"/>
          </a:p>
          <a:p>
            <a:pPr>
              <a:defRPr sz="2000"/>
            </a:pPr>
            <a:endParaRPr lang="en-AU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lang="en-AU" dirty="0"/>
          </a:p>
          <a:p>
            <a:pPr>
              <a:defRPr sz="2000"/>
            </a:pPr>
            <a:r>
              <a:rPr lang="en-AU" dirty="0"/>
              <a:t>Result size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8149"/>
            <a:ext cx="2603500" cy="344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9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294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295" name="Cost of NLJ Dept and Emp…"/>
          <p:cNvSpPr txBox="1"/>
          <p:nvPr/>
        </p:nvSpPr>
        <p:spPr>
          <a:xfrm>
            <a:off x="2603029" y="1744368"/>
            <a:ext cx="5714063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r>
              <a:rPr dirty="0"/>
              <a:t>Cost of NLJ Dept and Emp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lang="en-AU" dirty="0"/>
          </a:p>
          <a:p>
            <a:pPr>
              <a:defRPr sz="2000"/>
            </a:pPr>
            <a:endParaRPr lang="en-AU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lang="en-AU" dirty="0"/>
          </a:p>
          <a:p>
            <a:pPr>
              <a:defRPr sz="2000"/>
            </a:pPr>
            <a:r>
              <a:rPr lang="en-AU" dirty="0"/>
              <a:t>Result size</a:t>
            </a:r>
          </a:p>
          <a:p>
            <a:pPr>
              <a:defRPr sz="2000"/>
            </a:pPr>
            <a:r>
              <a:rPr lang="en-AU" dirty="0"/>
              <a:t>Same as before: 200,000 tuples / 2,000 pages</a:t>
            </a:r>
            <a:endParaRPr dirty="0"/>
          </a:p>
          <a:p>
            <a:pPr>
              <a:defRPr sz="2000"/>
            </a:pPr>
            <a:endParaRPr lang="en-AU" dirty="0"/>
          </a:p>
          <a:p>
            <a:pPr>
              <a:defRPr sz="2000"/>
            </a:pPr>
            <a:r>
              <a:rPr lang="en-AU" dirty="0"/>
              <a:t>2. Cost of HJ </a:t>
            </a:r>
            <a:r>
              <a:rPr lang="en-AU" dirty="0" err="1"/>
              <a:t>Proj</a:t>
            </a:r>
            <a:r>
              <a:rPr lang="en-AU" dirty="0"/>
              <a:t> and Result of (Dept JOIN Emp)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</p:txBody>
      </p:sp>
      <p:pic>
        <p:nvPicPr>
          <p:cNvPr id="30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8149"/>
            <a:ext cx="2603500" cy="34417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= Cost of scanning Smaller+ Cost of join with larger">
            <a:extLst>
              <a:ext uri="{FF2B5EF4-FFF2-40B4-BE49-F238E27FC236}">
                <a16:creationId xmlns:a16="http://schemas.microsoft.com/office/drawing/2014/main" id="{E8D79B2A-98FA-FD45-97D7-DED0F8052280}"/>
              </a:ext>
            </a:extLst>
          </p:cNvPr>
          <p:cNvSpPr txBox="1"/>
          <p:nvPr/>
        </p:nvSpPr>
        <p:spPr>
          <a:xfrm>
            <a:off x="2757488" y="2078088"/>
            <a:ext cx="58783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Cost of scanning Smaller+ Cost of join with larger</a:t>
            </a:r>
          </a:p>
        </p:txBody>
      </p:sp>
      <p:sp>
        <p:nvSpPr>
          <p:cNvPr id="8" name="= Cost of scanning Dept + Cost to join with Emp">
            <a:extLst>
              <a:ext uri="{FF2B5EF4-FFF2-40B4-BE49-F238E27FC236}">
                <a16:creationId xmlns:a16="http://schemas.microsoft.com/office/drawing/2014/main" id="{224CC1F3-A8EA-9541-97A9-05E92F4CDC13}"/>
              </a:ext>
            </a:extLst>
          </p:cNvPr>
          <p:cNvSpPr txBox="1"/>
          <p:nvPr/>
        </p:nvSpPr>
        <p:spPr>
          <a:xfrm>
            <a:off x="2757488" y="2411118"/>
            <a:ext cx="54973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Cost of scanning Dept + Cost to join with Emp</a:t>
            </a:r>
          </a:p>
        </p:txBody>
      </p:sp>
      <p:sp>
        <p:nvSpPr>
          <p:cNvPr id="9" name="= 125 + 125 * 1,000…">
            <a:extLst>
              <a:ext uri="{FF2B5EF4-FFF2-40B4-BE49-F238E27FC236}">
                <a16:creationId xmlns:a16="http://schemas.microsoft.com/office/drawing/2014/main" id="{2F42D8E2-3F2B-0B46-92A3-193A123610FF}"/>
              </a:ext>
            </a:extLst>
          </p:cNvPr>
          <p:cNvSpPr txBox="1"/>
          <p:nvPr/>
        </p:nvSpPr>
        <p:spPr>
          <a:xfrm>
            <a:off x="2757488" y="2766718"/>
            <a:ext cx="2335694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125 + 125 * 1,000</a:t>
            </a:r>
          </a:p>
          <a:p>
            <a:pPr>
              <a:defRPr sz="2000"/>
            </a:pPr>
            <a:r>
              <a:t>= 125,125 I/Os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DF531-D982-EF44-AE28-82B3F03C9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029" y="4860311"/>
            <a:ext cx="590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721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8" grpId="0" animBg="1" advAuto="0"/>
      <p:bldP spid="9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30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07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08" name="Cost of HJ Proj and Result of (Dept JOIN Emp)"/>
          <p:cNvSpPr txBox="1"/>
          <p:nvPr/>
        </p:nvSpPr>
        <p:spPr>
          <a:xfrm>
            <a:off x="2540788" y="1415692"/>
            <a:ext cx="5664954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endParaRPr dirty="0"/>
          </a:p>
          <a:p>
            <a:pPr marL="267368" indent="-267368">
              <a:buSzPct val="100000"/>
              <a:buAutoNum type="arabicPeriod" startAt="2"/>
              <a:defRPr sz="2000"/>
            </a:pPr>
            <a:r>
              <a:rPr dirty="0"/>
              <a:t>Cost of HJ </a:t>
            </a:r>
            <a:r>
              <a:rPr dirty="0" err="1"/>
              <a:t>Proj</a:t>
            </a:r>
            <a:r>
              <a:rPr dirty="0"/>
              <a:t> and Result of (Dept JOIN Emp)</a:t>
            </a:r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1602740"/>
            <a:ext cx="2603500" cy="344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1AD856-7C16-714C-AA86-40180E343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343" y="2143648"/>
            <a:ext cx="5905500" cy="787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30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07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08" name="Cost of HJ Proj and Result of (Dept JOIN Emp)"/>
          <p:cNvSpPr txBox="1"/>
          <p:nvPr/>
        </p:nvSpPr>
        <p:spPr>
          <a:xfrm>
            <a:off x="2540788" y="1415692"/>
            <a:ext cx="5664954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endParaRPr/>
          </a:p>
          <a:p>
            <a:pPr marL="267368" indent="-267368">
              <a:buSzPct val="100000"/>
              <a:buAutoNum type="arabicPeriod" startAt="2"/>
              <a:defRPr sz="2000"/>
            </a:pPr>
            <a:r>
              <a:t>Cost of HJ Proj and Result of (Dept JOIN Emp)</a:t>
            </a:r>
          </a:p>
        </p:txBody>
      </p:sp>
      <p:sp>
        <p:nvSpPr>
          <p:cNvPr id="315" name="= 2 * 2,000 + 3 * 100…"/>
          <p:cNvSpPr txBox="1"/>
          <p:nvPr/>
        </p:nvSpPr>
        <p:spPr>
          <a:xfrm>
            <a:off x="2668180" y="2755832"/>
            <a:ext cx="2434418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2 * 2,000 + 3 * 100</a:t>
            </a:r>
          </a:p>
          <a:p>
            <a:pPr>
              <a:defRPr sz="2000"/>
            </a:pPr>
            <a:r>
              <a:t>= 4,300 I/Os</a:t>
            </a:r>
          </a:p>
        </p:txBody>
      </p:sp>
      <p:pic>
        <p:nvPicPr>
          <p:cNvPr id="31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1602740"/>
            <a:ext cx="2603500" cy="3441701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= 2 × NPages(Dept JOIN Emp) + 3 × NPages(Proj)"/>
          <p:cNvSpPr txBox="1"/>
          <p:nvPr/>
        </p:nvSpPr>
        <p:spPr>
          <a:xfrm>
            <a:off x="2725819" y="2027635"/>
            <a:ext cx="584977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2 × </a:t>
            </a:r>
            <a:r>
              <a:rPr dirty="0" err="1"/>
              <a:t>NPages</a:t>
            </a:r>
            <a:r>
              <a:rPr dirty="0"/>
              <a:t>(Dept JOIN Emp) + 3 × </a:t>
            </a:r>
            <a:r>
              <a:rPr dirty="0" err="1"/>
              <a:t>NPages</a:t>
            </a:r>
            <a:r>
              <a:rPr dirty="0"/>
              <a:t>(</a:t>
            </a:r>
            <a:r>
              <a:rPr dirty="0" err="1"/>
              <a:t>Proj</a:t>
            </a:r>
            <a:r>
              <a:rPr dirty="0"/>
              <a:t>)</a:t>
            </a:r>
          </a:p>
        </p:txBody>
      </p:sp>
      <p:sp>
        <p:nvSpPr>
          <p:cNvPr id="318" name="= 2 * Number of resulting pages + 3 * Npages(Proj)"/>
          <p:cNvSpPr txBox="1"/>
          <p:nvPr/>
        </p:nvSpPr>
        <p:spPr>
          <a:xfrm>
            <a:off x="2725509" y="2398994"/>
            <a:ext cx="585039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2 * Number of resulting pages + 3 * Npages(Proj)</a:t>
            </a:r>
          </a:p>
        </p:txBody>
      </p:sp>
    </p:spTree>
    <p:extLst>
      <p:ext uri="{BB962C8B-B14F-4D97-AF65-F5344CB8AC3E}">
        <p14:creationId xmlns:p14="http://schemas.microsoft.com/office/powerpoint/2010/main" val="349830066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animBg="1" advAuto="0"/>
      <p:bldP spid="317" grpId="0" animBg="1" advAuto="0"/>
      <p:bldP spid="318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323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24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25" name="Total Cost = Cost of first NLJ + Cost of second HJ"/>
          <p:cNvSpPr txBox="1"/>
          <p:nvPr/>
        </p:nvSpPr>
        <p:spPr>
          <a:xfrm>
            <a:off x="2847188" y="3147016"/>
            <a:ext cx="569437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Total Cost = Cost of first NLJ + Cost of second HJ</a:t>
            </a:r>
          </a:p>
        </p:txBody>
      </p:sp>
      <p:sp>
        <p:nvSpPr>
          <p:cNvPr id="326" name="= 125,125 + 4,300…"/>
          <p:cNvSpPr txBox="1"/>
          <p:nvPr/>
        </p:nvSpPr>
        <p:spPr>
          <a:xfrm>
            <a:off x="4015588" y="3641749"/>
            <a:ext cx="2166278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125,125 + 4,300</a:t>
            </a:r>
          </a:p>
          <a:p>
            <a:pPr>
              <a:defRPr sz="2000"/>
            </a:pPr>
            <a:r>
              <a:t>= 129,425 I/Os</a:t>
            </a:r>
          </a:p>
        </p:txBody>
      </p:sp>
      <p:pic>
        <p:nvPicPr>
          <p:cNvPr id="32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1526540"/>
            <a:ext cx="2603500" cy="344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1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33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34" name="Total cost of SMJ…"/>
          <p:cNvSpPr txBox="1"/>
          <p:nvPr/>
        </p:nvSpPr>
        <p:spPr>
          <a:xfrm>
            <a:off x="2788364" y="1727705"/>
            <a:ext cx="6106925" cy="2824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sz="2400"/>
            </a:pPr>
            <a:r>
              <a:rPr dirty="0"/>
              <a:t>Total cost of SMJ</a:t>
            </a:r>
          </a:p>
          <a:p>
            <a:pPr defTabSz="457200">
              <a:spcBef>
                <a:spcPts val="1200"/>
              </a:spcBef>
              <a:defRPr sz="2400"/>
            </a:pPr>
            <a:r>
              <a:rPr dirty="0"/>
              <a:t> = Cost of sorting R + Cost of sorting S + Cost of JOIN sorted R and S</a:t>
            </a:r>
          </a:p>
          <a:p>
            <a:pPr defTabSz="457200">
              <a:spcBef>
                <a:spcPts val="1200"/>
              </a:spcBef>
              <a:defRPr sz="2400"/>
            </a:pPr>
            <a:endParaRPr dirty="0"/>
          </a:p>
          <a:p>
            <a:pPr defTabSz="457200">
              <a:spcBef>
                <a:spcPts val="1200"/>
              </a:spcBef>
              <a:defRPr sz="2400"/>
            </a:pPr>
            <a:r>
              <a:rPr dirty="0"/>
              <a:t>Cost of sorting R</a:t>
            </a:r>
          </a:p>
          <a:p>
            <a:pPr defTabSz="457200">
              <a:spcBef>
                <a:spcPts val="1200"/>
              </a:spcBef>
              <a:defRPr sz="2400"/>
            </a:pPr>
            <a:r>
              <a:rPr dirty="0"/>
              <a:t>= 2 × # of passes × # of pages of R </a:t>
            </a:r>
          </a:p>
        </p:txBody>
      </p:sp>
      <p:sp>
        <p:nvSpPr>
          <p:cNvPr id="335" name="Line"/>
          <p:cNvSpPr/>
          <p:nvPr/>
        </p:nvSpPr>
        <p:spPr>
          <a:xfrm flipV="1">
            <a:off x="3123503" y="4520318"/>
            <a:ext cx="1" cy="28882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36" name="1:  Cost of scan whole table…"/>
          <p:cNvSpPr txBox="1"/>
          <p:nvPr/>
        </p:nvSpPr>
        <p:spPr>
          <a:xfrm>
            <a:off x="2947357" y="4879704"/>
            <a:ext cx="4673784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1:  Cost of scan whole table</a:t>
            </a:r>
          </a:p>
          <a:p>
            <a:pPr>
              <a:defRPr sz="2000"/>
            </a:pPr>
            <a:r>
              <a:t>2:  Write sorted results into another table</a:t>
            </a:r>
          </a:p>
        </p:txBody>
      </p:sp>
      <p:pic>
        <p:nvPicPr>
          <p:cNvPr id="33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602740"/>
            <a:ext cx="2400300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Cost of JOIN sorted R and S = NPages(R) + NPages(S)"/>
          <p:cNvSpPr txBox="1"/>
          <p:nvPr/>
        </p:nvSpPr>
        <p:spPr>
          <a:xfrm>
            <a:off x="598036" y="5631183"/>
            <a:ext cx="76594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spcBef>
                <a:spcPts val="1200"/>
              </a:spcBef>
              <a:defRPr sz="2400"/>
            </a:lvl1pPr>
          </a:lstStyle>
          <a:p>
            <a:r>
              <a:t>Cost of JOIN sorted R and S = NPages(R) + NPages(S)</a:t>
            </a:r>
          </a:p>
        </p:txBody>
      </p:sp>
      <p:sp>
        <p:nvSpPr>
          <p:cNvPr id="339" name="Line"/>
          <p:cNvSpPr/>
          <p:nvPr/>
        </p:nvSpPr>
        <p:spPr>
          <a:xfrm flipV="1">
            <a:off x="4689315" y="6006218"/>
            <a:ext cx="428089" cy="42809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340" name="Scan new sorted table"/>
          <p:cNvSpPr txBox="1"/>
          <p:nvPr/>
        </p:nvSpPr>
        <p:spPr>
          <a:xfrm>
            <a:off x="1982157" y="6106801"/>
            <a:ext cx="261747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Scan new sorted table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1" animBg="1" advAuto="0"/>
      <p:bldP spid="336" grpId="2" animBg="1" advAuto="0"/>
      <p:bldP spid="339" grpId="3" animBg="1" advAuto="0"/>
      <p:bldP spid="340" grpId="4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sp>
        <p:nvSpPr>
          <p:cNvPr id="345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46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47" name="Cost of SMJ Dept and Emp…"/>
          <p:cNvSpPr txBox="1"/>
          <p:nvPr/>
        </p:nvSpPr>
        <p:spPr>
          <a:xfrm>
            <a:off x="2603029" y="1744368"/>
            <a:ext cx="3465690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r>
              <a:rPr dirty="0"/>
              <a:t>Cost of SMJ Dept and Emp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</p:txBody>
      </p:sp>
      <p:sp>
        <p:nvSpPr>
          <p:cNvPr id="348" name="= Cost of sorting Dept + Cost of sorting Emp + Cost of join sorted Dept and Emp"/>
          <p:cNvSpPr txBox="1"/>
          <p:nvPr/>
        </p:nvSpPr>
        <p:spPr>
          <a:xfrm>
            <a:off x="2848236" y="2068504"/>
            <a:ext cx="6267089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dirty="0"/>
              <a:t>= </a:t>
            </a:r>
            <a:r>
              <a:rPr dirty="0">
                <a:solidFill>
                  <a:srgbClr val="0505FC"/>
                </a:solidFill>
              </a:rPr>
              <a:t>Cost of sorting Dept</a:t>
            </a:r>
            <a:r>
              <a:rPr dirty="0"/>
              <a:t> + </a:t>
            </a:r>
            <a:r>
              <a:rPr dirty="0">
                <a:solidFill>
                  <a:srgbClr val="FC02FD"/>
                </a:solidFill>
              </a:rPr>
              <a:t>Cost of sorting Emp </a:t>
            </a:r>
            <a:r>
              <a:rPr dirty="0"/>
              <a:t>+ </a:t>
            </a:r>
            <a:r>
              <a:rPr dirty="0">
                <a:solidFill>
                  <a:srgbClr val="FF0460"/>
                </a:solidFill>
              </a:rPr>
              <a:t>Cost of join sorted Dept and Emp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597354"/>
            <a:ext cx="2400300" cy="326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1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345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46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47" name="Cost of SMJ Dept and Emp…"/>
          <p:cNvSpPr txBox="1"/>
          <p:nvPr/>
        </p:nvSpPr>
        <p:spPr>
          <a:xfrm>
            <a:off x="2603029" y="1744368"/>
            <a:ext cx="3465690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r>
              <a:rPr dirty="0"/>
              <a:t>Cost of SMJ Dept and Emp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buSzPct val="100000"/>
              <a:defRPr sz="2000"/>
            </a:pPr>
            <a:r>
              <a:rPr lang="en-AU" dirty="0"/>
              <a:t>Result size?</a:t>
            </a:r>
            <a:endParaRPr dirty="0"/>
          </a:p>
        </p:txBody>
      </p:sp>
      <p:sp>
        <p:nvSpPr>
          <p:cNvPr id="348" name="= Cost of sorting Dept + Cost of sorting Emp + Cost of join sorted Dept and Emp"/>
          <p:cNvSpPr txBox="1"/>
          <p:nvPr/>
        </p:nvSpPr>
        <p:spPr>
          <a:xfrm>
            <a:off x="2848236" y="2068504"/>
            <a:ext cx="6267089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505FC"/>
                </a:solidFill>
              </a:rPr>
              <a:t>Cost of sorting Dept</a:t>
            </a:r>
            <a:r>
              <a:t> + </a:t>
            </a:r>
            <a:r>
              <a:rPr>
                <a:solidFill>
                  <a:srgbClr val="FC02FD"/>
                </a:solidFill>
              </a:rPr>
              <a:t>Cost of sorting Emp </a:t>
            </a:r>
            <a:r>
              <a:t>+ </a:t>
            </a:r>
            <a:r>
              <a:rPr>
                <a:solidFill>
                  <a:srgbClr val="FF0460"/>
                </a:solidFill>
              </a:rPr>
              <a:t>Cost of join sorted Dept and Emp</a:t>
            </a:r>
          </a:p>
        </p:txBody>
      </p:sp>
      <p:sp>
        <p:nvSpPr>
          <p:cNvPr id="349" name="= 2 × NPasses × NPages(Dept) + 2 × NPasses × NPages(Emp) + NPages(Dept) + NPages(Emp)"/>
          <p:cNvSpPr txBox="1"/>
          <p:nvPr/>
        </p:nvSpPr>
        <p:spPr>
          <a:xfrm>
            <a:off x="2828900" y="2840329"/>
            <a:ext cx="6381960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710F3"/>
                </a:solidFill>
              </a:rPr>
              <a:t>2 × NPasses × NPages(Dept)</a:t>
            </a:r>
            <a:r>
              <a:rPr>
                <a:solidFill>
                  <a:srgbClr val="18FD01"/>
                </a:solidFill>
              </a:rPr>
              <a:t> </a:t>
            </a:r>
            <a:r>
              <a:t>+</a:t>
            </a:r>
            <a:r>
              <a:rPr>
                <a:solidFill>
                  <a:srgbClr val="18FD01"/>
                </a:solidFill>
              </a:rPr>
              <a:t> </a:t>
            </a:r>
            <a:r>
              <a:rPr>
                <a:solidFill>
                  <a:srgbClr val="F706F2"/>
                </a:solidFill>
              </a:rPr>
              <a:t>2 × NPasses × NPages(Emp)</a:t>
            </a:r>
            <a:r>
              <a:t> + </a:t>
            </a:r>
            <a:r>
              <a:rPr>
                <a:solidFill>
                  <a:srgbClr val="FD044F"/>
                </a:solidFill>
              </a:rPr>
              <a:t>NPages(Dept) + NPages(Emp) </a:t>
            </a:r>
          </a:p>
        </p:txBody>
      </p:sp>
      <p:sp>
        <p:nvSpPr>
          <p:cNvPr id="350" name="= 2 * 2 * 125 + 2 * 2 * 1,000 + 125 + 1,000…"/>
          <p:cNvSpPr txBox="1"/>
          <p:nvPr/>
        </p:nvSpPr>
        <p:spPr>
          <a:xfrm>
            <a:off x="2826556" y="3662954"/>
            <a:ext cx="4835263" cy="95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61DFE"/>
                </a:solidFill>
              </a:rPr>
              <a:t>2 * 2 * 125</a:t>
            </a:r>
            <a:r>
              <a:t> + </a:t>
            </a:r>
            <a:r>
              <a:rPr>
                <a:solidFill>
                  <a:srgbClr val="F605FC"/>
                </a:solidFill>
              </a:rPr>
              <a:t>2 * 2 * 1,000</a:t>
            </a:r>
            <a:r>
              <a:t> + </a:t>
            </a:r>
            <a:r>
              <a:rPr>
                <a:solidFill>
                  <a:srgbClr val="FF0461"/>
                </a:solidFill>
              </a:rPr>
              <a:t>125 + 1,000</a:t>
            </a:r>
          </a:p>
          <a:p>
            <a:pPr>
              <a:defRPr sz="2000"/>
            </a:pPr>
            <a:r>
              <a:t>= </a:t>
            </a:r>
            <a:r>
              <a:rPr>
                <a:solidFill>
                  <a:srgbClr val="060BFE"/>
                </a:solidFill>
              </a:rPr>
              <a:t>500</a:t>
            </a:r>
            <a:r>
              <a:t> + </a:t>
            </a:r>
            <a:r>
              <a:rPr>
                <a:solidFill>
                  <a:srgbClr val="FD00FE"/>
                </a:solidFill>
              </a:rPr>
              <a:t>4,000</a:t>
            </a:r>
            <a:r>
              <a:t> + </a:t>
            </a:r>
            <a:r>
              <a:rPr>
                <a:solidFill>
                  <a:srgbClr val="FE045E"/>
                </a:solidFill>
              </a:rPr>
              <a:t>1,125</a:t>
            </a:r>
          </a:p>
          <a:p>
            <a:pPr>
              <a:defRPr sz="2000"/>
            </a:pPr>
            <a:r>
              <a:t>= 5,625 I/Os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597354"/>
            <a:ext cx="2400300" cy="32639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221639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animBg="1" advAuto="0"/>
      <p:bldP spid="349" grpId="0" animBg="1" advAuto="0"/>
      <p:bldP spid="350" grpId="0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345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46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47" name="Cost of SMJ Dept and Emp…"/>
          <p:cNvSpPr txBox="1"/>
          <p:nvPr/>
        </p:nvSpPr>
        <p:spPr>
          <a:xfrm>
            <a:off x="2603029" y="1744368"/>
            <a:ext cx="3465690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r>
              <a:rPr dirty="0"/>
              <a:t>Cost of SMJ Dept and Emp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buSzPct val="100000"/>
              <a:defRPr sz="2000"/>
            </a:pPr>
            <a:r>
              <a:rPr lang="en-AU" dirty="0"/>
              <a:t>Result size</a:t>
            </a:r>
            <a:endParaRPr dirty="0"/>
          </a:p>
        </p:txBody>
      </p:sp>
      <p:sp>
        <p:nvSpPr>
          <p:cNvPr id="348" name="= Cost of sorting Dept + Cost of sorting Emp + Cost of join sorted Dept and Emp"/>
          <p:cNvSpPr txBox="1"/>
          <p:nvPr/>
        </p:nvSpPr>
        <p:spPr>
          <a:xfrm>
            <a:off x="2848236" y="2068504"/>
            <a:ext cx="6267089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505FC"/>
                </a:solidFill>
              </a:rPr>
              <a:t>Cost of sorting Dept</a:t>
            </a:r>
            <a:r>
              <a:t> + </a:t>
            </a:r>
            <a:r>
              <a:rPr>
                <a:solidFill>
                  <a:srgbClr val="FC02FD"/>
                </a:solidFill>
              </a:rPr>
              <a:t>Cost of sorting Emp </a:t>
            </a:r>
            <a:r>
              <a:t>+ </a:t>
            </a:r>
            <a:r>
              <a:rPr>
                <a:solidFill>
                  <a:srgbClr val="FF0460"/>
                </a:solidFill>
              </a:rPr>
              <a:t>Cost of join sorted Dept and Emp</a:t>
            </a:r>
          </a:p>
        </p:txBody>
      </p:sp>
      <p:sp>
        <p:nvSpPr>
          <p:cNvPr id="349" name="= 2 × NPasses × NPages(Dept) + 2 × NPasses × NPages(Emp) + NPages(Dept) + NPages(Emp)"/>
          <p:cNvSpPr txBox="1"/>
          <p:nvPr/>
        </p:nvSpPr>
        <p:spPr>
          <a:xfrm>
            <a:off x="2828900" y="2840329"/>
            <a:ext cx="6381960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710F3"/>
                </a:solidFill>
              </a:rPr>
              <a:t>2 × NPasses × NPages(Dept)</a:t>
            </a:r>
            <a:r>
              <a:rPr>
                <a:solidFill>
                  <a:srgbClr val="18FD01"/>
                </a:solidFill>
              </a:rPr>
              <a:t> </a:t>
            </a:r>
            <a:r>
              <a:t>+</a:t>
            </a:r>
            <a:r>
              <a:rPr>
                <a:solidFill>
                  <a:srgbClr val="18FD01"/>
                </a:solidFill>
              </a:rPr>
              <a:t> </a:t>
            </a:r>
            <a:r>
              <a:rPr>
                <a:solidFill>
                  <a:srgbClr val="F706F2"/>
                </a:solidFill>
              </a:rPr>
              <a:t>2 × NPasses × NPages(Emp)</a:t>
            </a:r>
            <a:r>
              <a:t> + </a:t>
            </a:r>
            <a:r>
              <a:rPr>
                <a:solidFill>
                  <a:srgbClr val="FD044F"/>
                </a:solidFill>
              </a:rPr>
              <a:t>NPages(Dept) + NPages(Emp) </a:t>
            </a:r>
          </a:p>
        </p:txBody>
      </p:sp>
      <p:sp>
        <p:nvSpPr>
          <p:cNvPr id="350" name="= 2 * 2 * 125 + 2 * 2 * 1,000 + 125 + 1,000…"/>
          <p:cNvSpPr txBox="1"/>
          <p:nvPr/>
        </p:nvSpPr>
        <p:spPr>
          <a:xfrm>
            <a:off x="2826556" y="3662954"/>
            <a:ext cx="4835263" cy="95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61DFE"/>
                </a:solidFill>
              </a:rPr>
              <a:t>2 * 2 * 125</a:t>
            </a:r>
            <a:r>
              <a:t> + </a:t>
            </a:r>
            <a:r>
              <a:rPr>
                <a:solidFill>
                  <a:srgbClr val="F605FC"/>
                </a:solidFill>
              </a:rPr>
              <a:t>2 * 2 * 1,000</a:t>
            </a:r>
            <a:r>
              <a:t> + </a:t>
            </a:r>
            <a:r>
              <a:rPr>
                <a:solidFill>
                  <a:srgbClr val="FF0461"/>
                </a:solidFill>
              </a:rPr>
              <a:t>125 + 1,000</a:t>
            </a:r>
          </a:p>
          <a:p>
            <a:pPr>
              <a:defRPr sz="2000"/>
            </a:pPr>
            <a:r>
              <a:t>= </a:t>
            </a:r>
            <a:r>
              <a:rPr>
                <a:solidFill>
                  <a:srgbClr val="060BFE"/>
                </a:solidFill>
              </a:rPr>
              <a:t>500</a:t>
            </a:r>
            <a:r>
              <a:t> + </a:t>
            </a:r>
            <a:r>
              <a:rPr>
                <a:solidFill>
                  <a:srgbClr val="FD00FE"/>
                </a:solidFill>
              </a:rPr>
              <a:t>4,000</a:t>
            </a:r>
            <a:r>
              <a:t> + </a:t>
            </a:r>
            <a:r>
              <a:rPr>
                <a:solidFill>
                  <a:srgbClr val="FE045E"/>
                </a:solidFill>
              </a:rPr>
              <a:t>1,125</a:t>
            </a:r>
          </a:p>
          <a:p>
            <a:pPr>
              <a:defRPr sz="2000"/>
            </a:pPr>
            <a:r>
              <a:t>= 5,625 I/Os</a:t>
            </a:r>
          </a:p>
        </p:txBody>
      </p:sp>
      <p:pic>
        <p:nvPicPr>
          <p:cNvPr id="35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597354"/>
            <a:ext cx="2400300" cy="326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= 1 / 500 * 5,000 * 20,000…">
            <a:extLst>
              <a:ext uri="{FF2B5EF4-FFF2-40B4-BE49-F238E27FC236}">
                <a16:creationId xmlns:a16="http://schemas.microsoft.com/office/drawing/2014/main" id="{C7CA2B1F-8B83-B146-8BB2-444DA3FF1230}"/>
              </a:ext>
            </a:extLst>
          </p:cNvPr>
          <p:cNvSpPr txBox="1"/>
          <p:nvPr/>
        </p:nvSpPr>
        <p:spPr>
          <a:xfrm>
            <a:off x="2603029" y="5465401"/>
            <a:ext cx="2992275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1 / 500 * 5,000 * 20,000</a:t>
            </a:r>
          </a:p>
          <a:p>
            <a:pPr>
              <a:defRPr sz="2000"/>
            </a:pPr>
            <a:r>
              <a:rPr dirty="0"/>
              <a:t>= 200,000 tuples</a:t>
            </a:r>
          </a:p>
        </p:txBody>
      </p:sp>
      <p:sp>
        <p:nvSpPr>
          <p:cNvPr id="12" name="= 1 / NKeys(Bigger) * NTuples(Dept) * NTuples(Emp)">
            <a:extLst>
              <a:ext uri="{FF2B5EF4-FFF2-40B4-BE49-F238E27FC236}">
                <a16:creationId xmlns:a16="http://schemas.microsoft.com/office/drawing/2014/main" id="{F253393F-CC87-6C4F-9770-E0121684DD3E}"/>
              </a:ext>
            </a:extLst>
          </p:cNvPr>
          <p:cNvSpPr txBox="1"/>
          <p:nvPr/>
        </p:nvSpPr>
        <p:spPr>
          <a:xfrm>
            <a:off x="2603029" y="5112274"/>
            <a:ext cx="6077358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1 / </a:t>
            </a:r>
            <a:r>
              <a:rPr dirty="0" err="1"/>
              <a:t>NKeys</a:t>
            </a:r>
            <a:r>
              <a:rPr dirty="0"/>
              <a:t>(Bigger) * </a:t>
            </a:r>
            <a:r>
              <a:rPr dirty="0" err="1"/>
              <a:t>NTuples</a:t>
            </a:r>
            <a:r>
              <a:rPr dirty="0"/>
              <a:t>(Dept) * </a:t>
            </a:r>
            <a:r>
              <a:rPr dirty="0" err="1"/>
              <a:t>NTuples</a:t>
            </a:r>
            <a:r>
              <a:rPr dirty="0"/>
              <a:t>(Emp)</a:t>
            </a:r>
          </a:p>
        </p:txBody>
      </p:sp>
      <p:sp>
        <p:nvSpPr>
          <p:cNvPr id="15" name="= 200,000 / 100 = 2000 pages">
            <a:extLst>
              <a:ext uri="{FF2B5EF4-FFF2-40B4-BE49-F238E27FC236}">
                <a16:creationId xmlns:a16="http://schemas.microsoft.com/office/drawing/2014/main" id="{111A42F3-C7A3-0245-9F6A-5CB27280BD12}"/>
              </a:ext>
            </a:extLst>
          </p:cNvPr>
          <p:cNvSpPr txBox="1"/>
          <p:nvPr/>
        </p:nvSpPr>
        <p:spPr>
          <a:xfrm>
            <a:off x="2603029" y="6120851"/>
            <a:ext cx="3493826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200,000 / 100 = 2000 pages</a:t>
            </a:r>
          </a:p>
        </p:txBody>
      </p:sp>
    </p:spTree>
    <p:extLst>
      <p:ext uri="{BB962C8B-B14F-4D97-AF65-F5344CB8AC3E}">
        <p14:creationId xmlns:p14="http://schemas.microsoft.com/office/powerpoint/2010/main" val="1145648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animBg="1" advAuto="0"/>
      <p:bldP spid="349" grpId="0" animBg="1" advAuto="0"/>
      <p:bldP spid="350" grpId="0" animBg="1" advAuto="0"/>
      <p:bldP spid="11" grpId="0" animBg="1" advAuto="0"/>
      <p:bldP spid="12" grpId="0" animBg="1" advAuto="0"/>
      <p:bldP spid="15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09" name="1. Consider a relation with this schema:…"/>
          <p:cNvSpPr txBox="1"/>
          <p:nvPr/>
        </p:nvSpPr>
        <p:spPr>
          <a:xfrm>
            <a:off x="324933" y="878058"/>
            <a:ext cx="8742867" cy="6699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1. </a:t>
            </a:r>
            <a:r>
              <a:rPr sz="2000" dirty="0"/>
              <a:t>Consider a relation with this schema:</a:t>
            </a:r>
            <a:endParaRPr sz="2000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lnSpc>
                <a:spcPct val="150000"/>
              </a:lnSpc>
              <a:defRPr sz="2400"/>
            </a:pPr>
            <a:r>
              <a:rPr sz="1800" dirty="0"/>
              <a:t>Employees relation contains </a:t>
            </a:r>
            <a:r>
              <a:rPr sz="1800" dirty="0">
                <a:solidFill>
                  <a:srgbClr val="FD4201"/>
                </a:solidFill>
              </a:rPr>
              <a:t>10,000</a:t>
            </a:r>
            <a:r>
              <a:rPr sz="1800" dirty="0"/>
              <a:t> pages and each page contains </a:t>
            </a:r>
            <a:r>
              <a:rPr sz="1800" dirty="0">
                <a:solidFill>
                  <a:srgbClr val="FE4601"/>
                </a:solidFill>
              </a:rPr>
              <a:t>20</a:t>
            </a:r>
            <a:r>
              <a:rPr sz="1800" dirty="0"/>
              <a:t> tuples. Suppose there are </a:t>
            </a:r>
            <a:r>
              <a:rPr sz="1800" dirty="0">
                <a:solidFill>
                  <a:srgbClr val="FF5001"/>
                </a:solidFill>
              </a:rPr>
              <a:t>500</a:t>
            </a:r>
            <a:r>
              <a:rPr sz="1800" dirty="0"/>
              <a:t> index pages for B+ tree indexes and </a:t>
            </a:r>
            <a:r>
              <a:rPr sz="1800" dirty="0">
                <a:solidFill>
                  <a:srgbClr val="FF5001"/>
                </a:solidFill>
              </a:rPr>
              <a:t>500</a:t>
            </a:r>
            <a:r>
              <a:rPr sz="1800" dirty="0"/>
              <a:t> index pages for hash indexes. There are </a:t>
            </a:r>
            <a:r>
              <a:rPr sz="1800" dirty="0">
                <a:solidFill>
                  <a:srgbClr val="FF2601"/>
                </a:solidFill>
              </a:rPr>
              <a:t>40</a:t>
            </a:r>
            <a:r>
              <a:rPr sz="1800" dirty="0"/>
              <a:t> distinct values of </a:t>
            </a:r>
            <a:r>
              <a:rPr sz="1800" b="1" i="1" dirty="0">
                <a:latin typeface="Times Roman"/>
                <a:ea typeface="Times Roman"/>
                <a:cs typeface="Times Roman"/>
                <a:sym typeface="Times Roman"/>
              </a:rPr>
              <a:t>age</a:t>
            </a:r>
            <a:r>
              <a:rPr sz="1800" dirty="0"/>
              <a:t>, ranging </a:t>
            </a:r>
            <a:r>
              <a:rPr sz="1800" dirty="0">
                <a:solidFill>
                  <a:srgbClr val="FF1601"/>
                </a:solidFill>
              </a:rPr>
              <a:t>from 20 to 60,</a:t>
            </a:r>
            <a:r>
              <a:rPr sz="1800" dirty="0"/>
              <a:t> in the relation. Similarly, </a:t>
            </a:r>
            <a:r>
              <a:rPr sz="1800" b="1" i="1" dirty="0" err="1"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rPr sz="1800" i="1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1800" dirty="0"/>
              <a:t>ranges </a:t>
            </a:r>
            <a:r>
              <a:rPr sz="1800" dirty="0">
                <a:solidFill>
                  <a:srgbClr val="FF4601"/>
                </a:solidFill>
              </a:rPr>
              <a:t>from 0 to 50,000</a:t>
            </a:r>
            <a:r>
              <a:rPr sz="1800" dirty="0"/>
              <a:t> and there are up to</a:t>
            </a:r>
            <a:r>
              <a:rPr sz="1800" dirty="0">
                <a:solidFill>
                  <a:srgbClr val="FF2E01"/>
                </a:solidFill>
              </a:rPr>
              <a:t> 50,000</a:t>
            </a:r>
            <a:r>
              <a:rPr sz="1800" dirty="0"/>
              <a:t> distinct values. </a:t>
            </a:r>
            <a:r>
              <a:rPr sz="1800" b="1" i="1" dirty="0" err="1">
                <a:latin typeface="Times Roman"/>
                <a:ea typeface="Times Roman"/>
                <a:cs typeface="Times Roman"/>
                <a:sym typeface="Times Roman"/>
              </a:rPr>
              <a:t>eid</a:t>
            </a:r>
            <a:r>
              <a:rPr sz="1800" i="1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sz="1800" dirty="0"/>
              <a:t>is a candidate key; its value ranges </a:t>
            </a:r>
            <a:r>
              <a:rPr sz="1800" dirty="0">
                <a:solidFill>
                  <a:srgbClr val="FF2701"/>
                </a:solidFill>
              </a:rPr>
              <a:t>from 1 to 200,000</a:t>
            </a:r>
            <a:r>
              <a:rPr sz="1800" dirty="0"/>
              <a:t> and there are </a:t>
            </a:r>
            <a:r>
              <a:rPr sz="1800" dirty="0">
                <a:solidFill>
                  <a:srgbClr val="FF4B01"/>
                </a:solidFill>
              </a:rPr>
              <a:t>200,000</a:t>
            </a:r>
            <a:r>
              <a:rPr sz="1800" dirty="0"/>
              <a:t> distinct values. </a:t>
            </a:r>
            <a:endParaRPr sz="1800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lnSpc>
                <a:spcPct val="150000"/>
              </a:lnSpc>
              <a:defRPr sz="2400"/>
            </a:pPr>
            <a:endParaRPr sz="1800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lnSpc>
                <a:spcPct val="150000"/>
              </a:lnSpc>
              <a:defRPr sz="2400"/>
            </a:pPr>
            <a:r>
              <a:rPr sz="1800" dirty="0"/>
              <a:t>For each of the following selection conditions, compute the </a:t>
            </a:r>
            <a:r>
              <a:rPr sz="1800" b="1" dirty="0">
                <a:solidFill>
                  <a:srgbClr val="FF5A01"/>
                </a:solidFill>
              </a:rPr>
              <a:t>Reduction Factor (selectivity)</a:t>
            </a:r>
            <a:r>
              <a:rPr sz="1800" dirty="0"/>
              <a:t> and the </a:t>
            </a:r>
            <a:r>
              <a:rPr sz="1800" b="1" dirty="0">
                <a:solidFill>
                  <a:srgbClr val="FF4101"/>
                </a:solidFill>
              </a:rPr>
              <a:t>cost of the </a:t>
            </a:r>
            <a:r>
              <a:rPr sz="1800" b="1" i="1" dirty="0">
                <a:solidFill>
                  <a:srgbClr val="FF4101"/>
                </a:solidFill>
                <a:latin typeface="Times Roman"/>
                <a:ea typeface="Times Roman"/>
                <a:cs typeface="Times Roman"/>
                <a:sym typeface="Times Roman"/>
              </a:rPr>
              <a:t>cheapest </a:t>
            </a:r>
            <a:r>
              <a:rPr sz="1800" b="1" dirty="0">
                <a:solidFill>
                  <a:srgbClr val="FF4101"/>
                </a:solidFill>
              </a:rPr>
              <a:t>access path</a:t>
            </a:r>
            <a:r>
              <a:rPr sz="1800" dirty="0"/>
              <a:t> for retrieving all tuples from Employees that satisfy the condition: </a:t>
            </a:r>
            <a:br>
              <a:rPr sz="800" dirty="0">
                <a:latin typeface="Times Roman"/>
                <a:ea typeface="Times Roman"/>
                <a:cs typeface="Times Roman"/>
                <a:sym typeface="Times Roman"/>
              </a:rPr>
            </a:br>
            <a:endParaRPr sz="800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lnSpc>
                <a:spcPct val="150000"/>
              </a:lnSpc>
              <a:defRPr sz="2400"/>
            </a:pPr>
            <a:br>
              <a:rPr dirty="0">
                <a:latin typeface="Times Roman"/>
                <a:ea typeface="Times Roman"/>
                <a:cs typeface="Times Roman"/>
                <a:sym typeface="Times Roman"/>
              </a:rPr>
            </a:b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endParaRPr sz="9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endParaRPr sz="9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400"/>
            </a:pPr>
            <a:endParaRPr sz="9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10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1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358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59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60" name="Cost of HJ Proj and Result of (Dept JOIN Emp)"/>
          <p:cNvSpPr txBox="1"/>
          <p:nvPr/>
        </p:nvSpPr>
        <p:spPr>
          <a:xfrm>
            <a:off x="2540788" y="1415692"/>
            <a:ext cx="5664954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endParaRPr/>
          </a:p>
          <a:p>
            <a:pPr marL="267368" indent="-267368">
              <a:buSzPct val="100000"/>
              <a:buAutoNum type="arabicPeriod" startAt="2"/>
              <a:defRPr sz="2000"/>
            </a:pPr>
            <a:r>
              <a:t>Cost of HJ Proj and Result of (Dept JOIN Emp)</a:t>
            </a:r>
          </a:p>
        </p:txBody>
      </p:sp>
      <p:pic>
        <p:nvPicPr>
          <p:cNvPr id="37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597354"/>
            <a:ext cx="2400300" cy="326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358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59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60" name="Cost of HJ Proj and Result of (Dept JOIN Emp)"/>
          <p:cNvSpPr txBox="1"/>
          <p:nvPr/>
        </p:nvSpPr>
        <p:spPr>
          <a:xfrm>
            <a:off x="2540788" y="1415692"/>
            <a:ext cx="5664954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endParaRPr/>
          </a:p>
          <a:p>
            <a:pPr marL="267368" indent="-267368">
              <a:buSzPct val="100000"/>
              <a:buAutoNum type="arabicPeriod" startAt="2"/>
              <a:defRPr sz="2000"/>
            </a:pPr>
            <a:r>
              <a:t>Cost of HJ Proj and Result of (Dept JOIN Emp)</a:t>
            </a:r>
          </a:p>
        </p:txBody>
      </p:sp>
      <p:sp>
        <p:nvSpPr>
          <p:cNvPr id="367" name="= 2 * 2,000 + 3 * 100…"/>
          <p:cNvSpPr txBox="1"/>
          <p:nvPr/>
        </p:nvSpPr>
        <p:spPr>
          <a:xfrm>
            <a:off x="2668180" y="2755832"/>
            <a:ext cx="2434418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2 * 2,000 + 3 * 100</a:t>
            </a:r>
          </a:p>
          <a:p>
            <a:pPr>
              <a:defRPr sz="2000"/>
            </a:pPr>
            <a:r>
              <a:t>= 4,300 I/Os</a:t>
            </a:r>
          </a:p>
        </p:txBody>
      </p:sp>
      <p:sp>
        <p:nvSpPr>
          <p:cNvPr id="368" name="= 2 × NPages(Dept JOIN Emp) + 3 × NPages(Proj)"/>
          <p:cNvSpPr txBox="1"/>
          <p:nvPr/>
        </p:nvSpPr>
        <p:spPr>
          <a:xfrm>
            <a:off x="2725819" y="2027635"/>
            <a:ext cx="584977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2 × NPages(Dept JOIN Emp) + 3 × NPages(Proj)</a:t>
            </a:r>
          </a:p>
        </p:txBody>
      </p:sp>
      <p:sp>
        <p:nvSpPr>
          <p:cNvPr id="369" name="= 2 * Number of resulting pages + 3 * Npages(Proj)"/>
          <p:cNvSpPr txBox="1"/>
          <p:nvPr/>
        </p:nvSpPr>
        <p:spPr>
          <a:xfrm>
            <a:off x="2725509" y="2398994"/>
            <a:ext cx="585039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2 * Number of resulting pages + 3 * Npages(Proj)</a:t>
            </a:r>
          </a:p>
        </p:txBody>
      </p:sp>
      <p:pic>
        <p:nvPicPr>
          <p:cNvPr id="37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597354"/>
            <a:ext cx="2400300" cy="32639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7545599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 advAuto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375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76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77" name="Total Cost = Cost of first SMJ + Cost of second HJ"/>
          <p:cNvSpPr txBox="1"/>
          <p:nvPr/>
        </p:nvSpPr>
        <p:spPr>
          <a:xfrm>
            <a:off x="2847188" y="3147016"/>
            <a:ext cx="575068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Total Cost = Cost of first SMJ + Cost of second HJ</a:t>
            </a:r>
          </a:p>
        </p:txBody>
      </p:sp>
      <p:sp>
        <p:nvSpPr>
          <p:cNvPr id="378" name="= 5,625 + 4,300…"/>
          <p:cNvSpPr txBox="1"/>
          <p:nvPr/>
        </p:nvSpPr>
        <p:spPr>
          <a:xfrm>
            <a:off x="4015588" y="3641749"/>
            <a:ext cx="1883753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5,625 + 4,300</a:t>
            </a:r>
          </a:p>
          <a:p>
            <a:pPr>
              <a:defRPr sz="2000"/>
            </a:pPr>
            <a:r>
              <a:t>= 9,925 I/Os</a:t>
            </a:r>
          </a:p>
        </p:txBody>
      </p:sp>
      <p:pic>
        <p:nvPicPr>
          <p:cNvPr id="37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" y="1597354"/>
            <a:ext cx="2400300" cy="326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1" animBg="1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38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85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86" name="Cost of SMJ Dept and Proj…"/>
          <p:cNvSpPr txBox="1"/>
          <p:nvPr/>
        </p:nvSpPr>
        <p:spPr>
          <a:xfrm>
            <a:off x="2603029" y="1744368"/>
            <a:ext cx="3395158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r>
              <a:rPr dirty="0"/>
              <a:t>Cost of SMJ Dept and </a:t>
            </a:r>
            <a:r>
              <a:rPr dirty="0" err="1"/>
              <a:t>Proj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</p:txBody>
      </p:sp>
      <p:sp>
        <p:nvSpPr>
          <p:cNvPr id="387" name="= Cost of sorting Dept + Cost of sorting Proj + Cost of join sorted Dept and Proj"/>
          <p:cNvSpPr txBox="1"/>
          <p:nvPr/>
        </p:nvSpPr>
        <p:spPr>
          <a:xfrm>
            <a:off x="2848236" y="2068504"/>
            <a:ext cx="6267089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dirty="0"/>
              <a:t>= </a:t>
            </a:r>
            <a:r>
              <a:rPr dirty="0">
                <a:solidFill>
                  <a:srgbClr val="0505FC"/>
                </a:solidFill>
              </a:rPr>
              <a:t>Cost of sorting Dept</a:t>
            </a:r>
            <a:r>
              <a:rPr dirty="0"/>
              <a:t> + </a:t>
            </a:r>
            <a:r>
              <a:rPr dirty="0">
                <a:solidFill>
                  <a:srgbClr val="FC02FD"/>
                </a:solidFill>
              </a:rPr>
              <a:t>Cost of sorting </a:t>
            </a:r>
            <a:r>
              <a:rPr dirty="0" err="1">
                <a:solidFill>
                  <a:srgbClr val="FC02FD"/>
                </a:solidFill>
              </a:rPr>
              <a:t>Proj</a:t>
            </a:r>
            <a:r>
              <a:rPr dirty="0">
                <a:solidFill>
                  <a:srgbClr val="FC02FD"/>
                </a:solidFill>
              </a:rPr>
              <a:t> </a:t>
            </a:r>
            <a:r>
              <a:rPr dirty="0"/>
              <a:t>+ </a:t>
            </a:r>
            <a:r>
              <a:rPr dirty="0">
                <a:solidFill>
                  <a:srgbClr val="FF0460"/>
                </a:solidFill>
              </a:rPr>
              <a:t>Cost of join sorted Dept and </a:t>
            </a:r>
            <a:r>
              <a:rPr dirty="0" err="1">
                <a:solidFill>
                  <a:srgbClr val="FF0460"/>
                </a:solidFill>
              </a:rPr>
              <a:t>Proj</a:t>
            </a:r>
            <a:endParaRPr dirty="0">
              <a:solidFill>
                <a:srgbClr val="FF0460"/>
              </a:solidFill>
            </a:endParaRPr>
          </a:p>
        </p:txBody>
      </p:sp>
      <p:pic>
        <p:nvPicPr>
          <p:cNvPr id="3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678940"/>
            <a:ext cx="2387600" cy="321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1" animBg="1" advAuto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38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85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86" name="Cost of SMJ Dept and Proj…"/>
          <p:cNvSpPr txBox="1"/>
          <p:nvPr/>
        </p:nvSpPr>
        <p:spPr>
          <a:xfrm>
            <a:off x="2603029" y="1744368"/>
            <a:ext cx="3395158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r>
              <a:rPr dirty="0"/>
              <a:t>Cost of SMJ Dept and </a:t>
            </a:r>
            <a:r>
              <a:rPr dirty="0" err="1"/>
              <a:t>Proj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lang="en-AU" dirty="0"/>
              <a:t>Result size?</a:t>
            </a:r>
            <a:endParaRPr dirty="0"/>
          </a:p>
        </p:txBody>
      </p:sp>
      <p:sp>
        <p:nvSpPr>
          <p:cNvPr id="387" name="= Cost of sorting Dept + Cost of sorting Proj + Cost of join sorted Dept and Proj"/>
          <p:cNvSpPr txBox="1"/>
          <p:nvPr/>
        </p:nvSpPr>
        <p:spPr>
          <a:xfrm>
            <a:off x="2848236" y="2068504"/>
            <a:ext cx="6267089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505FC"/>
                </a:solidFill>
              </a:rPr>
              <a:t>Cost of sorting Dept</a:t>
            </a:r>
            <a:r>
              <a:t> + </a:t>
            </a:r>
            <a:r>
              <a:rPr>
                <a:solidFill>
                  <a:srgbClr val="FC02FD"/>
                </a:solidFill>
              </a:rPr>
              <a:t>Cost of sorting Proj </a:t>
            </a:r>
            <a:r>
              <a:t>+ </a:t>
            </a:r>
            <a:r>
              <a:rPr>
                <a:solidFill>
                  <a:srgbClr val="FF0460"/>
                </a:solidFill>
              </a:rPr>
              <a:t>Cost of join sorted Dept and Proj</a:t>
            </a:r>
          </a:p>
        </p:txBody>
      </p:sp>
      <p:sp>
        <p:nvSpPr>
          <p:cNvPr id="388" name="= 2 × NPasses × NPages(Dept) + 2 × NPasses × NPages(Proj) + NPages(Dept) + NPages(Proj)"/>
          <p:cNvSpPr txBox="1"/>
          <p:nvPr/>
        </p:nvSpPr>
        <p:spPr>
          <a:xfrm>
            <a:off x="2828900" y="2840329"/>
            <a:ext cx="6381960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710F3"/>
                </a:solidFill>
              </a:rPr>
              <a:t>2 × NPasses × NPages(Dept)</a:t>
            </a:r>
            <a:r>
              <a:rPr>
                <a:solidFill>
                  <a:srgbClr val="18FD01"/>
                </a:solidFill>
              </a:rPr>
              <a:t> </a:t>
            </a:r>
            <a:r>
              <a:t>+</a:t>
            </a:r>
            <a:r>
              <a:rPr>
                <a:solidFill>
                  <a:srgbClr val="18FD01"/>
                </a:solidFill>
              </a:rPr>
              <a:t> </a:t>
            </a:r>
            <a:r>
              <a:rPr>
                <a:solidFill>
                  <a:srgbClr val="F706F2"/>
                </a:solidFill>
              </a:rPr>
              <a:t>2 × NPasses × NPages(Proj)</a:t>
            </a:r>
            <a:r>
              <a:t> + </a:t>
            </a:r>
            <a:r>
              <a:rPr>
                <a:solidFill>
                  <a:srgbClr val="FD044F"/>
                </a:solidFill>
              </a:rPr>
              <a:t>NPages(Dept) + NPages(Proj) </a:t>
            </a:r>
          </a:p>
        </p:txBody>
      </p:sp>
      <p:sp>
        <p:nvSpPr>
          <p:cNvPr id="389" name="= 2 * 2 * 125 + 2 * 2 * 100 + 125 + 100…"/>
          <p:cNvSpPr txBox="1"/>
          <p:nvPr/>
        </p:nvSpPr>
        <p:spPr>
          <a:xfrm>
            <a:off x="2826556" y="3662954"/>
            <a:ext cx="4411599" cy="95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61DFE"/>
                </a:solidFill>
              </a:rPr>
              <a:t>2 * 2 * 125</a:t>
            </a:r>
            <a:r>
              <a:t> + </a:t>
            </a:r>
            <a:r>
              <a:rPr>
                <a:solidFill>
                  <a:srgbClr val="F605FC"/>
                </a:solidFill>
              </a:rPr>
              <a:t>2 * 2 * 100</a:t>
            </a:r>
            <a:r>
              <a:t> + </a:t>
            </a:r>
            <a:r>
              <a:rPr>
                <a:solidFill>
                  <a:srgbClr val="FF0461"/>
                </a:solidFill>
              </a:rPr>
              <a:t>125 + 100</a:t>
            </a:r>
          </a:p>
          <a:p>
            <a:pPr>
              <a:defRPr sz="2000"/>
            </a:pPr>
            <a:r>
              <a:t>= </a:t>
            </a:r>
            <a:r>
              <a:rPr>
                <a:solidFill>
                  <a:srgbClr val="060BFE"/>
                </a:solidFill>
              </a:rPr>
              <a:t>500</a:t>
            </a:r>
            <a:r>
              <a:t> + </a:t>
            </a:r>
            <a:r>
              <a:rPr>
                <a:solidFill>
                  <a:srgbClr val="FD00FE"/>
                </a:solidFill>
              </a:rPr>
              <a:t>400</a:t>
            </a:r>
            <a:r>
              <a:t> + </a:t>
            </a:r>
            <a:r>
              <a:rPr>
                <a:solidFill>
                  <a:srgbClr val="FE045E"/>
                </a:solidFill>
              </a:rPr>
              <a:t>225</a:t>
            </a:r>
          </a:p>
          <a:p>
            <a:pPr>
              <a:defRPr sz="2000"/>
            </a:pPr>
            <a:r>
              <a:t>= 1,125 I/Os</a:t>
            </a:r>
          </a:p>
        </p:txBody>
      </p:sp>
      <p:pic>
        <p:nvPicPr>
          <p:cNvPr id="3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678940"/>
            <a:ext cx="2387600" cy="32131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927184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animBg="1" advAuto="0"/>
      <p:bldP spid="388" grpId="0" animBg="1" advAuto="0"/>
      <p:bldP spid="389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38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385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86" name="Cost of SMJ Dept and Proj…"/>
          <p:cNvSpPr txBox="1"/>
          <p:nvPr/>
        </p:nvSpPr>
        <p:spPr>
          <a:xfrm>
            <a:off x="2603029" y="1744368"/>
            <a:ext cx="3395158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r>
              <a:rPr dirty="0"/>
              <a:t>Cost of SMJ Dept and </a:t>
            </a:r>
            <a:r>
              <a:rPr dirty="0" err="1"/>
              <a:t>Proj</a:t>
            </a: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lang="en-AU" dirty="0"/>
              <a:t>Result size</a:t>
            </a:r>
            <a:endParaRPr dirty="0"/>
          </a:p>
        </p:txBody>
      </p:sp>
      <p:sp>
        <p:nvSpPr>
          <p:cNvPr id="387" name="= Cost of sorting Dept + Cost of sorting Proj + Cost of join sorted Dept and Proj"/>
          <p:cNvSpPr txBox="1"/>
          <p:nvPr/>
        </p:nvSpPr>
        <p:spPr>
          <a:xfrm>
            <a:off x="2848236" y="2068504"/>
            <a:ext cx="6267089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505FC"/>
                </a:solidFill>
              </a:rPr>
              <a:t>Cost of sorting Dept</a:t>
            </a:r>
            <a:r>
              <a:t> + </a:t>
            </a:r>
            <a:r>
              <a:rPr>
                <a:solidFill>
                  <a:srgbClr val="FC02FD"/>
                </a:solidFill>
              </a:rPr>
              <a:t>Cost of sorting Proj </a:t>
            </a:r>
            <a:r>
              <a:t>+ </a:t>
            </a:r>
            <a:r>
              <a:rPr>
                <a:solidFill>
                  <a:srgbClr val="FF0460"/>
                </a:solidFill>
              </a:rPr>
              <a:t>Cost of join sorted Dept and Proj</a:t>
            </a:r>
          </a:p>
        </p:txBody>
      </p:sp>
      <p:sp>
        <p:nvSpPr>
          <p:cNvPr id="388" name="= 2 × NPasses × NPages(Dept) + 2 × NPasses × NPages(Proj) + NPages(Dept) + NPages(Proj)"/>
          <p:cNvSpPr txBox="1"/>
          <p:nvPr/>
        </p:nvSpPr>
        <p:spPr>
          <a:xfrm>
            <a:off x="2828900" y="2840329"/>
            <a:ext cx="6381960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710F3"/>
                </a:solidFill>
              </a:rPr>
              <a:t>2 × NPasses × NPages(Dept)</a:t>
            </a:r>
            <a:r>
              <a:rPr>
                <a:solidFill>
                  <a:srgbClr val="18FD01"/>
                </a:solidFill>
              </a:rPr>
              <a:t> </a:t>
            </a:r>
            <a:r>
              <a:t>+</a:t>
            </a:r>
            <a:r>
              <a:rPr>
                <a:solidFill>
                  <a:srgbClr val="18FD01"/>
                </a:solidFill>
              </a:rPr>
              <a:t> </a:t>
            </a:r>
            <a:r>
              <a:rPr>
                <a:solidFill>
                  <a:srgbClr val="F706F2"/>
                </a:solidFill>
              </a:rPr>
              <a:t>2 × NPasses × NPages(Proj)</a:t>
            </a:r>
            <a:r>
              <a:t> + </a:t>
            </a:r>
            <a:r>
              <a:rPr>
                <a:solidFill>
                  <a:srgbClr val="FD044F"/>
                </a:solidFill>
              </a:rPr>
              <a:t>NPages(Dept) + NPages(Proj) </a:t>
            </a:r>
          </a:p>
        </p:txBody>
      </p:sp>
      <p:sp>
        <p:nvSpPr>
          <p:cNvPr id="389" name="= 2 * 2 * 125 + 2 * 2 * 100 + 125 + 100…"/>
          <p:cNvSpPr txBox="1"/>
          <p:nvPr/>
        </p:nvSpPr>
        <p:spPr>
          <a:xfrm>
            <a:off x="2826556" y="3662954"/>
            <a:ext cx="4411599" cy="95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</a:t>
            </a:r>
            <a:r>
              <a:rPr>
                <a:solidFill>
                  <a:srgbClr val="061DFE"/>
                </a:solidFill>
              </a:rPr>
              <a:t>2 * 2 * 125</a:t>
            </a:r>
            <a:r>
              <a:t> + </a:t>
            </a:r>
            <a:r>
              <a:rPr>
                <a:solidFill>
                  <a:srgbClr val="F605FC"/>
                </a:solidFill>
              </a:rPr>
              <a:t>2 * 2 * 100</a:t>
            </a:r>
            <a:r>
              <a:t> + </a:t>
            </a:r>
            <a:r>
              <a:rPr>
                <a:solidFill>
                  <a:srgbClr val="FF0461"/>
                </a:solidFill>
              </a:rPr>
              <a:t>125 + 100</a:t>
            </a:r>
          </a:p>
          <a:p>
            <a:pPr>
              <a:defRPr sz="2000"/>
            </a:pPr>
            <a:r>
              <a:t>= </a:t>
            </a:r>
            <a:r>
              <a:rPr>
                <a:solidFill>
                  <a:srgbClr val="060BFE"/>
                </a:solidFill>
              </a:rPr>
              <a:t>500</a:t>
            </a:r>
            <a:r>
              <a:t> + </a:t>
            </a:r>
            <a:r>
              <a:rPr>
                <a:solidFill>
                  <a:srgbClr val="FD00FE"/>
                </a:solidFill>
              </a:rPr>
              <a:t>400</a:t>
            </a:r>
            <a:r>
              <a:t> + </a:t>
            </a:r>
            <a:r>
              <a:rPr>
                <a:solidFill>
                  <a:srgbClr val="FE045E"/>
                </a:solidFill>
              </a:rPr>
              <a:t>225</a:t>
            </a:r>
          </a:p>
          <a:p>
            <a:pPr>
              <a:defRPr sz="2000"/>
            </a:pPr>
            <a:r>
              <a:t>= 1,125 I/Os</a:t>
            </a:r>
          </a:p>
        </p:txBody>
      </p:sp>
      <p:pic>
        <p:nvPicPr>
          <p:cNvPr id="3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678940"/>
            <a:ext cx="2387600" cy="321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= 1 / 1,000 * 5,000 * 1,000…">
            <a:extLst>
              <a:ext uri="{FF2B5EF4-FFF2-40B4-BE49-F238E27FC236}">
                <a16:creationId xmlns:a16="http://schemas.microsoft.com/office/drawing/2014/main" id="{3621669F-65EE-654C-ADD1-2616A02452FE}"/>
              </a:ext>
            </a:extLst>
          </p:cNvPr>
          <p:cNvSpPr txBox="1"/>
          <p:nvPr/>
        </p:nvSpPr>
        <p:spPr>
          <a:xfrm>
            <a:off x="2535951" y="5398149"/>
            <a:ext cx="3062844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1 / 1,000 * 5,000 * 1,000</a:t>
            </a:r>
          </a:p>
          <a:p>
            <a:pPr>
              <a:defRPr sz="2000"/>
            </a:pPr>
            <a:r>
              <a:rPr dirty="0"/>
              <a:t>= 5,000 tuples</a:t>
            </a:r>
          </a:p>
        </p:txBody>
      </p:sp>
      <p:sp>
        <p:nvSpPr>
          <p:cNvPr id="12" name="= 1 / NKeys(Bigger) * NTuples(Dept) * NTuples(Proj)">
            <a:extLst>
              <a:ext uri="{FF2B5EF4-FFF2-40B4-BE49-F238E27FC236}">
                <a16:creationId xmlns:a16="http://schemas.microsoft.com/office/drawing/2014/main" id="{B9D6C9F9-36C3-D942-8B15-EF119957CBFF}"/>
              </a:ext>
            </a:extLst>
          </p:cNvPr>
          <p:cNvSpPr txBox="1"/>
          <p:nvPr/>
        </p:nvSpPr>
        <p:spPr>
          <a:xfrm>
            <a:off x="2552024" y="5062692"/>
            <a:ext cx="6006789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1 / NKeys(Bigger) * NTuples(Dept) * NTuples(Proj)</a:t>
            </a:r>
          </a:p>
        </p:txBody>
      </p:sp>
      <p:sp>
        <p:nvSpPr>
          <p:cNvPr id="15" name="= 5,000 / 50 = 100 pages">
            <a:extLst>
              <a:ext uri="{FF2B5EF4-FFF2-40B4-BE49-F238E27FC236}">
                <a16:creationId xmlns:a16="http://schemas.microsoft.com/office/drawing/2014/main" id="{A0831B46-D0CE-2248-B2BD-C78DBBFF927A}"/>
              </a:ext>
            </a:extLst>
          </p:cNvPr>
          <p:cNvSpPr txBox="1"/>
          <p:nvPr/>
        </p:nvSpPr>
        <p:spPr>
          <a:xfrm>
            <a:off x="2535951" y="6037781"/>
            <a:ext cx="2928775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5,000 / 50 = 100 pages</a:t>
            </a:r>
          </a:p>
        </p:txBody>
      </p:sp>
    </p:spTree>
    <p:extLst>
      <p:ext uri="{BB962C8B-B14F-4D97-AF65-F5344CB8AC3E}">
        <p14:creationId xmlns:p14="http://schemas.microsoft.com/office/powerpoint/2010/main" val="14990265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animBg="1" advAuto="0"/>
      <p:bldP spid="388" grpId="0" animBg="1" advAuto="0"/>
      <p:bldP spid="389" grpId="0" animBg="1" advAuto="0"/>
      <p:bldP spid="11" grpId="0" animBg="1" advAuto="0"/>
      <p:bldP spid="12" grpId="0" animBg="1" advAuto="0"/>
      <p:bldP spid="15" grpId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39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`</a:t>
            </a:r>
          </a:p>
        </p:txBody>
      </p:sp>
      <p:sp>
        <p:nvSpPr>
          <p:cNvPr id="398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99" name="Cost of HJ Emp and Result of (Dept JOIN Proj)"/>
          <p:cNvSpPr txBox="1"/>
          <p:nvPr/>
        </p:nvSpPr>
        <p:spPr>
          <a:xfrm>
            <a:off x="2540788" y="1415692"/>
            <a:ext cx="5664954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endParaRPr dirty="0"/>
          </a:p>
          <a:p>
            <a:pPr marL="267368" indent="-267368">
              <a:buSzPct val="100000"/>
              <a:buAutoNum type="arabicPeriod" startAt="2"/>
              <a:defRPr sz="2000"/>
            </a:pPr>
            <a:r>
              <a:rPr dirty="0"/>
              <a:t>Cost of HJ Emp and Result of (Dept JOIN </a:t>
            </a:r>
            <a:r>
              <a:rPr dirty="0" err="1"/>
              <a:t>Proj</a:t>
            </a:r>
            <a:r>
              <a:rPr dirty="0"/>
              <a:t>)</a:t>
            </a:r>
          </a:p>
        </p:txBody>
      </p:sp>
      <p:pic>
        <p:nvPicPr>
          <p:cNvPr id="4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678940"/>
            <a:ext cx="2387600" cy="321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397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`</a:t>
            </a:r>
          </a:p>
        </p:txBody>
      </p:sp>
      <p:sp>
        <p:nvSpPr>
          <p:cNvPr id="398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399" name="Cost of HJ Emp and Result of (Dept JOIN Proj)"/>
          <p:cNvSpPr txBox="1"/>
          <p:nvPr/>
        </p:nvSpPr>
        <p:spPr>
          <a:xfrm>
            <a:off x="2540788" y="1415692"/>
            <a:ext cx="5664954" cy="667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marL="267368" indent="-267368">
              <a:buSzPct val="100000"/>
              <a:buAutoNum type="arabicPeriod"/>
              <a:defRPr sz="2000"/>
            </a:pPr>
            <a:endParaRPr dirty="0"/>
          </a:p>
          <a:p>
            <a:pPr marL="267368" indent="-267368">
              <a:buSzPct val="100000"/>
              <a:buAutoNum type="arabicPeriod" startAt="2"/>
              <a:defRPr sz="2000"/>
            </a:pPr>
            <a:r>
              <a:rPr dirty="0"/>
              <a:t>Cost of HJ Emp and Result of (Dept JOIN </a:t>
            </a:r>
            <a:r>
              <a:rPr dirty="0" err="1"/>
              <a:t>Proj</a:t>
            </a:r>
            <a:r>
              <a:rPr dirty="0"/>
              <a:t>)</a:t>
            </a:r>
          </a:p>
        </p:txBody>
      </p:sp>
      <p:sp>
        <p:nvSpPr>
          <p:cNvPr id="406" name="= 2 * 100 + 3 * 1,000…"/>
          <p:cNvSpPr txBox="1"/>
          <p:nvPr/>
        </p:nvSpPr>
        <p:spPr>
          <a:xfrm>
            <a:off x="2668180" y="2755832"/>
            <a:ext cx="2434418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2 * 100 + 3 * 1,000</a:t>
            </a:r>
          </a:p>
          <a:p>
            <a:pPr>
              <a:defRPr sz="2000"/>
            </a:pPr>
            <a:r>
              <a:t>= 3,200 I/Os</a:t>
            </a:r>
          </a:p>
        </p:txBody>
      </p:sp>
      <p:sp>
        <p:nvSpPr>
          <p:cNvPr id="407" name="= 2 × NPages(Dept JOIN Proj) + 3 × NPages(Emp)"/>
          <p:cNvSpPr txBox="1"/>
          <p:nvPr/>
        </p:nvSpPr>
        <p:spPr>
          <a:xfrm>
            <a:off x="2725819" y="2027635"/>
            <a:ext cx="584977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2 × </a:t>
            </a:r>
            <a:r>
              <a:rPr dirty="0" err="1"/>
              <a:t>NPages</a:t>
            </a:r>
            <a:r>
              <a:rPr dirty="0"/>
              <a:t>(Dept JOIN </a:t>
            </a:r>
            <a:r>
              <a:rPr dirty="0" err="1"/>
              <a:t>Proj</a:t>
            </a:r>
            <a:r>
              <a:rPr dirty="0"/>
              <a:t>) + 3 × </a:t>
            </a:r>
            <a:r>
              <a:rPr dirty="0" err="1"/>
              <a:t>NPages</a:t>
            </a:r>
            <a:r>
              <a:rPr dirty="0"/>
              <a:t>(Emp)</a:t>
            </a:r>
          </a:p>
        </p:txBody>
      </p:sp>
      <p:sp>
        <p:nvSpPr>
          <p:cNvPr id="408" name="= 2 * Number of resulting pages + 3 * Npages(Emp)"/>
          <p:cNvSpPr txBox="1"/>
          <p:nvPr/>
        </p:nvSpPr>
        <p:spPr>
          <a:xfrm>
            <a:off x="2725509" y="2398994"/>
            <a:ext cx="592096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rPr dirty="0"/>
              <a:t>= 2 * Number of resulting pages + 3 * </a:t>
            </a:r>
            <a:r>
              <a:rPr dirty="0" err="1"/>
              <a:t>Npages</a:t>
            </a:r>
            <a:r>
              <a:rPr dirty="0"/>
              <a:t>(Emp)</a:t>
            </a:r>
          </a:p>
        </p:txBody>
      </p:sp>
      <p:pic>
        <p:nvPicPr>
          <p:cNvPr id="4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678940"/>
            <a:ext cx="2387600" cy="32131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3974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41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  <p:sp>
        <p:nvSpPr>
          <p:cNvPr id="415" name="2. Estimate cost of multi-relation plans"/>
          <p:cNvSpPr txBox="1"/>
          <p:nvPr/>
        </p:nvSpPr>
        <p:spPr>
          <a:xfrm>
            <a:off x="144531" y="990600"/>
            <a:ext cx="51275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4500"/>
              </a:lnSpc>
              <a:spcBef>
                <a:spcPts val="1200"/>
              </a:spcBef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Estimate cost of multi-relation plans</a:t>
            </a:r>
          </a:p>
        </p:txBody>
      </p:sp>
      <p:sp>
        <p:nvSpPr>
          <p:cNvPr id="416" name="Total Cost = Cost of first SMJ + Cost of second HJ"/>
          <p:cNvSpPr txBox="1"/>
          <p:nvPr/>
        </p:nvSpPr>
        <p:spPr>
          <a:xfrm>
            <a:off x="2847188" y="3147016"/>
            <a:ext cx="575068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Total Cost = Cost of first SMJ + Cost of second HJ</a:t>
            </a:r>
          </a:p>
        </p:txBody>
      </p:sp>
      <p:sp>
        <p:nvSpPr>
          <p:cNvPr id="417" name="= 1,125 + 3,200…"/>
          <p:cNvSpPr txBox="1"/>
          <p:nvPr/>
        </p:nvSpPr>
        <p:spPr>
          <a:xfrm>
            <a:off x="4015588" y="3641749"/>
            <a:ext cx="1883753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t>= 1,125 + 3,200</a:t>
            </a:r>
          </a:p>
          <a:p>
            <a:pPr>
              <a:defRPr sz="2000"/>
            </a:pPr>
            <a:r>
              <a:t>= 4,325 I/Os</a:t>
            </a:r>
          </a:p>
        </p:txBody>
      </p:sp>
      <p:pic>
        <p:nvPicPr>
          <p:cNvPr id="4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678940"/>
            <a:ext cx="2387600" cy="3213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" grpId="1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Box 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423" name="TextBox 4"/>
          <p:cNvSpPr txBox="1"/>
          <p:nvPr/>
        </p:nvSpPr>
        <p:spPr>
          <a:xfrm>
            <a:off x="108606" y="3111981"/>
            <a:ext cx="8571188" cy="634038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3900" b="1"/>
            </a:lvl1pPr>
          </a:lstStyle>
          <a:p>
            <a:r>
              <a:t>Any questions? </a:t>
            </a:r>
          </a:p>
        </p:txBody>
      </p:sp>
      <p:sp>
        <p:nvSpPr>
          <p:cNvPr id="424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multi-relation plans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15" name="1. Consider a relation with this schema:…"/>
          <p:cNvSpPr txBox="1"/>
          <p:nvPr/>
        </p:nvSpPr>
        <p:spPr>
          <a:xfrm>
            <a:off x="563916" y="863989"/>
            <a:ext cx="9320223" cy="771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1. Consider a relation with this schema:</a:t>
            </a: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lnSpc>
                <a:spcPct val="150000"/>
              </a:lnSpc>
              <a:defRPr sz="2400"/>
            </a:pPr>
            <a:r>
              <a:rPr dirty="0">
                <a:latin typeface="Times Roman"/>
                <a:ea typeface="Times Roman"/>
                <a:cs typeface="Times Roman"/>
                <a:sym typeface="Times Roman"/>
              </a:rPr>
              <a:t>Employee: </a:t>
            </a:r>
            <a:r>
              <a:rPr sz="2000" dirty="0">
                <a:solidFill>
                  <a:srgbClr val="FD4201"/>
                </a:solidFill>
              </a:rPr>
              <a:t>10,000</a:t>
            </a:r>
            <a:r>
              <a:rPr sz="2000" dirty="0"/>
              <a:t> pages, </a:t>
            </a:r>
            <a:r>
              <a:rPr sz="2000" dirty="0">
                <a:solidFill>
                  <a:srgbClr val="FE4601"/>
                </a:solidFill>
              </a:rPr>
              <a:t>20</a:t>
            </a:r>
            <a:r>
              <a:rPr sz="2000" dirty="0"/>
              <a:t> tuples / page</a:t>
            </a: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lnSpc>
                <a:spcPct val="150000"/>
              </a:lnSpc>
              <a:defRPr sz="2400"/>
            </a:pPr>
            <a:r>
              <a:rPr sz="2000" i="1" dirty="0" err="1">
                <a:solidFill>
                  <a:srgbClr val="061FFF"/>
                </a:solidFill>
                <a:latin typeface="Times Roman"/>
                <a:ea typeface="Times Roman"/>
                <a:cs typeface="Times Roman"/>
                <a:sym typeface="Times Roman"/>
              </a:rPr>
              <a:t>eid</a:t>
            </a:r>
            <a:r>
              <a:rPr sz="2000" dirty="0">
                <a:solidFill>
                  <a:srgbClr val="061FFF"/>
                </a:solidFill>
              </a:rPr>
              <a:t>: integer, </a:t>
            </a:r>
            <a:r>
              <a:rPr sz="2000" dirty="0">
                <a:solidFill>
                  <a:srgbClr val="FF4B01"/>
                </a:solidFill>
              </a:rPr>
              <a:t>200,000</a:t>
            </a:r>
            <a:r>
              <a:rPr sz="2000" dirty="0"/>
              <a:t> distinct values, </a:t>
            </a:r>
            <a:r>
              <a:rPr sz="2000" dirty="0">
                <a:solidFill>
                  <a:srgbClr val="FF2701"/>
                </a:solidFill>
              </a:rPr>
              <a:t>from 1 to 200,000</a:t>
            </a:r>
            <a:endParaRPr sz="2000" dirty="0">
              <a:solidFill>
                <a:srgbClr val="061FFF"/>
              </a:solidFill>
            </a:endParaRPr>
          </a:p>
          <a:p>
            <a:pPr lvl="2" indent="457200">
              <a:lnSpc>
                <a:spcPct val="150000"/>
              </a:lnSpc>
              <a:defRPr sz="2400"/>
            </a:pPr>
            <a:r>
              <a:rPr sz="2000" i="1" dirty="0" err="1">
                <a:solidFill>
                  <a:srgbClr val="061FFF"/>
                </a:solidFill>
                <a:latin typeface="Times Roman"/>
                <a:ea typeface="Times Roman"/>
                <a:cs typeface="Times Roman"/>
                <a:sym typeface="Times Roman"/>
              </a:rPr>
              <a:t>ename</a:t>
            </a:r>
            <a:r>
              <a:rPr sz="2000" dirty="0">
                <a:solidFill>
                  <a:srgbClr val="061FFF"/>
                </a:solidFill>
              </a:rPr>
              <a:t>: string, </a:t>
            </a:r>
          </a:p>
          <a:p>
            <a:pPr lvl="2" indent="457200">
              <a:lnSpc>
                <a:spcPct val="150000"/>
              </a:lnSpc>
              <a:defRPr sz="2400"/>
            </a:pPr>
            <a:r>
              <a:rPr sz="2000" i="1" dirty="0" err="1">
                <a:solidFill>
                  <a:srgbClr val="061FFF"/>
                </a:solidFill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rPr sz="2000" dirty="0">
                <a:solidFill>
                  <a:srgbClr val="061FFF"/>
                </a:solidFill>
              </a:rPr>
              <a:t>: integer, </a:t>
            </a:r>
            <a:r>
              <a:rPr sz="2000" dirty="0">
                <a:solidFill>
                  <a:srgbClr val="FF2E01"/>
                </a:solidFill>
              </a:rPr>
              <a:t>50,000 </a:t>
            </a:r>
            <a:r>
              <a:rPr sz="2000" dirty="0"/>
              <a:t>distinct values, </a:t>
            </a:r>
            <a:r>
              <a:rPr sz="2000" dirty="0">
                <a:solidFill>
                  <a:srgbClr val="FF4601"/>
                </a:solidFill>
              </a:rPr>
              <a:t>from 0 to 50,000</a:t>
            </a:r>
            <a:endParaRPr sz="2000" dirty="0">
              <a:solidFill>
                <a:srgbClr val="061FFF"/>
              </a:solidFill>
            </a:endParaRPr>
          </a:p>
          <a:p>
            <a:pPr lvl="2" indent="457200">
              <a:lnSpc>
                <a:spcPct val="150000"/>
              </a:lnSpc>
              <a:defRPr sz="2400"/>
            </a:pPr>
            <a:r>
              <a:rPr sz="2000" i="1" dirty="0">
                <a:solidFill>
                  <a:srgbClr val="061FFF"/>
                </a:solidFill>
                <a:latin typeface="Times Roman"/>
                <a:ea typeface="Times Roman"/>
                <a:cs typeface="Times Roman"/>
                <a:sym typeface="Times Roman"/>
              </a:rPr>
              <a:t>title</a:t>
            </a:r>
            <a:r>
              <a:rPr sz="2000" dirty="0">
                <a:solidFill>
                  <a:srgbClr val="061FFF"/>
                </a:solidFill>
              </a:rPr>
              <a:t>: string, </a:t>
            </a:r>
          </a:p>
          <a:p>
            <a:pPr lvl="2" indent="457200">
              <a:lnSpc>
                <a:spcPct val="150000"/>
              </a:lnSpc>
              <a:defRPr sz="2400"/>
            </a:pPr>
            <a:r>
              <a:rPr sz="2000" i="1" dirty="0">
                <a:solidFill>
                  <a:srgbClr val="061FFF"/>
                </a:solidFill>
                <a:latin typeface="Times Roman"/>
                <a:ea typeface="Times Roman"/>
                <a:cs typeface="Times Roman"/>
                <a:sym typeface="Times Roman"/>
              </a:rPr>
              <a:t>age</a:t>
            </a:r>
            <a:r>
              <a:rPr sz="2000" dirty="0">
                <a:solidFill>
                  <a:srgbClr val="061FFF"/>
                </a:solidFill>
              </a:rPr>
              <a:t>: integer, </a:t>
            </a:r>
            <a:r>
              <a:rPr sz="2000" dirty="0">
                <a:solidFill>
                  <a:srgbClr val="FF2601"/>
                </a:solidFill>
              </a:rPr>
              <a:t>40 </a:t>
            </a:r>
            <a:r>
              <a:rPr sz="2000" dirty="0"/>
              <a:t>distinct values, </a:t>
            </a:r>
            <a:r>
              <a:rPr sz="2000" dirty="0">
                <a:solidFill>
                  <a:srgbClr val="FF1601"/>
                </a:solidFill>
              </a:rPr>
              <a:t>from 20 to 60</a:t>
            </a:r>
            <a:endParaRPr sz="2000" dirty="0"/>
          </a:p>
          <a:p>
            <a:pPr lvl="2" indent="457200">
              <a:lnSpc>
                <a:spcPct val="150000"/>
              </a:lnSpc>
              <a:defRPr sz="2000">
                <a:solidFill>
                  <a:srgbClr val="DD0CE5"/>
                </a:solidFill>
              </a:defRPr>
            </a:pPr>
            <a:r>
              <a:rPr dirty="0"/>
              <a:t>a. An </a:t>
            </a:r>
            <a:r>
              <a:rPr dirty="0" err="1"/>
              <a:t>unclustered</a:t>
            </a:r>
            <a:r>
              <a:rPr dirty="0"/>
              <a:t> hash index (</a:t>
            </a:r>
            <a:r>
              <a:rPr dirty="0">
                <a:solidFill>
                  <a:srgbClr val="FF5001"/>
                </a:solidFill>
              </a:rPr>
              <a:t>500 pages</a:t>
            </a:r>
            <a:r>
              <a:rPr dirty="0"/>
              <a:t>) on </a:t>
            </a:r>
            <a:r>
              <a:rPr i="1" dirty="0" err="1">
                <a:latin typeface="Times Roman"/>
                <a:ea typeface="Times Roman"/>
                <a:cs typeface="Times Roman"/>
                <a:sym typeface="Times Roman"/>
              </a:rPr>
              <a:t>eid</a:t>
            </a:r>
            <a:r>
              <a:rPr i="1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  <a:p>
            <a:pPr lvl="2" indent="457200">
              <a:lnSpc>
                <a:spcPct val="150000"/>
              </a:lnSpc>
              <a:defRPr sz="2400"/>
            </a:pPr>
            <a:r>
              <a:rPr sz="2000" dirty="0">
                <a:solidFill>
                  <a:srgbClr val="DD0CE5"/>
                </a:solidFill>
                <a:latin typeface="Times Roman"/>
                <a:ea typeface="Times Roman"/>
                <a:cs typeface="Times Roman"/>
                <a:sym typeface="Times Roman"/>
              </a:rPr>
              <a:t>b</a:t>
            </a:r>
            <a:r>
              <a:rPr sz="2000" i="1" dirty="0">
                <a:solidFill>
                  <a:srgbClr val="DD0CE5"/>
                </a:solidFill>
                <a:latin typeface="Times Roman"/>
                <a:ea typeface="Times Roman"/>
                <a:cs typeface="Times Roman"/>
                <a:sym typeface="Times Roman"/>
              </a:rPr>
              <a:t>. </a:t>
            </a:r>
            <a:r>
              <a:rPr sz="2000" dirty="0">
                <a:solidFill>
                  <a:srgbClr val="DD0CE5"/>
                </a:solidFill>
              </a:rPr>
              <a:t>An </a:t>
            </a:r>
            <a:r>
              <a:rPr sz="2000" dirty="0" err="1">
                <a:solidFill>
                  <a:srgbClr val="DD0CE5"/>
                </a:solidFill>
              </a:rPr>
              <a:t>unclustered</a:t>
            </a:r>
            <a:r>
              <a:rPr sz="2000" dirty="0">
                <a:solidFill>
                  <a:srgbClr val="DD0CE5"/>
                </a:solidFill>
              </a:rPr>
              <a:t> B+ tree index (</a:t>
            </a:r>
            <a:r>
              <a:rPr sz="2000" dirty="0">
                <a:solidFill>
                  <a:srgbClr val="FF5001"/>
                </a:solidFill>
              </a:rPr>
              <a:t>500 pages</a:t>
            </a:r>
            <a:r>
              <a:rPr sz="2000" dirty="0">
                <a:solidFill>
                  <a:srgbClr val="DD0CE5"/>
                </a:solidFill>
              </a:rPr>
              <a:t>) on </a:t>
            </a:r>
            <a:r>
              <a:rPr sz="2000" i="1" dirty="0" err="1">
                <a:solidFill>
                  <a:srgbClr val="DD0CE5"/>
                </a:solidFill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rPr sz="2000" i="1" dirty="0">
                <a:solidFill>
                  <a:srgbClr val="DD0CE5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  <a:endParaRPr lang="en-AU" sz="2000" dirty="0">
              <a:solidFill>
                <a:srgbClr val="DD0CE5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lnSpc>
                <a:spcPct val="150000"/>
              </a:lnSpc>
              <a:defRPr sz="2400"/>
            </a:pPr>
            <a:r>
              <a:rPr sz="2000" dirty="0">
                <a:solidFill>
                  <a:srgbClr val="DD0CE5"/>
                </a:solidFill>
                <a:latin typeface="Times Roman"/>
                <a:ea typeface="Times Roman"/>
                <a:cs typeface="Times Roman"/>
                <a:sym typeface="Times Roman"/>
              </a:rPr>
              <a:t>c. </a:t>
            </a:r>
            <a:r>
              <a:rPr sz="2000" dirty="0">
                <a:solidFill>
                  <a:srgbClr val="DD0CE5"/>
                </a:solidFill>
              </a:rPr>
              <a:t>An </a:t>
            </a:r>
            <a:r>
              <a:rPr sz="2000" dirty="0" err="1">
                <a:solidFill>
                  <a:srgbClr val="DD0CE5"/>
                </a:solidFill>
              </a:rPr>
              <a:t>unclustered</a:t>
            </a:r>
            <a:r>
              <a:rPr sz="2000" dirty="0">
                <a:solidFill>
                  <a:srgbClr val="DD0CE5"/>
                </a:solidFill>
              </a:rPr>
              <a:t> hash index (</a:t>
            </a:r>
            <a:r>
              <a:rPr sz="2000" dirty="0">
                <a:solidFill>
                  <a:srgbClr val="FF5001"/>
                </a:solidFill>
              </a:rPr>
              <a:t>500 pages</a:t>
            </a:r>
            <a:r>
              <a:rPr sz="2000" dirty="0">
                <a:solidFill>
                  <a:srgbClr val="DD0CE5"/>
                </a:solidFill>
              </a:rPr>
              <a:t>) on </a:t>
            </a:r>
            <a:r>
              <a:rPr sz="2000" i="1" dirty="0">
                <a:solidFill>
                  <a:srgbClr val="DD0CE5"/>
                </a:solidFill>
                <a:latin typeface="Times Roman"/>
                <a:ea typeface="Times Roman"/>
                <a:cs typeface="Times Roman"/>
                <a:sym typeface="Times Roman"/>
              </a:rPr>
              <a:t>age </a:t>
            </a:r>
            <a:endParaRPr lang="en-AU" sz="2000" dirty="0">
              <a:solidFill>
                <a:srgbClr val="DD0CE5"/>
              </a:solidFill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lnSpc>
                <a:spcPct val="150000"/>
              </a:lnSpc>
              <a:defRPr sz="2400"/>
            </a:pPr>
            <a:r>
              <a:rPr sz="2000" dirty="0">
                <a:solidFill>
                  <a:srgbClr val="DD0CE5"/>
                </a:solidFill>
                <a:latin typeface="Times Roman"/>
                <a:ea typeface="Times Roman"/>
                <a:cs typeface="Times Roman"/>
                <a:sym typeface="Times Roman"/>
              </a:rPr>
              <a:t>d. </a:t>
            </a:r>
            <a:r>
              <a:rPr sz="2000" dirty="0">
                <a:solidFill>
                  <a:srgbClr val="DD0CE5"/>
                </a:solidFill>
              </a:rPr>
              <a:t>A clustered B+ tree index (</a:t>
            </a:r>
            <a:r>
              <a:rPr sz="2000" dirty="0">
                <a:solidFill>
                  <a:srgbClr val="FF5001"/>
                </a:solidFill>
              </a:rPr>
              <a:t>500 pages</a:t>
            </a:r>
            <a:r>
              <a:rPr sz="2000" dirty="0">
                <a:solidFill>
                  <a:srgbClr val="DD0CE5"/>
                </a:solidFill>
              </a:rPr>
              <a:t>) on (</a:t>
            </a:r>
            <a:r>
              <a:rPr sz="2000" i="1" dirty="0">
                <a:solidFill>
                  <a:srgbClr val="DD0CE5"/>
                </a:solidFill>
                <a:latin typeface="Times Roman"/>
                <a:ea typeface="Times Roman"/>
                <a:cs typeface="Times Roman"/>
                <a:sym typeface="Times Roman"/>
              </a:rPr>
              <a:t>age</a:t>
            </a:r>
            <a:r>
              <a:rPr sz="2000" dirty="0">
                <a:solidFill>
                  <a:srgbClr val="DD0CE5"/>
                </a:solidFill>
              </a:rPr>
              <a:t>, </a:t>
            </a:r>
            <a:r>
              <a:rPr sz="2000" i="1" dirty="0" err="1">
                <a:solidFill>
                  <a:srgbClr val="DD0CE5"/>
                </a:solidFill>
                <a:latin typeface="Times Roman"/>
                <a:ea typeface="Times Roman"/>
                <a:cs typeface="Times Roman"/>
                <a:sym typeface="Times Roman"/>
              </a:rPr>
              <a:t>sal</a:t>
            </a:r>
            <a:r>
              <a:rPr sz="2000" dirty="0">
                <a:solidFill>
                  <a:srgbClr val="DD0CE5"/>
                </a:solidFill>
              </a:rPr>
              <a:t>)</a:t>
            </a:r>
            <a:br>
              <a:rPr sz="1200" dirty="0">
                <a:latin typeface="Times Roman"/>
                <a:ea typeface="Times Roman"/>
                <a:cs typeface="Times Roman"/>
                <a:sym typeface="Times Roman"/>
              </a:rPr>
            </a:b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lvl="2" indent="457200">
              <a:lnSpc>
                <a:spcPct val="150000"/>
              </a:lnSpc>
              <a:defRPr sz="2400"/>
            </a:pPr>
            <a:br>
              <a:rPr dirty="0">
                <a:latin typeface="Times Roman"/>
                <a:ea typeface="Times Roman"/>
                <a:cs typeface="Times Roman"/>
                <a:sym typeface="Times Roman"/>
              </a:rPr>
            </a:br>
            <a:endParaRPr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200"/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1383631" lvl="3" indent="-240631">
              <a:lnSpc>
                <a:spcPct val="150000"/>
              </a:lnSpc>
              <a:buSzPct val="100000"/>
              <a:buChar char="•"/>
              <a:defRPr sz="2400"/>
            </a:pP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1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22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23" name="Reduction factor (RF) associated with each predicate reflects the impact of the predicate in reducing the result size"/>
          <p:cNvSpPr txBox="1"/>
          <p:nvPr/>
        </p:nvSpPr>
        <p:spPr>
          <a:xfrm>
            <a:off x="192957" y="868731"/>
            <a:ext cx="8951043" cy="1131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 defTabSz="457200">
              <a:lnSpc>
                <a:spcPct val="150000"/>
              </a:lnSpc>
              <a:spcBef>
                <a:spcPts val="1200"/>
              </a:spcBef>
              <a:defRPr sz="2400"/>
            </a:pPr>
            <a:r>
              <a:rPr kern="500" dirty="0">
                <a:solidFill>
                  <a:schemeClr val="accent2"/>
                </a:solidFill>
              </a:rPr>
              <a:t>Reduction factor (RF) </a:t>
            </a:r>
            <a:r>
              <a:rPr kern="500" dirty="0"/>
              <a:t>associated with each predicate reflects</a:t>
            </a:r>
            <a:r>
              <a:rPr lang="en-AU" kern="500" dirty="0"/>
              <a:t> </a:t>
            </a:r>
            <a:r>
              <a:rPr kern="500" dirty="0"/>
              <a:t>the impact of the predicate in reducing the result size </a:t>
            </a:r>
          </a:p>
        </p:txBody>
      </p:sp>
      <p:sp>
        <p:nvSpPr>
          <p:cNvPr id="124" name="1. Col = value…"/>
          <p:cNvSpPr txBox="1"/>
          <p:nvPr/>
        </p:nvSpPr>
        <p:spPr>
          <a:xfrm>
            <a:off x="335114" y="2214827"/>
            <a:ext cx="8951043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rPr dirty="0"/>
              <a:t>1. Col = value</a:t>
            </a:r>
            <a:endParaRPr lang="en-AU" dirty="0"/>
          </a:p>
          <a:p>
            <a:pPr>
              <a:defRPr sz="2200"/>
            </a:pPr>
            <a:r>
              <a:rPr lang="en-AU" dirty="0"/>
              <a:t>	</a:t>
            </a:r>
            <a:r>
              <a:rPr dirty="0"/>
              <a:t>RF = 1/</a:t>
            </a:r>
            <a:r>
              <a:rPr dirty="0" err="1"/>
              <a:t>NKeys</a:t>
            </a:r>
            <a:r>
              <a:rPr dirty="0"/>
              <a:t>(Col)</a:t>
            </a:r>
            <a:endParaRPr lang="en-AU" dirty="0"/>
          </a:p>
          <a:p>
            <a:pPr lvl="4">
              <a:defRPr sz="2200"/>
            </a:pPr>
            <a:endParaRPr dirty="0"/>
          </a:p>
          <a:p>
            <a:pPr>
              <a:defRPr sz="2200"/>
            </a:pPr>
            <a:r>
              <a:rPr dirty="0"/>
              <a:t>2. Col &gt; value</a:t>
            </a:r>
            <a:endParaRPr lang="en-AU" dirty="0"/>
          </a:p>
          <a:p>
            <a:pPr>
              <a:defRPr sz="2200"/>
            </a:pPr>
            <a:r>
              <a:rPr lang="en-AU" dirty="0"/>
              <a:t>	</a:t>
            </a:r>
            <a:r>
              <a:rPr dirty="0"/>
              <a:t>RF = (High(Col) – value) / (High(Col) – Low(Col))</a:t>
            </a:r>
            <a:endParaRPr lang="en-AU" dirty="0"/>
          </a:p>
          <a:p>
            <a:pPr>
              <a:defRPr sz="2200"/>
            </a:pPr>
            <a:endParaRPr dirty="0"/>
          </a:p>
          <a:p>
            <a:pPr>
              <a:defRPr sz="2200"/>
            </a:pPr>
            <a:r>
              <a:rPr dirty="0"/>
              <a:t>3. Col &lt; value</a:t>
            </a:r>
            <a:endParaRPr lang="en-AU" dirty="0"/>
          </a:p>
          <a:p>
            <a:pPr>
              <a:defRPr sz="2200"/>
            </a:pPr>
            <a:r>
              <a:rPr lang="en-AU" dirty="0"/>
              <a:t>	</a:t>
            </a:r>
            <a:r>
              <a:rPr dirty="0"/>
              <a:t>RF = (</a:t>
            </a:r>
            <a:r>
              <a:rPr dirty="0" err="1"/>
              <a:t>val</a:t>
            </a:r>
            <a:r>
              <a:rPr lang="en-AU" dirty="0" err="1"/>
              <a:t>ue</a:t>
            </a:r>
            <a:r>
              <a:rPr dirty="0"/>
              <a:t> – Low(Col)) / (High(Col) – Low(Col))</a:t>
            </a:r>
          </a:p>
          <a:p>
            <a:pPr>
              <a:defRPr sz="2200"/>
            </a:pPr>
            <a:r>
              <a:rPr dirty="0"/>
              <a:t>4. </a:t>
            </a:r>
            <a:r>
              <a:rPr dirty="0" err="1"/>
              <a:t>Col_A</a:t>
            </a:r>
            <a:r>
              <a:rPr dirty="0"/>
              <a:t> = </a:t>
            </a:r>
            <a:r>
              <a:rPr dirty="0" err="1"/>
              <a:t>Col_B</a:t>
            </a:r>
            <a:r>
              <a:rPr dirty="0"/>
              <a:t> (for joins)</a:t>
            </a:r>
            <a:endParaRPr lang="en-AU" dirty="0"/>
          </a:p>
          <a:p>
            <a:pPr>
              <a:defRPr sz="2200"/>
            </a:pPr>
            <a:r>
              <a:rPr lang="en-AU" dirty="0"/>
              <a:t>	</a:t>
            </a:r>
            <a:r>
              <a:rPr dirty="0"/>
              <a:t>RF = 1/ (Max (</a:t>
            </a:r>
            <a:r>
              <a:rPr dirty="0" err="1"/>
              <a:t>NKeys</a:t>
            </a:r>
            <a:r>
              <a:rPr dirty="0"/>
              <a:t>(</a:t>
            </a:r>
            <a:r>
              <a:rPr dirty="0" err="1"/>
              <a:t>Col_A</a:t>
            </a:r>
            <a:r>
              <a:rPr dirty="0"/>
              <a:t>), </a:t>
            </a:r>
            <a:r>
              <a:rPr dirty="0" err="1"/>
              <a:t>NKeys</a:t>
            </a:r>
            <a:r>
              <a:rPr dirty="0"/>
              <a:t>(</a:t>
            </a:r>
            <a:r>
              <a:rPr dirty="0" err="1"/>
              <a:t>Col_B</a:t>
            </a:r>
            <a:r>
              <a:rPr dirty="0"/>
              <a:t>)))</a:t>
            </a:r>
          </a:p>
          <a:p>
            <a:pPr>
              <a:defRPr sz="2200"/>
            </a:pPr>
            <a:r>
              <a:rPr dirty="0"/>
              <a:t>5. In no information about </a:t>
            </a:r>
            <a:r>
              <a:rPr dirty="0" err="1"/>
              <a:t>Nkeys</a:t>
            </a:r>
            <a:r>
              <a:rPr dirty="0"/>
              <a:t> or interval, use a “magic number”</a:t>
            </a:r>
            <a:endParaRPr lang="en-AU" dirty="0"/>
          </a:p>
          <a:p>
            <a:pPr>
              <a:defRPr sz="2200"/>
            </a:pPr>
            <a:r>
              <a:rPr lang="en-AU" dirty="0"/>
              <a:t>	</a:t>
            </a:r>
            <a:r>
              <a:rPr dirty="0"/>
              <a:t>RF = 1/10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1" animBg="1" advAuto="0"/>
      <p:bldP spid="124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5" name="a. sal &gt; 20,000     -&gt;    𝜎sal &gt; 20000 (R)…"/>
          <p:cNvSpPr txBox="1"/>
          <p:nvPr/>
        </p:nvSpPr>
        <p:spPr>
          <a:xfrm>
            <a:off x="-202412" y="600758"/>
            <a:ext cx="9320224" cy="120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a. </a:t>
            </a:r>
            <a:r>
              <a:rPr dirty="0" err="1"/>
              <a:t>sal</a:t>
            </a:r>
            <a:r>
              <a:rPr dirty="0"/>
              <a:t> &gt; 20,000     -&gt;    </a:t>
            </a:r>
            <a:r>
              <a:rPr sz="53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 err="1"/>
              <a:t>sal</a:t>
            </a:r>
            <a:r>
              <a:rPr sz="2000" dirty="0"/>
              <a:t> &gt; 20000</a:t>
            </a:r>
            <a:r>
              <a:rPr sz="3200" dirty="0"/>
              <a:t> (R)</a:t>
            </a:r>
          </a:p>
        </p:txBody>
      </p:sp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BCCD5-EAFA-3344-BD3D-318B9E5B1B08}"/>
              </a:ext>
            </a:extLst>
          </p:cNvPr>
          <p:cNvSpPr/>
          <p:nvPr/>
        </p:nvSpPr>
        <p:spPr>
          <a:xfrm>
            <a:off x="2242888" y="2263317"/>
            <a:ext cx="3522118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4" indent="914400">
              <a:lnSpc>
                <a:spcPct val="150000"/>
              </a:lnSpc>
              <a:defRPr sz="2400"/>
            </a:pPr>
            <a:r>
              <a:rPr lang="en-AU" dirty="0"/>
              <a:t>Reduction factor?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"/>
          <p:cNvSpPr txBox="1">
            <a:spLocks noGrp="1"/>
          </p:cNvSpPr>
          <p:nvPr>
            <p:ph type="sldNum" sz="quarter" idx="2"/>
          </p:nvPr>
        </p:nvSpPr>
        <p:spPr>
          <a:xfrm>
            <a:off x="8539843" y="6541696"/>
            <a:ext cx="203024" cy="2888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35" name="a. sal &gt; 20,000     -&gt;    𝜎sal &gt; 20000 (R)…"/>
          <p:cNvSpPr txBox="1"/>
          <p:nvPr/>
        </p:nvSpPr>
        <p:spPr>
          <a:xfrm>
            <a:off x="-202412" y="600758"/>
            <a:ext cx="9320224" cy="3478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indent="457200">
              <a:lnSpc>
                <a:spcPct val="150000"/>
              </a:lnSpc>
              <a:defRPr sz="2400"/>
            </a:pPr>
            <a:r>
              <a:rPr dirty="0"/>
              <a:t>a. </a:t>
            </a:r>
            <a:r>
              <a:rPr dirty="0" err="1"/>
              <a:t>sal</a:t>
            </a:r>
            <a:r>
              <a:rPr dirty="0"/>
              <a:t> &gt; 20,000     -&gt;    </a:t>
            </a:r>
            <a:r>
              <a:rPr sz="5366" dirty="0">
                <a:latin typeface="Times Roman"/>
                <a:ea typeface="Times Roman"/>
                <a:cs typeface="Times Roman"/>
                <a:sym typeface="Times Roman"/>
              </a:rPr>
              <a:t>𝜎</a:t>
            </a:r>
            <a:r>
              <a:rPr sz="2000" dirty="0" err="1"/>
              <a:t>sal</a:t>
            </a:r>
            <a:r>
              <a:rPr sz="2000" dirty="0"/>
              <a:t> &gt; 20000</a:t>
            </a:r>
            <a:r>
              <a:rPr sz="3200" dirty="0"/>
              <a:t> (R)</a:t>
            </a:r>
          </a:p>
          <a:p>
            <a:pPr lvl="4" indent="914400">
              <a:lnSpc>
                <a:spcPct val="150000"/>
              </a:lnSpc>
              <a:defRPr sz="2400"/>
            </a:pPr>
            <a:r>
              <a:rPr dirty="0"/>
              <a:t>RF: </a:t>
            </a:r>
          </a:p>
          <a:p>
            <a:pPr lvl="4" indent="914400">
              <a:lnSpc>
                <a:spcPct val="150000"/>
              </a:lnSpc>
              <a:defRPr sz="2400"/>
            </a:pPr>
            <a:endParaRPr dirty="0"/>
          </a:p>
          <a:p>
            <a:pPr lvl="4" indent="914400">
              <a:lnSpc>
                <a:spcPct val="150000"/>
              </a:lnSpc>
              <a:defRPr sz="2400"/>
            </a:pPr>
            <a:endParaRPr lang="en-AU" dirty="0"/>
          </a:p>
          <a:p>
            <a:pPr lvl="4" indent="914400">
              <a:lnSpc>
                <a:spcPct val="150000"/>
              </a:lnSpc>
              <a:defRPr sz="2400"/>
            </a:pPr>
            <a:r>
              <a:rPr lang="en-AU" dirty="0"/>
              <a:t>P</a:t>
            </a:r>
            <a:r>
              <a:rPr dirty="0" err="1"/>
              <a:t>ossible</a:t>
            </a:r>
            <a:r>
              <a:rPr dirty="0"/>
              <a:t> access paths for this query</a:t>
            </a:r>
            <a:r>
              <a:rPr lang="en-AU" dirty="0"/>
              <a:t>?</a:t>
            </a:r>
            <a:endParaRPr dirty="0"/>
          </a:p>
        </p:txBody>
      </p:sp>
      <p:sp>
        <p:nvSpPr>
          <p:cNvPr id="136" name="Title 1"/>
          <p:cNvSpPr txBox="1">
            <a:spLocks noGrp="1"/>
          </p:cNvSpPr>
          <p:nvPr>
            <p:ph type="title"/>
          </p:nvPr>
        </p:nvSpPr>
        <p:spPr>
          <a:xfrm>
            <a:off x="2462213" y="76199"/>
            <a:ext cx="6605587" cy="68580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Estimate cost of single-relation plans </a:t>
            </a:r>
          </a:p>
        </p:txBody>
      </p:sp>
      <p:sp>
        <p:nvSpPr>
          <p:cNvPr id="137" name="= (High(Col) – value) / (High(Col) – Low(Col))"/>
          <p:cNvSpPr txBox="1"/>
          <p:nvPr/>
        </p:nvSpPr>
        <p:spPr>
          <a:xfrm>
            <a:off x="1318686" y="2115336"/>
            <a:ext cx="5206714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r>
              <a:t>= (High(Col) – value) / (High(Col) – Low(Col))</a:t>
            </a:r>
          </a:p>
        </p:txBody>
      </p:sp>
      <p:sp>
        <p:nvSpPr>
          <p:cNvPr id="138" name="= (50,000 – 20,000) / (50,000 – 0)…"/>
          <p:cNvSpPr txBox="1"/>
          <p:nvPr/>
        </p:nvSpPr>
        <p:spPr>
          <a:xfrm>
            <a:off x="1309682" y="2516851"/>
            <a:ext cx="3909800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/>
            </a:pPr>
            <a:r>
              <a:rPr dirty="0"/>
              <a:t>= (50,000 – 20,000) / (50,000 – 0)</a:t>
            </a:r>
          </a:p>
          <a:p>
            <a:pPr>
              <a:defRPr sz="2000"/>
            </a:pPr>
            <a:r>
              <a:rPr dirty="0"/>
              <a:t>= 0.6</a:t>
            </a:r>
          </a:p>
        </p:txBody>
      </p:sp>
    </p:spTree>
    <p:extLst>
      <p:ext uri="{BB962C8B-B14F-4D97-AF65-F5344CB8AC3E}">
        <p14:creationId xmlns:p14="http://schemas.microsoft.com/office/powerpoint/2010/main" val="1861955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8" grpId="0" animBg="1" advAuto="0"/>
    </p:bldLst>
  </p:timing>
</p:sld>
</file>

<file path=ppt/theme/theme1.xml><?xml version="1.0" encoding="utf-8"?>
<a:theme xmlns:a="http://schemas.openxmlformats.org/drawingml/2006/main" name="Template">
  <a:themeElements>
    <a:clrScheme name="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plate">
  <a:themeElements>
    <a:clrScheme name="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11210</Words>
  <Application>Microsoft Macintosh PowerPoint</Application>
  <PresentationFormat>On-screen Show (4:3)</PresentationFormat>
  <Paragraphs>1047</Paragraphs>
  <Slides>59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Book Antiqua</vt:lpstr>
      <vt:lpstr>Times New Roman</vt:lpstr>
      <vt:lpstr>Times Roman</vt:lpstr>
      <vt:lpstr>Template</vt:lpstr>
      <vt:lpstr>INFO20003 Database Systems</vt:lpstr>
      <vt:lpstr>Notice</vt:lpstr>
      <vt:lpstr>Agenda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Estimate cost of single-relation plans </vt:lpstr>
      <vt:lpstr>Cost Estimation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`</vt:lpstr>
      <vt:lpstr>`</vt:lpstr>
      <vt:lpstr>`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Estimate cost of multi-relation plans</vt:lpstr>
      <vt:lpstr>`</vt:lpstr>
      <vt:lpstr>`</vt:lpstr>
      <vt:lpstr>Estimate cost of multi-relation plans</vt:lpstr>
      <vt:lpstr>Estimate cost of multi-relation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INFO20003 Database Systems</dc:title>
  <cp:lastModifiedBy>Kuoyuan Li</cp:lastModifiedBy>
  <cp:revision>3</cp:revision>
  <dcterms:modified xsi:type="dcterms:W3CDTF">2021-09-13T11:52:10Z</dcterms:modified>
</cp:coreProperties>
</file>