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Lst>
  <p:notesMasterIdLst>
    <p:notesMasterId r:id="rId40"/>
  </p:notesMasterIdLst>
  <p:sldIdLst>
    <p:sldId id="256" r:id="rId2"/>
    <p:sldId id="266" r:id="rId3"/>
    <p:sldId id="283" r:id="rId4"/>
    <p:sldId id="289" r:id="rId5"/>
    <p:sldId id="290" r:id="rId6"/>
    <p:sldId id="291" r:id="rId7"/>
    <p:sldId id="292" r:id="rId8"/>
    <p:sldId id="293" r:id="rId9"/>
    <p:sldId id="294" r:id="rId10"/>
    <p:sldId id="295" r:id="rId11"/>
    <p:sldId id="296" r:id="rId12"/>
    <p:sldId id="297" r:id="rId13"/>
    <p:sldId id="299" r:id="rId14"/>
    <p:sldId id="298" r:id="rId15"/>
    <p:sldId id="300" r:id="rId16"/>
    <p:sldId id="301" r:id="rId17"/>
    <p:sldId id="302" r:id="rId18"/>
    <p:sldId id="303" r:id="rId19"/>
    <p:sldId id="304" r:id="rId20"/>
    <p:sldId id="305" r:id="rId21"/>
    <p:sldId id="306" r:id="rId22"/>
    <p:sldId id="307" r:id="rId23"/>
    <p:sldId id="282" r:id="rId24"/>
    <p:sldId id="309" r:id="rId25"/>
    <p:sldId id="314" r:id="rId26"/>
    <p:sldId id="315" r:id="rId27"/>
    <p:sldId id="316" r:id="rId28"/>
    <p:sldId id="311" r:id="rId29"/>
    <p:sldId id="318" r:id="rId30"/>
    <p:sldId id="324" r:id="rId31"/>
    <p:sldId id="317" r:id="rId32"/>
    <p:sldId id="325" r:id="rId33"/>
    <p:sldId id="310" r:id="rId34"/>
    <p:sldId id="320" r:id="rId35"/>
    <p:sldId id="321" r:id="rId36"/>
    <p:sldId id="313" r:id="rId37"/>
    <p:sldId id="322" r:id="rId38"/>
    <p:sldId id="323" r:id="rId39"/>
  </p:sldIdLst>
  <p:sldSz cx="9144000" cy="6858000" type="screen4x3"/>
  <p:notesSz cx="9929813" cy="6789738"/>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8E6"/>
    <a:srgbClr val="EBF7DF"/>
    <a:srgbClr val="FF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F626B8-A274-439A-9DD5-EA6B30249343}">
  <a:tblStyle styleId="{2DF626B8-A274-439A-9DD5-EA6B30249343}" styleName="Table_0">
    <a:wholeTbl>
      <a:tcTxStyle b="off" i="off">
        <a:font>
          <a:latin typeface="Arial"/>
          <a:ea typeface="Arial"/>
          <a:cs typeface="Arial"/>
        </a:font>
        <a:schemeClr val="dk1"/>
      </a:tcTxStyle>
      <a:tcStyle>
        <a:tcBdr>
          <a:left>
            <a:ln w="12700" cap="flat" cmpd="sng">
              <a:solidFill>
                <a:schemeClr val="accent2"/>
              </a:solidFill>
              <a:prstDash val="solid"/>
              <a:round/>
              <a:headEnd type="none" w="med" len="med"/>
              <a:tailEnd type="none" w="med" len="med"/>
            </a:ln>
          </a:left>
          <a:right>
            <a:ln w="12700" cap="flat" cmpd="sng">
              <a:solidFill>
                <a:schemeClr val="accent2"/>
              </a:solidFill>
              <a:prstDash val="solid"/>
              <a:round/>
              <a:headEnd type="none" w="med" len="med"/>
              <a:tailEnd type="none" w="med" len="med"/>
            </a:ln>
          </a:right>
          <a:top>
            <a:ln w="12700" cap="flat" cmpd="sng">
              <a:solidFill>
                <a:schemeClr val="accent2"/>
              </a:solidFill>
              <a:prstDash val="solid"/>
              <a:round/>
              <a:headEnd type="none" w="med" len="med"/>
              <a:tailEnd type="none" w="med" len="med"/>
            </a:ln>
          </a:top>
          <a:bottom>
            <a:ln w="12700" cap="flat" cmpd="sng">
              <a:solidFill>
                <a:schemeClr val="accent2"/>
              </a:solidFill>
              <a:prstDash val="solid"/>
              <a:round/>
              <a:headEnd type="none" w="med" len="med"/>
              <a:tailEnd type="none" w="med" len="med"/>
            </a:ln>
          </a:bottom>
          <a:insideH>
            <a:ln w="12700" cap="flat" cmpd="sng">
              <a:solidFill>
                <a:schemeClr val="accent2"/>
              </a:solidFill>
              <a:prstDash val="solid"/>
              <a:round/>
              <a:headEnd type="none" w="med" len="med"/>
              <a:tailEnd type="none" w="med" len="med"/>
            </a:ln>
          </a:insideH>
          <a:insideV>
            <a:ln w="12700" cap="flat" cmpd="sng">
              <a:solidFill>
                <a:schemeClr val="accent2"/>
              </a:solidFill>
              <a:prstDash val="solid"/>
              <a:round/>
              <a:headEnd type="none" w="med" len="med"/>
              <a:tailEnd type="none" w="med" len="med"/>
            </a:ln>
          </a:insideV>
        </a:tcBdr>
        <a:fill>
          <a:solidFill>
            <a:srgbClr val="ECECF5"/>
          </a:solidFill>
        </a:fill>
      </a:tcStyle>
    </a:wholeTbl>
    <a:band1H>
      <a:tcStyle>
        <a:tcBdr/>
        <a:fill>
          <a:solidFill>
            <a:srgbClr val="D5D5EA"/>
          </a:solidFill>
        </a:fill>
      </a:tcStyle>
    </a:band1H>
    <a:band1V>
      <a:tcStyle>
        <a:tcBdr/>
        <a:fill>
          <a:solidFill>
            <a:srgbClr val="D5D5EA"/>
          </a:solidFill>
        </a:fill>
      </a:tcStyle>
    </a:band1V>
    <a:lastCol>
      <a:tcTxStyle b="on" i="off"/>
      <a:tcStyle>
        <a:tcBdr/>
      </a:tcStyle>
    </a:lastCol>
    <a:firstCol>
      <a:tcTxStyle b="on" i="off"/>
      <a:tcStyle>
        <a:tcBdr/>
      </a:tcStyle>
    </a:firstCol>
    <a:lastRow>
      <a:tcTxStyle b="on" i="off"/>
      <a:tcStyle>
        <a:tcBdr>
          <a:top>
            <a:ln w="25400" cap="flat" cmpd="sng">
              <a:solidFill>
                <a:schemeClr val="accent2"/>
              </a:solidFill>
              <a:prstDash val="solid"/>
              <a:round/>
              <a:headEnd type="none" w="med" len="med"/>
              <a:tailEnd type="none" w="med" len="med"/>
            </a:ln>
          </a:top>
        </a:tcBdr>
        <a:fill>
          <a:solidFill>
            <a:srgbClr val="ECECF5"/>
          </a:solidFill>
        </a:fill>
      </a:tcStyle>
    </a:lastRow>
    <a:firstRow>
      <a:tcTxStyle b="on" i="off"/>
      <a:tcStyle>
        <a:tcBdr/>
        <a:fill>
          <a:solidFill>
            <a:srgbClr val="ECECF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27"/>
    <p:restoredTop sz="84795" autoAdjust="0"/>
  </p:normalViewPr>
  <p:slideViewPr>
    <p:cSldViewPr snapToGrid="0">
      <p:cViewPr varScale="1">
        <p:scale>
          <a:sx n="75" d="100"/>
          <a:sy n="75" d="100"/>
        </p:scale>
        <p:origin x="1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4302919" cy="339486"/>
          </a:xfrm>
          <a:prstGeom prst="rect">
            <a:avLst/>
          </a:prstGeom>
          <a:noFill/>
          <a:ln>
            <a:noFill/>
          </a:ln>
        </p:spPr>
        <p:txBody>
          <a:bodyPr lIns="91425" tIns="91425" rIns="91425" bIns="91425" anchor="t" anchorCtr="0"/>
          <a:lstStyle>
            <a:lvl1pPr marL="0" marR="0" lvl="0" indent="0" algn="l"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5624596" y="0"/>
            <a:ext cx="4302919" cy="339486"/>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267075" y="509587"/>
            <a:ext cx="3395663" cy="254634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992982" y="3225125"/>
            <a:ext cx="7943849" cy="3055381"/>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6449073"/>
            <a:ext cx="4302919" cy="339486"/>
          </a:xfrm>
          <a:prstGeom prst="rect">
            <a:avLst/>
          </a:prstGeom>
          <a:noFill/>
          <a:ln>
            <a:noFill/>
          </a:ln>
        </p:spPr>
        <p:txBody>
          <a:bodyPr lIns="91425" tIns="91425" rIns="91425" bIns="91425" anchor="b" anchorCtr="0"/>
          <a:lstStyle>
            <a:lvl1pPr marL="0" marR="0" lvl="0" indent="0" algn="l"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5624596" y="6449073"/>
            <a:ext cx="4302919" cy="339486"/>
          </a:xfrm>
          <a:prstGeom prst="rect">
            <a:avLst/>
          </a:prstGeom>
          <a:noFill/>
          <a:ln>
            <a:noFill/>
          </a:ln>
        </p:spPr>
        <p:txBody>
          <a:bodyPr lIns="91425" tIns="91425" rIns="91425" bIns="91425" anchor="b" anchorCtr="0">
            <a:noAutofit/>
          </a:bodyPr>
          <a:lstStyle/>
          <a:p>
            <a:pPr marL="0" marR="0" lvl="0" indent="0" algn="r" rtl="0">
              <a:spcBef>
                <a:spcPts val="0"/>
              </a:spcBef>
            </a:pPr>
            <a:endParaRPr/>
          </a:p>
          <a:p>
            <a:pPr marL="0" marR="0" lvl="1" indent="0" algn="l" rtl="0">
              <a:spcBef>
                <a:spcPts val="0"/>
              </a:spcBef>
            </a:pPr>
            <a:endParaRPr/>
          </a:p>
          <a:p>
            <a:pPr marL="0" marR="0" lvl="2" indent="0" algn="l" rtl="0">
              <a:spcBef>
                <a:spcPts val="0"/>
              </a:spcBef>
            </a:pPr>
            <a:endParaRPr/>
          </a:p>
          <a:p>
            <a:pPr marL="0" marR="0" lvl="3" indent="0" algn="l" rtl="0">
              <a:spcBef>
                <a:spcPts val="0"/>
              </a:spcBef>
            </a:pPr>
            <a:endParaRPr/>
          </a:p>
          <a:p>
            <a:pPr marL="0" marR="0" lvl="4" indent="0" algn="l" rtl="0">
              <a:spcBef>
                <a:spcPts val="0"/>
              </a:spcBef>
            </a:pPr>
            <a:endParaRPr/>
          </a:p>
          <a:p>
            <a:pPr marL="0" marR="0" lvl="5" indent="0" algn="l" rtl="0">
              <a:spcBef>
                <a:spcPts val="0"/>
              </a:spcBef>
            </a:pPr>
            <a:endParaRPr/>
          </a:p>
          <a:p>
            <a:pPr marL="0" marR="0" lvl="6" indent="0" algn="l" rtl="0">
              <a:spcBef>
                <a:spcPts val="0"/>
              </a:spcBef>
            </a:pPr>
            <a:endParaRPr/>
          </a:p>
          <a:p>
            <a:pPr marL="0" marR="0" lvl="7" indent="0" algn="l" rtl="0">
              <a:spcBef>
                <a:spcPts val="0"/>
              </a:spcBef>
            </a:pPr>
            <a:endParaRPr/>
          </a:p>
          <a:p>
            <a:pPr marL="0" marR="0" lvl="8" indent="0" algn="l" rtl="0">
              <a:spcBef>
                <a:spcPts val="0"/>
              </a:spcBef>
            </a:pPr>
            <a:endParaRPr/>
          </a:p>
        </p:txBody>
      </p:sp>
    </p:spTree>
    <p:extLst>
      <p:ext uri="{BB962C8B-B14F-4D97-AF65-F5344CB8AC3E}">
        <p14:creationId xmlns:p14="http://schemas.microsoft.com/office/powerpoint/2010/main" val="137600188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992982" y="3225125"/>
            <a:ext cx="7943849" cy="3055381"/>
          </a:xfrm>
          <a:prstGeom prst="rect">
            <a:avLst/>
          </a:prstGeom>
        </p:spPr>
        <p:txBody>
          <a:bodyPr lIns="91425" tIns="91425" rIns="91425" bIns="91425" anchor="ctr" anchorCtr="0">
            <a:noAutofit/>
          </a:bodyPr>
          <a:lstStyle/>
          <a:p>
            <a:pPr lvl="0">
              <a:spcBef>
                <a:spcPts val="0"/>
              </a:spcBef>
              <a:buNone/>
            </a:pPr>
            <a:endParaRPr/>
          </a:p>
        </p:txBody>
      </p:sp>
      <p:sp>
        <p:nvSpPr>
          <p:cNvPr id="51" name="Shape 51"/>
          <p:cNvSpPr>
            <a:spLocks noGrp="1" noRot="1" noChangeAspect="1"/>
          </p:cNvSpPr>
          <p:nvPr>
            <p:ph type="sldImg" idx="2"/>
          </p:nvPr>
        </p:nvSpPr>
        <p:spPr>
          <a:xfrm>
            <a:off x="3267075" y="509588"/>
            <a:ext cx="3395663" cy="25463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8710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943031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3678456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3493692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993783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3028007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2537634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1619912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2848520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665085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2924119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183226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3222639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1481891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1846991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489941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7075" y="509588"/>
            <a:ext cx="3395663" cy="25463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pPr>
            <a:endParaRPr lang="en-AU"/>
          </a:p>
          <a:p>
            <a:pPr marL="0" marR="0" lvl="1" indent="0" algn="l" rtl="0">
              <a:spcBef>
                <a:spcPts val="0"/>
              </a:spcBef>
            </a:pPr>
            <a:endParaRPr lang="en-AU"/>
          </a:p>
          <a:p>
            <a:pPr marL="0" marR="0" lvl="2" indent="0" algn="l" rtl="0">
              <a:spcBef>
                <a:spcPts val="0"/>
              </a:spcBef>
            </a:pPr>
            <a:endParaRPr lang="en-AU"/>
          </a:p>
          <a:p>
            <a:pPr marL="0" marR="0" lvl="3" indent="0" algn="l" rtl="0">
              <a:spcBef>
                <a:spcPts val="0"/>
              </a:spcBef>
            </a:pPr>
            <a:endParaRPr lang="en-AU"/>
          </a:p>
          <a:p>
            <a:pPr marL="0" marR="0" lvl="4" indent="0" algn="l" rtl="0">
              <a:spcBef>
                <a:spcPts val="0"/>
              </a:spcBef>
            </a:pPr>
            <a:endParaRPr lang="en-AU"/>
          </a:p>
          <a:p>
            <a:pPr marL="0" marR="0" lvl="5" indent="0" algn="l" rtl="0">
              <a:spcBef>
                <a:spcPts val="0"/>
              </a:spcBef>
            </a:pPr>
            <a:endParaRPr lang="en-AU"/>
          </a:p>
          <a:p>
            <a:pPr marL="0" marR="0" lvl="6" indent="0" algn="l" rtl="0">
              <a:spcBef>
                <a:spcPts val="0"/>
              </a:spcBef>
            </a:pPr>
            <a:endParaRPr lang="en-AU"/>
          </a:p>
          <a:p>
            <a:pPr marL="0" marR="0" lvl="7" indent="0" algn="l" rtl="0">
              <a:spcBef>
                <a:spcPts val="0"/>
              </a:spcBef>
            </a:pPr>
            <a:endParaRPr lang="en-AU"/>
          </a:p>
          <a:p>
            <a:pPr marL="0" marR="0" lvl="8" indent="0" algn="l" rtl="0">
              <a:spcBef>
                <a:spcPts val="0"/>
              </a:spcBef>
            </a:pPr>
            <a:endParaRPr lang="en-AU"/>
          </a:p>
        </p:txBody>
      </p:sp>
    </p:spTree>
    <p:extLst>
      <p:ext uri="{BB962C8B-B14F-4D97-AF65-F5344CB8AC3E}">
        <p14:creationId xmlns:p14="http://schemas.microsoft.com/office/powerpoint/2010/main" val="29413555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21"/>
        <p:cNvGrpSpPr/>
        <p:nvPr/>
      </p:nvGrpSpPr>
      <p:grpSpPr>
        <a:xfrm>
          <a:off x="0" y="0"/>
          <a:ext cx="0" cy="0"/>
          <a:chOff x="0" y="0"/>
          <a:chExt cx="0" cy="0"/>
        </a:xfrm>
      </p:grpSpPr>
      <p:cxnSp>
        <p:nvCxnSpPr>
          <p:cNvPr id="22" name="Shape 22"/>
          <p:cNvCxnSpPr/>
          <p:nvPr/>
        </p:nvCxnSpPr>
        <p:spPr>
          <a:xfrm>
            <a:off x="1812925" y="107950"/>
            <a:ext cx="0" cy="862012"/>
          </a:xfrm>
          <a:prstGeom prst="straightConnector1">
            <a:avLst/>
          </a:prstGeom>
          <a:noFill/>
          <a:ln w="9525" cap="flat" cmpd="sng">
            <a:solidFill>
              <a:schemeClr val="lt1"/>
            </a:solidFill>
            <a:prstDash val="solid"/>
            <a:round/>
            <a:headEnd type="none" w="med" len="med"/>
            <a:tailEnd type="none" w="med" len="med"/>
          </a:ln>
        </p:spPr>
      </p:cxnSp>
      <p:cxnSp>
        <p:nvCxnSpPr>
          <p:cNvPr id="23" name="Shape 23"/>
          <p:cNvCxnSpPr/>
          <p:nvPr/>
        </p:nvCxnSpPr>
        <p:spPr>
          <a:xfrm>
            <a:off x="2743200" y="107950"/>
            <a:ext cx="1587" cy="519112"/>
          </a:xfrm>
          <a:prstGeom prst="straightConnector1">
            <a:avLst/>
          </a:prstGeom>
          <a:noFill/>
          <a:ln w="9525" cap="flat" cmpd="sng">
            <a:solidFill>
              <a:schemeClr val="lt1"/>
            </a:solidFill>
            <a:prstDash val="solid"/>
            <a:round/>
            <a:headEnd type="none" w="med" len="med"/>
            <a:tailEnd type="none" w="med" len="med"/>
          </a:ln>
        </p:spPr>
      </p:cxnSp>
      <p:pic>
        <p:nvPicPr>
          <p:cNvPr id="24" name="Shape 24"/>
          <p:cNvPicPr preferRelativeResize="0"/>
          <p:nvPr userDrawn="1"/>
        </p:nvPicPr>
        <p:blipFill rotWithShape="1">
          <a:blip r:embed="rId2">
            <a:alphaModFix/>
          </a:blip>
          <a:srcRect/>
          <a:stretch/>
        </p:blipFill>
        <p:spPr>
          <a:xfrm>
            <a:off x="-1588" y="0"/>
            <a:ext cx="9145588" cy="6859587"/>
          </a:xfrm>
          <a:prstGeom prst="rect">
            <a:avLst/>
          </a:prstGeom>
          <a:noFill/>
          <a:ln>
            <a:noFill/>
          </a:ln>
        </p:spPr>
      </p:pic>
      <p:cxnSp>
        <p:nvCxnSpPr>
          <p:cNvPr id="25" name="Shape 25"/>
          <p:cNvCxnSpPr/>
          <p:nvPr/>
        </p:nvCxnSpPr>
        <p:spPr>
          <a:xfrm>
            <a:off x="2286000" y="1806575"/>
            <a:ext cx="1587" cy="1312862"/>
          </a:xfrm>
          <a:prstGeom prst="straightConnector1">
            <a:avLst/>
          </a:prstGeom>
          <a:noFill/>
          <a:ln w="9525" cap="flat" cmpd="sng">
            <a:solidFill>
              <a:schemeClr val="lt1"/>
            </a:solidFill>
            <a:prstDash val="solid"/>
            <a:round/>
            <a:headEnd type="none" w="med" len="med"/>
            <a:tailEnd type="none" w="med" len="med"/>
          </a:ln>
        </p:spPr>
      </p:cxnSp>
      <p:pic>
        <p:nvPicPr>
          <p:cNvPr id="26" name="Shape 26"/>
          <p:cNvPicPr preferRelativeResize="0"/>
          <p:nvPr/>
        </p:nvPicPr>
        <p:blipFill rotWithShape="1">
          <a:blip r:embed="rId3">
            <a:alphaModFix/>
          </a:blip>
          <a:srcRect/>
          <a:stretch/>
        </p:blipFill>
        <p:spPr>
          <a:xfrm>
            <a:off x="849959" y="1752600"/>
            <a:ext cx="1347788" cy="1366837"/>
          </a:xfrm>
          <a:prstGeom prst="rect">
            <a:avLst/>
          </a:prstGeom>
          <a:noFill/>
          <a:ln>
            <a:noFill/>
          </a:ln>
        </p:spPr>
      </p:pic>
      <p:sp>
        <p:nvSpPr>
          <p:cNvPr id="27" name="Shape 27"/>
          <p:cNvSpPr txBox="1">
            <a:spLocks noGrp="1"/>
          </p:cNvSpPr>
          <p:nvPr>
            <p:ph type="ctrTitle"/>
          </p:nvPr>
        </p:nvSpPr>
        <p:spPr>
          <a:xfrm>
            <a:off x="2438400" y="1806575"/>
            <a:ext cx="6400799" cy="1312862"/>
          </a:xfrm>
          <a:prstGeom prst="rect">
            <a:avLst/>
          </a:prstGeom>
          <a:noFill/>
          <a:ln>
            <a:noFill/>
          </a:ln>
        </p:spPr>
        <p:txBody>
          <a:bodyPr lIns="91425" tIns="91425" rIns="91425" bIns="91425" anchor="ctr"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a:p>
        </p:txBody>
      </p:sp>
      <p:sp>
        <p:nvSpPr>
          <p:cNvPr id="28" name="Shape 28"/>
          <p:cNvSpPr txBox="1">
            <a:spLocks noGrp="1"/>
          </p:cNvSpPr>
          <p:nvPr>
            <p:ph type="subTitle" idx="1"/>
          </p:nvPr>
        </p:nvSpPr>
        <p:spPr>
          <a:xfrm>
            <a:off x="849959" y="4267200"/>
            <a:ext cx="7989239" cy="2286000"/>
          </a:xfrm>
          <a:prstGeom prst="rect">
            <a:avLst/>
          </a:prstGeom>
          <a:noFill/>
          <a:ln>
            <a:noFill/>
          </a:ln>
        </p:spPr>
        <p:txBody>
          <a:bodyPr lIns="91425" tIns="91425" rIns="91425" bIns="91425" anchor="t" anchorCtr="0"/>
          <a:lstStyle>
            <a:lvl1pPr marL="0" marR="0" lvl="0" indent="0" algn="ctr" rtl="0">
              <a:spcBef>
                <a:spcPts val="400"/>
              </a:spcBef>
              <a:spcAft>
                <a:spcPts val="0"/>
              </a:spcAft>
              <a:buClr>
                <a:schemeClr val="lt1"/>
              </a:buClr>
              <a:buFont typeface="Arial"/>
              <a:buNone/>
              <a:defRPr/>
            </a:lvl1pPr>
            <a:lvl2pPr marL="742950" marR="0" lvl="1" indent="-146050" algn="l" rtl="0">
              <a:spcBef>
                <a:spcPts val="440"/>
              </a:spcBef>
              <a:spcAft>
                <a:spcPts val="0"/>
              </a:spcAft>
              <a:buClr>
                <a:srgbClr val="002060"/>
              </a:buClr>
              <a:buFont typeface="Arial"/>
              <a:buChar char="–"/>
              <a:defRPr/>
            </a:lvl2pPr>
            <a:lvl3pPr marL="1143000" marR="0" lvl="2" indent="-101600" algn="l" rtl="0">
              <a:spcBef>
                <a:spcPts val="400"/>
              </a:spcBef>
              <a:spcAft>
                <a:spcPts val="0"/>
              </a:spcAft>
              <a:buClr>
                <a:srgbClr val="00B050"/>
              </a:buClr>
              <a:buFont typeface="Arial"/>
              <a:buChar char="•"/>
              <a:defRPr/>
            </a:lvl3pPr>
            <a:lvl4pPr marL="1600200" marR="0" lvl="3" indent="-101600" algn="l" rtl="0">
              <a:spcBef>
                <a:spcPts val="400"/>
              </a:spcBef>
              <a:spcAft>
                <a:spcPts val="0"/>
              </a:spcAft>
              <a:buClr>
                <a:srgbClr val="7030A0"/>
              </a:buClr>
              <a:buFont typeface="Arial"/>
              <a:buChar char="–"/>
              <a:defRPr/>
            </a:lvl4pPr>
            <a:lvl5pPr marL="2057400" marR="0" lvl="4" indent="-101600" algn="l" rtl="0">
              <a:spcBef>
                <a:spcPts val="400"/>
              </a:spcBef>
              <a:spcAft>
                <a:spcPts val="0"/>
              </a:spcAft>
              <a:buClr>
                <a:srgbClr val="C00000"/>
              </a:buClr>
              <a:buFont typeface="Arial"/>
              <a:buChar char="»"/>
              <a:defRPr/>
            </a:lvl5pPr>
            <a:lvl6pPr marL="2514600" marR="0" lvl="5" indent="-101600" algn="l" rtl="0">
              <a:spcBef>
                <a:spcPts val="400"/>
              </a:spcBef>
              <a:spcAft>
                <a:spcPts val="0"/>
              </a:spcAft>
              <a:buClr>
                <a:schemeClr val="dk1"/>
              </a:buClr>
              <a:buFont typeface="Arial"/>
              <a:buChar char="»"/>
              <a:defRPr/>
            </a:lvl6pPr>
            <a:lvl7pPr marL="2971800" marR="0" lvl="6" indent="-101600" algn="l" rtl="0">
              <a:spcBef>
                <a:spcPts val="400"/>
              </a:spcBef>
              <a:spcAft>
                <a:spcPts val="0"/>
              </a:spcAft>
              <a:buClr>
                <a:schemeClr val="dk1"/>
              </a:buClr>
              <a:buFont typeface="Arial"/>
              <a:buChar char="»"/>
              <a:defRPr/>
            </a:lvl7pPr>
            <a:lvl8pPr marL="3429000" marR="0" lvl="7" indent="-101600" algn="l" rtl="0">
              <a:spcBef>
                <a:spcPts val="400"/>
              </a:spcBef>
              <a:spcAft>
                <a:spcPts val="0"/>
              </a:spcAft>
              <a:buClr>
                <a:schemeClr val="dk1"/>
              </a:buClr>
              <a:buFont typeface="Arial"/>
              <a:buChar char="»"/>
              <a:defRPr/>
            </a:lvl8pPr>
            <a:lvl9pPr marL="3886200" marR="0" lvl="8" indent="-101600" algn="l" rtl="0">
              <a:spcBef>
                <a:spcPts val="400"/>
              </a:spcBef>
              <a:spcAft>
                <a:spcPts val="0"/>
              </a:spcAft>
              <a:buClr>
                <a:schemeClr val="dk1"/>
              </a:buClr>
              <a:buFont typeface="Arial"/>
              <a:buChar char="»"/>
              <a:defRPr/>
            </a:lvl9pPr>
          </a:lstStyle>
          <a:p>
            <a:endParaRPr/>
          </a:p>
        </p:txBody>
      </p:sp>
      <p:sp>
        <p:nvSpPr>
          <p:cNvPr id="29" name="Shape 29"/>
          <p:cNvSpPr txBox="1">
            <a:spLocks noGrp="1"/>
          </p:cNvSpPr>
          <p:nvPr>
            <p:ph type="body" idx="2"/>
          </p:nvPr>
        </p:nvSpPr>
        <p:spPr>
          <a:xfrm>
            <a:off x="849312" y="3581400"/>
            <a:ext cx="7989887" cy="609599"/>
          </a:xfrm>
          <a:prstGeom prst="rect">
            <a:avLst/>
          </a:prstGeom>
          <a:noFill/>
          <a:ln>
            <a:noFill/>
          </a:ln>
        </p:spPr>
        <p:txBody>
          <a:bodyPr lIns="91425" tIns="91425" rIns="91425" bIns="91425" anchor="t" anchorCtr="0"/>
          <a:lstStyle>
            <a:lvl1pPr marL="0" lvl="0" indent="0" algn="ctr" rtl="0">
              <a:spcBef>
                <a:spcPts val="0"/>
              </a:spcBef>
              <a:buClr>
                <a:srgbClr val="FFFF00"/>
              </a:buClr>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ontent 2 Frame">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2462213" y="76200"/>
            <a:ext cx="6605587" cy="685799"/>
          </a:xfrm>
          <a:prstGeom prst="rect">
            <a:avLst/>
          </a:prstGeom>
          <a:noFill/>
          <a:ln>
            <a:noFill/>
          </a:ln>
        </p:spPr>
        <p:txBody>
          <a:bodyPr lIns="91425" tIns="91425" rIns="91425" bIns="91425" anchor="ctr"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36" name="Shape 36"/>
          <p:cNvSpPr txBox="1">
            <a:spLocks noGrp="1"/>
          </p:cNvSpPr>
          <p:nvPr>
            <p:ph type="sldNum" idx="12"/>
          </p:nvPr>
        </p:nvSpPr>
        <p:spPr>
          <a:xfrm>
            <a:off x="0" y="6597352"/>
            <a:ext cx="9144000" cy="260647"/>
          </a:xfrm>
          <a:prstGeom prst="rect">
            <a:avLst/>
          </a:prstGeom>
          <a:noFill/>
          <a:ln>
            <a:noFill/>
          </a:ln>
        </p:spPr>
        <p:txBody>
          <a:bodyPr lIns="91425" tIns="91425" rIns="91425" bIns="91425" anchor="ctr" anchorCtr="0">
            <a:noAutofit/>
          </a:bodyPr>
          <a:lstStyle/>
          <a:p>
            <a:pPr algn="ctr"/>
            <a:endParaRPr lang="en-US" dirty="0"/>
          </a:p>
          <a:p>
            <a:pPr marL="457200" lvl="1"/>
            <a:endParaRPr lang="en-US" dirty="0"/>
          </a:p>
          <a:p>
            <a:pPr marL="914400" lvl="2"/>
            <a:endParaRPr lang="en-US" dirty="0"/>
          </a:p>
          <a:p>
            <a:pPr marL="1371600" lvl="3"/>
            <a:endParaRPr lang="en-US" dirty="0"/>
          </a:p>
          <a:p>
            <a:pPr marL="1828800" lvl="4"/>
            <a:endParaRPr lang="en-US" dirty="0"/>
          </a:p>
          <a:p>
            <a:pPr marL="1828800" lvl="4"/>
            <a:r>
              <a:rPr lang="en-US" dirty="0"/>
              <a:t>		© University of Melbourne</a:t>
            </a:r>
          </a:p>
          <a:p>
            <a:pPr marL="1828800" lvl="4"/>
            <a:endParaRPr lang="en-US" dirty="0"/>
          </a:p>
          <a:p>
            <a:pPr marL="2286000" lvl="5"/>
            <a:endParaRPr lang="en-US" dirty="0"/>
          </a:p>
          <a:p>
            <a:pPr marL="2743200" lvl="6"/>
            <a:endParaRPr lang="en-US" dirty="0"/>
          </a:p>
          <a:p>
            <a:pPr marL="3200400" lvl="7"/>
            <a:endParaRPr lang="en-US" dirty="0"/>
          </a:p>
          <a:p>
            <a:pPr marL="3657600" lvl="8"/>
            <a:endParaRPr lang="en-US" dirty="0"/>
          </a:p>
        </p:txBody>
      </p:sp>
      <p:sp>
        <p:nvSpPr>
          <p:cNvPr id="37" name="Shape 37"/>
          <p:cNvSpPr txBox="1">
            <a:spLocks noGrp="1"/>
          </p:cNvSpPr>
          <p:nvPr>
            <p:ph type="body" idx="1"/>
          </p:nvPr>
        </p:nvSpPr>
        <p:spPr>
          <a:xfrm>
            <a:off x="76200" y="990600"/>
            <a:ext cx="4419599" cy="53339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2"/>
          </p:nvPr>
        </p:nvSpPr>
        <p:spPr>
          <a:xfrm>
            <a:off x="4648200" y="990600"/>
            <a:ext cx="4419599" cy="53339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2 Frame - Headings">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462213" y="76200"/>
            <a:ext cx="6605587" cy="685799"/>
          </a:xfrm>
          <a:prstGeom prst="rect">
            <a:avLst/>
          </a:prstGeom>
          <a:noFill/>
          <a:ln>
            <a:noFill/>
          </a:ln>
        </p:spPr>
        <p:txBody>
          <a:bodyPr lIns="91425" tIns="91425" rIns="91425" bIns="91425" anchor="ctr"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41" name="Shape 41"/>
          <p:cNvSpPr txBox="1">
            <a:spLocks noGrp="1"/>
          </p:cNvSpPr>
          <p:nvPr>
            <p:ph type="sldNum" idx="12"/>
          </p:nvPr>
        </p:nvSpPr>
        <p:spPr>
          <a:xfrm>
            <a:off x="0" y="6597352"/>
            <a:ext cx="9144000" cy="260647"/>
          </a:xfrm>
          <a:prstGeom prst="rect">
            <a:avLst/>
          </a:prstGeom>
          <a:noFill/>
          <a:ln>
            <a:noFill/>
          </a:ln>
        </p:spPr>
        <p:txBody>
          <a:bodyPr lIns="91425" tIns="91425" rIns="91425" bIns="91425" anchor="ctr" anchorCtr="0">
            <a:noAutofit/>
          </a:bodyPr>
          <a:lstStyle/>
          <a:p>
            <a:pPr algn="ctr"/>
            <a:endParaRPr lang="en-US" dirty="0"/>
          </a:p>
          <a:p>
            <a:pPr marL="457200" lvl="1"/>
            <a:endParaRPr lang="en-US" dirty="0"/>
          </a:p>
          <a:p>
            <a:pPr marL="914400" lvl="2"/>
            <a:endParaRPr lang="en-US" dirty="0"/>
          </a:p>
          <a:p>
            <a:pPr marL="1371600" lvl="3"/>
            <a:endParaRPr lang="en-US" dirty="0"/>
          </a:p>
          <a:p>
            <a:pPr marL="1828800" lvl="4"/>
            <a:endParaRPr lang="en-US" dirty="0"/>
          </a:p>
          <a:p>
            <a:pPr marL="1828800" lvl="4"/>
            <a:r>
              <a:rPr lang="en-US" dirty="0"/>
              <a:t>		© University of Melbourne</a:t>
            </a:r>
          </a:p>
          <a:p>
            <a:pPr marL="1828800" lvl="4"/>
            <a:endParaRPr lang="en-US" dirty="0"/>
          </a:p>
          <a:p>
            <a:pPr marL="2286000" lvl="5"/>
            <a:endParaRPr lang="en-US" dirty="0"/>
          </a:p>
          <a:p>
            <a:pPr marL="2743200" lvl="6"/>
            <a:endParaRPr lang="en-US" dirty="0"/>
          </a:p>
          <a:p>
            <a:pPr marL="3200400" lvl="7"/>
            <a:endParaRPr lang="en-US" dirty="0"/>
          </a:p>
          <a:p>
            <a:pPr marL="3657600" lvl="8"/>
            <a:endParaRPr lang="en-US" dirty="0"/>
          </a:p>
        </p:txBody>
      </p:sp>
      <p:sp>
        <p:nvSpPr>
          <p:cNvPr id="42" name="Shape 42"/>
          <p:cNvSpPr txBox="1">
            <a:spLocks noGrp="1"/>
          </p:cNvSpPr>
          <p:nvPr>
            <p:ph type="body" idx="1"/>
          </p:nvPr>
        </p:nvSpPr>
        <p:spPr>
          <a:xfrm>
            <a:off x="76200" y="1447800"/>
            <a:ext cx="4419599" cy="48767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3" name="Shape 43"/>
          <p:cNvSpPr txBox="1">
            <a:spLocks noGrp="1"/>
          </p:cNvSpPr>
          <p:nvPr>
            <p:ph type="body" idx="2"/>
          </p:nvPr>
        </p:nvSpPr>
        <p:spPr>
          <a:xfrm>
            <a:off x="4648200" y="1447800"/>
            <a:ext cx="4419599" cy="4876799"/>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4" name="Shape 44"/>
          <p:cNvSpPr txBox="1">
            <a:spLocks noGrp="1"/>
          </p:cNvSpPr>
          <p:nvPr>
            <p:ph type="body" idx="3"/>
          </p:nvPr>
        </p:nvSpPr>
        <p:spPr>
          <a:xfrm>
            <a:off x="76200" y="990600"/>
            <a:ext cx="4419599" cy="457200"/>
          </a:xfrm>
          <a:prstGeom prst="rect">
            <a:avLst/>
          </a:prstGeom>
          <a:noFill/>
          <a:ln>
            <a:noFill/>
          </a:ln>
        </p:spPr>
        <p:txBody>
          <a:bodyPr lIns="91425" tIns="91425" rIns="91425" bIns="91425" anchor="t" anchorCtr="0"/>
          <a:lstStyle>
            <a:lvl1pPr marL="0" lvl="0" indent="0" algn="ctr" rtl="0">
              <a:spcBef>
                <a:spcPts val="0"/>
              </a:spcBef>
              <a:buClr>
                <a:srgbClr val="00B050"/>
              </a:buClr>
              <a:buFont typeface="Arial"/>
              <a:buNone/>
              <a:defRPr/>
            </a:lvl1pPr>
            <a:lvl2pPr marL="457200" lvl="1" indent="0" algn="ctr" rtl="0">
              <a:spcBef>
                <a:spcPts val="0"/>
              </a:spcBef>
              <a:buFont typeface="Arial"/>
              <a:buNone/>
              <a:defRPr/>
            </a:lvl2pPr>
            <a:lvl3pPr marL="914400" lvl="2" indent="0" algn="ctr" rtl="0">
              <a:spcBef>
                <a:spcPts val="0"/>
              </a:spcBef>
              <a:buFont typeface="Arial"/>
              <a:buNone/>
              <a:defRPr/>
            </a:lvl3pPr>
            <a:lvl4pPr marL="1371600" lvl="3" indent="0" algn="ctr" rtl="0">
              <a:spcBef>
                <a:spcPts val="0"/>
              </a:spcBef>
              <a:buFont typeface="Arial"/>
              <a:buNone/>
              <a:defRPr/>
            </a:lvl4pPr>
            <a:lvl5pPr marL="1828800" lvl="4" indent="0" algn="ctr" rtl="0">
              <a:spcBef>
                <a:spcPts val="0"/>
              </a:spcBef>
              <a:buFont typeface="Arial"/>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5" name="Shape 45"/>
          <p:cNvSpPr txBox="1">
            <a:spLocks noGrp="1"/>
          </p:cNvSpPr>
          <p:nvPr>
            <p:ph type="body" idx="4"/>
          </p:nvPr>
        </p:nvSpPr>
        <p:spPr>
          <a:xfrm>
            <a:off x="4648200" y="990600"/>
            <a:ext cx="4419599" cy="457200"/>
          </a:xfrm>
          <a:prstGeom prst="rect">
            <a:avLst/>
          </a:prstGeom>
          <a:noFill/>
          <a:ln>
            <a:noFill/>
          </a:ln>
        </p:spPr>
        <p:txBody>
          <a:bodyPr lIns="91425" tIns="91425" rIns="91425" bIns="91425" anchor="t" anchorCtr="0"/>
          <a:lstStyle>
            <a:lvl1pPr marL="0" lvl="0" indent="0" algn="ctr" rtl="0">
              <a:spcBef>
                <a:spcPts val="0"/>
              </a:spcBef>
              <a:buClr>
                <a:srgbClr val="00B050"/>
              </a:buClr>
              <a:buFont typeface="Arial"/>
              <a:buNone/>
              <a:defRPr/>
            </a:lvl1pPr>
            <a:lvl2pPr marL="457200" lvl="1" indent="0" algn="ctr" rtl="0">
              <a:spcBef>
                <a:spcPts val="0"/>
              </a:spcBef>
              <a:buFont typeface="Arial"/>
              <a:buNone/>
              <a:defRPr/>
            </a:lvl2pPr>
            <a:lvl3pPr marL="914400" lvl="2" indent="0" algn="ctr" rtl="0">
              <a:spcBef>
                <a:spcPts val="0"/>
              </a:spcBef>
              <a:buFont typeface="Arial"/>
              <a:buNone/>
              <a:defRPr/>
            </a:lvl3pPr>
            <a:lvl4pPr marL="1371600" lvl="3" indent="0" algn="ctr" rtl="0">
              <a:spcBef>
                <a:spcPts val="0"/>
              </a:spcBef>
              <a:buFont typeface="Arial"/>
              <a:buNone/>
              <a:defRPr/>
            </a:lvl4pPr>
            <a:lvl5pPr marL="1828800" lvl="4" indent="0" algn="ctr" rtl="0">
              <a:spcBef>
                <a:spcPts val="0"/>
              </a:spcBef>
              <a:buFont typeface="Arial"/>
              <a:buNone/>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Layou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2462213" y="76200"/>
            <a:ext cx="6605587" cy="685799"/>
          </a:xfrm>
          <a:prstGeom prst="rect">
            <a:avLst/>
          </a:prstGeom>
          <a:noFill/>
          <a:ln>
            <a:noFill/>
          </a:ln>
        </p:spPr>
        <p:txBody>
          <a:bodyPr lIns="91425" tIns="91425" rIns="91425" bIns="91425" anchor="ctr"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48" name="Shape 48"/>
          <p:cNvSpPr txBox="1">
            <a:spLocks noGrp="1"/>
          </p:cNvSpPr>
          <p:nvPr>
            <p:ph type="sldNum" idx="12"/>
          </p:nvPr>
        </p:nvSpPr>
        <p:spPr>
          <a:xfrm>
            <a:off x="0" y="6597352"/>
            <a:ext cx="9144000" cy="260647"/>
          </a:xfrm>
          <a:prstGeom prst="rect">
            <a:avLst/>
          </a:prstGeom>
          <a:noFill/>
          <a:ln>
            <a:noFill/>
          </a:ln>
        </p:spPr>
        <p:txBody>
          <a:bodyPr lIns="91425" tIns="91425" rIns="91425" bIns="91425" anchor="ctr" anchorCtr="0">
            <a:noAutofit/>
          </a:bodyPr>
          <a:lstStyle/>
          <a:p>
            <a:pPr algn="ctr"/>
            <a:endParaRPr lang="en-US" dirty="0"/>
          </a:p>
          <a:p>
            <a:pPr marL="457200" lvl="1"/>
            <a:endParaRPr lang="en-US" dirty="0"/>
          </a:p>
          <a:p>
            <a:pPr marL="914400" lvl="2"/>
            <a:endParaRPr lang="en-US" dirty="0"/>
          </a:p>
          <a:p>
            <a:pPr marL="1828800" lvl="4"/>
            <a:endParaRPr lang="en-US" dirty="0"/>
          </a:p>
          <a:p>
            <a:pPr marL="1828800" lvl="4"/>
            <a:endParaRPr lang="en-US" dirty="0"/>
          </a:p>
          <a:p>
            <a:pPr marL="1828800" lvl="4"/>
            <a:r>
              <a:rPr lang="en-US" dirty="0"/>
              <a:t>		© University of Melbourne</a:t>
            </a:r>
          </a:p>
          <a:p>
            <a:pPr marL="1828800" lvl="4"/>
            <a:endParaRPr lang="en-US" dirty="0"/>
          </a:p>
          <a:p>
            <a:pPr marL="2286000" lvl="5"/>
            <a:endParaRPr lang="en-US" dirty="0"/>
          </a:p>
          <a:p>
            <a:pPr marL="2743200" lvl="6"/>
            <a:endParaRPr lang="en-US" dirty="0"/>
          </a:p>
          <a:p>
            <a:pPr marL="3200400" lvl="7"/>
            <a:endParaRPr lang="en-US" dirty="0"/>
          </a:p>
          <a:p>
            <a:pPr marL="3657600" lvl="8"/>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Shape 10"/>
          <p:cNvCxnSpPr/>
          <p:nvPr/>
        </p:nvCxnSpPr>
        <p:spPr>
          <a:xfrm>
            <a:off x="1812925" y="107950"/>
            <a:ext cx="0" cy="862012"/>
          </a:xfrm>
          <a:prstGeom prst="straightConnector1">
            <a:avLst/>
          </a:prstGeom>
          <a:noFill/>
          <a:ln w="9525" cap="flat" cmpd="sng">
            <a:solidFill>
              <a:schemeClr val="lt1"/>
            </a:solidFill>
            <a:prstDash val="solid"/>
            <a:round/>
            <a:headEnd type="none" w="med" len="med"/>
            <a:tailEnd type="none" w="med" len="med"/>
          </a:ln>
        </p:spPr>
      </p:cxnSp>
      <p:pic>
        <p:nvPicPr>
          <p:cNvPr id="11" name="Shape 11"/>
          <p:cNvPicPr preferRelativeResize="0"/>
          <p:nvPr/>
        </p:nvPicPr>
        <p:blipFill rotWithShape="1">
          <a:blip r:embed="rId6">
            <a:alphaModFix/>
          </a:blip>
          <a:srcRect/>
          <a:stretch/>
        </p:blipFill>
        <p:spPr>
          <a:xfrm>
            <a:off x="533400" y="119063"/>
            <a:ext cx="860425" cy="871536"/>
          </a:xfrm>
          <a:prstGeom prst="rect">
            <a:avLst/>
          </a:prstGeom>
          <a:noFill/>
          <a:ln>
            <a:noFill/>
          </a:ln>
        </p:spPr>
      </p:pic>
      <p:sp>
        <p:nvSpPr>
          <p:cNvPr id="12" name="Shape 12"/>
          <p:cNvSpPr/>
          <p:nvPr/>
        </p:nvSpPr>
        <p:spPr>
          <a:xfrm>
            <a:off x="0" y="0"/>
            <a:ext cx="9144000" cy="838199"/>
          </a:xfrm>
          <a:prstGeom prst="rect">
            <a:avLst/>
          </a:prstGeom>
          <a:solidFill>
            <a:srgbClr val="003368"/>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p:txBody>
      </p:sp>
      <p:cxnSp>
        <p:nvCxnSpPr>
          <p:cNvPr id="13" name="Shape 13"/>
          <p:cNvCxnSpPr/>
          <p:nvPr/>
        </p:nvCxnSpPr>
        <p:spPr>
          <a:xfrm>
            <a:off x="2386667" y="159543"/>
            <a:ext cx="1587" cy="519112"/>
          </a:xfrm>
          <a:prstGeom prst="straightConnector1">
            <a:avLst/>
          </a:prstGeom>
          <a:noFill/>
          <a:ln w="9525" cap="flat" cmpd="sng">
            <a:solidFill>
              <a:schemeClr val="lt1"/>
            </a:solidFill>
            <a:prstDash val="solid"/>
            <a:round/>
            <a:headEnd type="none" w="med" len="med"/>
            <a:tailEnd type="none" w="med" len="med"/>
          </a:ln>
        </p:spPr>
      </p:cxnSp>
      <p:pic>
        <p:nvPicPr>
          <p:cNvPr id="14" name="Shape 14"/>
          <p:cNvPicPr preferRelativeResize="0"/>
          <p:nvPr/>
        </p:nvPicPr>
        <p:blipFill rotWithShape="1">
          <a:blip r:embed="rId7">
            <a:alphaModFix/>
          </a:blip>
          <a:srcRect/>
          <a:stretch/>
        </p:blipFill>
        <p:spPr>
          <a:xfrm>
            <a:off x="0" y="107950"/>
            <a:ext cx="2362200" cy="612775"/>
          </a:xfrm>
          <a:prstGeom prst="rect">
            <a:avLst/>
          </a:prstGeom>
          <a:noFill/>
          <a:ln>
            <a:noFill/>
          </a:ln>
        </p:spPr>
      </p:pic>
      <p:cxnSp>
        <p:nvCxnSpPr>
          <p:cNvPr id="15" name="Shape 15"/>
          <p:cNvCxnSpPr/>
          <p:nvPr/>
        </p:nvCxnSpPr>
        <p:spPr>
          <a:xfrm>
            <a:off x="0" y="6525344"/>
            <a:ext cx="9144000" cy="0"/>
          </a:xfrm>
          <a:prstGeom prst="straightConnector1">
            <a:avLst/>
          </a:prstGeom>
          <a:noFill/>
          <a:ln w="9525" cap="flat" cmpd="sng">
            <a:solidFill>
              <a:srgbClr val="003368"/>
            </a:solidFill>
            <a:prstDash val="solid"/>
            <a:round/>
            <a:headEnd type="none" w="med" len="med"/>
            <a:tailEnd type="none" w="med" len="med"/>
          </a:ln>
        </p:spPr>
      </p:cxnSp>
      <p:sp>
        <p:nvSpPr>
          <p:cNvPr id="16" name="Shape 16"/>
          <p:cNvSpPr/>
          <p:nvPr/>
        </p:nvSpPr>
        <p:spPr>
          <a:xfrm>
            <a:off x="0" y="838200"/>
            <a:ext cx="9144000" cy="76199"/>
          </a:xfrm>
          <a:prstGeom prst="rect">
            <a:avLst/>
          </a:prstGeom>
          <a:solidFill>
            <a:srgbClr val="759FB8"/>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7" name="Shape 17"/>
          <p:cNvSpPr txBox="1">
            <a:spLocks noGrp="1"/>
          </p:cNvSpPr>
          <p:nvPr>
            <p:ph type="title"/>
          </p:nvPr>
        </p:nvSpPr>
        <p:spPr>
          <a:xfrm>
            <a:off x="2462213" y="76200"/>
            <a:ext cx="6605587" cy="685799"/>
          </a:xfrm>
          <a:prstGeom prst="rect">
            <a:avLst/>
          </a:prstGeom>
          <a:noFill/>
          <a:ln>
            <a:noFill/>
          </a:ln>
        </p:spPr>
        <p:txBody>
          <a:bodyPr lIns="91425" tIns="91425" rIns="91425" bIns="91425" anchor="ctr"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a:p>
        </p:txBody>
      </p:sp>
      <p:sp>
        <p:nvSpPr>
          <p:cNvPr id="18" name="Shape 18"/>
          <p:cNvSpPr txBox="1">
            <a:spLocks noGrp="1"/>
          </p:cNvSpPr>
          <p:nvPr>
            <p:ph type="body" idx="1"/>
          </p:nvPr>
        </p:nvSpPr>
        <p:spPr>
          <a:xfrm>
            <a:off x="76200" y="990600"/>
            <a:ext cx="8991600" cy="5462736"/>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chemeClr val="dk1"/>
              </a:buClr>
              <a:buFont typeface="Arial"/>
              <a:buChar char="•"/>
              <a:defRPr/>
            </a:lvl1pPr>
            <a:lvl2pPr marL="742950" marR="0" lvl="1" indent="-146050" algn="l" rtl="0">
              <a:spcBef>
                <a:spcPts val="440"/>
              </a:spcBef>
              <a:spcAft>
                <a:spcPts val="0"/>
              </a:spcAft>
              <a:buClr>
                <a:srgbClr val="002060"/>
              </a:buClr>
              <a:buFont typeface="Arial"/>
              <a:buChar char="–"/>
              <a:defRPr/>
            </a:lvl2pPr>
            <a:lvl3pPr marL="1143000" marR="0" lvl="2" indent="-101600" algn="l" rtl="0">
              <a:spcBef>
                <a:spcPts val="400"/>
              </a:spcBef>
              <a:spcAft>
                <a:spcPts val="0"/>
              </a:spcAft>
              <a:buClr>
                <a:srgbClr val="00B050"/>
              </a:buClr>
              <a:buFont typeface="Arial"/>
              <a:buChar char="•"/>
              <a:defRPr/>
            </a:lvl3pPr>
            <a:lvl4pPr marL="1600200" marR="0" lvl="3" indent="-101600" algn="l" rtl="0">
              <a:spcBef>
                <a:spcPts val="400"/>
              </a:spcBef>
              <a:spcAft>
                <a:spcPts val="0"/>
              </a:spcAft>
              <a:buClr>
                <a:srgbClr val="7030A0"/>
              </a:buClr>
              <a:buFont typeface="Arial"/>
              <a:buChar char="–"/>
              <a:defRPr/>
            </a:lvl4pPr>
            <a:lvl5pPr marL="2057400" marR="0" lvl="4" indent="-101600" algn="l" rtl="0">
              <a:spcBef>
                <a:spcPts val="400"/>
              </a:spcBef>
              <a:spcAft>
                <a:spcPts val="0"/>
              </a:spcAft>
              <a:buClr>
                <a:srgbClr val="C00000"/>
              </a:buClr>
              <a:buFont typeface="Arial"/>
              <a:buChar char="»"/>
              <a:defRPr/>
            </a:lvl5pPr>
            <a:lvl6pPr marL="2514600" marR="0" lvl="5" indent="-101600" algn="l" rtl="0">
              <a:spcBef>
                <a:spcPts val="400"/>
              </a:spcBef>
              <a:spcAft>
                <a:spcPts val="0"/>
              </a:spcAft>
              <a:buClr>
                <a:schemeClr val="dk1"/>
              </a:buClr>
              <a:buFont typeface="Arial"/>
              <a:buChar char="»"/>
              <a:defRPr/>
            </a:lvl6pPr>
            <a:lvl7pPr marL="2971800" marR="0" lvl="6" indent="-101600" algn="l" rtl="0">
              <a:spcBef>
                <a:spcPts val="400"/>
              </a:spcBef>
              <a:spcAft>
                <a:spcPts val="0"/>
              </a:spcAft>
              <a:buClr>
                <a:schemeClr val="dk1"/>
              </a:buClr>
              <a:buFont typeface="Arial"/>
              <a:buChar char="»"/>
              <a:defRPr/>
            </a:lvl7pPr>
            <a:lvl8pPr marL="3429000" marR="0" lvl="7" indent="-101600" algn="l" rtl="0">
              <a:spcBef>
                <a:spcPts val="400"/>
              </a:spcBef>
              <a:spcAft>
                <a:spcPts val="0"/>
              </a:spcAft>
              <a:buClr>
                <a:schemeClr val="dk1"/>
              </a:buClr>
              <a:buFont typeface="Arial"/>
              <a:buChar char="»"/>
              <a:defRPr/>
            </a:lvl8pPr>
            <a:lvl9pPr marL="3886200" marR="0" lvl="8" indent="-101600" algn="l" rtl="0">
              <a:spcBef>
                <a:spcPts val="400"/>
              </a:spcBef>
              <a:spcAft>
                <a:spcPts val="0"/>
              </a:spcAft>
              <a:buClr>
                <a:schemeClr val="dk1"/>
              </a:buClr>
              <a:buFont typeface="Arial"/>
              <a:buChar char="»"/>
              <a:defRPr/>
            </a:lvl9pPr>
          </a:lstStyle>
          <a:p>
            <a:endParaRPr dirty="0"/>
          </a:p>
        </p:txBody>
      </p:sp>
      <p:sp>
        <p:nvSpPr>
          <p:cNvPr id="19" name="Shape 19"/>
          <p:cNvSpPr txBox="1"/>
          <p:nvPr/>
        </p:nvSpPr>
        <p:spPr>
          <a:xfrm>
            <a:off x="0" y="6581000"/>
            <a:ext cx="4067944" cy="276998"/>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AU" sz="1200" b="0" i="1" u="none" strike="noStrike" cap="none">
                <a:solidFill>
                  <a:schemeClr val="lt2"/>
                </a:solidFill>
                <a:latin typeface="Arial"/>
                <a:ea typeface="Arial"/>
                <a:cs typeface="Arial"/>
                <a:sym typeface="Arial"/>
              </a:rPr>
              <a:t>INFO20003 Database Systems</a:t>
            </a:r>
          </a:p>
        </p:txBody>
      </p:sp>
      <p:sp>
        <p:nvSpPr>
          <p:cNvPr id="20" name="Shape 20"/>
          <p:cNvSpPr txBox="1">
            <a:spLocks noGrp="1"/>
          </p:cNvSpPr>
          <p:nvPr>
            <p:ph type="sldNum" idx="12"/>
          </p:nvPr>
        </p:nvSpPr>
        <p:spPr>
          <a:xfrm>
            <a:off x="0" y="6581000"/>
            <a:ext cx="9144000" cy="260647"/>
          </a:xfrm>
          <a:prstGeom prst="rect">
            <a:avLst/>
          </a:prstGeom>
          <a:noFill/>
          <a:ln>
            <a:noFill/>
          </a:ln>
        </p:spPr>
        <p:txBody>
          <a:bodyPr lIns="91425" tIns="91425" rIns="91425" bIns="91425" anchor="ctr" anchorCtr="0">
            <a:noAutofit/>
          </a:bodyPr>
          <a:lstStyle/>
          <a:p>
            <a:pPr algn="ctr"/>
            <a:endParaRPr lang="en-US" dirty="0"/>
          </a:p>
          <a:p>
            <a:pPr marL="457200" lvl="1"/>
            <a:endParaRPr lang="en-US" dirty="0"/>
          </a:p>
          <a:p>
            <a:pPr marL="914400" lvl="2"/>
            <a:endParaRPr lang="en-US" dirty="0"/>
          </a:p>
          <a:p>
            <a:pPr marL="1371600" lvl="3"/>
            <a:endParaRPr lang="en-US" dirty="0"/>
          </a:p>
          <a:p>
            <a:pPr marL="1828800" lvl="4"/>
            <a:r>
              <a:rPr lang="en-US" dirty="0"/>
              <a:t>		 © University of Melbourne </a:t>
            </a:r>
          </a:p>
          <a:p>
            <a:pPr marL="2286000" lvl="5"/>
            <a:endParaRPr lang="en-US" dirty="0"/>
          </a:p>
          <a:p>
            <a:pPr marL="2743200" lvl="6"/>
            <a:endParaRPr lang="en-US" dirty="0"/>
          </a:p>
          <a:p>
            <a:pPr marL="3200400" lvl="7"/>
            <a:endParaRPr lang="en-US" dirty="0"/>
          </a:p>
          <a:p>
            <a:pPr marL="3657600" lvl="8"/>
            <a:endParaRPr lang="en-US" dirty="0"/>
          </a:p>
        </p:txBody>
      </p:sp>
      <p:sp>
        <p:nvSpPr>
          <p:cNvPr id="2" name="TextBox 1"/>
          <p:cNvSpPr txBox="1"/>
          <p:nvPr userDrawn="1"/>
        </p:nvSpPr>
        <p:spPr>
          <a:xfrm>
            <a:off x="8539843" y="6541697"/>
            <a:ext cx="402674" cy="307777"/>
          </a:xfrm>
          <a:prstGeom prst="rect">
            <a:avLst/>
          </a:prstGeom>
          <a:noFill/>
        </p:spPr>
        <p:txBody>
          <a:bodyPr wrap="none" rtlCol="0">
            <a:spAutoFit/>
          </a:bodyPr>
          <a:lstStyle/>
          <a:p>
            <a:fld id="{2731EE0E-7B6B-47C7-B362-CFF96D45E3E9}" type="slidenum">
              <a:rPr lang="en-AU" smtClean="0"/>
              <a:t>‹#›</a:t>
            </a:fld>
            <a:endParaRPr lang="en-AU"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2438400" y="1806575"/>
            <a:ext cx="6400799" cy="1312862"/>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AU" sz="3200" b="0" i="0" u="none" strike="noStrike" cap="none">
                <a:solidFill>
                  <a:schemeClr val="lt1"/>
                </a:solidFill>
                <a:latin typeface="Arial"/>
                <a:ea typeface="Arial"/>
                <a:cs typeface="Arial"/>
                <a:sym typeface="Arial"/>
              </a:rPr>
              <a:t>INFO20003 Database Systems</a:t>
            </a:r>
          </a:p>
        </p:txBody>
      </p:sp>
      <p:sp>
        <p:nvSpPr>
          <p:cNvPr id="54" name="Shape 54"/>
          <p:cNvSpPr txBox="1">
            <a:spLocks noGrp="1"/>
          </p:cNvSpPr>
          <p:nvPr>
            <p:ph type="subTitle" idx="1"/>
          </p:nvPr>
        </p:nvSpPr>
        <p:spPr>
          <a:xfrm>
            <a:off x="849312" y="4588935"/>
            <a:ext cx="7989239" cy="660400"/>
          </a:xfrm>
          <a:prstGeom prst="rect">
            <a:avLst/>
          </a:prstGeom>
          <a:noFill/>
          <a:ln>
            <a:noFill/>
          </a:ln>
        </p:spPr>
        <p:txBody>
          <a:bodyPr lIns="91425" tIns="45700" rIns="91425" bIns="45700" anchor="t" anchorCtr="0">
            <a:noAutofit/>
          </a:bodyPr>
          <a:lstStyle/>
          <a:p>
            <a:r>
              <a:rPr lang="en-US" sz="2000" dirty="0">
                <a:solidFill>
                  <a:schemeClr val="bg1"/>
                </a:solidFill>
              </a:rPr>
              <a:t>Week </a:t>
            </a:r>
            <a:r>
              <a:rPr lang="en-US" altLang="zh-CN" sz="2000" dirty="0">
                <a:solidFill>
                  <a:schemeClr val="bg1"/>
                </a:solidFill>
              </a:rPr>
              <a:t>6</a:t>
            </a:r>
            <a:endParaRPr lang="en-US" sz="2000" dirty="0">
              <a:solidFill>
                <a:schemeClr val="bg1"/>
              </a:solidFill>
            </a:endParaRPr>
          </a:p>
          <a:p>
            <a:br>
              <a:rPr lang="en-US" sz="2000" dirty="0"/>
            </a:br>
            <a:endParaRPr lang="en-AU" sz="2000" b="0" i="0" u="none" strike="noStrike" cap="none" dirty="0">
              <a:solidFill>
                <a:schemeClr val="lt1"/>
              </a:solidFill>
              <a:latin typeface="Arial"/>
              <a:ea typeface="Arial"/>
              <a:cs typeface="Arial"/>
              <a:sym typeface="Arial"/>
            </a:endParaRPr>
          </a:p>
        </p:txBody>
      </p:sp>
      <p:sp>
        <p:nvSpPr>
          <p:cNvPr id="55" name="Shape 55"/>
          <p:cNvSpPr txBox="1">
            <a:spLocks noGrp="1"/>
          </p:cNvSpPr>
          <p:nvPr>
            <p:ph type="body" idx="2"/>
          </p:nvPr>
        </p:nvSpPr>
        <p:spPr>
          <a:xfrm>
            <a:off x="848664" y="3974408"/>
            <a:ext cx="7989887" cy="1050031"/>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FFFF00"/>
              </a:buClr>
              <a:buSzPct val="25000"/>
              <a:buFont typeface="Arial"/>
              <a:buNone/>
            </a:pPr>
            <a:r>
              <a:rPr lang="en-AU" sz="2400" b="1" i="0" u="none" strike="noStrike" cap="none" dirty="0" err="1">
                <a:solidFill>
                  <a:schemeClr val="bg1"/>
                </a:solidFill>
                <a:latin typeface="Arial"/>
                <a:ea typeface="Arial"/>
                <a:cs typeface="Arial"/>
                <a:sym typeface="Arial"/>
              </a:rPr>
              <a:t>Kuoyuan</a:t>
            </a:r>
            <a:r>
              <a:rPr lang="en-AU" sz="2400" b="1" i="0" u="none" strike="noStrike" cap="none" dirty="0">
                <a:solidFill>
                  <a:schemeClr val="bg1"/>
                </a:solidFill>
                <a:latin typeface="Arial"/>
                <a:ea typeface="Arial"/>
                <a:cs typeface="Arial"/>
                <a:sym typeface="Arial"/>
              </a:rPr>
              <a:t> 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Storage and Indexing review</a:t>
            </a:r>
          </a:p>
        </p:txBody>
      </p:sp>
      <p:sp>
        <p:nvSpPr>
          <p:cNvPr id="4" name="Rectangle 3">
            <a:extLst>
              <a:ext uri="{FF2B5EF4-FFF2-40B4-BE49-F238E27FC236}">
                <a16:creationId xmlns:a16="http://schemas.microsoft.com/office/drawing/2014/main" id="{5F08CF99-604F-B949-9C0C-78F306C96A1E}"/>
              </a:ext>
            </a:extLst>
          </p:cNvPr>
          <p:cNvSpPr/>
          <p:nvPr/>
        </p:nvSpPr>
        <p:spPr>
          <a:xfrm>
            <a:off x="727859" y="1260046"/>
            <a:ext cx="3007555" cy="461665"/>
          </a:xfrm>
          <a:prstGeom prst="rect">
            <a:avLst/>
          </a:prstGeom>
        </p:spPr>
        <p:txBody>
          <a:bodyPr wrap="none">
            <a:spAutoFit/>
          </a:bodyPr>
          <a:lstStyle/>
          <a:p>
            <a:r>
              <a:rPr lang="en-AU" sz="2400" b="1" dirty="0">
                <a:latin typeface="Times New Roman" panose="02020603050405020304" pitchFamily="18" charset="0"/>
              </a:rPr>
              <a:t>Storage and Indexing</a:t>
            </a:r>
            <a:endParaRPr lang="en-AU" sz="2400" dirty="0">
              <a:latin typeface="Times New Roman" panose="02020603050405020304" pitchFamily="18" charset="0"/>
            </a:endParaRPr>
          </a:p>
        </p:txBody>
      </p:sp>
      <p:sp>
        <p:nvSpPr>
          <p:cNvPr id="3" name="Rectangle 2">
            <a:extLst>
              <a:ext uri="{FF2B5EF4-FFF2-40B4-BE49-F238E27FC236}">
                <a16:creationId xmlns:a16="http://schemas.microsoft.com/office/drawing/2014/main" id="{30471CA5-ACDB-9A4F-9101-8DB301616086}"/>
              </a:ext>
            </a:extLst>
          </p:cNvPr>
          <p:cNvSpPr/>
          <p:nvPr/>
        </p:nvSpPr>
        <p:spPr>
          <a:xfrm>
            <a:off x="1396857" y="2065869"/>
            <a:ext cx="3531736" cy="461665"/>
          </a:xfrm>
          <a:prstGeom prst="rect">
            <a:avLst/>
          </a:prstGeom>
        </p:spPr>
        <p:txBody>
          <a:bodyPr wrap="none">
            <a:spAutoFit/>
          </a:bodyPr>
          <a:lstStyle/>
          <a:p>
            <a:r>
              <a:rPr lang="en-AU" sz="2400" b="1" dirty="0">
                <a:latin typeface="Arial" panose="020B0604020202020204" pitchFamily="34" charset="0"/>
              </a:rPr>
              <a:t>Index file organization:</a:t>
            </a:r>
            <a:endParaRPr lang="en-AU" sz="2400" dirty="0">
              <a:latin typeface="Arial" panose="020B0604020202020204" pitchFamily="34" charset="0"/>
            </a:endParaRPr>
          </a:p>
        </p:txBody>
      </p:sp>
      <p:sp>
        <p:nvSpPr>
          <p:cNvPr id="5" name="Rectangle 4">
            <a:extLst>
              <a:ext uri="{FF2B5EF4-FFF2-40B4-BE49-F238E27FC236}">
                <a16:creationId xmlns:a16="http://schemas.microsoft.com/office/drawing/2014/main" id="{D08E8D99-3D74-1A43-9322-D6C2953D9CD5}"/>
              </a:ext>
            </a:extLst>
          </p:cNvPr>
          <p:cNvSpPr/>
          <p:nvPr/>
        </p:nvSpPr>
        <p:spPr>
          <a:xfrm>
            <a:off x="727859" y="2527534"/>
            <a:ext cx="7040703" cy="3046988"/>
          </a:xfrm>
          <a:prstGeom prst="rect">
            <a:avLst/>
          </a:prstGeom>
        </p:spPr>
        <p:txBody>
          <a:bodyPr wrap="square">
            <a:spAutoFit/>
          </a:bodyPr>
          <a:lstStyle/>
          <a:p>
            <a:endParaRPr lang="en-AU" sz="2400" dirty="0"/>
          </a:p>
          <a:p>
            <a:pPr marL="1143000" lvl="2" indent="-228600">
              <a:buFont typeface="Arial" panose="020B0604020202020204" pitchFamily="34" charset="0"/>
              <a:buChar char="•"/>
            </a:pPr>
            <a:r>
              <a:rPr lang="en-AU" sz="2400" dirty="0">
                <a:latin typeface="Arial" panose="020B0604020202020204" pitchFamily="34" charset="0"/>
              </a:rPr>
              <a:t>Any </a:t>
            </a:r>
            <a:r>
              <a:rPr lang="en-AU" sz="2400" b="1" dirty="0">
                <a:solidFill>
                  <a:srgbClr val="FB0008"/>
                </a:solidFill>
                <a:latin typeface="Arial" panose="020B0604020202020204" pitchFamily="34" charset="0"/>
              </a:rPr>
              <a:t>subset</a:t>
            </a:r>
            <a:r>
              <a:rPr lang="en-AU" sz="2400" dirty="0">
                <a:latin typeface="Arial" panose="020B0604020202020204" pitchFamily="34" charset="0"/>
              </a:rPr>
              <a:t> of the fields of a table is indexed based on queries that are frequently run against the database</a:t>
            </a:r>
          </a:p>
          <a:p>
            <a:pPr marL="1143000" lvl="2" indent="-228600">
              <a:buFont typeface="Arial" panose="020B0604020202020204" pitchFamily="34" charset="0"/>
              <a:buChar char="•"/>
            </a:pPr>
            <a:r>
              <a:rPr lang="en-AU" sz="2400" dirty="0">
                <a:latin typeface="Arial" panose="020B0604020202020204" pitchFamily="34" charset="0"/>
              </a:rPr>
              <a:t>Quick search on the subset attributes</a:t>
            </a:r>
          </a:p>
          <a:p>
            <a:pPr marL="1143000" lvl="2" indent="-228600">
              <a:buFont typeface="Arial" panose="020B0604020202020204" pitchFamily="34" charset="0"/>
              <a:buChar char="•"/>
            </a:pPr>
            <a:r>
              <a:rPr lang="en-AU" sz="2400" dirty="0">
                <a:latin typeface="Arial" panose="020B0604020202020204" pitchFamily="34" charset="0"/>
              </a:rPr>
              <a:t>Different index could be built</a:t>
            </a:r>
          </a:p>
          <a:p>
            <a:pPr marL="1143000" lvl="2" indent="-228600">
              <a:buFont typeface="Arial" panose="020B0604020202020204" pitchFamily="34" charset="0"/>
              <a:buChar char="•"/>
            </a:pPr>
            <a:r>
              <a:rPr lang="en-AU" sz="2400" dirty="0">
                <a:latin typeface="Arial" panose="020B0604020202020204" pitchFamily="34" charset="0"/>
              </a:rPr>
              <a:t>Different types index could be chosen </a:t>
            </a:r>
          </a:p>
          <a:p>
            <a:pPr marL="1143000" lvl="2" indent="-228600">
              <a:buFont typeface="Arial" panose="020B0604020202020204" pitchFamily="34" charset="0"/>
              <a:buChar char="•"/>
            </a:pPr>
            <a:r>
              <a:rPr lang="en-AU" sz="2400" dirty="0">
                <a:latin typeface="Arial" panose="020B0604020202020204" pitchFamily="34" charset="0"/>
              </a:rPr>
              <a:t>Insert depend on types</a:t>
            </a:r>
          </a:p>
        </p:txBody>
      </p:sp>
    </p:spTree>
    <p:extLst>
      <p:ext uri="{BB962C8B-B14F-4D97-AF65-F5344CB8AC3E}">
        <p14:creationId xmlns:p14="http://schemas.microsoft.com/office/powerpoint/2010/main" val="3845068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Storage and Indexing review</a:t>
            </a:r>
          </a:p>
        </p:txBody>
      </p:sp>
      <p:sp>
        <p:nvSpPr>
          <p:cNvPr id="4" name="Rectangle 3">
            <a:extLst>
              <a:ext uri="{FF2B5EF4-FFF2-40B4-BE49-F238E27FC236}">
                <a16:creationId xmlns:a16="http://schemas.microsoft.com/office/drawing/2014/main" id="{5F08CF99-604F-B949-9C0C-78F306C96A1E}"/>
              </a:ext>
            </a:extLst>
          </p:cNvPr>
          <p:cNvSpPr/>
          <p:nvPr/>
        </p:nvSpPr>
        <p:spPr>
          <a:xfrm>
            <a:off x="727859" y="1260046"/>
            <a:ext cx="3007555" cy="461665"/>
          </a:xfrm>
          <a:prstGeom prst="rect">
            <a:avLst/>
          </a:prstGeom>
        </p:spPr>
        <p:txBody>
          <a:bodyPr wrap="none">
            <a:spAutoFit/>
          </a:bodyPr>
          <a:lstStyle/>
          <a:p>
            <a:r>
              <a:rPr lang="en-AU" sz="2400" b="1" dirty="0">
                <a:latin typeface="Times New Roman" panose="02020603050405020304" pitchFamily="18" charset="0"/>
              </a:rPr>
              <a:t>Storage and Indexing</a:t>
            </a:r>
            <a:endParaRPr lang="en-AU" sz="2400" dirty="0">
              <a:latin typeface="Times New Roman" panose="02020603050405020304" pitchFamily="18" charset="0"/>
            </a:endParaRPr>
          </a:p>
        </p:txBody>
      </p:sp>
      <p:sp>
        <p:nvSpPr>
          <p:cNvPr id="3" name="Rectangle 2">
            <a:extLst>
              <a:ext uri="{FF2B5EF4-FFF2-40B4-BE49-F238E27FC236}">
                <a16:creationId xmlns:a16="http://schemas.microsoft.com/office/drawing/2014/main" id="{CEF37FB5-A96C-D542-B65E-6DCB2B61F5DA}"/>
              </a:ext>
            </a:extLst>
          </p:cNvPr>
          <p:cNvSpPr/>
          <p:nvPr/>
        </p:nvSpPr>
        <p:spPr>
          <a:xfrm>
            <a:off x="727859" y="1643614"/>
            <a:ext cx="2353529" cy="461665"/>
          </a:xfrm>
          <a:prstGeom prst="rect">
            <a:avLst/>
          </a:prstGeom>
        </p:spPr>
        <p:txBody>
          <a:bodyPr wrap="none">
            <a:spAutoFit/>
          </a:bodyPr>
          <a:lstStyle/>
          <a:p>
            <a:r>
              <a:rPr lang="en-AU" sz="2400" b="1" dirty="0">
                <a:latin typeface="Arial" panose="020B0604020202020204" pitchFamily="34" charset="0"/>
              </a:rPr>
              <a:t>What is index?</a:t>
            </a:r>
            <a:endParaRPr lang="en-AU" sz="2400" dirty="0">
              <a:latin typeface="Arial" panose="020B0604020202020204" pitchFamily="34" charset="0"/>
            </a:endParaRPr>
          </a:p>
        </p:txBody>
      </p:sp>
      <p:sp>
        <p:nvSpPr>
          <p:cNvPr id="5" name="Rectangle 4">
            <a:extLst>
              <a:ext uri="{FF2B5EF4-FFF2-40B4-BE49-F238E27FC236}">
                <a16:creationId xmlns:a16="http://schemas.microsoft.com/office/drawing/2014/main" id="{CB6E0118-40F2-C843-88A8-FE2158BDECD0}"/>
              </a:ext>
            </a:extLst>
          </p:cNvPr>
          <p:cNvSpPr/>
          <p:nvPr/>
        </p:nvSpPr>
        <p:spPr>
          <a:xfrm>
            <a:off x="186541" y="2105279"/>
            <a:ext cx="8229600" cy="3416320"/>
          </a:xfrm>
          <a:prstGeom prst="rect">
            <a:avLst/>
          </a:prstGeom>
        </p:spPr>
        <p:txBody>
          <a:bodyPr wrap="square">
            <a:spAutoFit/>
          </a:bodyPr>
          <a:lstStyle/>
          <a:p>
            <a:endParaRPr lang="en-AU" sz="2400" dirty="0"/>
          </a:p>
          <a:p>
            <a:pPr marL="1143000" lvl="2" indent="-228600">
              <a:buFont typeface="Arial" panose="020B0604020202020204" pitchFamily="34" charset="0"/>
              <a:buChar char="•"/>
            </a:pPr>
            <a:r>
              <a:rPr lang="en-AU" sz="2400" dirty="0">
                <a:latin typeface="Arial" panose="020B0604020202020204" pitchFamily="34" charset="0"/>
              </a:rPr>
              <a:t>made up of </a:t>
            </a:r>
            <a:r>
              <a:rPr lang="en-AU" sz="2400" dirty="0">
                <a:solidFill>
                  <a:srgbClr val="FB0008"/>
                </a:solidFill>
                <a:latin typeface="Arial" panose="020B0604020202020204" pitchFamily="34" charset="0"/>
              </a:rPr>
              <a:t>data entries</a:t>
            </a:r>
            <a:r>
              <a:rPr lang="en-AU" sz="2400" dirty="0">
                <a:latin typeface="Arial" panose="020B0604020202020204" pitchFamily="34" charset="0"/>
              </a:rPr>
              <a:t> which refer back to the data in the relation. (</a:t>
            </a:r>
            <a:r>
              <a:rPr lang="en-AU" sz="2400" i="1" dirty="0">
                <a:latin typeface="Times" pitchFamily="2" charset="0"/>
              </a:rPr>
              <a:t>k</a:t>
            </a:r>
            <a:r>
              <a:rPr lang="en-AU" sz="2400" dirty="0">
                <a:latin typeface="Arial" panose="020B0604020202020204" pitchFamily="34" charset="0"/>
              </a:rPr>
              <a:t>, </a:t>
            </a:r>
            <a:r>
              <a:rPr lang="en-AU" sz="2400" i="1" dirty="0">
                <a:latin typeface="Times" pitchFamily="2" charset="0"/>
              </a:rPr>
              <a:t>rid</a:t>
            </a:r>
            <a:r>
              <a:rPr lang="en-AU" sz="2400" dirty="0">
                <a:latin typeface="Arial" panose="020B0604020202020204" pitchFamily="34" charset="0"/>
              </a:rPr>
              <a:t>) </a:t>
            </a:r>
            <a:r>
              <a:rPr lang="en-AU" sz="2400" i="1" dirty="0">
                <a:latin typeface="Times" pitchFamily="2" charset="0"/>
              </a:rPr>
              <a:t>k: </a:t>
            </a:r>
            <a:r>
              <a:rPr lang="en-AU" sz="2400" dirty="0">
                <a:latin typeface="Arial" panose="020B0604020202020204" pitchFamily="34" charset="0"/>
              </a:rPr>
              <a:t>search key, </a:t>
            </a:r>
            <a:r>
              <a:rPr lang="en-AU" sz="2400" i="1" dirty="0">
                <a:latin typeface="Times" pitchFamily="2" charset="0"/>
              </a:rPr>
              <a:t>rid:</a:t>
            </a:r>
            <a:r>
              <a:rPr lang="en-AU" sz="2400" dirty="0">
                <a:latin typeface="Arial" panose="020B0604020202020204" pitchFamily="34" charset="0"/>
              </a:rPr>
              <a:t> record ID.</a:t>
            </a:r>
          </a:p>
          <a:p>
            <a:pPr marL="1143000" lvl="2" indent="-228600">
              <a:buFont typeface="Arial" panose="020B0604020202020204" pitchFamily="34" charset="0"/>
              <a:buChar char="•"/>
            </a:pPr>
            <a:r>
              <a:rPr lang="en-AU" sz="2400" dirty="0">
                <a:solidFill>
                  <a:srgbClr val="FB0008"/>
                </a:solidFill>
                <a:latin typeface="Arial" panose="020B0604020202020204" pitchFamily="34" charset="0"/>
              </a:rPr>
              <a:t>speeds up</a:t>
            </a:r>
            <a:r>
              <a:rPr lang="en-AU" sz="2400" dirty="0">
                <a:latin typeface="Arial" panose="020B0604020202020204" pitchFamily="34" charset="0"/>
              </a:rPr>
              <a:t> selection on the search key fields</a:t>
            </a:r>
          </a:p>
          <a:p>
            <a:pPr marL="1143000" lvl="2" indent="-228600">
              <a:buFont typeface="Arial" panose="020B0604020202020204" pitchFamily="34" charset="0"/>
              <a:buChar char="•"/>
            </a:pPr>
            <a:r>
              <a:rPr lang="en-AU" sz="2400" b="1" i="1" dirty="0">
                <a:solidFill>
                  <a:srgbClr val="FB0008"/>
                </a:solidFill>
                <a:latin typeface="Times" pitchFamily="2" charset="0"/>
              </a:rPr>
              <a:t>search key</a:t>
            </a:r>
            <a:r>
              <a:rPr lang="en-AU" sz="2400" i="1" dirty="0">
                <a:latin typeface="Times" pitchFamily="2" charset="0"/>
              </a:rPr>
              <a:t>:</a:t>
            </a:r>
            <a:r>
              <a:rPr lang="en-AU" sz="2400" dirty="0">
                <a:latin typeface="Arial" panose="020B0604020202020204" pitchFamily="34" charset="0"/>
              </a:rPr>
              <a:t> subset of the attributes of a relation on which the index is built (not be relation’s key!!!)</a:t>
            </a:r>
          </a:p>
          <a:p>
            <a:pPr marL="1143000" lvl="2" indent="-228600">
              <a:buFont typeface="Arial" panose="020B0604020202020204" pitchFamily="34" charset="0"/>
              <a:buChar char="•"/>
            </a:pPr>
            <a:r>
              <a:rPr lang="en-AU" sz="2400" dirty="0">
                <a:latin typeface="Arial" panose="020B0604020202020204" pitchFamily="34" charset="0"/>
              </a:rPr>
              <a:t>stored in an</a:t>
            </a:r>
            <a:r>
              <a:rPr lang="en-AU" sz="2400" dirty="0">
                <a:solidFill>
                  <a:srgbClr val="FB0008"/>
                </a:solidFill>
                <a:latin typeface="Arial" panose="020B0604020202020204" pitchFamily="34" charset="0"/>
              </a:rPr>
              <a:t> </a:t>
            </a:r>
            <a:r>
              <a:rPr lang="en-AU" sz="2400" i="1" dirty="0">
                <a:solidFill>
                  <a:srgbClr val="FB0008"/>
                </a:solidFill>
                <a:latin typeface="Times" pitchFamily="2" charset="0"/>
              </a:rPr>
              <a:t>index file</a:t>
            </a:r>
            <a:r>
              <a:rPr lang="en-AU" sz="2400" dirty="0">
                <a:latin typeface="Arial" panose="020B0604020202020204" pitchFamily="34" charset="0"/>
              </a:rPr>
              <a:t>, in contrast to the </a:t>
            </a:r>
            <a:r>
              <a:rPr lang="en-AU" sz="2400" i="1" dirty="0">
                <a:solidFill>
                  <a:srgbClr val="FB0008"/>
                </a:solidFill>
                <a:latin typeface="Times" pitchFamily="2" charset="0"/>
              </a:rPr>
              <a:t>data file</a:t>
            </a:r>
            <a:r>
              <a:rPr lang="en-AU" sz="2400" i="1" dirty="0">
                <a:latin typeface="Times" pitchFamily="2" charset="0"/>
              </a:rPr>
              <a:t> </a:t>
            </a:r>
            <a:r>
              <a:rPr lang="en-AU" sz="2400" dirty="0">
                <a:latin typeface="Arial" panose="020B0604020202020204" pitchFamily="34" charset="0"/>
              </a:rPr>
              <a:t>which contains the actual records themselves</a:t>
            </a:r>
          </a:p>
        </p:txBody>
      </p:sp>
    </p:spTree>
    <p:extLst>
      <p:ext uri="{BB962C8B-B14F-4D97-AF65-F5344CB8AC3E}">
        <p14:creationId xmlns:p14="http://schemas.microsoft.com/office/powerpoint/2010/main" val="299475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Storage and Indexing review</a:t>
            </a:r>
          </a:p>
        </p:txBody>
      </p:sp>
      <p:sp>
        <p:nvSpPr>
          <p:cNvPr id="4" name="Rectangle 3">
            <a:extLst>
              <a:ext uri="{FF2B5EF4-FFF2-40B4-BE49-F238E27FC236}">
                <a16:creationId xmlns:a16="http://schemas.microsoft.com/office/drawing/2014/main" id="{5F08CF99-604F-B949-9C0C-78F306C96A1E}"/>
              </a:ext>
            </a:extLst>
          </p:cNvPr>
          <p:cNvSpPr/>
          <p:nvPr/>
        </p:nvSpPr>
        <p:spPr>
          <a:xfrm>
            <a:off x="727859" y="1260046"/>
            <a:ext cx="3007555" cy="461665"/>
          </a:xfrm>
          <a:prstGeom prst="rect">
            <a:avLst/>
          </a:prstGeom>
        </p:spPr>
        <p:txBody>
          <a:bodyPr wrap="none">
            <a:spAutoFit/>
          </a:bodyPr>
          <a:lstStyle/>
          <a:p>
            <a:r>
              <a:rPr lang="en-AU" sz="2400" b="1" dirty="0">
                <a:latin typeface="Times New Roman" panose="02020603050405020304" pitchFamily="18" charset="0"/>
              </a:rPr>
              <a:t>Storage and Indexing</a:t>
            </a:r>
            <a:endParaRPr lang="en-AU" sz="2400" dirty="0">
              <a:latin typeface="Times New Roman" panose="02020603050405020304" pitchFamily="18" charset="0"/>
            </a:endParaRPr>
          </a:p>
        </p:txBody>
      </p:sp>
      <p:sp>
        <p:nvSpPr>
          <p:cNvPr id="3" name="Rectangle 2">
            <a:extLst>
              <a:ext uri="{FF2B5EF4-FFF2-40B4-BE49-F238E27FC236}">
                <a16:creationId xmlns:a16="http://schemas.microsoft.com/office/drawing/2014/main" id="{77265D71-B25C-C141-B2A0-C397D9ADBD75}"/>
              </a:ext>
            </a:extLst>
          </p:cNvPr>
          <p:cNvSpPr/>
          <p:nvPr/>
        </p:nvSpPr>
        <p:spPr>
          <a:xfrm>
            <a:off x="727859" y="1865371"/>
            <a:ext cx="4119763" cy="461665"/>
          </a:xfrm>
          <a:prstGeom prst="rect">
            <a:avLst/>
          </a:prstGeom>
        </p:spPr>
        <p:txBody>
          <a:bodyPr wrap="square">
            <a:spAutoFit/>
          </a:bodyPr>
          <a:lstStyle/>
          <a:p>
            <a:r>
              <a:rPr lang="en-AU" sz="2400" b="1" dirty="0">
                <a:latin typeface="Arial" panose="020B0604020202020204" pitchFamily="34" charset="0"/>
              </a:rPr>
              <a:t>Type of index 1</a:t>
            </a:r>
            <a:endParaRPr lang="en-AU" sz="2400" dirty="0">
              <a:latin typeface="Arial" panose="020B0604020202020204" pitchFamily="34" charset="0"/>
            </a:endParaRPr>
          </a:p>
        </p:txBody>
      </p:sp>
      <p:sp>
        <p:nvSpPr>
          <p:cNvPr id="5" name="Rectangle 4">
            <a:extLst>
              <a:ext uri="{FF2B5EF4-FFF2-40B4-BE49-F238E27FC236}">
                <a16:creationId xmlns:a16="http://schemas.microsoft.com/office/drawing/2014/main" id="{10C5E116-D696-3046-B2E3-22FEC7596361}"/>
              </a:ext>
            </a:extLst>
          </p:cNvPr>
          <p:cNvSpPr/>
          <p:nvPr/>
        </p:nvSpPr>
        <p:spPr>
          <a:xfrm>
            <a:off x="437277" y="2469458"/>
            <a:ext cx="7775390" cy="2677656"/>
          </a:xfrm>
          <a:prstGeom prst="rect">
            <a:avLst/>
          </a:prstGeom>
        </p:spPr>
        <p:txBody>
          <a:bodyPr wrap="square">
            <a:spAutoFit/>
          </a:bodyPr>
          <a:lstStyle/>
          <a:p>
            <a:endParaRPr lang="en-AU" sz="2400" dirty="0"/>
          </a:p>
          <a:p>
            <a:pPr marL="1143000" lvl="2" indent="-228600">
              <a:buFont typeface="Arial" panose="020B0604020202020204" pitchFamily="34" charset="0"/>
              <a:buChar char="•"/>
            </a:pPr>
            <a:r>
              <a:rPr lang="en-AU" sz="2400" b="1" dirty="0">
                <a:solidFill>
                  <a:srgbClr val="FB0008"/>
                </a:solidFill>
                <a:latin typeface="Arial" panose="020B0604020202020204" pitchFamily="34" charset="0"/>
              </a:rPr>
              <a:t>clustered</a:t>
            </a:r>
            <a:r>
              <a:rPr lang="en-AU" sz="2400" dirty="0">
                <a:latin typeface="Arial" panose="020B0604020202020204" pitchFamily="34" charset="0"/>
              </a:rPr>
              <a:t>: data records in the data file have the </a:t>
            </a:r>
            <a:r>
              <a:rPr lang="en-AU" sz="2400" b="1" dirty="0">
                <a:latin typeface="Arial" panose="020B0604020202020204" pitchFamily="34" charset="0"/>
              </a:rPr>
              <a:t>same order</a:t>
            </a:r>
            <a:r>
              <a:rPr lang="en-AU" sz="2400" dirty="0">
                <a:latin typeface="Arial" panose="020B0604020202020204" pitchFamily="34" charset="0"/>
              </a:rPr>
              <a:t> as data entries of the index</a:t>
            </a:r>
          </a:p>
          <a:p>
            <a:pPr marL="1143000" lvl="2" indent="-228600">
              <a:buFont typeface="Arial" panose="020B0604020202020204" pitchFamily="34" charset="0"/>
              <a:buChar char="•"/>
            </a:pPr>
            <a:r>
              <a:rPr lang="en-AU" sz="2400" b="1" dirty="0" err="1">
                <a:solidFill>
                  <a:srgbClr val="FB2308"/>
                </a:solidFill>
                <a:latin typeface="Arial" panose="020B0604020202020204" pitchFamily="34" charset="0"/>
              </a:rPr>
              <a:t>unclustered</a:t>
            </a:r>
            <a:r>
              <a:rPr lang="en-AU" sz="2400" dirty="0">
                <a:latin typeface="Arial" panose="020B0604020202020204" pitchFamily="34" charset="0"/>
              </a:rPr>
              <a:t>: data records in the data file are </a:t>
            </a:r>
            <a:r>
              <a:rPr lang="en-AU" sz="2400" b="1" dirty="0">
                <a:latin typeface="Arial" panose="020B0604020202020204" pitchFamily="34" charset="0"/>
              </a:rPr>
              <a:t>not sorted by</a:t>
            </a:r>
            <a:r>
              <a:rPr lang="en-AU" sz="2400" dirty="0">
                <a:latin typeface="Arial" panose="020B0604020202020204" pitchFamily="34" charset="0"/>
              </a:rPr>
              <a:t> search key/data entries</a:t>
            </a:r>
          </a:p>
          <a:p>
            <a:pPr marL="1143000" lvl="2" indent="-228600">
              <a:buFont typeface="Arial" panose="020B0604020202020204" pitchFamily="34" charset="0"/>
              <a:buChar char="•"/>
            </a:pPr>
            <a:r>
              <a:rPr lang="en-AU" sz="2400" b="1" dirty="0">
                <a:solidFill>
                  <a:srgbClr val="FB0008"/>
                </a:solidFill>
                <a:latin typeface="Arial" panose="020B0604020202020204" pitchFamily="34" charset="0"/>
              </a:rPr>
              <a:t>primary</a:t>
            </a:r>
            <a:r>
              <a:rPr lang="en-AU" sz="2400" dirty="0">
                <a:latin typeface="Arial" panose="020B0604020202020204" pitchFamily="34" charset="0"/>
              </a:rPr>
              <a:t>: on the primary key of the relation</a:t>
            </a:r>
          </a:p>
          <a:p>
            <a:pPr marL="1143000" lvl="2" indent="-228600">
              <a:buFont typeface="Arial" panose="020B0604020202020204" pitchFamily="34" charset="0"/>
              <a:buChar char="•"/>
            </a:pPr>
            <a:r>
              <a:rPr lang="en-AU" sz="2400" b="1" dirty="0">
                <a:solidFill>
                  <a:srgbClr val="FB1908"/>
                </a:solidFill>
                <a:latin typeface="Arial" panose="020B0604020202020204" pitchFamily="34" charset="0"/>
              </a:rPr>
              <a:t>secondary</a:t>
            </a:r>
            <a:r>
              <a:rPr lang="en-AU" sz="2400" dirty="0">
                <a:latin typeface="Arial" panose="020B0604020202020204" pitchFamily="34" charset="0"/>
              </a:rPr>
              <a:t>: on any other set of attributes</a:t>
            </a:r>
          </a:p>
        </p:txBody>
      </p:sp>
    </p:spTree>
    <p:extLst>
      <p:ext uri="{BB962C8B-B14F-4D97-AF65-F5344CB8AC3E}">
        <p14:creationId xmlns:p14="http://schemas.microsoft.com/office/powerpoint/2010/main" val="1797913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Storage and Indexing review</a:t>
            </a:r>
          </a:p>
        </p:txBody>
      </p:sp>
      <p:sp>
        <p:nvSpPr>
          <p:cNvPr id="4" name="Rectangle 3">
            <a:extLst>
              <a:ext uri="{FF2B5EF4-FFF2-40B4-BE49-F238E27FC236}">
                <a16:creationId xmlns:a16="http://schemas.microsoft.com/office/drawing/2014/main" id="{5F08CF99-604F-B949-9C0C-78F306C96A1E}"/>
              </a:ext>
            </a:extLst>
          </p:cNvPr>
          <p:cNvSpPr/>
          <p:nvPr/>
        </p:nvSpPr>
        <p:spPr>
          <a:xfrm>
            <a:off x="727859" y="1260046"/>
            <a:ext cx="3007555" cy="461665"/>
          </a:xfrm>
          <a:prstGeom prst="rect">
            <a:avLst/>
          </a:prstGeom>
        </p:spPr>
        <p:txBody>
          <a:bodyPr wrap="none">
            <a:spAutoFit/>
          </a:bodyPr>
          <a:lstStyle/>
          <a:p>
            <a:r>
              <a:rPr lang="en-AU" sz="2400" b="1" dirty="0">
                <a:latin typeface="Times New Roman" panose="02020603050405020304" pitchFamily="18" charset="0"/>
              </a:rPr>
              <a:t>Storage and Indexing</a:t>
            </a:r>
            <a:endParaRPr lang="en-AU" sz="2400" dirty="0">
              <a:latin typeface="Times New Roman" panose="02020603050405020304" pitchFamily="18" charset="0"/>
            </a:endParaRPr>
          </a:p>
        </p:txBody>
      </p:sp>
      <p:sp>
        <p:nvSpPr>
          <p:cNvPr id="3" name="Rectangle 2">
            <a:extLst>
              <a:ext uri="{FF2B5EF4-FFF2-40B4-BE49-F238E27FC236}">
                <a16:creationId xmlns:a16="http://schemas.microsoft.com/office/drawing/2014/main" id="{77265D71-B25C-C141-B2A0-C397D9ADBD75}"/>
              </a:ext>
            </a:extLst>
          </p:cNvPr>
          <p:cNvSpPr/>
          <p:nvPr/>
        </p:nvSpPr>
        <p:spPr>
          <a:xfrm>
            <a:off x="727859" y="1865371"/>
            <a:ext cx="4119763" cy="461665"/>
          </a:xfrm>
          <a:prstGeom prst="rect">
            <a:avLst/>
          </a:prstGeom>
        </p:spPr>
        <p:txBody>
          <a:bodyPr wrap="square">
            <a:spAutoFit/>
          </a:bodyPr>
          <a:lstStyle/>
          <a:p>
            <a:r>
              <a:rPr lang="en-AU" sz="2400" b="1" dirty="0">
                <a:latin typeface="Arial" panose="020B0604020202020204" pitchFamily="34" charset="0"/>
              </a:rPr>
              <a:t>Type of index 1</a:t>
            </a:r>
            <a:endParaRPr lang="en-AU" sz="2400" dirty="0">
              <a:latin typeface="Arial" panose="020B0604020202020204" pitchFamily="34" charset="0"/>
            </a:endParaRPr>
          </a:p>
        </p:txBody>
      </p:sp>
      <p:pic>
        <p:nvPicPr>
          <p:cNvPr id="6" name="Picture 5">
            <a:extLst>
              <a:ext uri="{FF2B5EF4-FFF2-40B4-BE49-F238E27FC236}">
                <a16:creationId xmlns:a16="http://schemas.microsoft.com/office/drawing/2014/main" id="{54464C6B-8153-7440-B11C-FC278969BD11}"/>
              </a:ext>
            </a:extLst>
          </p:cNvPr>
          <p:cNvPicPr>
            <a:picLocks noChangeAspect="1"/>
          </p:cNvPicPr>
          <p:nvPr/>
        </p:nvPicPr>
        <p:blipFill>
          <a:blip r:embed="rId2"/>
          <a:stretch>
            <a:fillRect/>
          </a:stretch>
        </p:blipFill>
        <p:spPr>
          <a:xfrm>
            <a:off x="474133" y="2704285"/>
            <a:ext cx="8195734" cy="3132689"/>
          </a:xfrm>
          <a:prstGeom prst="rect">
            <a:avLst/>
          </a:prstGeom>
        </p:spPr>
      </p:pic>
    </p:spTree>
    <p:extLst>
      <p:ext uri="{BB962C8B-B14F-4D97-AF65-F5344CB8AC3E}">
        <p14:creationId xmlns:p14="http://schemas.microsoft.com/office/powerpoint/2010/main" val="2058847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Storage and Indexing review</a:t>
            </a:r>
          </a:p>
        </p:txBody>
      </p:sp>
      <p:sp>
        <p:nvSpPr>
          <p:cNvPr id="4" name="Rectangle 3">
            <a:extLst>
              <a:ext uri="{FF2B5EF4-FFF2-40B4-BE49-F238E27FC236}">
                <a16:creationId xmlns:a16="http://schemas.microsoft.com/office/drawing/2014/main" id="{5F08CF99-604F-B949-9C0C-78F306C96A1E}"/>
              </a:ext>
            </a:extLst>
          </p:cNvPr>
          <p:cNvSpPr/>
          <p:nvPr/>
        </p:nvSpPr>
        <p:spPr>
          <a:xfrm>
            <a:off x="727859" y="1260046"/>
            <a:ext cx="3007555" cy="461665"/>
          </a:xfrm>
          <a:prstGeom prst="rect">
            <a:avLst/>
          </a:prstGeom>
        </p:spPr>
        <p:txBody>
          <a:bodyPr wrap="none">
            <a:spAutoFit/>
          </a:bodyPr>
          <a:lstStyle/>
          <a:p>
            <a:r>
              <a:rPr lang="en-AU" sz="2400" b="1" dirty="0">
                <a:latin typeface="Times New Roman" panose="02020603050405020304" pitchFamily="18" charset="0"/>
              </a:rPr>
              <a:t>Storage and Indexing</a:t>
            </a:r>
            <a:endParaRPr lang="en-AU" sz="2400" dirty="0">
              <a:latin typeface="Times New Roman" panose="02020603050405020304" pitchFamily="18" charset="0"/>
            </a:endParaRPr>
          </a:p>
        </p:txBody>
      </p:sp>
      <p:pic>
        <p:nvPicPr>
          <p:cNvPr id="3" name="Picture 2">
            <a:extLst>
              <a:ext uri="{FF2B5EF4-FFF2-40B4-BE49-F238E27FC236}">
                <a16:creationId xmlns:a16="http://schemas.microsoft.com/office/drawing/2014/main" id="{A017971C-67FD-824D-BB71-E0AFEDEB0296}"/>
              </a:ext>
            </a:extLst>
          </p:cNvPr>
          <p:cNvPicPr>
            <a:picLocks noChangeAspect="1"/>
          </p:cNvPicPr>
          <p:nvPr/>
        </p:nvPicPr>
        <p:blipFill>
          <a:blip r:embed="rId2"/>
          <a:stretch>
            <a:fillRect/>
          </a:stretch>
        </p:blipFill>
        <p:spPr>
          <a:xfrm>
            <a:off x="859641" y="2219758"/>
            <a:ext cx="7556500" cy="3771900"/>
          </a:xfrm>
          <a:prstGeom prst="rect">
            <a:avLst/>
          </a:prstGeom>
        </p:spPr>
      </p:pic>
    </p:spTree>
    <p:extLst>
      <p:ext uri="{BB962C8B-B14F-4D97-AF65-F5344CB8AC3E}">
        <p14:creationId xmlns:p14="http://schemas.microsoft.com/office/powerpoint/2010/main" val="2732886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Storage and Indexing review</a:t>
            </a:r>
          </a:p>
        </p:txBody>
      </p:sp>
      <p:sp>
        <p:nvSpPr>
          <p:cNvPr id="4" name="Rectangle 3">
            <a:extLst>
              <a:ext uri="{FF2B5EF4-FFF2-40B4-BE49-F238E27FC236}">
                <a16:creationId xmlns:a16="http://schemas.microsoft.com/office/drawing/2014/main" id="{5F08CF99-604F-B949-9C0C-78F306C96A1E}"/>
              </a:ext>
            </a:extLst>
          </p:cNvPr>
          <p:cNvSpPr/>
          <p:nvPr/>
        </p:nvSpPr>
        <p:spPr>
          <a:xfrm>
            <a:off x="727859" y="1260046"/>
            <a:ext cx="3007555" cy="461665"/>
          </a:xfrm>
          <a:prstGeom prst="rect">
            <a:avLst/>
          </a:prstGeom>
        </p:spPr>
        <p:txBody>
          <a:bodyPr wrap="none">
            <a:spAutoFit/>
          </a:bodyPr>
          <a:lstStyle/>
          <a:p>
            <a:r>
              <a:rPr lang="en-AU" sz="2400" b="1" dirty="0">
                <a:latin typeface="Times New Roman" panose="02020603050405020304" pitchFamily="18" charset="0"/>
              </a:rPr>
              <a:t>Storage and Indexing</a:t>
            </a:r>
            <a:endParaRPr lang="en-AU" sz="2400" dirty="0">
              <a:latin typeface="Times New Roman" panose="02020603050405020304" pitchFamily="18" charset="0"/>
            </a:endParaRPr>
          </a:p>
        </p:txBody>
      </p:sp>
      <p:pic>
        <p:nvPicPr>
          <p:cNvPr id="5" name="Picture 4">
            <a:extLst>
              <a:ext uri="{FF2B5EF4-FFF2-40B4-BE49-F238E27FC236}">
                <a16:creationId xmlns:a16="http://schemas.microsoft.com/office/drawing/2014/main" id="{0B102AFA-6CE3-8A4A-8359-9C764882F157}"/>
              </a:ext>
            </a:extLst>
          </p:cNvPr>
          <p:cNvPicPr>
            <a:picLocks noChangeAspect="1"/>
          </p:cNvPicPr>
          <p:nvPr/>
        </p:nvPicPr>
        <p:blipFill>
          <a:blip r:embed="rId2"/>
          <a:stretch>
            <a:fillRect/>
          </a:stretch>
        </p:blipFill>
        <p:spPr>
          <a:xfrm>
            <a:off x="933450" y="1892300"/>
            <a:ext cx="7277100" cy="4089400"/>
          </a:xfrm>
          <a:prstGeom prst="rect">
            <a:avLst/>
          </a:prstGeom>
        </p:spPr>
      </p:pic>
    </p:spTree>
    <p:extLst>
      <p:ext uri="{BB962C8B-B14F-4D97-AF65-F5344CB8AC3E}">
        <p14:creationId xmlns:p14="http://schemas.microsoft.com/office/powerpoint/2010/main" val="3283612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Storage and Indexing review</a:t>
            </a:r>
          </a:p>
        </p:txBody>
      </p:sp>
      <p:sp>
        <p:nvSpPr>
          <p:cNvPr id="4" name="Rectangle 3">
            <a:extLst>
              <a:ext uri="{FF2B5EF4-FFF2-40B4-BE49-F238E27FC236}">
                <a16:creationId xmlns:a16="http://schemas.microsoft.com/office/drawing/2014/main" id="{5F08CF99-604F-B949-9C0C-78F306C96A1E}"/>
              </a:ext>
            </a:extLst>
          </p:cNvPr>
          <p:cNvSpPr/>
          <p:nvPr/>
        </p:nvSpPr>
        <p:spPr>
          <a:xfrm>
            <a:off x="727859" y="1260046"/>
            <a:ext cx="3007555" cy="461665"/>
          </a:xfrm>
          <a:prstGeom prst="rect">
            <a:avLst/>
          </a:prstGeom>
        </p:spPr>
        <p:txBody>
          <a:bodyPr wrap="none">
            <a:spAutoFit/>
          </a:bodyPr>
          <a:lstStyle/>
          <a:p>
            <a:r>
              <a:rPr lang="en-AU" sz="2400" b="1" dirty="0">
                <a:latin typeface="Times New Roman" panose="02020603050405020304" pitchFamily="18" charset="0"/>
              </a:rPr>
              <a:t>Storage and Indexing</a:t>
            </a:r>
            <a:endParaRPr lang="en-AU" sz="2400" dirty="0">
              <a:latin typeface="Times New Roman" panose="02020603050405020304" pitchFamily="18" charset="0"/>
            </a:endParaRPr>
          </a:p>
        </p:txBody>
      </p:sp>
      <p:sp>
        <p:nvSpPr>
          <p:cNvPr id="3" name="Rectangle 2">
            <a:extLst>
              <a:ext uri="{FF2B5EF4-FFF2-40B4-BE49-F238E27FC236}">
                <a16:creationId xmlns:a16="http://schemas.microsoft.com/office/drawing/2014/main" id="{D1BBED25-5EAA-8B47-9803-BB5E4D3EAC29}"/>
              </a:ext>
            </a:extLst>
          </p:cNvPr>
          <p:cNvSpPr/>
          <p:nvPr/>
        </p:nvSpPr>
        <p:spPr>
          <a:xfrm>
            <a:off x="727859" y="1776518"/>
            <a:ext cx="3780202" cy="523220"/>
          </a:xfrm>
          <a:prstGeom prst="rect">
            <a:avLst/>
          </a:prstGeom>
        </p:spPr>
        <p:txBody>
          <a:bodyPr wrap="none">
            <a:spAutoFit/>
          </a:bodyPr>
          <a:lstStyle/>
          <a:p>
            <a:r>
              <a:rPr lang="en-AU" sz="2800" b="1" dirty="0">
                <a:latin typeface="Arial" panose="020B0604020202020204" pitchFamily="34" charset="0"/>
              </a:rPr>
              <a:t>How to choose index</a:t>
            </a:r>
            <a:endParaRPr lang="en-AU" sz="2800" dirty="0">
              <a:latin typeface="Arial" panose="020B0604020202020204" pitchFamily="34" charset="0"/>
            </a:endParaRPr>
          </a:p>
        </p:txBody>
      </p:sp>
      <p:sp>
        <p:nvSpPr>
          <p:cNvPr id="6" name="Rectangle 5">
            <a:extLst>
              <a:ext uri="{FF2B5EF4-FFF2-40B4-BE49-F238E27FC236}">
                <a16:creationId xmlns:a16="http://schemas.microsoft.com/office/drawing/2014/main" id="{43B232D5-C036-1C4E-B289-1E701CDC321B}"/>
              </a:ext>
            </a:extLst>
          </p:cNvPr>
          <p:cNvSpPr/>
          <p:nvPr/>
        </p:nvSpPr>
        <p:spPr>
          <a:xfrm>
            <a:off x="348746" y="2422969"/>
            <a:ext cx="8168719" cy="3108543"/>
          </a:xfrm>
          <a:prstGeom prst="rect">
            <a:avLst/>
          </a:prstGeom>
        </p:spPr>
        <p:txBody>
          <a:bodyPr wrap="square">
            <a:spAutoFit/>
          </a:bodyPr>
          <a:lstStyle/>
          <a:p>
            <a:endParaRPr lang="en-AU" sz="2800" dirty="0"/>
          </a:p>
          <a:p>
            <a:pPr marL="1143000" lvl="2" indent="-228600">
              <a:buFont typeface="Arial" panose="020B0604020202020204" pitchFamily="34" charset="0"/>
              <a:buChar char="•"/>
            </a:pPr>
            <a:r>
              <a:rPr lang="en-AU" sz="2800" dirty="0">
                <a:latin typeface="Arial" panose="020B0604020202020204" pitchFamily="34" charset="0"/>
              </a:rPr>
              <a:t>Which relations are accessed frequently?</a:t>
            </a:r>
          </a:p>
          <a:p>
            <a:pPr marL="1143000" lvl="2" indent="-228600">
              <a:buFont typeface="Arial" panose="020B0604020202020204" pitchFamily="34" charset="0"/>
              <a:buChar char="•"/>
            </a:pPr>
            <a:r>
              <a:rPr lang="en-AU" sz="2800" dirty="0">
                <a:latin typeface="Arial" panose="020B0604020202020204" pitchFamily="34" charset="0"/>
              </a:rPr>
              <a:t>Which attributes are retrieved?</a:t>
            </a:r>
          </a:p>
          <a:p>
            <a:pPr marL="1143000" lvl="2" indent="-228600">
              <a:buFont typeface="Arial" panose="020B0604020202020204" pitchFamily="34" charset="0"/>
              <a:buChar char="•"/>
            </a:pPr>
            <a:r>
              <a:rPr lang="en-AU" sz="2800" dirty="0">
                <a:latin typeface="Arial" panose="020B0604020202020204" pitchFamily="34" charset="0"/>
              </a:rPr>
              <a:t>Which attributes are involved in selection, join and other conditions?</a:t>
            </a:r>
          </a:p>
          <a:p>
            <a:pPr marL="1143000" lvl="2" indent="-228600">
              <a:buFont typeface="Arial" panose="020B0604020202020204" pitchFamily="34" charset="0"/>
              <a:buChar char="•"/>
            </a:pPr>
            <a:r>
              <a:rPr lang="en-AU" sz="2800" dirty="0">
                <a:latin typeface="Arial" panose="020B0604020202020204" pitchFamily="34" charset="0"/>
              </a:rPr>
              <a:t>If a query involves updating the relation, what attributes are affected?</a:t>
            </a:r>
          </a:p>
        </p:txBody>
      </p:sp>
    </p:spTree>
    <p:extLst>
      <p:ext uri="{BB962C8B-B14F-4D97-AF65-F5344CB8AC3E}">
        <p14:creationId xmlns:p14="http://schemas.microsoft.com/office/powerpoint/2010/main" val="349596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Storage and Indexing review</a:t>
            </a:r>
          </a:p>
        </p:txBody>
      </p:sp>
      <p:sp>
        <p:nvSpPr>
          <p:cNvPr id="4" name="Rectangle 3">
            <a:extLst>
              <a:ext uri="{FF2B5EF4-FFF2-40B4-BE49-F238E27FC236}">
                <a16:creationId xmlns:a16="http://schemas.microsoft.com/office/drawing/2014/main" id="{5F08CF99-604F-B949-9C0C-78F306C96A1E}"/>
              </a:ext>
            </a:extLst>
          </p:cNvPr>
          <p:cNvSpPr/>
          <p:nvPr/>
        </p:nvSpPr>
        <p:spPr>
          <a:xfrm>
            <a:off x="727859" y="1260046"/>
            <a:ext cx="3007555" cy="461665"/>
          </a:xfrm>
          <a:prstGeom prst="rect">
            <a:avLst/>
          </a:prstGeom>
        </p:spPr>
        <p:txBody>
          <a:bodyPr wrap="none">
            <a:spAutoFit/>
          </a:bodyPr>
          <a:lstStyle/>
          <a:p>
            <a:r>
              <a:rPr lang="en-AU" sz="2400" b="1" dirty="0">
                <a:latin typeface="Times New Roman" panose="02020603050405020304" pitchFamily="18" charset="0"/>
              </a:rPr>
              <a:t>Storage and Indexing</a:t>
            </a:r>
            <a:endParaRPr lang="en-AU" sz="2400" dirty="0">
              <a:latin typeface="Times New Roman" panose="02020603050405020304" pitchFamily="18" charset="0"/>
            </a:endParaRPr>
          </a:p>
        </p:txBody>
      </p:sp>
      <p:sp>
        <p:nvSpPr>
          <p:cNvPr id="5" name="Rectangle 4">
            <a:extLst>
              <a:ext uri="{FF2B5EF4-FFF2-40B4-BE49-F238E27FC236}">
                <a16:creationId xmlns:a16="http://schemas.microsoft.com/office/drawing/2014/main" id="{3BF71630-2523-9041-B193-39ED1F7F7241}"/>
              </a:ext>
            </a:extLst>
          </p:cNvPr>
          <p:cNvSpPr/>
          <p:nvPr/>
        </p:nvSpPr>
        <p:spPr>
          <a:xfrm>
            <a:off x="727859" y="2065869"/>
            <a:ext cx="1124026" cy="523220"/>
          </a:xfrm>
          <a:prstGeom prst="rect">
            <a:avLst/>
          </a:prstGeom>
        </p:spPr>
        <p:txBody>
          <a:bodyPr wrap="none">
            <a:spAutoFit/>
          </a:bodyPr>
          <a:lstStyle/>
          <a:p>
            <a:r>
              <a:rPr lang="en-AU" sz="2800" b="1" dirty="0">
                <a:latin typeface="Arial" panose="020B0604020202020204" pitchFamily="34" charset="0"/>
              </a:rPr>
              <a:t>Index</a:t>
            </a:r>
            <a:endParaRPr lang="en-AU" dirty="0">
              <a:latin typeface="Arial" panose="020B0604020202020204" pitchFamily="34" charset="0"/>
            </a:endParaRPr>
          </a:p>
        </p:txBody>
      </p:sp>
      <p:sp>
        <p:nvSpPr>
          <p:cNvPr id="7" name="Rectangle 6">
            <a:extLst>
              <a:ext uri="{FF2B5EF4-FFF2-40B4-BE49-F238E27FC236}">
                <a16:creationId xmlns:a16="http://schemas.microsoft.com/office/drawing/2014/main" id="{512D81AB-63DA-DA4A-B5B9-DB30CB3D0FE4}"/>
              </a:ext>
            </a:extLst>
          </p:cNvPr>
          <p:cNvSpPr/>
          <p:nvPr/>
        </p:nvSpPr>
        <p:spPr>
          <a:xfrm>
            <a:off x="508000" y="2458634"/>
            <a:ext cx="7389450" cy="2677656"/>
          </a:xfrm>
          <a:prstGeom prst="rect">
            <a:avLst/>
          </a:prstGeom>
        </p:spPr>
        <p:txBody>
          <a:bodyPr wrap="square">
            <a:spAutoFit/>
          </a:bodyPr>
          <a:lstStyle/>
          <a:p>
            <a:endParaRPr lang="en-AU" sz="2400" dirty="0"/>
          </a:p>
          <a:p>
            <a:pPr marL="1143000" lvl="2" indent="-228600">
              <a:buFont typeface="Arial" panose="020B0604020202020204" pitchFamily="34" charset="0"/>
              <a:buChar char="•"/>
            </a:pPr>
            <a:r>
              <a:rPr lang="en-AU" sz="2400" dirty="0">
                <a:latin typeface="Arial" panose="020B0604020202020204" pitchFamily="34" charset="0"/>
              </a:rPr>
              <a:t>Coming next 2 weeks: how to </a:t>
            </a:r>
            <a:r>
              <a:rPr lang="en-AU" sz="2400" dirty="0" err="1">
                <a:latin typeface="Arial" panose="020B0604020202020204" pitchFamily="34" charset="0"/>
              </a:rPr>
              <a:t>analyze</a:t>
            </a:r>
            <a:r>
              <a:rPr lang="en-AU" sz="2400" dirty="0">
                <a:latin typeface="Arial" panose="020B0604020202020204" pitchFamily="34" charset="0"/>
              </a:rPr>
              <a:t> a given query plan and see if a better query plan exists with an additional index</a:t>
            </a:r>
          </a:p>
          <a:p>
            <a:pPr marL="1143000" lvl="2" indent="-228600">
              <a:buFont typeface="Arial" panose="020B0604020202020204" pitchFamily="34" charset="0"/>
              <a:buChar char="•"/>
            </a:pPr>
            <a:r>
              <a:rPr lang="en-AU" sz="2400" b="1" dirty="0">
                <a:latin typeface="Arial" panose="020B0604020202020204" pitchFamily="34" charset="0"/>
              </a:rPr>
              <a:t>In general</a:t>
            </a:r>
            <a:r>
              <a:rPr lang="en-AU" sz="2400" dirty="0">
                <a:latin typeface="Arial" panose="020B0604020202020204" pitchFamily="34" charset="0"/>
              </a:rPr>
              <a:t>: make SELECT queries faster but slow down the updates</a:t>
            </a:r>
          </a:p>
          <a:p>
            <a:pPr marL="1143000" lvl="2" indent="-228600">
              <a:buFont typeface="Arial" panose="020B0604020202020204" pitchFamily="34" charset="0"/>
              <a:buChar char="•"/>
            </a:pPr>
            <a:r>
              <a:rPr lang="en-AU" sz="2400" dirty="0">
                <a:latin typeface="Arial" panose="020B0604020202020204" pitchFamily="34" charset="0"/>
              </a:rPr>
              <a:t>Indexes also require </a:t>
            </a:r>
            <a:r>
              <a:rPr lang="en-AU" sz="2400" b="1" dirty="0">
                <a:latin typeface="Arial" panose="020B0604020202020204" pitchFamily="34" charset="0"/>
              </a:rPr>
              <a:t>additional disk space</a:t>
            </a:r>
            <a:r>
              <a:rPr lang="en-AU" sz="2400" dirty="0">
                <a:latin typeface="Arial" panose="020B0604020202020204" pitchFamily="34" charset="0"/>
              </a:rPr>
              <a:t>.</a:t>
            </a:r>
          </a:p>
        </p:txBody>
      </p:sp>
    </p:spTree>
    <p:extLst>
      <p:ext uri="{BB962C8B-B14F-4D97-AF65-F5344CB8AC3E}">
        <p14:creationId xmlns:p14="http://schemas.microsoft.com/office/powerpoint/2010/main" val="1881396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Storage and Indexing review</a:t>
            </a:r>
          </a:p>
        </p:txBody>
      </p:sp>
      <p:sp>
        <p:nvSpPr>
          <p:cNvPr id="4" name="Rectangle 3">
            <a:extLst>
              <a:ext uri="{FF2B5EF4-FFF2-40B4-BE49-F238E27FC236}">
                <a16:creationId xmlns:a16="http://schemas.microsoft.com/office/drawing/2014/main" id="{5F08CF99-604F-B949-9C0C-78F306C96A1E}"/>
              </a:ext>
            </a:extLst>
          </p:cNvPr>
          <p:cNvSpPr/>
          <p:nvPr/>
        </p:nvSpPr>
        <p:spPr>
          <a:xfrm>
            <a:off x="727859" y="1260046"/>
            <a:ext cx="3007555" cy="461665"/>
          </a:xfrm>
          <a:prstGeom prst="rect">
            <a:avLst/>
          </a:prstGeom>
        </p:spPr>
        <p:txBody>
          <a:bodyPr wrap="none">
            <a:spAutoFit/>
          </a:bodyPr>
          <a:lstStyle/>
          <a:p>
            <a:r>
              <a:rPr lang="en-AU" sz="2400" b="1" dirty="0">
                <a:latin typeface="Times New Roman" panose="02020603050405020304" pitchFamily="18" charset="0"/>
              </a:rPr>
              <a:t>Storage and Indexing</a:t>
            </a:r>
            <a:endParaRPr lang="en-AU" sz="2400" dirty="0">
              <a:latin typeface="Times New Roman" panose="02020603050405020304" pitchFamily="18" charset="0"/>
            </a:endParaRPr>
          </a:p>
        </p:txBody>
      </p:sp>
      <p:sp>
        <p:nvSpPr>
          <p:cNvPr id="5" name="Rectangle 4">
            <a:extLst>
              <a:ext uri="{FF2B5EF4-FFF2-40B4-BE49-F238E27FC236}">
                <a16:creationId xmlns:a16="http://schemas.microsoft.com/office/drawing/2014/main" id="{D007EBF2-F4C9-3F4C-824D-50EA6C55DFAD}"/>
              </a:ext>
            </a:extLst>
          </p:cNvPr>
          <p:cNvSpPr/>
          <p:nvPr/>
        </p:nvSpPr>
        <p:spPr>
          <a:xfrm>
            <a:off x="727859" y="2139882"/>
            <a:ext cx="2422458" cy="461665"/>
          </a:xfrm>
          <a:prstGeom prst="rect">
            <a:avLst/>
          </a:prstGeom>
        </p:spPr>
        <p:txBody>
          <a:bodyPr wrap="none">
            <a:spAutoFit/>
          </a:bodyPr>
          <a:lstStyle/>
          <a:p>
            <a:r>
              <a:rPr lang="en-AU" sz="2400" b="1" dirty="0">
                <a:latin typeface="Arial" panose="020B0604020202020204" pitchFamily="34" charset="0"/>
              </a:rPr>
              <a:t>Type of index 2</a:t>
            </a:r>
            <a:endParaRPr lang="en-AU" sz="2400" dirty="0">
              <a:latin typeface="Arial" panose="020B0604020202020204" pitchFamily="34" charset="0"/>
            </a:endParaRPr>
          </a:p>
        </p:txBody>
      </p:sp>
      <p:sp>
        <p:nvSpPr>
          <p:cNvPr id="7" name="Rectangle 6">
            <a:extLst>
              <a:ext uri="{FF2B5EF4-FFF2-40B4-BE49-F238E27FC236}">
                <a16:creationId xmlns:a16="http://schemas.microsoft.com/office/drawing/2014/main" id="{DB64F6B1-8BBC-DA4F-9FE0-77E862EE3C73}"/>
              </a:ext>
            </a:extLst>
          </p:cNvPr>
          <p:cNvSpPr/>
          <p:nvPr/>
        </p:nvSpPr>
        <p:spPr>
          <a:xfrm>
            <a:off x="-59542" y="2555434"/>
            <a:ext cx="9127342" cy="3046988"/>
          </a:xfrm>
          <a:prstGeom prst="rect">
            <a:avLst/>
          </a:prstGeom>
        </p:spPr>
        <p:txBody>
          <a:bodyPr wrap="square">
            <a:spAutoFit/>
          </a:bodyPr>
          <a:lstStyle/>
          <a:p>
            <a:endParaRPr lang="en-AU" sz="2400" dirty="0"/>
          </a:p>
          <a:p>
            <a:pPr marL="1143000" lvl="2" indent="-228600">
              <a:buFont typeface="Arial" panose="020B0604020202020204" pitchFamily="34" charset="0"/>
              <a:buChar char="•"/>
            </a:pPr>
            <a:r>
              <a:rPr lang="en-AU" sz="2400" b="1" dirty="0">
                <a:solidFill>
                  <a:srgbClr val="FA1C09"/>
                </a:solidFill>
                <a:latin typeface="Arial" panose="020B0604020202020204" pitchFamily="34" charset="0"/>
              </a:rPr>
              <a:t>Hash-based indexing</a:t>
            </a:r>
            <a:r>
              <a:rPr lang="en-AU" sz="2400" dirty="0">
                <a:latin typeface="Arial" panose="020B0604020202020204" pitchFamily="34" charset="0"/>
              </a:rPr>
              <a:t>: hash function </a:t>
            </a:r>
            <a:r>
              <a:rPr lang="en-AU" sz="2400" i="1" dirty="0">
                <a:latin typeface="Times" pitchFamily="2" charset="0"/>
              </a:rPr>
              <a:t>h</a:t>
            </a:r>
            <a:r>
              <a:rPr lang="en-AU" sz="2400" dirty="0">
                <a:latin typeface="Arial" panose="020B0604020202020204" pitchFamily="34" charset="0"/>
              </a:rPr>
              <a:t>(</a:t>
            </a:r>
            <a:r>
              <a:rPr lang="en-AU" sz="2400" i="1" dirty="0">
                <a:latin typeface="Times" pitchFamily="2" charset="0"/>
              </a:rPr>
              <a:t>r</a:t>
            </a:r>
            <a:r>
              <a:rPr lang="en-AU" sz="2400" dirty="0">
                <a:latin typeface="Arial" panose="020B0604020202020204" pitchFamily="34" charset="0"/>
              </a:rPr>
              <a:t>) is applied, where </a:t>
            </a:r>
            <a:r>
              <a:rPr lang="en-AU" sz="2400" i="1" dirty="0">
                <a:latin typeface="Times" pitchFamily="2" charset="0"/>
              </a:rPr>
              <a:t>r </a:t>
            </a:r>
            <a:r>
              <a:rPr lang="en-AU" sz="2400" dirty="0">
                <a:latin typeface="Arial" panose="020B0604020202020204" pitchFamily="34" charset="0"/>
              </a:rPr>
              <a:t>is the field value. </a:t>
            </a:r>
          </a:p>
          <a:p>
            <a:pPr marL="1143000" lvl="2" indent="-228600">
              <a:buFont typeface="Arial" panose="020B0604020202020204" pitchFamily="34" charset="0"/>
              <a:buChar char="•"/>
            </a:pPr>
            <a:r>
              <a:rPr lang="en-AU" sz="2400" b="1" dirty="0">
                <a:latin typeface="Arial" panose="020B0604020202020204" pitchFamily="34" charset="0"/>
              </a:rPr>
              <a:t>Output</a:t>
            </a:r>
            <a:r>
              <a:rPr lang="en-AU" sz="2400" dirty="0">
                <a:latin typeface="Arial" panose="020B0604020202020204" pitchFamily="34" charset="0"/>
              </a:rPr>
              <a:t>: point to a bucket which refers to the primary page and other overflow pages if there is any. These buckets contain a representation (</a:t>
            </a:r>
            <a:r>
              <a:rPr lang="en-AU" sz="2400" i="1" dirty="0">
                <a:latin typeface="Times" pitchFamily="2" charset="0"/>
              </a:rPr>
              <a:t>k</a:t>
            </a:r>
            <a:r>
              <a:rPr lang="en-AU" sz="2400" dirty="0">
                <a:latin typeface="Arial" panose="020B0604020202020204" pitchFamily="34" charset="0"/>
              </a:rPr>
              <a:t>, </a:t>
            </a:r>
            <a:r>
              <a:rPr lang="en-AU" sz="2400" i="1" dirty="0">
                <a:latin typeface="Times" pitchFamily="2" charset="0"/>
              </a:rPr>
              <a:t>rid</a:t>
            </a:r>
            <a:r>
              <a:rPr lang="en-AU" sz="2400" dirty="0">
                <a:latin typeface="Arial" panose="020B0604020202020204" pitchFamily="34" charset="0"/>
              </a:rPr>
              <a:t>) for data entries.</a:t>
            </a:r>
          </a:p>
          <a:p>
            <a:pPr marL="1143000" lvl="2" indent="-228600">
              <a:buFont typeface="Arial" panose="020B0604020202020204" pitchFamily="34" charset="0"/>
              <a:buChar char="•"/>
            </a:pPr>
            <a:r>
              <a:rPr lang="en-AU" sz="2400" dirty="0">
                <a:latin typeface="Arial" panose="020B0604020202020204" pitchFamily="34" charset="0"/>
              </a:rPr>
              <a:t>best suited to support </a:t>
            </a:r>
            <a:r>
              <a:rPr lang="en-AU" sz="2400" i="1" dirty="0">
                <a:solidFill>
                  <a:srgbClr val="FA0009"/>
                </a:solidFill>
                <a:latin typeface="Times" pitchFamily="2" charset="0"/>
              </a:rPr>
              <a:t>equality</a:t>
            </a:r>
            <a:r>
              <a:rPr lang="en-AU" sz="2400" i="1" dirty="0">
                <a:latin typeface="Times" pitchFamily="2" charset="0"/>
              </a:rPr>
              <a:t> </a:t>
            </a:r>
            <a:r>
              <a:rPr lang="en-AU" sz="2400" dirty="0">
                <a:latin typeface="Arial" panose="020B0604020202020204" pitchFamily="34" charset="0"/>
              </a:rPr>
              <a:t>selections</a:t>
            </a:r>
          </a:p>
          <a:p>
            <a:pPr marL="1143000" lvl="2" indent="-228600">
              <a:buFont typeface="Arial" panose="020B0604020202020204" pitchFamily="34" charset="0"/>
              <a:buChar char="•"/>
            </a:pPr>
            <a:r>
              <a:rPr lang="en-AU" sz="2400" dirty="0">
                <a:latin typeface="Arial" panose="020B0604020202020204" pitchFamily="34" charset="0"/>
              </a:rPr>
              <a:t>How to build: not in this subject</a:t>
            </a:r>
          </a:p>
        </p:txBody>
      </p:sp>
    </p:spTree>
    <p:extLst>
      <p:ext uri="{BB962C8B-B14F-4D97-AF65-F5344CB8AC3E}">
        <p14:creationId xmlns:p14="http://schemas.microsoft.com/office/powerpoint/2010/main" val="1157990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Storage and Indexing review</a:t>
            </a:r>
          </a:p>
        </p:txBody>
      </p:sp>
      <p:sp>
        <p:nvSpPr>
          <p:cNvPr id="4" name="Rectangle 3">
            <a:extLst>
              <a:ext uri="{FF2B5EF4-FFF2-40B4-BE49-F238E27FC236}">
                <a16:creationId xmlns:a16="http://schemas.microsoft.com/office/drawing/2014/main" id="{5F08CF99-604F-B949-9C0C-78F306C96A1E}"/>
              </a:ext>
            </a:extLst>
          </p:cNvPr>
          <p:cNvSpPr/>
          <p:nvPr/>
        </p:nvSpPr>
        <p:spPr>
          <a:xfrm>
            <a:off x="727859" y="1260046"/>
            <a:ext cx="3007555" cy="461665"/>
          </a:xfrm>
          <a:prstGeom prst="rect">
            <a:avLst/>
          </a:prstGeom>
        </p:spPr>
        <p:txBody>
          <a:bodyPr wrap="none">
            <a:spAutoFit/>
          </a:bodyPr>
          <a:lstStyle/>
          <a:p>
            <a:r>
              <a:rPr lang="en-AU" sz="2400" b="1" dirty="0">
                <a:latin typeface="Times New Roman" panose="02020603050405020304" pitchFamily="18" charset="0"/>
              </a:rPr>
              <a:t>Storage and Indexing</a:t>
            </a:r>
            <a:endParaRPr lang="en-AU" sz="2400" dirty="0">
              <a:latin typeface="Times New Roman" panose="02020603050405020304" pitchFamily="18" charset="0"/>
            </a:endParaRPr>
          </a:p>
        </p:txBody>
      </p:sp>
      <p:sp>
        <p:nvSpPr>
          <p:cNvPr id="5" name="Rectangle 4">
            <a:extLst>
              <a:ext uri="{FF2B5EF4-FFF2-40B4-BE49-F238E27FC236}">
                <a16:creationId xmlns:a16="http://schemas.microsoft.com/office/drawing/2014/main" id="{3E8E1E62-9980-3B48-9056-B96C7746B21D}"/>
              </a:ext>
            </a:extLst>
          </p:cNvPr>
          <p:cNvSpPr/>
          <p:nvPr/>
        </p:nvSpPr>
        <p:spPr>
          <a:xfrm>
            <a:off x="467281" y="2075414"/>
            <a:ext cx="8879920" cy="1569660"/>
          </a:xfrm>
          <a:prstGeom prst="rect">
            <a:avLst/>
          </a:prstGeom>
        </p:spPr>
        <p:txBody>
          <a:bodyPr wrap="square">
            <a:spAutoFit/>
          </a:bodyPr>
          <a:lstStyle/>
          <a:p>
            <a:r>
              <a:rPr lang="en-AU" sz="2400" dirty="0"/>
              <a:t>Hash Index</a:t>
            </a:r>
          </a:p>
          <a:p>
            <a:pPr marL="1143000" lvl="2" indent="-228600">
              <a:buFont typeface="Arial" panose="020B0604020202020204" pitchFamily="34" charset="0"/>
              <a:buChar char="•"/>
            </a:pPr>
            <a:r>
              <a:rPr lang="en-AU" sz="2400" dirty="0">
                <a:latin typeface="Arial" panose="020B0604020202020204" pitchFamily="34" charset="0"/>
              </a:rPr>
              <a:t>Suppose you are given 5 buckets and </a:t>
            </a:r>
            <a:r>
              <a:rPr lang="en-AU" sz="2400" i="1" dirty="0">
                <a:latin typeface="Times" pitchFamily="2" charset="0"/>
              </a:rPr>
              <a:t>h</a:t>
            </a:r>
            <a:r>
              <a:rPr lang="en-AU" sz="2400" dirty="0">
                <a:latin typeface="Arial" panose="020B0604020202020204" pitchFamily="34" charset="0"/>
              </a:rPr>
              <a:t>(</a:t>
            </a:r>
            <a:r>
              <a:rPr lang="en-AU" sz="2400" i="1" dirty="0">
                <a:latin typeface="Times" pitchFamily="2" charset="0"/>
              </a:rPr>
              <a:t>k</a:t>
            </a:r>
            <a:r>
              <a:rPr lang="en-AU" sz="2400" dirty="0">
                <a:latin typeface="Arial" panose="020B0604020202020204" pitchFamily="34" charset="0"/>
              </a:rPr>
              <a:t>) = </a:t>
            </a:r>
            <a:r>
              <a:rPr lang="en-AU" sz="2400" i="1" dirty="0">
                <a:latin typeface="Times" pitchFamily="2" charset="0"/>
              </a:rPr>
              <a:t>k </a:t>
            </a:r>
            <a:r>
              <a:rPr lang="en-AU" sz="2400" dirty="0">
                <a:latin typeface="Arial" panose="020B0604020202020204" pitchFamily="34" charset="0"/>
              </a:rPr>
              <a:t>% 5 where % is the modulus (remainder) operator. Insert 200, 22, 119, 8, and 33 into a hash table.</a:t>
            </a:r>
          </a:p>
        </p:txBody>
      </p:sp>
      <p:pic>
        <p:nvPicPr>
          <p:cNvPr id="6" name="Picture 5">
            <a:extLst>
              <a:ext uri="{FF2B5EF4-FFF2-40B4-BE49-F238E27FC236}">
                <a16:creationId xmlns:a16="http://schemas.microsoft.com/office/drawing/2014/main" id="{2A5703DB-12A0-2047-8E5E-39E27AA2234D}"/>
              </a:ext>
            </a:extLst>
          </p:cNvPr>
          <p:cNvPicPr>
            <a:picLocks noChangeAspect="1"/>
          </p:cNvPicPr>
          <p:nvPr/>
        </p:nvPicPr>
        <p:blipFill>
          <a:blip r:embed="rId2"/>
          <a:stretch>
            <a:fillRect/>
          </a:stretch>
        </p:blipFill>
        <p:spPr>
          <a:xfrm>
            <a:off x="2663436" y="3801534"/>
            <a:ext cx="3708400" cy="2286000"/>
          </a:xfrm>
          <a:prstGeom prst="rect">
            <a:avLst/>
          </a:prstGeom>
        </p:spPr>
      </p:pic>
    </p:spTree>
    <p:extLst>
      <p:ext uri="{BB962C8B-B14F-4D97-AF65-F5344CB8AC3E}">
        <p14:creationId xmlns:p14="http://schemas.microsoft.com/office/powerpoint/2010/main" val="1908849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Agenda Today</a:t>
            </a:r>
          </a:p>
        </p:txBody>
      </p:sp>
      <p:sp>
        <p:nvSpPr>
          <p:cNvPr id="3" name="Rectangle 2">
            <a:extLst>
              <a:ext uri="{FF2B5EF4-FFF2-40B4-BE49-F238E27FC236}">
                <a16:creationId xmlns:a16="http://schemas.microsoft.com/office/drawing/2014/main" id="{6DD77521-1BF8-2D41-86F7-0F313F140A83}"/>
              </a:ext>
            </a:extLst>
          </p:cNvPr>
          <p:cNvSpPr/>
          <p:nvPr/>
        </p:nvSpPr>
        <p:spPr>
          <a:xfrm>
            <a:off x="1322318" y="2859726"/>
            <a:ext cx="6770298" cy="1384995"/>
          </a:xfrm>
          <a:prstGeom prst="rect">
            <a:avLst/>
          </a:prstGeom>
        </p:spPr>
        <p:txBody>
          <a:bodyPr wrap="square">
            <a:spAutoFit/>
          </a:bodyPr>
          <a:lstStyle/>
          <a:p>
            <a:pPr>
              <a:buFont typeface="+mj-lt"/>
              <a:buAutoNum type="arabicPeriod"/>
            </a:pPr>
            <a:r>
              <a:rPr lang="en-AU" sz="2800" b="1" dirty="0">
                <a:latin typeface="Arial" panose="020B0604020202020204" pitchFamily="34" charset="0"/>
              </a:rPr>
              <a:t>Storage and Indexing review</a:t>
            </a:r>
          </a:p>
          <a:p>
            <a:pPr>
              <a:buFont typeface="+mj-lt"/>
              <a:buAutoNum type="arabicPeriod"/>
            </a:pPr>
            <a:endParaRPr lang="en-AU" sz="2800" dirty="0">
              <a:latin typeface="Arial" panose="020B0604020202020204" pitchFamily="34" charset="0"/>
            </a:endParaRPr>
          </a:p>
          <a:p>
            <a:pPr>
              <a:buFont typeface="+mj-lt"/>
              <a:buAutoNum type="arabicPeriod"/>
            </a:pPr>
            <a:r>
              <a:rPr lang="en-AU" sz="2800" b="1" dirty="0">
                <a:latin typeface="Arial" panose="020B0604020202020204" pitchFamily="34" charset="0"/>
              </a:rPr>
              <a:t>Exercises</a:t>
            </a:r>
            <a:endParaRPr lang="en-AU" sz="2800" dirty="0">
              <a:latin typeface="Arial" panose="020B0604020202020204" pitchFamily="34" charset="0"/>
            </a:endParaRPr>
          </a:p>
        </p:txBody>
      </p:sp>
    </p:spTree>
    <p:extLst>
      <p:ext uri="{BB962C8B-B14F-4D97-AF65-F5344CB8AC3E}">
        <p14:creationId xmlns:p14="http://schemas.microsoft.com/office/powerpoint/2010/main" val="2943784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Storage and Indexing review</a:t>
            </a:r>
          </a:p>
        </p:txBody>
      </p:sp>
      <p:sp>
        <p:nvSpPr>
          <p:cNvPr id="4" name="Rectangle 3">
            <a:extLst>
              <a:ext uri="{FF2B5EF4-FFF2-40B4-BE49-F238E27FC236}">
                <a16:creationId xmlns:a16="http://schemas.microsoft.com/office/drawing/2014/main" id="{5F08CF99-604F-B949-9C0C-78F306C96A1E}"/>
              </a:ext>
            </a:extLst>
          </p:cNvPr>
          <p:cNvSpPr/>
          <p:nvPr/>
        </p:nvSpPr>
        <p:spPr>
          <a:xfrm>
            <a:off x="727859" y="1260046"/>
            <a:ext cx="3007555" cy="461665"/>
          </a:xfrm>
          <a:prstGeom prst="rect">
            <a:avLst/>
          </a:prstGeom>
        </p:spPr>
        <p:txBody>
          <a:bodyPr wrap="none">
            <a:spAutoFit/>
          </a:bodyPr>
          <a:lstStyle/>
          <a:p>
            <a:r>
              <a:rPr lang="en-AU" sz="2400" b="1" dirty="0">
                <a:latin typeface="Times New Roman" panose="02020603050405020304" pitchFamily="18" charset="0"/>
              </a:rPr>
              <a:t>Storage and Indexing</a:t>
            </a:r>
            <a:endParaRPr lang="en-AU" sz="2400" dirty="0">
              <a:latin typeface="Times New Roman" panose="02020603050405020304" pitchFamily="18" charset="0"/>
            </a:endParaRPr>
          </a:p>
        </p:txBody>
      </p:sp>
      <p:sp>
        <p:nvSpPr>
          <p:cNvPr id="3" name="Rectangle 2">
            <a:extLst>
              <a:ext uri="{FF2B5EF4-FFF2-40B4-BE49-F238E27FC236}">
                <a16:creationId xmlns:a16="http://schemas.microsoft.com/office/drawing/2014/main" id="{52093F09-B992-DA4A-9A7E-2E3868FEA8D9}"/>
              </a:ext>
            </a:extLst>
          </p:cNvPr>
          <p:cNvSpPr/>
          <p:nvPr/>
        </p:nvSpPr>
        <p:spPr>
          <a:xfrm>
            <a:off x="857667" y="1988925"/>
            <a:ext cx="3985267" cy="461665"/>
          </a:xfrm>
          <a:prstGeom prst="rect">
            <a:avLst/>
          </a:prstGeom>
        </p:spPr>
        <p:txBody>
          <a:bodyPr wrap="square">
            <a:spAutoFit/>
          </a:bodyPr>
          <a:lstStyle/>
          <a:p>
            <a:r>
              <a:rPr lang="en-US" sz="2400" dirty="0"/>
              <a:t>Type of index 3</a:t>
            </a:r>
          </a:p>
        </p:txBody>
      </p:sp>
      <p:sp>
        <p:nvSpPr>
          <p:cNvPr id="5" name="Rectangle 4">
            <a:extLst>
              <a:ext uri="{FF2B5EF4-FFF2-40B4-BE49-F238E27FC236}">
                <a16:creationId xmlns:a16="http://schemas.microsoft.com/office/drawing/2014/main" id="{67D22990-CBE6-214F-8CA7-7B8BE1C09AD1}"/>
              </a:ext>
            </a:extLst>
          </p:cNvPr>
          <p:cNvSpPr/>
          <p:nvPr/>
        </p:nvSpPr>
        <p:spPr>
          <a:xfrm>
            <a:off x="863601" y="2706822"/>
            <a:ext cx="7958666" cy="3046988"/>
          </a:xfrm>
          <a:prstGeom prst="rect">
            <a:avLst/>
          </a:prstGeom>
        </p:spPr>
        <p:txBody>
          <a:bodyPr wrap="square">
            <a:spAutoFit/>
          </a:bodyPr>
          <a:lstStyle/>
          <a:p>
            <a:pPr marL="285750" indent="-285750">
              <a:buFont typeface="Arial" panose="020B0604020202020204" pitchFamily="34" charset="0"/>
              <a:buChar char="•"/>
            </a:pPr>
            <a:r>
              <a:rPr lang="en-US" sz="2400" dirty="0"/>
              <a:t>B-tree index: sorting data on search key and maintaining a hierarchical search data structure (B+ tree) that will direct the search to the respective page of the data entry</a:t>
            </a:r>
          </a:p>
          <a:p>
            <a:pPr marL="285750" indent="-285750">
              <a:buFont typeface="Arial" panose="020B0604020202020204" pitchFamily="34" charset="0"/>
              <a:buChar char="•"/>
            </a:pPr>
            <a:r>
              <a:rPr lang="en-US" sz="2400" dirty="0"/>
              <a:t>Insertion in such a structure is costly as the tree is updated with every insertion or deletion.</a:t>
            </a:r>
          </a:p>
          <a:p>
            <a:pPr marL="285750" indent="-285750">
              <a:buFont typeface="Arial" panose="020B0604020202020204" pitchFamily="34" charset="0"/>
              <a:buChar char="•"/>
            </a:pPr>
            <a:r>
              <a:rPr lang="en-US" sz="2400" dirty="0"/>
              <a:t>Good for: equal or range selections</a:t>
            </a:r>
          </a:p>
          <a:p>
            <a:pPr marL="285750" indent="-285750">
              <a:buFont typeface="Arial" panose="020B0604020202020204" pitchFamily="34" charset="0"/>
              <a:buChar char="•"/>
            </a:pPr>
            <a:r>
              <a:rPr lang="en-US" sz="2400" dirty="0"/>
              <a:t>How to build: not in this subject</a:t>
            </a:r>
          </a:p>
        </p:txBody>
      </p:sp>
    </p:spTree>
    <p:extLst>
      <p:ext uri="{BB962C8B-B14F-4D97-AF65-F5344CB8AC3E}">
        <p14:creationId xmlns:p14="http://schemas.microsoft.com/office/powerpoint/2010/main" val="3385815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Storage and Indexing review</a:t>
            </a:r>
          </a:p>
        </p:txBody>
      </p:sp>
      <p:sp>
        <p:nvSpPr>
          <p:cNvPr id="4" name="Rectangle 3">
            <a:extLst>
              <a:ext uri="{FF2B5EF4-FFF2-40B4-BE49-F238E27FC236}">
                <a16:creationId xmlns:a16="http://schemas.microsoft.com/office/drawing/2014/main" id="{5F08CF99-604F-B949-9C0C-78F306C96A1E}"/>
              </a:ext>
            </a:extLst>
          </p:cNvPr>
          <p:cNvSpPr/>
          <p:nvPr/>
        </p:nvSpPr>
        <p:spPr>
          <a:xfrm>
            <a:off x="727859" y="1260046"/>
            <a:ext cx="3007555" cy="461665"/>
          </a:xfrm>
          <a:prstGeom prst="rect">
            <a:avLst/>
          </a:prstGeom>
        </p:spPr>
        <p:txBody>
          <a:bodyPr wrap="none">
            <a:spAutoFit/>
          </a:bodyPr>
          <a:lstStyle/>
          <a:p>
            <a:r>
              <a:rPr lang="en-AU" sz="2400" b="1" dirty="0">
                <a:latin typeface="Times New Roman" panose="02020603050405020304" pitchFamily="18" charset="0"/>
              </a:rPr>
              <a:t>Storage and Indexing</a:t>
            </a:r>
            <a:endParaRPr lang="en-AU" sz="2400" dirty="0">
              <a:latin typeface="Times New Roman" panose="02020603050405020304" pitchFamily="18" charset="0"/>
            </a:endParaRPr>
          </a:p>
        </p:txBody>
      </p:sp>
      <p:sp>
        <p:nvSpPr>
          <p:cNvPr id="3" name="Rectangle 2">
            <a:extLst>
              <a:ext uri="{FF2B5EF4-FFF2-40B4-BE49-F238E27FC236}">
                <a16:creationId xmlns:a16="http://schemas.microsoft.com/office/drawing/2014/main" id="{9662B459-2041-C541-AB70-564349C5BE19}"/>
              </a:ext>
            </a:extLst>
          </p:cNvPr>
          <p:cNvSpPr/>
          <p:nvPr/>
        </p:nvSpPr>
        <p:spPr>
          <a:xfrm>
            <a:off x="5555030" y="1424171"/>
            <a:ext cx="1845377" cy="461665"/>
          </a:xfrm>
          <a:prstGeom prst="rect">
            <a:avLst/>
          </a:prstGeom>
        </p:spPr>
        <p:txBody>
          <a:bodyPr wrap="none">
            <a:spAutoFit/>
          </a:bodyPr>
          <a:lstStyle/>
          <a:p>
            <a:r>
              <a:rPr lang="en-US" sz="2400" dirty="0"/>
              <a:t>B-tree index</a:t>
            </a:r>
          </a:p>
        </p:txBody>
      </p:sp>
      <p:sp>
        <p:nvSpPr>
          <p:cNvPr id="5" name="Rectangle 4">
            <a:extLst>
              <a:ext uri="{FF2B5EF4-FFF2-40B4-BE49-F238E27FC236}">
                <a16:creationId xmlns:a16="http://schemas.microsoft.com/office/drawing/2014/main" id="{8D348196-31A6-1B46-A5F9-145CB9ABCE13}"/>
              </a:ext>
            </a:extLst>
          </p:cNvPr>
          <p:cNvSpPr/>
          <p:nvPr/>
        </p:nvSpPr>
        <p:spPr>
          <a:xfrm>
            <a:off x="230538" y="4943673"/>
            <a:ext cx="8682923" cy="1631216"/>
          </a:xfrm>
          <a:prstGeom prst="rect">
            <a:avLst/>
          </a:prstGeom>
        </p:spPr>
        <p:txBody>
          <a:bodyPr wrap="square">
            <a:spAutoFit/>
          </a:bodyPr>
          <a:lstStyle/>
          <a:p>
            <a:pPr marL="285750" indent="-285750">
              <a:buFont typeface="Arial" panose="020B0604020202020204" pitchFamily="34" charset="0"/>
              <a:buChar char="•"/>
            </a:pPr>
            <a:r>
              <a:rPr lang="en-US" sz="2000" dirty="0"/>
              <a:t>Start at the root. </a:t>
            </a:r>
          </a:p>
          <a:p>
            <a:pPr marL="285750" indent="-285750">
              <a:buFont typeface="Arial" panose="020B0604020202020204" pitchFamily="34" charset="0"/>
              <a:buChar char="•"/>
            </a:pPr>
            <a:r>
              <a:rPr lang="en-US" sz="2000" dirty="0"/>
              <a:t>Internal nodes, search the keys to find the range K belongs in and follow that pointer. </a:t>
            </a:r>
          </a:p>
          <a:p>
            <a:pPr marL="285750" indent="-285750">
              <a:buFont typeface="Arial" panose="020B0604020202020204" pitchFamily="34" charset="0"/>
              <a:buChar char="•"/>
            </a:pPr>
            <a:r>
              <a:rPr lang="en-US" sz="2000" dirty="0"/>
              <a:t>For leaf nodes (nodes with no child nodes), search the keys to find K and follow the pointer to find the data record.</a:t>
            </a:r>
          </a:p>
        </p:txBody>
      </p:sp>
      <p:pic>
        <p:nvPicPr>
          <p:cNvPr id="6" name="Picture 5">
            <a:extLst>
              <a:ext uri="{FF2B5EF4-FFF2-40B4-BE49-F238E27FC236}">
                <a16:creationId xmlns:a16="http://schemas.microsoft.com/office/drawing/2014/main" id="{0CB3FCCA-4972-FE4E-9E1D-11CF65389F04}"/>
              </a:ext>
            </a:extLst>
          </p:cNvPr>
          <p:cNvPicPr>
            <a:picLocks noChangeAspect="1"/>
          </p:cNvPicPr>
          <p:nvPr/>
        </p:nvPicPr>
        <p:blipFill>
          <a:blip r:embed="rId2"/>
          <a:stretch>
            <a:fillRect/>
          </a:stretch>
        </p:blipFill>
        <p:spPr>
          <a:xfrm>
            <a:off x="1028700" y="1835150"/>
            <a:ext cx="7086600" cy="3136900"/>
          </a:xfrm>
          <a:prstGeom prst="rect">
            <a:avLst/>
          </a:prstGeom>
        </p:spPr>
      </p:pic>
    </p:spTree>
    <p:extLst>
      <p:ext uri="{BB962C8B-B14F-4D97-AF65-F5344CB8AC3E}">
        <p14:creationId xmlns:p14="http://schemas.microsoft.com/office/powerpoint/2010/main" val="1035709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Storage and Indexing review</a:t>
            </a:r>
          </a:p>
        </p:txBody>
      </p:sp>
      <p:sp>
        <p:nvSpPr>
          <p:cNvPr id="8" name="Rectangle 7">
            <a:extLst>
              <a:ext uri="{FF2B5EF4-FFF2-40B4-BE49-F238E27FC236}">
                <a16:creationId xmlns:a16="http://schemas.microsoft.com/office/drawing/2014/main" id="{8D4AA19C-967E-674D-B5DB-AF38A7E05431}"/>
              </a:ext>
            </a:extLst>
          </p:cNvPr>
          <p:cNvSpPr/>
          <p:nvPr/>
        </p:nvSpPr>
        <p:spPr>
          <a:xfrm>
            <a:off x="3188659" y="3198167"/>
            <a:ext cx="2576347" cy="461665"/>
          </a:xfrm>
          <a:prstGeom prst="rect">
            <a:avLst/>
          </a:prstGeom>
        </p:spPr>
        <p:txBody>
          <a:bodyPr wrap="none">
            <a:spAutoFit/>
          </a:bodyPr>
          <a:lstStyle/>
          <a:p>
            <a:pPr algn="ctr"/>
            <a:r>
              <a:rPr lang="en-AU" sz="2400" b="1" dirty="0">
                <a:latin typeface="Arial" panose="020B0604020202020204" pitchFamily="34" charset="0"/>
              </a:rPr>
              <a:t>Any questions? </a:t>
            </a:r>
            <a:endParaRPr lang="en-AU" sz="2400" dirty="0">
              <a:latin typeface="Arial" panose="020B0604020202020204" pitchFamily="34" charset="0"/>
            </a:endParaRPr>
          </a:p>
        </p:txBody>
      </p:sp>
    </p:spTree>
    <p:extLst>
      <p:ext uri="{BB962C8B-B14F-4D97-AF65-F5344CB8AC3E}">
        <p14:creationId xmlns:p14="http://schemas.microsoft.com/office/powerpoint/2010/main" val="2688843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a:xfrm>
            <a:off x="2538413" y="0"/>
            <a:ext cx="6605587" cy="685799"/>
          </a:xfrm>
        </p:spPr>
        <p:txBody>
          <a:bodyPr/>
          <a:lstStyle/>
          <a:p>
            <a:r>
              <a:rPr lang="en-US" sz="2800" dirty="0">
                <a:solidFill>
                  <a:schemeClr val="bg1"/>
                </a:solidFill>
              </a:rPr>
              <a:t>Exercise</a:t>
            </a:r>
          </a:p>
        </p:txBody>
      </p:sp>
      <p:sp>
        <p:nvSpPr>
          <p:cNvPr id="3" name="Rectangle 2">
            <a:extLst>
              <a:ext uri="{FF2B5EF4-FFF2-40B4-BE49-F238E27FC236}">
                <a16:creationId xmlns:a16="http://schemas.microsoft.com/office/drawing/2014/main" id="{D4CA58E2-FC14-9E4E-AD6C-3A0EA95C2118}"/>
              </a:ext>
            </a:extLst>
          </p:cNvPr>
          <p:cNvSpPr/>
          <p:nvPr/>
        </p:nvSpPr>
        <p:spPr>
          <a:xfrm>
            <a:off x="657886" y="2628731"/>
            <a:ext cx="8130514" cy="3046988"/>
          </a:xfrm>
          <a:prstGeom prst="rect">
            <a:avLst/>
          </a:prstGeom>
        </p:spPr>
        <p:txBody>
          <a:bodyPr wrap="square">
            <a:spAutoFit/>
          </a:bodyPr>
          <a:lstStyle/>
          <a:p>
            <a:r>
              <a:rPr lang="en-AU" sz="2400" b="1" dirty="0">
                <a:latin typeface="Times New Roman" panose="02020603050405020304" pitchFamily="18" charset="0"/>
              </a:rPr>
              <a:t>I will randomly assign you to a breakout room</a:t>
            </a:r>
          </a:p>
          <a:p>
            <a:endParaRPr lang="en-AU" sz="2400" b="1" dirty="0">
              <a:latin typeface="Times New Roman" panose="02020603050405020304" pitchFamily="18" charset="0"/>
            </a:endParaRPr>
          </a:p>
          <a:p>
            <a:r>
              <a:rPr lang="en-AU" sz="2400" b="1" dirty="0">
                <a:latin typeface="Times New Roman" panose="02020603050405020304" pitchFamily="18" charset="0"/>
              </a:rPr>
              <a:t>1. Already have a study group/Want to do it with a friend?</a:t>
            </a:r>
            <a:endParaRPr lang="en-AU" sz="2400" dirty="0">
              <a:latin typeface="Times New Roman" panose="02020603050405020304" pitchFamily="18" charset="0"/>
            </a:endParaRPr>
          </a:p>
          <a:p>
            <a:pPr marL="742950" lvl="1" indent="-285750">
              <a:buFont typeface="Arial" panose="020B0604020202020204" pitchFamily="34" charset="0"/>
              <a:buChar char="•"/>
            </a:pPr>
            <a:r>
              <a:rPr lang="en-AU" sz="2400" b="1" dirty="0">
                <a:latin typeface="Times New Roman" panose="02020603050405020304" pitchFamily="18" charset="0"/>
              </a:rPr>
              <a:t>Choose the room where you friends in and jump into it</a:t>
            </a:r>
            <a:endParaRPr lang="en-AU" sz="2400" dirty="0">
              <a:latin typeface="Times New Roman" panose="02020603050405020304" pitchFamily="18" charset="0"/>
            </a:endParaRPr>
          </a:p>
          <a:p>
            <a:r>
              <a:rPr lang="en-AU" sz="2400" b="1" dirty="0">
                <a:latin typeface="Times New Roman" panose="02020603050405020304" pitchFamily="18" charset="0"/>
              </a:rPr>
              <a:t>2. Don’t want be in a group for now?</a:t>
            </a:r>
            <a:endParaRPr lang="en-AU" sz="2400" dirty="0">
              <a:latin typeface="Times New Roman" panose="02020603050405020304" pitchFamily="18" charset="0"/>
            </a:endParaRPr>
          </a:p>
          <a:p>
            <a:pPr marL="742950" lvl="1" indent="-285750">
              <a:buFont typeface="Arial" panose="020B0604020202020204" pitchFamily="34" charset="0"/>
              <a:buChar char="•"/>
            </a:pPr>
            <a:r>
              <a:rPr lang="en-AU" sz="2400" b="1" dirty="0">
                <a:latin typeface="Times New Roman" panose="02020603050405020304" pitchFamily="18" charset="0"/>
              </a:rPr>
              <a:t>Although I strongly encourage you to do it in a group, if you want to do it alone, you can come to the main room and mute yourself.</a:t>
            </a:r>
            <a:endParaRPr lang="en-AU" sz="2400" dirty="0">
              <a:latin typeface="Times New Roman" panose="02020603050405020304" pitchFamily="18" charset="0"/>
            </a:endParaRPr>
          </a:p>
        </p:txBody>
      </p:sp>
      <p:sp>
        <p:nvSpPr>
          <p:cNvPr id="4" name="Rectangle 3">
            <a:extLst>
              <a:ext uri="{FF2B5EF4-FFF2-40B4-BE49-F238E27FC236}">
                <a16:creationId xmlns:a16="http://schemas.microsoft.com/office/drawing/2014/main" id="{5584875D-F6CA-EB4D-B423-1D1F291FFE4F}"/>
              </a:ext>
            </a:extLst>
          </p:cNvPr>
          <p:cNvSpPr/>
          <p:nvPr/>
        </p:nvSpPr>
        <p:spPr>
          <a:xfrm>
            <a:off x="1993996" y="1534680"/>
            <a:ext cx="4817344" cy="523220"/>
          </a:xfrm>
          <a:prstGeom prst="rect">
            <a:avLst/>
          </a:prstGeom>
        </p:spPr>
        <p:txBody>
          <a:bodyPr wrap="none">
            <a:spAutoFit/>
          </a:bodyPr>
          <a:lstStyle/>
          <a:p>
            <a:pPr algn="ctr"/>
            <a:r>
              <a:rPr lang="en-AU" sz="2800" b="1" dirty="0">
                <a:latin typeface="Arial" panose="020B0604020202020204" pitchFamily="34" charset="0"/>
              </a:rPr>
              <a:t>Group/Individual Exercises</a:t>
            </a:r>
            <a:endParaRPr lang="en-AU" sz="2800" dirty="0">
              <a:latin typeface="Arial" panose="020B0604020202020204" pitchFamily="34" charset="0"/>
            </a:endParaRPr>
          </a:p>
        </p:txBody>
      </p:sp>
    </p:spTree>
    <p:extLst>
      <p:ext uri="{BB962C8B-B14F-4D97-AF65-F5344CB8AC3E}">
        <p14:creationId xmlns:p14="http://schemas.microsoft.com/office/powerpoint/2010/main" val="2595520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a:xfrm>
            <a:off x="2538413" y="0"/>
            <a:ext cx="6605587" cy="685799"/>
          </a:xfrm>
        </p:spPr>
        <p:txBody>
          <a:bodyPr/>
          <a:lstStyle/>
          <a:p>
            <a:r>
              <a:rPr lang="en-US" sz="2800" dirty="0">
                <a:solidFill>
                  <a:schemeClr val="bg1"/>
                </a:solidFill>
              </a:rPr>
              <a:t>Exercise</a:t>
            </a:r>
          </a:p>
        </p:txBody>
      </p:sp>
      <p:sp>
        <p:nvSpPr>
          <p:cNvPr id="5" name="Rectangle 4">
            <a:extLst>
              <a:ext uri="{FF2B5EF4-FFF2-40B4-BE49-F238E27FC236}">
                <a16:creationId xmlns:a16="http://schemas.microsoft.com/office/drawing/2014/main" id="{C25EA64C-72ED-1544-BA5A-8C0E3CED5718}"/>
              </a:ext>
            </a:extLst>
          </p:cNvPr>
          <p:cNvSpPr/>
          <p:nvPr/>
        </p:nvSpPr>
        <p:spPr>
          <a:xfrm>
            <a:off x="524933" y="1337502"/>
            <a:ext cx="8094134" cy="2308324"/>
          </a:xfrm>
          <a:prstGeom prst="rect">
            <a:avLst/>
          </a:prstGeom>
        </p:spPr>
        <p:txBody>
          <a:bodyPr wrap="square">
            <a:spAutoFit/>
          </a:bodyPr>
          <a:lstStyle/>
          <a:p>
            <a:pPr marL="514350" indent="-514350">
              <a:buAutoNum type="arabicPeriod"/>
            </a:pPr>
            <a:r>
              <a:rPr lang="en-AU" sz="2400" b="1" dirty="0">
                <a:latin typeface="Times New Roman" panose="02020603050405020304" pitchFamily="18" charset="0"/>
              </a:rPr>
              <a:t>Choosing an index </a:t>
            </a:r>
          </a:p>
          <a:p>
            <a:endParaRPr lang="en-AU" sz="2400" dirty="0">
              <a:latin typeface="Times New Roman" panose="02020603050405020304" pitchFamily="18" charset="0"/>
            </a:endParaRPr>
          </a:p>
          <a:p>
            <a:r>
              <a:rPr lang="en-AU" sz="2400" b="1" dirty="0">
                <a:latin typeface="Times New Roman" panose="02020603050405020304" pitchFamily="18" charset="0"/>
              </a:rPr>
              <a:t>You are asked to create an index on a suitable attribute. What are the important aspects you will analyse to make this decision? To get you started, the following might help you by providing scaffolding to the discussion: </a:t>
            </a:r>
            <a:endParaRPr lang="en-AU" sz="2400" dirty="0">
              <a:latin typeface="Times New Roman" panose="02020603050405020304" pitchFamily="18" charset="0"/>
            </a:endParaRPr>
          </a:p>
        </p:txBody>
      </p:sp>
      <p:sp>
        <p:nvSpPr>
          <p:cNvPr id="6" name="Rectangle 5">
            <a:extLst>
              <a:ext uri="{FF2B5EF4-FFF2-40B4-BE49-F238E27FC236}">
                <a16:creationId xmlns:a16="http://schemas.microsoft.com/office/drawing/2014/main" id="{6EC7B381-B936-B34E-BDA7-BBD5A3B0D08F}"/>
              </a:ext>
            </a:extLst>
          </p:cNvPr>
          <p:cNvSpPr/>
          <p:nvPr/>
        </p:nvSpPr>
        <p:spPr>
          <a:xfrm>
            <a:off x="524933" y="4131965"/>
            <a:ext cx="7603067" cy="1384995"/>
          </a:xfrm>
          <a:prstGeom prst="rect">
            <a:avLst/>
          </a:prstGeom>
        </p:spPr>
        <p:txBody>
          <a:bodyPr wrap="square">
            <a:spAutoFit/>
          </a:bodyPr>
          <a:lstStyle/>
          <a:p>
            <a:pPr>
              <a:buFont typeface="Arial" panose="020B0604020202020204" pitchFamily="34" charset="0"/>
              <a:buChar char="•"/>
            </a:pPr>
            <a:r>
              <a:rPr lang="en-AU" sz="2800" dirty="0">
                <a:latin typeface="TimesNewRomanPSMT"/>
              </a:rPr>
              <a:t>Primary vs. secondary index </a:t>
            </a:r>
            <a:endParaRPr lang="en-AU" sz="2800" dirty="0"/>
          </a:p>
          <a:p>
            <a:pPr>
              <a:buFont typeface="Arial" panose="020B0604020202020204" pitchFamily="34" charset="0"/>
              <a:buChar char="•"/>
            </a:pPr>
            <a:r>
              <a:rPr lang="en-AU" sz="2800" dirty="0">
                <a:latin typeface="TimesNewRomanPSMT"/>
              </a:rPr>
              <a:t>Clustered vs. </a:t>
            </a:r>
            <a:r>
              <a:rPr lang="en-AU" sz="2800" dirty="0" err="1">
                <a:latin typeface="TimesNewRomanPSMT"/>
              </a:rPr>
              <a:t>unclustered</a:t>
            </a:r>
            <a:r>
              <a:rPr lang="en-AU" sz="2800" dirty="0">
                <a:latin typeface="TimesNewRomanPSMT"/>
              </a:rPr>
              <a:t> index </a:t>
            </a:r>
            <a:endParaRPr lang="en-AU" sz="2800" dirty="0"/>
          </a:p>
          <a:p>
            <a:pPr>
              <a:buFont typeface="Arial" panose="020B0604020202020204" pitchFamily="34" charset="0"/>
              <a:buChar char="•"/>
            </a:pPr>
            <a:r>
              <a:rPr lang="en-AU" sz="2800" dirty="0">
                <a:latin typeface="TimesNewRomanPSMT"/>
              </a:rPr>
              <a:t>Hash vs. tree indexes </a:t>
            </a:r>
            <a:endParaRPr lang="en-AU" sz="2800" dirty="0">
              <a:effectLst/>
            </a:endParaRPr>
          </a:p>
        </p:txBody>
      </p:sp>
    </p:spTree>
    <p:extLst>
      <p:ext uri="{BB962C8B-B14F-4D97-AF65-F5344CB8AC3E}">
        <p14:creationId xmlns:p14="http://schemas.microsoft.com/office/powerpoint/2010/main" val="1195416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a:xfrm>
            <a:off x="2538413" y="0"/>
            <a:ext cx="6605587" cy="685799"/>
          </a:xfrm>
        </p:spPr>
        <p:txBody>
          <a:bodyPr/>
          <a:lstStyle/>
          <a:p>
            <a:r>
              <a:rPr lang="en-US" sz="2800" dirty="0">
                <a:solidFill>
                  <a:schemeClr val="bg1"/>
                </a:solidFill>
              </a:rPr>
              <a:t>Exercise</a:t>
            </a:r>
          </a:p>
        </p:txBody>
      </p:sp>
      <p:sp>
        <p:nvSpPr>
          <p:cNvPr id="5" name="Rectangle 4">
            <a:extLst>
              <a:ext uri="{FF2B5EF4-FFF2-40B4-BE49-F238E27FC236}">
                <a16:creationId xmlns:a16="http://schemas.microsoft.com/office/drawing/2014/main" id="{C25EA64C-72ED-1544-BA5A-8C0E3CED5718}"/>
              </a:ext>
            </a:extLst>
          </p:cNvPr>
          <p:cNvSpPr/>
          <p:nvPr/>
        </p:nvSpPr>
        <p:spPr>
          <a:xfrm>
            <a:off x="524933" y="1337502"/>
            <a:ext cx="8094134" cy="2308324"/>
          </a:xfrm>
          <a:prstGeom prst="rect">
            <a:avLst/>
          </a:prstGeom>
        </p:spPr>
        <p:txBody>
          <a:bodyPr wrap="square">
            <a:spAutoFit/>
          </a:bodyPr>
          <a:lstStyle/>
          <a:p>
            <a:pPr marL="514350" indent="-514350">
              <a:buAutoNum type="arabicPeriod"/>
            </a:pPr>
            <a:r>
              <a:rPr lang="en-AU" sz="2400" b="1" dirty="0">
                <a:latin typeface="Times New Roman" panose="02020603050405020304" pitchFamily="18" charset="0"/>
              </a:rPr>
              <a:t>Choosing an index </a:t>
            </a:r>
          </a:p>
          <a:p>
            <a:endParaRPr lang="en-AU" sz="2400" dirty="0">
              <a:latin typeface="Times New Roman" panose="02020603050405020304" pitchFamily="18" charset="0"/>
            </a:endParaRPr>
          </a:p>
          <a:p>
            <a:r>
              <a:rPr lang="en-AU" sz="2400" b="1" dirty="0">
                <a:latin typeface="Times New Roman" panose="02020603050405020304" pitchFamily="18" charset="0"/>
              </a:rPr>
              <a:t>You are asked to create an index on a suitable attribute. What are the important aspects you will analyse to make this decision? To get you started, the following might help you by providing scaffolding to the discussion: </a:t>
            </a:r>
            <a:endParaRPr lang="en-AU" sz="2400" dirty="0">
              <a:latin typeface="Times New Roman" panose="02020603050405020304" pitchFamily="18" charset="0"/>
            </a:endParaRPr>
          </a:p>
        </p:txBody>
      </p:sp>
      <p:sp>
        <p:nvSpPr>
          <p:cNvPr id="6" name="Rectangle 5">
            <a:extLst>
              <a:ext uri="{FF2B5EF4-FFF2-40B4-BE49-F238E27FC236}">
                <a16:creationId xmlns:a16="http://schemas.microsoft.com/office/drawing/2014/main" id="{6EC7B381-B936-B34E-BDA7-BBD5A3B0D08F}"/>
              </a:ext>
            </a:extLst>
          </p:cNvPr>
          <p:cNvSpPr/>
          <p:nvPr/>
        </p:nvSpPr>
        <p:spPr>
          <a:xfrm>
            <a:off x="389466" y="3645826"/>
            <a:ext cx="7603067" cy="523220"/>
          </a:xfrm>
          <a:prstGeom prst="rect">
            <a:avLst/>
          </a:prstGeom>
        </p:spPr>
        <p:txBody>
          <a:bodyPr wrap="square">
            <a:spAutoFit/>
          </a:bodyPr>
          <a:lstStyle/>
          <a:p>
            <a:pPr>
              <a:buFont typeface="Arial" panose="020B0604020202020204" pitchFamily="34" charset="0"/>
              <a:buChar char="•"/>
            </a:pPr>
            <a:r>
              <a:rPr lang="en-AU" sz="2800" dirty="0">
                <a:latin typeface="TimesNewRomanPSMT"/>
              </a:rPr>
              <a:t>Primary vs. secondary index </a:t>
            </a:r>
            <a:endParaRPr lang="en-AU" sz="2800" dirty="0"/>
          </a:p>
        </p:txBody>
      </p:sp>
      <p:sp>
        <p:nvSpPr>
          <p:cNvPr id="3" name="Rectangle 2">
            <a:extLst>
              <a:ext uri="{FF2B5EF4-FFF2-40B4-BE49-F238E27FC236}">
                <a16:creationId xmlns:a16="http://schemas.microsoft.com/office/drawing/2014/main" id="{341F53AA-D56A-C941-BB8F-581325ACF5BC}"/>
              </a:ext>
            </a:extLst>
          </p:cNvPr>
          <p:cNvSpPr/>
          <p:nvPr/>
        </p:nvSpPr>
        <p:spPr>
          <a:xfrm>
            <a:off x="262466" y="4182442"/>
            <a:ext cx="8619067" cy="2308324"/>
          </a:xfrm>
          <a:prstGeom prst="rect">
            <a:avLst/>
          </a:prstGeom>
        </p:spPr>
        <p:txBody>
          <a:bodyPr wrap="square">
            <a:spAutoFit/>
          </a:bodyPr>
          <a:lstStyle/>
          <a:p>
            <a:r>
              <a:rPr lang="en-AU" sz="2400" b="1" dirty="0">
                <a:solidFill>
                  <a:srgbClr val="F8350A"/>
                </a:solidFill>
                <a:latin typeface="Arial" panose="020B0604020202020204" pitchFamily="34" charset="0"/>
              </a:rPr>
              <a:t>Primary</a:t>
            </a:r>
            <a:r>
              <a:rPr lang="en-AU" sz="2400" dirty="0">
                <a:latin typeface="Arial" panose="020B0604020202020204" pitchFamily="34" charset="0"/>
              </a:rPr>
              <a:t>: records are retrieved based on the value of primary key. </a:t>
            </a:r>
          </a:p>
          <a:p>
            <a:r>
              <a:rPr lang="en-AU" sz="2400" b="1" dirty="0">
                <a:solidFill>
                  <a:srgbClr val="F80D0B"/>
                </a:solidFill>
                <a:latin typeface="Arial" panose="020B0604020202020204" pitchFamily="34" charset="0"/>
              </a:rPr>
              <a:t>Sec</a:t>
            </a:r>
            <a:r>
              <a:rPr lang="en-AU" sz="2400" b="1" dirty="0">
                <a:solidFill>
                  <a:srgbClr val="F8220A"/>
                </a:solidFill>
                <a:latin typeface="Arial" panose="020B0604020202020204" pitchFamily="34" charset="0"/>
              </a:rPr>
              <a:t>ondary</a:t>
            </a:r>
            <a:r>
              <a:rPr lang="en-AU" sz="2400" dirty="0">
                <a:latin typeface="Arial" panose="020B0604020202020204" pitchFamily="34" charset="0"/>
              </a:rPr>
              <a:t>: fields that are frequently queried.</a:t>
            </a:r>
          </a:p>
          <a:p>
            <a:endParaRPr lang="en-AU" sz="2400" dirty="0">
              <a:latin typeface="Arial" panose="020B0604020202020204" pitchFamily="34" charset="0"/>
            </a:endParaRPr>
          </a:p>
          <a:p>
            <a:r>
              <a:rPr lang="en-AU" sz="2400" dirty="0">
                <a:latin typeface="Arial" panose="020B0604020202020204" pitchFamily="34" charset="0"/>
              </a:rPr>
              <a:t>Generally, a table should always have a primary index (in fact, MySQL creates one automatically).</a:t>
            </a:r>
          </a:p>
        </p:txBody>
      </p:sp>
    </p:spTree>
    <p:extLst>
      <p:ext uri="{BB962C8B-B14F-4D97-AF65-F5344CB8AC3E}">
        <p14:creationId xmlns:p14="http://schemas.microsoft.com/office/powerpoint/2010/main" val="3005729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a:xfrm>
            <a:off x="2538413" y="0"/>
            <a:ext cx="6605587" cy="685799"/>
          </a:xfrm>
        </p:spPr>
        <p:txBody>
          <a:bodyPr/>
          <a:lstStyle/>
          <a:p>
            <a:r>
              <a:rPr lang="en-US" sz="2800" dirty="0">
                <a:solidFill>
                  <a:schemeClr val="bg1"/>
                </a:solidFill>
              </a:rPr>
              <a:t>Exercise</a:t>
            </a:r>
          </a:p>
        </p:txBody>
      </p:sp>
      <p:sp>
        <p:nvSpPr>
          <p:cNvPr id="5" name="Rectangle 4">
            <a:extLst>
              <a:ext uri="{FF2B5EF4-FFF2-40B4-BE49-F238E27FC236}">
                <a16:creationId xmlns:a16="http://schemas.microsoft.com/office/drawing/2014/main" id="{C25EA64C-72ED-1544-BA5A-8C0E3CED5718}"/>
              </a:ext>
            </a:extLst>
          </p:cNvPr>
          <p:cNvSpPr/>
          <p:nvPr/>
        </p:nvSpPr>
        <p:spPr>
          <a:xfrm>
            <a:off x="524933" y="1156891"/>
            <a:ext cx="8094134" cy="461665"/>
          </a:xfrm>
          <a:prstGeom prst="rect">
            <a:avLst/>
          </a:prstGeom>
        </p:spPr>
        <p:txBody>
          <a:bodyPr wrap="square">
            <a:spAutoFit/>
          </a:bodyPr>
          <a:lstStyle/>
          <a:p>
            <a:pPr marL="514350" indent="-514350">
              <a:buAutoNum type="arabicPeriod"/>
            </a:pPr>
            <a:r>
              <a:rPr lang="en-AU" sz="2400" b="1" dirty="0">
                <a:latin typeface="Times New Roman" panose="02020603050405020304" pitchFamily="18" charset="0"/>
              </a:rPr>
              <a:t>Choosing an index </a:t>
            </a:r>
          </a:p>
        </p:txBody>
      </p:sp>
      <p:sp>
        <p:nvSpPr>
          <p:cNvPr id="6" name="Rectangle 5">
            <a:extLst>
              <a:ext uri="{FF2B5EF4-FFF2-40B4-BE49-F238E27FC236}">
                <a16:creationId xmlns:a16="http://schemas.microsoft.com/office/drawing/2014/main" id="{6EC7B381-B936-B34E-BDA7-BBD5A3B0D08F}"/>
              </a:ext>
            </a:extLst>
          </p:cNvPr>
          <p:cNvSpPr/>
          <p:nvPr/>
        </p:nvSpPr>
        <p:spPr>
          <a:xfrm>
            <a:off x="524933" y="1618556"/>
            <a:ext cx="7603067" cy="523220"/>
          </a:xfrm>
          <a:prstGeom prst="rect">
            <a:avLst/>
          </a:prstGeom>
        </p:spPr>
        <p:txBody>
          <a:bodyPr wrap="square">
            <a:spAutoFit/>
          </a:bodyPr>
          <a:lstStyle/>
          <a:p>
            <a:pPr>
              <a:buFont typeface="Arial" panose="020B0604020202020204" pitchFamily="34" charset="0"/>
              <a:buChar char="•"/>
            </a:pPr>
            <a:r>
              <a:rPr lang="en-AU" sz="2800" dirty="0">
                <a:latin typeface="TimesNewRomanPSMT"/>
              </a:rPr>
              <a:t>Clustered vs. </a:t>
            </a:r>
            <a:r>
              <a:rPr lang="en-AU" sz="2800" dirty="0" err="1">
                <a:latin typeface="TimesNewRomanPSMT"/>
              </a:rPr>
              <a:t>unclustered</a:t>
            </a:r>
            <a:r>
              <a:rPr lang="en-AU" sz="2800" dirty="0">
                <a:latin typeface="TimesNewRomanPSMT"/>
              </a:rPr>
              <a:t> index </a:t>
            </a:r>
            <a:endParaRPr lang="en-AU" sz="2800" dirty="0"/>
          </a:p>
        </p:txBody>
      </p:sp>
      <p:sp>
        <p:nvSpPr>
          <p:cNvPr id="3" name="Rectangle 2">
            <a:extLst>
              <a:ext uri="{FF2B5EF4-FFF2-40B4-BE49-F238E27FC236}">
                <a16:creationId xmlns:a16="http://schemas.microsoft.com/office/drawing/2014/main" id="{DEACB585-B75A-B04A-9D2D-FDE439117A53}"/>
              </a:ext>
            </a:extLst>
          </p:cNvPr>
          <p:cNvSpPr/>
          <p:nvPr/>
        </p:nvSpPr>
        <p:spPr>
          <a:xfrm>
            <a:off x="431800" y="2286787"/>
            <a:ext cx="8280400" cy="3785652"/>
          </a:xfrm>
          <a:prstGeom prst="rect">
            <a:avLst/>
          </a:prstGeom>
        </p:spPr>
        <p:txBody>
          <a:bodyPr wrap="square">
            <a:spAutoFit/>
          </a:bodyPr>
          <a:lstStyle/>
          <a:p>
            <a:r>
              <a:rPr lang="en-AU" sz="2400" b="1" dirty="0">
                <a:solidFill>
                  <a:srgbClr val="F8350A"/>
                </a:solidFill>
                <a:latin typeface="Arial" panose="020B0604020202020204" pitchFamily="34" charset="0"/>
              </a:rPr>
              <a:t>Clustered</a:t>
            </a:r>
            <a:r>
              <a:rPr lang="en-AU" sz="2400" dirty="0">
                <a:latin typeface="Arial" panose="020B0604020202020204" pitchFamily="34" charset="0"/>
              </a:rPr>
              <a:t>: consists of a frequently-executed condition to  check for a </a:t>
            </a:r>
            <a:r>
              <a:rPr lang="en-AU" sz="2400" b="1" dirty="0">
                <a:latin typeface="Arial" panose="020B0604020202020204" pitchFamily="34" charset="0"/>
              </a:rPr>
              <a:t>range, </a:t>
            </a:r>
            <a:r>
              <a:rPr lang="en-AU" sz="2400" dirty="0">
                <a:latin typeface="Arial" panose="020B0604020202020204" pitchFamily="34" charset="0"/>
              </a:rPr>
              <a:t>however expensive to maintain </a:t>
            </a:r>
          </a:p>
          <a:p>
            <a:r>
              <a:rPr lang="en-AU" sz="2400" b="1" dirty="0" err="1">
                <a:solidFill>
                  <a:srgbClr val="F4200D"/>
                </a:solidFill>
                <a:latin typeface="Arial" panose="020B0604020202020204" pitchFamily="34" charset="0"/>
              </a:rPr>
              <a:t>Unclustered</a:t>
            </a:r>
            <a:r>
              <a:rPr lang="en-AU" sz="2400" dirty="0">
                <a:latin typeface="Arial" panose="020B0604020202020204" pitchFamily="34" charset="0"/>
              </a:rPr>
              <a:t>: fields that are frequently queried.</a:t>
            </a:r>
            <a:br>
              <a:rPr lang="en-AU" sz="2400" dirty="0">
                <a:latin typeface="Arial" panose="020B0604020202020204" pitchFamily="34" charset="0"/>
              </a:rPr>
            </a:br>
            <a:endParaRPr lang="en-AU" sz="2400" dirty="0">
              <a:latin typeface="Arial" panose="020B0604020202020204" pitchFamily="34" charset="0"/>
            </a:endParaRPr>
          </a:p>
          <a:p>
            <a:r>
              <a:rPr lang="en-AU" sz="2400" dirty="0">
                <a:latin typeface="Arial" panose="020B0604020202020204" pitchFamily="34" charset="0"/>
              </a:rPr>
              <a:t>Equality conditions: same (if the search key does not have duplicate values.)</a:t>
            </a:r>
          </a:p>
          <a:p>
            <a:endParaRPr lang="en-AU" sz="2400" dirty="0">
              <a:latin typeface="Arial" panose="020B0604020202020204" pitchFamily="34" charset="0"/>
            </a:endParaRPr>
          </a:p>
          <a:p>
            <a:r>
              <a:rPr lang="en-AU" sz="2400" dirty="0">
                <a:latin typeface="Arial" panose="020B0604020202020204" pitchFamily="34" charset="0"/>
              </a:rPr>
              <a:t>More than one combination of columns is used in range queries, choose the </a:t>
            </a:r>
            <a:r>
              <a:rPr lang="en-AU" sz="2400" b="1" dirty="0">
                <a:latin typeface="Arial" panose="020B0604020202020204" pitchFamily="34" charset="0"/>
              </a:rPr>
              <a:t>most frequently</a:t>
            </a:r>
            <a:r>
              <a:rPr lang="en-AU" sz="2400" dirty="0">
                <a:latin typeface="Arial" panose="020B0604020202020204" pitchFamily="34" charset="0"/>
              </a:rPr>
              <a:t> used combination and make those fields search keys of the </a:t>
            </a:r>
            <a:r>
              <a:rPr lang="en-AU" sz="2400" b="1" dirty="0">
                <a:latin typeface="Arial" panose="020B0604020202020204" pitchFamily="34" charset="0"/>
              </a:rPr>
              <a:t>clustered</a:t>
            </a:r>
            <a:r>
              <a:rPr lang="en-AU" sz="2400" dirty="0">
                <a:latin typeface="Arial" panose="020B0604020202020204" pitchFamily="34" charset="0"/>
              </a:rPr>
              <a:t> index</a:t>
            </a:r>
          </a:p>
        </p:txBody>
      </p:sp>
    </p:spTree>
    <p:extLst>
      <p:ext uri="{BB962C8B-B14F-4D97-AF65-F5344CB8AC3E}">
        <p14:creationId xmlns:p14="http://schemas.microsoft.com/office/powerpoint/2010/main" val="892335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a:xfrm>
            <a:off x="2538413" y="0"/>
            <a:ext cx="6605587" cy="685799"/>
          </a:xfrm>
        </p:spPr>
        <p:txBody>
          <a:bodyPr/>
          <a:lstStyle/>
          <a:p>
            <a:r>
              <a:rPr lang="en-US" sz="2800" dirty="0">
                <a:solidFill>
                  <a:schemeClr val="bg1"/>
                </a:solidFill>
              </a:rPr>
              <a:t>Exercise</a:t>
            </a:r>
          </a:p>
        </p:txBody>
      </p:sp>
      <p:sp>
        <p:nvSpPr>
          <p:cNvPr id="5" name="Rectangle 4">
            <a:extLst>
              <a:ext uri="{FF2B5EF4-FFF2-40B4-BE49-F238E27FC236}">
                <a16:creationId xmlns:a16="http://schemas.microsoft.com/office/drawing/2014/main" id="{C25EA64C-72ED-1544-BA5A-8C0E3CED5718}"/>
              </a:ext>
            </a:extLst>
          </p:cNvPr>
          <p:cNvSpPr/>
          <p:nvPr/>
        </p:nvSpPr>
        <p:spPr>
          <a:xfrm>
            <a:off x="524933" y="1337502"/>
            <a:ext cx="8094134" cy="461665"/>
          </a:xfrm>
          <a:prstGeom prst="rect">
            <a:avLst/>
          </a:prstGeom>
        </p:spPr>
        <p:txBody>
          <a:bodyPr wrap="square">
            <a:spAutoFit/>
          </a:bodyPr>
          <a:lstStyle/>
          <a:p>
            <a:pPr marL="514350" indent="-514350">
              <a:buAutoNum type="arabicPeriod"/>
            </a:pPr>
            <a:r>
              <a:rPr lang="en-AU" sz="2400" b="1" dirty="0">
                <a:latin typeface="Times New Roman" panose="02020603050405020304" pitchFamily="18" charset="0"/>
              </a:rPr>
              <a:t>Choosing an index </a:t>
            </a:r>
          </a:p>
        </p:txBody>
      </p:sp>
      <p:sp>
        <p:nvSpPr>
          <p:cNvPr id="6" name="Rectangle 5">
            <a:extLst>
              <a:ext uri="{FF2B5EF4-FFF2-40B4-BE49-F238E27FC236}">
                <a16:creationId xmlns:a16="http://schemas.microsoft.com/office/drawing/2014/main" id="{6EC7B381-B936-B34E-BDA7-BBD5A3B0D08F}"/>
              </a:ext>
            </a:extLst>
          </p:cNvPr>
          <p:cNvSpPr/>
          <p:nvPr/>
        </p:nvSpPr>
        <p:spPr>
          <a:xfrm>
            <a:off x="321733" y="2103563"/>
            <a:ext cx="7603067" cy="523220"/>
          </a:xfrm>
          <a:prstGeom prst="rect">
            <a:avLst/>
          </a:prstGeom>
        </p:spPr>
        <p:txBody>
          <a:bodyPr wrap="square">
            <a:spAutoFit/>
          </a:bodyPr>
          <a:lstStyle/>
          <a:p>
            <a:pPr>
              <a:buFont typeface="Arial" panose="020B0604020202020204" pitchFamily="34" charset="0"/>
              <a:buChar char="•"/>
            </a:pPr>
            <a:r>
              <a:rPr lang="en-AU" sz="2800" dirty="0">
                <a:latin typeface="TimesNewRomanPSMT"/>
              </a:rPr>
              <a:t>Hash vs. tree indexes </a:t>
            </a:r>
            <a:endParaRPr lang="en-AU" sz="2800" dirty="0">
              <a:effectLst/>
            </a:endParaRPr>
          </a:p>
        </p:txBody>
      </p:sp>
      <p:sp>
        <p:nvSpPr>
          <p:cNvPr id="4" name="Rectangle 3">
            <a:extLst>
              <a:ext uri="{FF2B5EF4-FFF2-40B4-BE49-F238E27FC236}">
                <a16:creationId xmlns:a16="http://schemas.microsoft.com/office/drawing/2014/main" id="{E1C5E5A2-92D2-9E47-B2F3-B4BCE6B22383}"/>
              </a:ext>
            </a:extLst>
          </p:cNvPr>
          <p:cNvSpPr/>
          <p:nvPr/>
        </p:nvSpPr>
        <p:spPr>
          <a:xfrm>
            <a:off x="1049866" y="3454400"/>
            <a:ext cx="8094134" cy="1384995"/>
          </a:xfrm>
          <a:prstGeom prst="rect">
            <a:avLst/>
          </a:prstGeom>
        </p:spPr>
        <p:txBody>
          <a:bodyPr wrap="square">
            <a:spAutoFit/>
          </a:bodyPr>
          <a:lstStyle/>
          <a:p>
            <a:r>
              <a:rPr lang="en-AU" sz="2800" b="1" dirty="0">
                <a:solidFill>
                  <a:srgbClr val="F8350A"/>
                </a:solidFill>
                <a:latin typeface="Arial" panose="020B0604020202020204" pitchFamily="34" charset="0"/>
              </a:rPr>
              <a:t>Hash</a:t>
            </a:r>
            <a:r>
              <a:rPr lang="en-AU" sz="2800" dirty="0">
                <a:latin typeface="Arial" panose="020B0604020202020204" pitchFamily="34" charset="0"/>
              </a:rPr>
              <a:t>: </a:t>
            </a:r>
            <a:r>
              <a:rPr lang="en-AU" sz="2800" b="1" dirty="0">
                <a:latin typeface="Arial" panose="020B0604020202020204" pitchFamily="34" charset="0"/>
              </a:rPr>
              <a:t>equality</a:t>
            </a:r>
            <a:r>
              <a:rPr lang="en-AU" sz="2800" dirty="0">
                <a:latin typeface="Arial" panose="020B0604020202020204" pitchFamily="34" charset="0"/>
              </a:rPr>
              <a:t> queries, faster than B-tree</a:t>
            </a:r>
          </a:p>
          <a:p>
            <a:endParaRPr lang="en-AU" sz="2800" dirty="0">
              <a:latin typeface="Arial" panose="020B0604020202020204" pitchFamily="34" charset="0"/>
            </a:endParaRPr>
          </a:p>
          <a:p>
            <a:r>
              <a:rPr lang="en-AU" sz="2800" b="1" dirty="0">
                <a:solidFill>
                  <a:srgbClr val="F4200D"/>
                </a:solidFill>
                <a:latin typeface="Arial" panose="020B0604020202020204" pitchFamily="34" charset="0"/>
              </a:rPr>
              <a:t>Tree</a:t>
            </a:r>
            <a:r>
              <a:rPr lang="en-AU" sz="2800" dirty="0">
                <a:latin typeface="Arial" panose="020B0604020202020204" pitchFamily="34" charset="0"/>
              </a:rPr>
              <a:t>: </a:t>
            </a:r>
            <a:r>
              <a:rPr lang="en-AU" sz="2800" b="1" dirty="0">
                <a:latin typeface="Arial" panose="020B0604020202020204" pitchFamily="34" charset="0"/>
              </a:rPr>
              <a:t>range</a:t>
            </a:r>
            <a:r>
              <a:rPr lang="en-AU" sz="2800" dirty="0">
                <a:latin typeface="Arial" panose="020B0604020202020204" pitchFamily="34" charset="0"/>
              </a:rPr>
              <a:t> queries, creating a B-tree index</a:t>
            </a:r>
          </a:p>
        </p:txBody>
      </p:sp>
    </p:spTree>
    <p:extLst>
      <p:ext uri="{BB962C8B-B14F-4D97-AF65-F5344CB8AC3E}">
        <p14:creationId xmlns:p14="http://schemas.microsoft.com/office/powerpoint/2010/main" val="1235496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a:xfrm>
            <a:off x="2538413" y="0"/>
            <a:ext cx="6605587" cy="685799"/>
          </a:xfrm>
        </p:spPr>
        <p:txBody>
          <a:bodyPr/>
          <a:lstStyle/>
          <a:p>
            <a:r>
              <a:rPr lang="en-US" sz="2800" dirty="0">
                <a:solidFill>
                  <a:schemeClr val="bg1"/>
                </a:solidFill>
              </a:rPr>
              <a:t>Exercise</a:t>
            </a:r>
          </a:p>
        </p:txBody>
      </p:sp>
      <p:sp>
        <p:nvSpPr>
          <p:cNvPr id="7" name="Rectangle 6">
            <a:extLst>
              <a:ext uri="{FF2B5EF4-FFF2-40B4-BE49-F238E27FC236}">
                <a16:creationId xmlns:a16="http://schemas.microsoft.com/office/drawing/2014/main" id="{15DACFE2-07C6-E245-B571-196B4F41A362}"/>
              </a:ext>
            </a:extLst>
          </p:cNvPr>
          <p:cNvSpPr/>
          <p:nvPr/>
        </p:nvSpPr>
        <p:spPr>
          <a:xfrm>
            <a:off x="446351" y="993685"/>
            <a:ext cx="8251295" cy="646331"/>
          </a:xfrm>
          <a:prstGeom prst="rect">
            <a:avLst/>
          </a:prstGeom>
        </p:spPr>
        <p:txBody>
          <a:bodyPr wrap="square">
            <a:spAutoFit/>
          </a:bodyPr>
          <a:lstStyle/>
          <a:p>
            <a:r>
              <a:rPr lang="en-AU" sz="1800" b="1" dirty="0">
                <a:latin typeface="TimesNewRomanPS"/>
              </a:rPr>
              <a:t>2. Data entries of an index: </a:t>
            </a:r>
            <a:endParaRPr lang="en-AU" sz="1800" dirty="0"/>
          </a:p>
          <a:p>
            <a:r>
              <a:rPr lang="en-AU" sz="1800" dirty="0">
                <a:latin typeface="TimesNewRomanPSMT"/>
              </a:rPr>
              <a:t>Consider the following instance of the relation Student (SID, Name, Email, Age, GPA): </a:t>
            </a:r>
            <a:endParaRPr lang="en-AU" sz="1800" dirty="0"/>
          </a:p>
        </p:txBody>
      </p:sp>
      <p:sp>
        <p:nvSpPr>
          <p:cNvPr id="8" name="Rectangle 7">
            <a:extLst>
              <a:ext uri="{FF2B5EF4-FFF2-40B4-BE49-F238E27FC236}">
                <a16:creationId xmlns:a16="http://schemas.microsoft.com/office/drawing/2014/main" id="{2598F471-4F3A-4046-B268-D2BDC16715ED}"/>
              </a:ext>
            </a:extLst>
          </p:cNvPr>
          <p:cNvSpPr/>
          <p:nvPr/>
        </p:nvSpPr>
        <p:spPr>
          <a:xfrm>
            <a:off x="5828913" y="4823445"/>
            <a:ext cx="3309141" cy="1323439"/>
          </a:xfrm>
          <a:prstGeom prst="rect">
            <a:avLst/>
          </a:prstGeom>
        </p:spPr>
        <p:txBody>
          <a:bodyPr wrap="square">
            <a:spAutoFit/>
          </a:bodyPr>
          <a:lstStyle/>
          <a:p>
            <a:r>
              <a:rPr lang="en-AU" sz="2000" dirty="0">
                <a:latin typeface="TimesNewRomanPSMT"/>
              </a:rPr>
              <a:t>Show what the </a:t>
            </a:r>
            <a:r>
              <a:rPr lang="en-AU" sz="2000" i="1" dirty="0">
                <a:latin typeface="TimesNewRomanPS"/>
              </a:rPr>
              <a:t>data entries </a:t>
            </a:r>
            <a:r>
              <a:rPr lang="en-AU" sz="2000" dirty="0">
                <a:latin typeface="TimesNewRomanPSMT"/>
              </a:rPr>
              <a:t>of the index will look like for: </a:t>
            </a:r>
            <a:endParaRPr lang="en-AU" sz="2000" dirty="0"/>
          </a:p>
          <a:p>
            <a:pPr marL="457200" indent="-457200">
              <a:buAutoNum type="alphaLcPeriod"/>
            </a:pPr>
            <a:r>
              <a:rPr lang="en-AU" sz="2000" dirty="0">
                <a:latin typeface="TimesNewRomanPSMT"/>
              </a:rPr>
              <a:t>An index on Age </a:t>
            </a:r>
          </a:p>
          <a:p>
            <a:pPr marL="457200" indent="-457200">
              <a:buAutoNum type="alphaLcPeriod"/>
            </a:pPr>
            <a:r>
              <a:rPr lang="en-AU" sz="2000" dirty="0">
                <a:latin typeface="TimesNewRomanPSMT"/>
              </a:rPr>
              <a:t>An index on GPA </a:t>
            </a:r>
          </a:p>
        </p:txBody>
      </p:sp>
      <p:pic>
        <p:nvPicPr>
          <p:cNvPr id="9" name="Picture 8">
            <a:extLst>
              <a:ext uri="{FF2B5EF4-FFF2-40B4-BE49-F238E27FC236}">
                <a16:creationId xmlns:a16="http://schemas.microsoft.com/office/drawing/2014/main" id="{B50AFDC5-7FFA-F14D-9779-F8F3505B9F2C}"/>
              </a:ext>
            </a:extLst>
          </p:cNvPr>
          <p:cNvPicPr>
            <a:picLocks noChangeAspect="1"/>
          </p:cNvPicPr>
          <p:nvPr/>
        </p:nvPicPr>
        <p:blipFill>
          <a:blip r:embed="rId3"/>
          <a:stretch>
            <a:fillRect/>
          </a:stretch>
        </p:blipFill>
        <p:spPr>
          <a:xfrm>
            <a:off x="2063748" y="1549400"/>
            <a:ext cx="5016500" cy="1879600"/>
          </a:xfrm>
          <a:prstGeom prst="rect">
            <a:avLst/>
          </a:prstGeom>
        </p:spPr>
      </p:pic>
      <p:pic>
        <p:nvPicPr>
          <p:cNvPr id="1025" name="Picture 1" descr="page2image52009056">
            <a:extLst>
              <a:ext uri="{FF2B5EF4-FFF2-40B4-BE49-F238E27FC236}">
                <a16:creationId xmlns:a16="http://schemas.microsoft.com/office/drawing/2014/main" id="{CAAF5148-5954-6046-9705-B9DDF25B51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4344747"/>
            <a:ext cx="5424100" cy="227618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779091E-4BE0-FC4F-8534-C2046E3C7093}"/>
              </a:ext>
            </a:extLst>
          </p:cNvPr>
          <p:cNvSpPr/>
          <p:nvPr/>
        </p:nvSpPr>
        <p:spPr>
          <a:xfrm>
            <a:off x="446351" y="3426067"/>
            <a:ext cx="8251295" cy="923330"/>
          </a:xfrm>
          <a:prstGeom prst="rect">
            <a:avLst/>
          </a:prstGeom>
        </p:spPr>
        <p:txBody>
          <a:bodyPr wrap="square">
            <a:spAutoFit/>
          </a:bodyPr>
          <a:lstStyle/>
          <a:p>
            <a:r>
              <a:rPr lang="en-AU" sz="1800" dirty="0">
                <a:latin typeface="TimesNewRomanPSMT"/>
              </a:rPr>
              <a:t>As you can see the tuples are sorted by age and we are assuming that the order of tuple is the same when stored on disk. The first record is on page 1 and each page can contain only 3 records. The arrangement of the records is shown below: </a:t>
            </a:r>
            <a:endParaRPr lang="en-AU" sz="1800" dirty="0"/>
          </a:p>
        </p:txBody>
      </p:sp>
    </p:spTree>
    <p:extLst>
      <p:ext uri="{BB962C8B-B14F-4D97-AF65-F5344CB8AC3E}">
        <p14:creationId xmlns:p14="http://schemas.microsoft.com/office/powerpoint/2010/main" val="270352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a:xfrm>
            <a:off x="2538413" y="0"/>
            <a:ext cx="6605587" cy="685799"/>
          </a:xfrm>
        </p:spPr>
        <p:txBody>
          <a:bodyPr/>
          <a:lstStyle/>
          <a:p>
            <a:r>
              <a:rPr lang="en-US" sz="2800" dirty="0">
                <a:solidFill>
                  <a:schemeClr val="bg1"/>
                </a:solidFill>
              </a:rPr>
              <a:t>Exercise</a:t>
            </a:r>
          </a:p>
        </p:txBody>
      </p:sp>
      <p:sp>
        <p:nvSpPr>
          <p:cNvPr id="8" name="Rectangle 7">
            <a:extLst>
              <a:ext uri="{FF2B5EF4-FFF2-40B4-BE49-F238E27FC236}">
                <a16:creationId xmlns:a16="http://schemas.microsoft.com/office/drawing/2014/main" id="{2598F471-4F3A-4046-B268-D2BDC16715ED}"/>
              </a:ext>
            </a:extLst>
          </p:cNvPr>
          <p:cNvSpPr/>
          <p:nvPr/>
        </p:nvSpPr>
        <p:spPr>
          <a:xfrm>
            <a:off x="636654" y="1209413"/>
            <a:ext cx="7870691" cy="830997"/>
          </a:xfrm>
          <a:prstGeom prst="rect">
            <a:avLst/>
          </a:prstGeom>
        </p:spPr>
        <p:txBody>
          <a:bodyPr wrap="square">
            <a:spAutoFit/>
          </a:bodyPr>
          <a:lstStyle/>
          <a:p>
            <a:r>
              <a:rPr lang="en-AU" sz="2400" dirty="0">
                <a:latin typeface="TimesNewRomanPSMT"/>
              </a:rPr>
              <a:t>Show what the </a:t>
            </a:r>
            <a:r>
              <a:rPr lang="en-AU" sz="2400" i="1" dirty="0">
                <a:latin typeface="TimesNewRomanPS"/>
              </a:rPr>
              <a:t>data entries </a:t>
            </a:r>
            <a:r>
              <a:rPr lang="en-AU" sz="2400" dirty="0">
                <a:latin typeface="TimesNewRomanPSMT"/>
              </a:rPr>
              <a:t>of the index will look like for: </a:t>
            </a:r>
          </a:p>
          <a:p>
            <a:r>
              <a:rPr lang="en-AU" sz="2400" dirty="0" err="1"/>
              <a:t>a.</a:t>
            </a:r>
            <a:r>
              <a:rPr lang="en-AU" sz="2400" dirty="0" err="1">
                <a:latin typeface="TimesNewRomanPSMT"/>
              </a:rPr>
              <a:t>An</a:t>
            </a:r>
            <a:r>
              <a:rPr lang="en-AU" sz="2400" dirty="0">
                <a:latin typeface="TimesNewRomanPSMT"/>
              </a:rPr>
              <a:t> index on Age </a:t>
            </a:r>
          </a:p>
        </p:txBody>
      </p:sp>
      <p:sp>
        <p:nvSpPr>
          <p:cNvPr id="4" name="Rectangle 3">
            <a:extLst>
              <a:ext uri="{FF2B5EF4-FFF2-40B4-BE49-F238E27FC236}">
                <a16:creationId xmlns:a16="http://schemas.microsoft.com/office/drawing/2014/main" id="{C3CAE908-3D6F-014F-826A-2E28E486D78E}"/>
              </a:ext>
            </a:extLst>
          </p:cNvPr>
          <p:cNvSpPr/>
          <p:nvPr/>
        </p:nvSpPr>
        <p:spPr>
          <a:xfrm>
            <a:off x="1011799" y="2828835"/>
            <a:ext cx="7120400" cy="1200329"/>
          </a:xfrm>
          <a:prstGeom prst="rect">
            <a:avLst/>
          </a:prstGeom>
        </p:spPr>
        <p:txBody>
          <a:bodyPr wrap="square">
            <a:spAutoFit/>
          </a:bodyPr>
          <a:lstStyle/>
          <a:p>
            <a:r>
              <a:rPr lang="en-AU" sz="2400" dirty="0">
                <a:latin typeface="+mn-lt"/>
              </a:rPr>
              <a:t>Search key and </a:t>
            </a:r>
            <a:r>
              <a:rPr lang="en-AU" sz="2400" i="1" dirty="0">
                <a:latin typeface="+mn-lt"/>
              </a:rPr>
              <a:t>rid </a:t>
            </a:r>
            <a:r>
              <a:rPr lang="en-AU" sz="2400" dirty="0">
                <a:latin typeface="+mn-lt"/>
              </a:rPr>
              <a:t>in the format (</a:t>
            </a:r>
            <a:r>
              <a:rPr lang="en-AU" sz="2400" i="1" dirty="0">
                <a:latin typeface="+mn-lt"/>
              </a:rPr>
              <a:t>a</a:t>
            </a:r>
            <a:r>
              <a:rPr lang="en-AU" sz="2400" dirty="0">
                <a:latin typeface="+mn-lt"/>
              </a:rPr>
              <a:t>, </a:t>
            </a:r>
            <a:r>
              <a:rPr lang="en-AU" sz="2400" i="1" dirty="0">
                <a:latin typeface="+mn-lt"/>
              </a:rPr>
              <a:t>b</a:t>
            </a:r>
            <a:r>
              <a:rPr lang="en-AU" sz="2400" dirty="0">
                <a:latin typeface="+mn-lt"/>
              </a:rPr>
              <a:t>)</a:t>
            </a:r>
          </a:p>
          <a:p>
            <a:r>
              <a:rPr lang="en-AU" sz="2400" i="1" dirty="0">
                <a:latin typeface="+mn-lt"/>
              </a:rPr>
              <a:t>a </a:t>
            </a:r>
            <a:r>
              <a:rPr lang="en-AU" sz="2400" dirty="0">
                <a:latin typeface="+mn-lt"/>
              </a:rPr>
              <a:t>is the page number and </a:t>
            </a:r>
            <a:r>
              <a:rPr lang="en-AU" sz="2400" i="1" dirty="0">
                <a:latin typeface="+mn-lt"/>
              </a:rPr>
              <a:t>b </a:t>
            </a:r>
            <a:r>
              <a:rPr lang="en-AU" sz="2400" dirty="0">
                <a:latin typeface="+mn-lt"/>
              </a:rPr>
              <a:t>is the record number. </a:t>
            </a:r>
          </a:p>
          <a:p>
            <a:endParaRPr lang="en-AU" sz="2400" dirty="0">
              <a:latin typeface="+mn-lt"/>
            </a:endParaRPr>
          </a:p>
        </p:txBody>
      </p:sp>
    </p:spTree>
    <p:extLst>
      <p:ext uri="{BB962C8B-B14F-4D97-AF65-F5344CB8AC3E}">
        <p14:creationId xmlns:p14="http://schemas.microsoft.com/office/powerpoint/2010/main" val="214512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Storage and Indexing review</a:t>
            </a:r>
          </a:p>
        </p:txBody>
      </p:sp>
      <p:sp>
        <p:nvSpPr>
          <p:cNvPr id="4" name="Rectangle 3">
            <a:extLst>
              <a:ext uri="{FF2B5EF4-FFF2-40B4-BE49-F238E27FC236}">
                <a16:creationId xmlns:a16="http://schemas.microsoft.com/office/drawing/2014/main" id="{5F08CF99-604F-B949-9C0C-78F306C96A1E}"/>
              </a:ext>
            </a:extLst>
          </p:cNvPr>
          <p:cNvSpPr/>
          <p:nvPr/>
        </p:nvSpPr>
        <p:spPr>
          <a:xfrm>
            <a:off x="727859" y="1260046"/>
            <a:ext cx="3007555" cy="461665"/>
          </a:xfrm>
          <a:prstGeom prst="rect">
            <a:avLst/>
          </a:prstGeom>
        </p:spPr>
        <p:txBody>
          <a:bodyPr wrap="none">
            <a:spAutoFit/>
          </a:bodyPr>
          <a:lstStyle/>
          <a:p>
            <a:r>
              <a:rPr lang="en-AU" sz="2400" b="1" dirty="0">
                <a:latin typeface="Times New Roman" panose="02020603050405020304" pitchFamily="18" charset="0"/>
              </a:rPr>
              <a:t>Storage and Indexing</a:t>
            </a:r>
            <a:endParaRPr lang="en-AU" sz="2400" dirty="0">
              <a:latin typeface="Times New Roman" panose="02020603050405020304" pitchFamily="18" charset="0"/>
            </a:endParaRPr>
          </a:p>
        </p:txBody>
      </p:sp>
      <p:sp>
        <p:nvSpPr>
          <p:cNvPr id="5" name="Rectangle 4">
            <a:extLst>
              <a:ext uri="{FF2B5EF4-FFF2-40B4-BE49-F238E27FC236}">
                <a16:creationId xmlns:a16="http://schemas.microsoft.com/office/drawing/2014/main" id="{B235E7F0-4684-024A-A31B-E3B452059C8C}"/>
              </a:ext>
            </a:extLst>
          </p:cNvPr>
          <p:cNvSpPr/>
          <p:nvPr/>
        </p:nvSpPr>
        <p:spPr>
          <a:xfrm>
            <a:off x="202925" y="2458634"/>
            <a:ext cx="8339941" cy="2677656"/>
          </a:xfrm>
          <a:prstGeom prst="rect">
            <a:avLst/>
          </a:prstGeom>
        </p:spPr>
        <p:txBody>
          <a:bodyPr wrap="square">
            <a:spAutoFit/>
          </a:bodyPr>
          <a:lstStyle/>
          <a:p>
            <a:pPr marL="1257300" lvl="2" indent="-342900">
              <a:buFont typeface="Arial" panose="020B0604020202020204" pitchFamily="34" charset="0"/>
              <a:buChar char="•"/>
            </a:pPr>
            <a:r>
              <a:rPr lang="en-AU" sz="2400" dirty="0">
                <a:latin typeface="Arial" panose="020B0604020202020204" pitchFamily="34" charset="0"/>
              </a:rPr>
              <a:t>Database management systems store information on disks (normally hard disks)</a:t>
            </a:r>
          </a:p>
          <a:p>
            <a:pPr marL="1143000" lvl="2" indent="-228600">
              <a:buFont typeface="Arial" panose="020B0604020202020204" pitchFamily="34" charset="0"/>
              <a:buChar char="•"/>
            </a:pPr>
            <a:r>
              <a:rPr lang="en-AU" sz="2400" dirty="0">
                <a:latin typeface="Arial" panose="020B0604020202020204" pitchFamily="34" charset="0"/>
              </a:rPr>
              <a:t>Involves many READ and WRITE operations when data is accessed: </a:t>
            </a:r>
            <a:r>
              <a:rPr lang="en-AU" sz="2400" dirty="0">
                <a:solidFill>
                  <a:srgbClr val="FA1808"/>
                </a:solidFill>
                <a:latin typeface="Arial" panose="020B0604020202020204" pitchFamily="34" charset="0"/>
              </a:rPr>
              <a:t>high cost</a:t>
            </a:r>
            <a:endParaRPr lang="en-AU" sz="2400" dirty="0">
              <a:latin typeface="Arial" panose="020B0604020202020204" pitchFamily="34" charset="0"/>
            </a:endParaRPr>
          </a:p>
          <a:p>
            <a:pPr marL="1143000" lvl="2" indent="-228600">
              <a:buFont typeface="Arial" panose="020B0604020202020204" pitchFamily="34" charset="0"/>
              <a:buChar char="•"/>
            </a:pPr>
            <a:r>
              <a:rPr lang="en-AU" sz="2400" b="1" dirty="0">
                <a:latin typeface="Arial" panose="020B0604020202020204" pitchFamily="34" charset="0"/>
              </a:rPr>
              <a:t>READ</a:t>
            </a:r>
            <a:r>
              <a:rPr lang="en-AU" sz="2400" dirty="0">
                <a:latin typeface="Arial" panose="020B0604020202020204" pitchFamily="34" charset="0"/>
              </a:rPr>
              <a:t>: transfer of data from the disk to main memory (RAM)</a:t>
            </a:r>
          </a:p>
          <a:p>
            <a:pPr marL="1143000" lvl="2" indent="-228600">
              <a:buFont typeface="Arial" panose="020B0604020202020204" pitchFamily="34" charset="0"/>
              <a:buChar char="•"/>
            </a:pPr>
            <a:r>
              <a:rPr lang="en-AU" sz="2400" b="1" dirty="0">
                <a:latin typeface="Arial" panose="020B0604020202020204" pitchFamily="34" charset="0"/>
              </a:rPr>
              <a:t>WRITE</a:t>
            </a:r>
            <a:r>
              <a:rPr lang="en-AU" sz="2400" dirty="0">
                <a:latin typeface="Arial" panose="020B0604020202020204" pitchFamily="34" charset="0"/>
              </a:rPr>
              <a:t>: transfer data from RAM to the disk</a:t>
            </a:r>
          </a:p>
        </p:txBody>
      </p:sp>
    </p:spTree>
    <p:extLst>
      <p:ext uri="{BB962C8B-B14F-4D97-AF65-F5344CB8AC3E}">
        <p14:creationId xmlns:p14="http://schemas.microsoft.com/office/powerpoint/2010/main" val="1046064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a:xfrm>
            <a:off x="2538413" y="0"/>
            <a:ext cx="6605587" cy="685799"/>
          </a:xfrm>
        </p:spPr>
        <p:txBody>
          <a:bodyPr/>
          <a:lstStyle/>
          <a:p>
            <a:r>
              <a:rPr lang="en-US" sz="2800" dirty="0">
                <a:solidFill>
                  <a:schemeClr val="bg1"/>
                </a:solidFill>
              </a:rPr>
              <a:t>Exercise</a:t>
            </a:r>
          </a:p>
        </p:txBody>
      </p:sp>
      <p:sp>
        <p:nvSpPr>
          <p:cNvPr id="8" name="Rectangle 7">
            <a:extLst>
              <a:ext uri="{FF2B5EF4-FFF2-40B4-BE49-F238E27FC236}">
                <a16:creationId xmlns:a16="http://schemas.microsoft.com/office/drawing/2014/main" id="{2598F471-4F3A-4046-B268-D2BDC16715ED}"/>
              </a:ext>
            </a:extLst>
          </p:cNvPr>
          <p:cNvSpPr/>
          <p:nvPr/>
        </p:nvSpPr>
        <p:spPr>
          <a:xfrm>
            <a:off x="636654" y="1209413"/>
            <a:ext cx="7870691" cy="707886"/>
          </a:xfrm>
          <a:prstGeom prst="rect">
            <a:avLst/>
          </a:prstGeom>
        </p:spPr>
        <p:txBody>
          <a:bodyPr wrap="square">
            <a:spAutoFit/>
          </a:bodyPr>
          <a:lstStyle/>
          <a:p>
            <a:r>
              <a:rPr lang="en-AU" sz="2000" dirty="0">
                <a:latin typeface="TimesNewRomanPSMT"/>
              </a:rPr>
              <a:t>Show what the </a:t>
            </a:r>
            <a:r>
              <a:rPr lang="en-AU" sz="2000" i="1" dirty="0">
                <a:latin typeface="TimesNewRomanPS"/>
              </a:rPr>
              <a:t>data entries </a:t>
            </a:r>
            <a:r>
              <a:rPr lang="en-AU" sz="2000" dirty="0">
                <a:latin typeface="TimesNewRomanPSMT"/>
              </a:rPr>
              <a:t>of the index will look like for: </a:t>
            </a:r>
          </a:p>
          <a:p>
            <a:r>
              <a:rPr lang="en-AU" sz="2000" dirty="0" err="1"/>
              <a:t>a.</a:t>
            </a:r>
            <a:r>
              <a:rPr lang="en-AU" sz="2000" dirty="0" err="1">
                <a:latin typeface="TimesNewRomanPSMT"/>
              </a:rPr>
              <a:t>An</a:t>
            </a:r>
            <a:r>
              <a:rPr lang="en-AU" sz="2000" dirty="0">
                <a:latin typeface="TimesNewRomanPSMT"/>
              </a:rPr>
              <a:t> index on Age </a:t>
            </a:r>
          </a:p>
        </p:txBody>
      </p:sp>
      <p:sp>
        <p:nvSpPr>
          <p:cNvPr id="4" name="Rectangle 3">
            <a:extLst>
              <a:ext uri="{FF2B5EF4-FFF2-40B4-BE49-F238E27FC236}">
                <a16:creationId xmlns:a16="http://schemas.microsoft.com/office/drawing/2014/main" id="{C3CAE908-3D6F-014F-826A-2E28E486D78E}"/>
              </a:ext>
            </a:extLst>
          </p:cNvPr>
          <p:cNvSpPr/>
          <p:nvPr/>
        </p:nvSpPr>
        <p:spPr>
          <a:xfrm>
            <a:off x="550400" y="2652520"/>
            <a:ext cx="3304952" cy="2677656"/>
          </a:xfrm>
          <a:prstGeom prst="rect">
            <a:avLst/>
          </a:prstGeom>
        </p:spPr>
        <p:txBody>
          <a:bodyPr wrap="square">
            <a:spAutoFit/>
          </a:bodyPr>
          <a:lstStyle/>
          <a:p>
            <a:r>
              <a:rPr lang="en-AU" sz="2400" dirty="0">
                <a:latin typeface="+mn-lt"/>
              </a:rPr>
              <a:t>search key and </a:t>
            </a:r>
            <a:r>
              <a:rPr lang="en-AU" sz="2400" i="1" dirty="0">
                <a:latin typeface="+mn-lt"/>
              </a:rPr>
              <a:t>rid </a:t>
            </a:r>
            <a:r>
              <a:rPr lang="en-AU" sz="2400" dirty="0">
                <a:latin typeface="+mn-lt"/>
              </a:rPr>
              <a:t>in the format (</a:t>
            </a:r>
            <a:r>
              <a:rPr lang="en-AU" sz="2400" i="1" dirty="0">
                <a:latin typeface="+mn-lt"/>
              </a:rPr>
              <a:t>a</a:t>
            </a:r>
            <a:r>
              <a:rPr lang="en-AU" sz="2400" dirty="0">
                <a:latin typeface="+mn-lt"/>
              </a:rPr>
              <a:t>, </a:t>
            </a:r>
            <a:r>
              <a:rPr lang="en-AU" sz="2400" i="1" dirty="0">
                <a:latin typeface="+mn-lt"/>
              </a:rPr>
              <a:t>b</a:t>
            </a:r>
            <a:r>
              <a:rPr lang="en-AU" sz="2400" dirty="0">
                <a:latin typeface="+mn-lt"/>
              </a:rPr>
              <a:t>)</a:t>
            </a:r>
          </a:p>
          <a:p>
            <a:r>
              <a:rPr lang="en-AU" sz="2400" i="1" dirty="0">
                <a:latin typeface="+mn-lt"/>
              </a:rPr>
              <a:t>a </a:t>
            </a:r>
            <a:r>
              <a:rPr lang="en-AU" sz="2400" dirty="0">
                <a:latin typeface="+mn-lt"/>
              </a:rPr>
              <a:t>is the page number and </a:t>
            </a:r>
            <a:r>
              <a:rPr lang="en-AU" sz="2400" i="1" dirty="0">
                <a:latin typeface="+mn-lt"/>
              </a:rPr>
              <a:t>b </a:t>
            </a:r>
            <a:r>
              <a:rPr lang="en-AU" sz="2400" dirty="0">
                <a:latin typeface="+mn-lt"/>
              </a:rPr>
              <a:t>is the record number. </a:t>
            </a:r>
          </a:p>
          <a:p>
            <a:endParaRPr lang="en-AU" sz="2400" dirty="0">
              <a:latin typeface="+mn-lt"/>
            </a:endParaRPr>
          </a:p>
          <a:p>
            <a:r>
              <a:rPr lang="en-AU" sz="2400" dirty="0">
                <a:solidFill>
                  <a:srgbClr val="FF0000"/>
                </a:solidFill>
                <a:latin typeface="+mn-lt"/>
              </a:rPr>
              <a:t>Clustered index</a:t>
            </a:r>
          </a:p>
        </p:txBody>
      </p:sp>
      <p:pic>
        <p:nvPicPr>
          <p:cNvPr id="5" name="Picture 4">
            <a:extLst>
              <a:ext uri="{FF2B5EF4-FFF2-40B4-BE49-F238E27FC236}">
                <a16:creationId xmlns:a16="http://schemas.microsoft.com/office/drawing/2014/main" id="{D4513733-CAD8-A742-81AA-26FEB087F646}"/>
              </a:ext>
            </a:extLst>
          </p:cNvPr>
          <p:cNvPicPr>
            <a:picLocks noChangeAspect="1"/>
          </p:cNvPicPr>
          <p:nvPr/>
        </p:nvPicPr>
        <p:blipFill>
          <a:blip r:embed="rId3"/>
          <a:stretch>
            <a:fillRect/>
          </a:stretch>
        </p:blipFill>
        <p:spPr>
          <a:xfrm>
            <a:off x="3941606" y="1648311"/>
            <a:ext cx="4565739" cy="4417087"/>
          </a:xfrm>
          <a:prstGeom prst="rect">
            <a:avLst/>
          </a:prstGeom>
        </p:spPr>
      </p:pic>
    </p:spTree>
    <p:extLst>
      <p:ext uri="{BB962C8B-B14F-4D97-AF65-F5344CB8AC3E}">
        <p14:creationId xmlns:p14="http://schemas.microsoft.com/office/powerpoint/2010/main" val="3155590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a:xfrm>
            <a:off x="2538413" y="0"/>
            <a:ext cx="6605587" cy="685799"/>
          </a:xfrm>
        </p:spPr>
        <p:txBody>
          <a:bodyPr/>
          <a:lstStyle/>
          <a:p>
            <a:r>
              <a:rPr lang="en-US" sz="2800" dirty="0">
                <a:solidFill>
                  <a:schemeClr val="bg1"/>
                </a:solidFill>
              </a:rPr>
              <a:t>Exercise</a:t>
            </a:r>
          </a:p>
        </p:txBody>
      </p:sp>
      <p:sp>
        <p:nvSpPr>
          <p:cNvPr id="8" name="Rectangle 7">
            <a:extLst>
              <a:ext uri="{FF2B5EF4-FFF2-40B4-BE49-F238E27FC236}">
                <a16:creationId xmlns:a16="http://schemas.microsoft.com/office/drawing/2014/main" id="{2598F471-4F3A-4046-B268-D2BDC16715ED}"/>
              </a:ext>
            </a:extLst>
          </p:cNvPr>
          <p:cNvSpPr/>
          <p:nvPr/>
        </p:nvSpPr>
        <p:spPr>
          <a:xfrm>
            <a:off x="636654" y="1209413"/>
            <a:ext cx="7870691" cy="830997"/>
          </a:xfrm>
          <a:prstGeom prst="rect">
            <a:avLst/>
          </a:prstGeom>
        </p:spPr>
        <p:txBody>
          <a:bodyPr wrap="square">
            <a:spAutoFit/>
          </a:bodyPr>
          <a:lstStyle/>
          <a:p>
            <a:r>
              <a:rPr lang="en-AU" sz="2400" dirty="0">
                <a:latin typeface="TimesNewRomanPSMT"/>
              </a:rPr>
              <a:t>Show what the </a:t>
            </a:r>
            <a:r>
              <a:rPr lang="en-AU" sz="2400" i="1" dirty="0">
                <a:latin typeface="TimesNewRomanPS"/>
              </a:rPr>
              <a:t>data entries </a:t>
            </a:r>
            <a:r>
              <a:rPr lang="en-AU" sz="2400" dirty="0">
                <a:latin typeface="TimesNewRomanPSMT"/>
              </a:rPr>
              <a:t>of the index will look like for: </a:t>
            </a:r>
            <a:endParaRPr lang="en-AU" sz="2400" dirty="0"/>
          </a:p>
          <a:p>
            <a:r>
              <a:rPr lang="en-AU" sz="2400" dirty="0"/>
              <a:t>b. An index on GPA</a:t>
            </a:r>
          </a:p>
        </p:txBody>
      </p:sp>
      <p:sp>
        <p:nvSpPr>
          <p:cNvPr id="4" name="Rectangle 3">
            <a:extLst>
              <a:ext uri="{FF2B5EF4-FFF2-40B4-BE49-F238E27FC236}">
                <a16:creationId xmlns:a16="http://schemas.microsoft.com/office/drawing/2014/main" id="{C3CAE908-3D6F-014F-826A-2E28E486D78E}"/>
              </a:ext>
            </a:extLst>
          </p:cNvPr>
          <p:cNvSpPr/>
          <p:nvPr/>
        </p:nvSpPr>
        <p:spPr>
          <a:xfrm>
            <a:off x="787399" y="2828835"/>
            <a:ext cx="7569200" cy="1200329"/>
          </a:xfrm>
          <a:prstGeom prst="rect">
            <a:avLst/>
          </a:prstGeom>
        </p:spPr>
        <p:txBody>
          <a:bodyPr wrap="square">
            <a:spAutoFit/>
          </a:bodyPr>
          <a:lstStyle/>
          <a:p>
            <a:r>
              <a:rPr lang="en-AU" sz="2400" dirty="0"/>
              <a:t>search key and </a:t>
            </a:r>
            <a:r>
              <a:rPr lang="en-AU" sz="2400" i="1" dirty="0"/>
              <a:t>rid </a:t>
            </a:r>
            <a:r>
              <a:rPr lang="en-AU" sz="2400" dirty="0"/>
              <a:t>in the format (</a:t>
            </a:r>
            <a:r>
              <a:rPr lang="en-AU" sz="2400" i="1" dirty="0"/>
              <a:t>a</a:t>
            </a:r>
            <a:r>
              <a:rPr lang="en-AU" sz="2400" dirty="0"/>
              <a:t>, </a:t>
            </a:r>
            <a:r>
              <a:rPr lang="en-AU" sz="2400" i="1" dirty="0"/>
              <a:t>b</a:t>
            </a:r>
            <a:r>
              <a:rPr lang="en-AU" sz="2400" dirty="0"/>
              <a:t>)</a:t>
            </a:r>
          </a:p>
          <a:p>
            <a:r>
              <a:rPr lang="en-AU" sz="2400" i="1" dirty="0"/>
              <a:t>a </a:t>
            </a:r>
            <a:r>
              <a:rPr lang="en-AU" sz="2400" dirty="0"/>
              <a:t>is the page number and </a:t>
            </a:r>
            <a:r>
              <a:rPr lang="en-AU" sz="2400" i="1" dirty="0"/>
              <a:t>b </a:t>
            </a:r>
            <a:r>
              <a:rPr lang="en-AU" sz="2400" dirty="0"/>
              <a:t>is the record number. </a:t>
            </a:r>
          </a:p>
          <a:p>
            <a:endParaRPr lang="en-AU" sz="2400" dirty="0"/>
          </a:p>
        </p:txBody>
      </p:sp>
    </p:spTree>
    <p:extLst>
      <p:ext uri="{BB962C8B-B14F-4D97-AF65-F5344CB8AC3E}">
        <p14:creationId xmlns:p14="http://schemas.microsoft.com/office/powerpoint/2010/main" val="1120536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a:xfrm>
            <a:off x="2538413" y="0"/>
            <a:ext cx="6605587" cy="685799"/>
          </a:xfrm>
        </p:spPr>
        <p:txBody>
          <a:bodyPr/>
          <a:lstStyle/>
          <a:p>
            <a:r>
              <a:rPr lang="en-US" sz="2800" dirty="0">
                <a:solidFill>
                  <a:schemeClr val="bg1"/>
                </a:solidFill>
              </a:rPr>
              <a:t>Exercise</a:t>
            </a:r>
          </a:p>
        </p:txBody>
      </p:sp>
      <p:sp>
        <p:nvSpPr>
          <p:cNvPr id="8" name="Rectangle 7">
            <a:extLst>
              <a:ext uri="{FF2B5EF4-FFF2-40B4-BE49-F238E27FC236}">
                <a16:creationId xmlns:a16="http://schemas.microsoft.com/office/drawing/2014/main" id="{2598F471-4F3A-4046-B268-D2BDC16715ED}"/>
              </a:ext>
            </a:extLst>
          </p:cNvPr>
          <p:cNvSpPr/>
          <p:nvPr/>
        </p:nvSpPr>
        <p:spPr>
          <a:xfrm>
            <a:off x="636654" y="1209413"/>
            <a:ext cx="7870691" cy="707886"/>
          </a:xfrm>
          <a:prstGeom prst="rect">
            <a:avLst/>
          </a:prstGeom>
        </p:spPr>
        <p:txBody>
          <a:bodyPr wrap="square">
            <a:spAutoFit/>
          </a:bodyPr>
          <a:lstStyle/>
          <a:p>
            <a:r>
              <a:rPr lang="en-AU" sz="2000" dirty="0">
                <a:latin typeface="TimesNewRomanPSMT"/>
              </a:rPr>
              <a:t>Show what the </a:t>
            </a:r>
            <a:r>
              <a:rPr lang="en-AU" sz="2000" i="1" dirty="0">
                <a:latin typeface="TimesNewRomanPS"/>
              </a:rPr>
              <a:t>data entries </a:t>
            </a:r>
            <a:r>
              <a:rPr lang="en-AU" sz="2000" dirty="0">
                <a:latin typeface="TimesNewRomanPSMT"/>
              </a:rPr>
              <a:t>of the index will look like for: </a:t>
            </a:r>
            <a:endParaRPr lang="en-AU" sz="2000" dirty="0"/>
          </a:p>
          <a:p>
            <a:r>
              <a:rPr lang="en-AU" sz="2000" dirty="0"/>
              <a:t>b. An index on GPA</a:t>
            </a:r>
          </a:p>
        </p:txBody>
      </p:sp>
      <p:sp>
        <p:nvSpPr>
          <p:cNvPr id="4" name="Rectangle 3">
            <a:extLst>
              <a:ext uri="{FF2B5EF4-FFF2-40B4-BE49-F238E27FC236}">
                <a16:creationId xmlns:a16="http://schemas.microsoft.com/office/drawing/2014/main" id="{C3CAE908-3D6F-014F-826A-2E28E486D78E}"/>
              </a:ext>
            </a:extLst>
          </p:cNvPr>
          <p:cNvSpPr/>
          <p:nvPr/>
        </p:nvSpPr>
        <p:spPr>
          <a:xfrm>
            <a:off x="491067" y="2795145"/>
            <a:ext cx="3115733" cy="2677656"/>
          </a:xfrm>
          <a:prstGeom prst="rect">
            <a:avLst/>
          </a:prstGeom>
        </p:spPr>
        <p:txBody>
          <a:bodyPr wrap="square">
            <a:spAutoFit/>
          </a:bodyPr>
          <a:lstStyle/>
          <a:p>
            <a:r>
              <a:rPr lang="en-AU" sz="2400" dirty="0"/>
              <a:t>search key and </a:t>
            </a:r>
            <a:r>
              <a:rPr lang="en-AU" sz="2400" i="1" dirty="0"/>
              <a:t>rid </a:t>
            </a:r>
            <a:r>
              <a:rPr lang="en-AU" sz="2400" dirty="0"/>
              <a:t>in the format (</a:t>
            </a:r>
            <a:r>
              <a:rPr lang="en-AU" sz="2400" i="1" dirty="0"/>
              <a:t>a</a:t>
            </a:r>
            <a:r>
              <a:rPr lang="en-AU" sz="2400" dirty="0"/>
              <a:t>, </a:t>
            </a:r>
            <a:r>
              <a:rPr lang="en-AU" sz="2400" i="1" dirty="0"/>
              <a:t>b</a:t>
            </a:r>
            <a:r>
              <a:rPr lang="en-AU" sz="2400" dirty="0"/>
              <a:t>)</a:t>
            </a:r>
          </a:p>
          <a:p>
            <a:r>
              <a:rPr lang="en-AU" sz="2400" i="1" dirty="0"/>
              <a:t>a </a:t>
            </a:r>
            <a:r>
              <a:rPr lang="en-AU" sz="2400" dirty="0"/>
              <a:t>is the page number and </a:t>
            </a:r>
            <a:r>
              <a:rPr lang="en-AU" sz="2400" i="1" dirty="0"/>
              <a:t>b </a:t>
            </a:r>
            <a:r>
              <a:rPr lang="en-AU" sz="2400" dirty="0"/>
              <a:t>is the record number. </a:t>
            </a:r>
          </a:p>
          <a:p>
            <a:endParaRPr lang="en-AU" sz="2400" dirty="0"/>
          </a:p>
          <a:p>
            <a:r>
              <a:rPr lang="en-AU" sz="2400" dirty="0" err="1">
                <a:solidFill>
                  <a:srgbClr val="FF0000"/>
                </a:solidFill>
              </a:rPr>
              <a:t>Unclustered</a:t>
            </a:r>
            <a:r>
              <a:rPr lang="en-AU" sz="2400" dirty="0">
                <a:solidFill>
                  <a:srgbClr val="FF0000"/>
                </a:solidFill>
              </a:rPr>
              <a:t> index</a:t>
            </a:r>
          </a:p>
        </p:txBody>
      </p:sp>
      <p:pic>
        <p:nvPicPr>
          <p:cNvPr id="6" name="Picture 5">
            <a:extLst>
              <a:ext uri="{FF2B5EF4-FFF2-40B4-BE49-F238E27FC236}">
                <a16:creationId xmlns:a16="http://schemas.microsoft.com/office/drawing/2014/main" id="{71B843F7-520F-F14C-A8F2-19CA38AE4533}"/>
              </a:ext>
            </a:extLst>
          </p:cNvPr>
          <p:cNvPicPr>
            <a:picLocks noChangeAspect="1"/>
          </p:cNvPicPr>
          <p:nvPr/>
        </p:nvPicPr>
        <p:blipFill>
          <a:blip r:embed="rId3"/>
          <a:stretch>
            <a:fillRect/>
          </a:stretch>
        </p:blipFill>
        <p:spPr>
          <a:xfrm>
            <a:off x="3799883" y="1668882"/>
            <a:ext cx="4853050" cy="4681766"/>
          </a:xfrm>
          <a:prstGeom prst="rect">
            <a:avLst/>
          </a:prstGeom>
        </p:spPr>
      </p:pic>
    </p:spTree>
    <p:extLst>
      <p:ext uri="{BB962C8B-B14F-4D97-AF65-F5344CB8AC3E}">
        <p14:creationId xmlns:p14="http://schemas.microsoft.com/office/powerpoint/2010/main" val="2757284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a:xfrm>
            <a:off x="2538413" y="0"/>
            <a:ext cx="6605587" cy="685799"/>
          </a:xfrm>
        </p:spPr>
        <p:txBody>
          <a:bodyPr/>
          <a:lstStyle/>
          <a:p>
            <a:r>
              <a:rPr lang="en-US" sz="2800" dirty="0">
                <a:solidFill>
                  <a:schemeClr val="bg1"/>
                </a:solidFill>
              </a:rPr>
              <a:t>Exercise</a:t>
            </a:r>
          </a:p>
        </p:txBody>
      </p:sp>
      <p:sp>
        <p:nvSpPr>
          <p:cNvPr id="3" name="Rectangle 2">
            <a:extLst>
              <a:ext uri="{FF2B5EF4-FFF2-40B4-BE49-F238E27FC236}">
                <a16:creationId xmlns:a16="http://schemas.microsoft.com/office/drawing/2014/main" id="{5225993E-20F2-7440-B485-123F0A9BA29A}"/>
              </a:ext>
            </a:extLst>
          </p:cNvPr>
          <p:cNvSpPr/>
          <p:nvPr/>
        </p:nvSpPr>
        <p:spPr>
          <a:xfrm>
            <a:off x="355600" y="1231374"/>
            <a:ext cx="8348133" cy="4893647"/>
          </a:xfrm>
          <a:prstGeom prst="rect">
            <a:avLst/>
          </a:prstGeom>
        </p:spPr>
        <p:txBody>
          <a:bodyPr wrap="square">
            <a:spAutoFit/>
          </a:bodyPr>
          <a:lstStyle/>
          <a:p>
            <a:r>
              <a:rPr lang="en-AU" sz="2400" b="1" dirty="0">
                <a:latin typeface="TimesNewRomanPS"/>
              </a:rPr>
              <a:t>3. Consider the following relations: </a:t>
            </a:r>
            <a:endParaRPr lang="en-AU" sz="4000" dirty="0"/>
          </a:p>
          <a:p>
            <a:endParaRPr lang="en-AU" sz="2400" dirty="0">
              <a:latin typeface="TimesNewRomanPSMT"/>
            </a:endParaRPr>
          </a:p>
          <a:p>
            <a:endParaRPr lang="en-AU" sz="2400" dirty="0">
              <a:latin typeface="TimesNewRomanPSMT"/>
            </a:endParaRPr>
          </a:p>
          <a:p>
            <a:endParaRPr lang="en-AU" sz="2400" dirty="0">
              <a:latin typeface="TimesNewRomanPSMT"/>
            </a:endParaRPr>
          </a:p>
          <a:p>
            <a:endParaRPr lang="en-AU" sz="2400" dirty="0">
              <a:latin typeface="TimesNewRomanPSMT"/>
            </a:endParaRPr>
          </a:p>
          <a:p>
            <a:endParaRPr lang="en-AU" sz="2400" dirty="0">
              <a:latin typeface="TimesNewRomanPSMT"/>
            </a:endParaRPr>
          </a:p>
          <a:p>
            <a:r>
              <a:rPr lang="en-AU" sz="2400" dirty="0">
                <a:latin typeface="TimesNewRomanPSMT"/>
              </a:rPr>
              <a:t>In the database, the salary of employees ranges from AUD10,000 to AUD100,000, age varies from 20-80 years and each department has 5 employees on average. In addition, there are 10 floors, and the budgets of the departments vary from AUD10,000 to AUD 1million. </a:t>
            </a:r>
            <a:endParaRPr lang="en-AU" sz="4000" dirty="0"/>
          </a:p>
          <a:p>
            <a:r>
              <a:rPr lang="en-AU" sz="2400" dirty="0">
                <a:latin typeface="TimesNewRomanPSMT"/>
              </a:rPr>
              <a:t>Given the following two queries frequently used by the business, which index would you prefer to speed up the query? Why? </a:t>
            </a:r>
            <a:endParaRPr lang="en-AU" sz="4000" dirty="0"/>
          </a:p>
        </p:txBody>
      </p:sp>
      <p:pic>
        <p:nvPicPr>
          <p:cNvPr id="4" name="Picture 3">
            <a:extLst>
              <a:ext uri="{FF2B5EF4-FFF2-40B4-BE49-F238E27FC236}">
                <a16:creationId xmlns:a16="http://schemas.microsoft.com/office/drawing/2014/main" id="{ECC303D6-C381-584D-8306-D42D7B5956FD}"/>
              </a:ext>
            </a:extLst>
          </p:cNvPr>
          <p:cNvPicPr>
            <a:picLocks noChangeAspect="1"/>
          </p:cNvPicPr>
          <p:nvPr/>
        </p:nvPicPr>
        <p:blipFill>
          <a:blip r:embed="rId3"/>
          <a:stretch>
            <a:fillRect/>
          </a:stretch>
        </p:blipFill>
        <p:spPr>
          <a:xfrm>
            <a:off x="652840" y="1659467"/>
            <a:ext cx="7838320" cy="1389976"/>
          </a:xfrm>
          <a:prstGeom prst="rect">
            <a:avLst/>
          </a:prstGeom>
        </p:spPr>
      </p:pic>
    </p:spTree>
    <p:extLst>
      <p:ext uri="{BB962C8B-B14F-4D97-AF65-F5344CB8AC3E}">
        <p14:creationId xmlns:p14="http://schemas.microsoft.com/office/powerpoint/2010/main" val="1547575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a:xfrm>
            <a:off x="2538413" y="0"/>
            <a:ext cx="6605587" cy="685799"/>
          </a:xfrm>
        </p:spPr>
        <p:txBody>
          <a:bodyPr/>
          <a:lstStyle/>
          <a:p>
            <a:r>
              <a:rPr lang="en-US" sz="2800" dirty="0">
                <a:solidFill>
                  <a:schemeClr val="bg1"/>
                </a:solidFill>
              </a:rPr>
              <a:t>Exercise</a:t>
            </a:r>
          </a:p>
        </p:txBody>
      </p:sp>
      <p:sp>
        <p:nvSpPr>
          <p:cNvPr id="3" name="Rectangle 2">
            <a:extLst>
              <a:ext uri="{FF2B5EF4-FFF2-40B4-BE49-F238E27FC236}">
                <a16:creationId xmlns:a16="http://schemas.microsoft.com/office/drawing/2014/main" id="{5225993E-20F2-7440-B485-123F0A9BA29A}"/>
              </a:ext>
            </a:extLst>
          </p:cNvPr>
          <p:cNvSpPr/>
          <p:nvPr/>
        </p:nvSpPr>
        <p:spPr>
          <a:xfrm>
            <a:off x="355600" y="1231374"/>
            <a:ext cx="8348133" cy="5016758"/>
          </a:xfrm>
          <a:prstGeom prst="rect">
            <a:avLst/>
          </a:prstGeom>
        </p:spPr>
        <p:txBody>
          <a:bodyPr wrap="square">
            <a:spAutoFit/>
          </a:bodyPr>
          <a:lstStyle/>
          <a:p>
            <a:r>
              <a:rPr lang="en-AU" sz="2000" b="1" dirty="0">
                <a:latin typeface="TimesNewRomanPS"/>
              </a:rPr>
              <a:t>3. Consider the following relations: </a:t>
            </a:r>
            <a:endParaRPr lang="en-AU" sz="3600" dirty="0"/>
          </a:p>
          <a:p>
            <a:endParaRPr lang="en-AU" sz="2000" dirty="0">
              <a:latin typeface="TimesNewRomanPSMT"/>
            </a:endParaRPr>
          </a:p>
          <a:p>
            <a:endParaRPr lang="en-AU" sz="2000" dirty="0">
              <a:latin typeface="TimesNewRomanPSMT"/>
            </a:endParaRPr>
          </a:p>
          <a:p>
            <a:endParaRPr lang="en-AU" sz="2000" dirty="0">
              <a:latin typeface="TimesNewRomanPSMT"/>
            </a:endParaRPr>
          </a:p>
          <a:p>
            <a:endParaRPr lang="en-AU" sz="2000" dirty="0">
              <a:latin typeface="TimesNewRomanPSMT"/>
            </a:endParaRPr>
          </a:p>
          <a:p>
            <a:endParaRPr lang="en-AU" sz="2000" dirty="0">
              <a:latin typeface="TimesNewRomanPSMT"/>
            </a:endParaRPr>
          </a:p>
          <a:p>
            <a:r>
              <a:rPr lang="en-AU" sz="2000" b="1" dirty="0">
                <a:latin typeface="Consolas" panose="020B0609020204030204" pitchFamily="49" charset="0"/>
              </a:rPr>
              <a:t>a. </a:t>
            </a:r>
            <a:r>
              <a:rPr lang="en-AU" sz="2000" b="1" dirty="0"/>
              <a:t>SELECT </a:t>
            </a:r>
            <a:r>
              <a:rPr lang="en-AU" sz="2000" dirty="0" err="1"/>
              <a:t>DepartmentID</a:t>
            </a:r>
            <a:br>
              <a:rPr lang="en-AU" sz="2000" dirty="0"/>
            </a:br>
            <a:r>
              <a:rPr lang="en-AU" sz="2000" b="1" dirty="0"/>
              <a:t>FROM </a:t>
            </a:r>
            <a:r>
              <a:rPr lang="en-AU" sz="2000" dirty="0"/>
              <a:t>Department</a:t>
            </a:r>
            <a:br>
              <a:rPr lang="en-AU" sz="2000" dirty="0"/>
            </a:br>
            <a:r>
              <a:rPr lang="en-AU" sz="2000" b="1" dirty="0"/>
              <a:t>WHERE </a:t>
            </a:r>
            <a:r>
              <a:rPr lang="en-AU" sz="2000" dirty="0" err="1"/>
              <a:t>DepartmentFloor</a:t>
            </a:r>
            <a:r>
              <a:rPr lang="en-AU" sz="2000" dirty="0"/>
              <a:t> = 10 </a:t>
            </a:r>
          </a:p>
          <a:p>
            <a:r>
              <a:rPr lang="en-AU" sz="2000" b="1" dirty="0"/>
              <a:t>AND </a:t>
            </a:r>
            <a:r>
              <a:rPr lang="en-AU" sz="2000" dirty="0" err="1"/>
              <a:t>DepartmentBudget</a:t>
            </a:r>
            <a:r>
              <a:rPr lang="en-AU" sz="2000" dirty="0"/>
              <a:t> &lt; 15000;</a:t>
            </a:r>
          </a:p>
          <a:p>
            <a:r>
              <a:rPr lang="en-AU" sz="2000" dirty="0"/>
              <a:t>A)  Clustered hash index on </a:t>
            </a:r>
            <a:r>
              <a:rPr lang="en-AU" sz="2000" dirty="0" err="1"/>
              <a:t>DepartmentFloor</a:t>
            </a:r>
            <a:r>
              <a:rPr lang="en-AU" sz="2000" dirty="0"/>
              <a:t> </a:t>
            </a:r>
            <a:br>
              <a:rPr lang="en-AU" sz="2000" dirty="0"/>
            </a:br>
            <a:r>
              <a:rPr lang="en-AU" sz="2000" dirty="0"/>
              <a:t>B)  </a:t>
            </a:r>
            <a:r>
              <a:rPr lang="en-AU" sz="2000" dirty="0" err="1"/>
              <a:t>Unclustered</a:t>
            </a:r>
            <a:r>
              <a:rPr lang="en-AU" sz="2000" dirty="0"/>
              <a:t> hash Index on </a:t>
            </a:r>
            <a:r>
              <a:rPr lang="en-AU" sz="2000" dirty="0" err="1"/>
              <a:t>DepartmentFloor</a:t>
            </a:r>
            <a:r>
              <a:rPr lang="en-AU" sz="2000" dirty="0"/>
              <a:t> </a:t>
            </a:r>
            <a:br>
              <a:rPr lang="en-AU" sz="2000" dirty="0"/>
            </a:br>
            <a:r>
              <a:rPr lang="en-AU" sz="2000" dirty="0"/>
              <a:t>C)  Clustered B+ tree index on (</a:t>
            </a:r>
            <a:r>
              <a:rPr lang="en-AU" sz="2000" dirty="0" err="1"/>
              <a:t>DepartmentFloor</a:t>
            </a:r>
            <a:r>
              <a:rPr lang="en-AU" sz="2000" dirty="0"/>
              <a:t>, </a:t>
            </a:r>
            <a:r>
              <a:rPr lang="en-AU" sz="2000" dirty="0" err="1"/>
              <a:t>DepartmentBudget</a:t>
            </a:r>
            <a:r>
              <a:rPr lang="en-AU" sz="2000" dirty="0"/>
              <a:t>) </a:t>
            </a:r>
            <a:br>
              <a:rPr lang="en-AU" sz="2000" dirty="0"/>
            </a:br>
            <a:r>
              <a:rPr lang="en-AU" sz="2000" dirty="0"/>
              <a:t>D)  </a:t>
            </a:r>
            <a:r>
              <a:rPr lang="en-AU" sz="2000" dirty="0" err="1"/>
              <a:t>Unclustered</a:t>
            </a:r>
            <a:r>
              <a:rPr lang="en-AU" sz="2000" dirty="0"/>
              <a:t> hash index on </a:t>
            </a:r>
            <a:r>
              <a:rPr lang="en-AU" sz="2000" dirty="0" err="1"/>
              <a:t>DepartmentBudget</a:t>
            </a:r>
            <a:r>
              <a:rPr lang="en-AU" sz="2000" dirty="0"/>
              <a:t> </a:t>
            </a:r>
            <a:br>
              <a:rPr lang="en-AU" sz="2000" dirty="0"/>
            </a:br>
            <a:r>
              <a:rPr lang="en-AU" sz="2000" dirty="0"/>
              <a:t>E)  No need for an index </a:t>
            </a:r>
          </a:p>
          <a:p>
            <a:r>
              <a:rPr lang="en-AU" sz="2000" dirty="0"/>
              <a:t> </a:t>
            </a:r>
          </a:p>
        </p:txBody>
      </p:sp>
      <p:pic>
        <p:nvPicPr>
          <p:cNvPr id="4" name="Picture 3">
            <a:extLst>
              <a:ext uri="{FF2B5EF4-FFF2-40B4-BE49-F238E27FC236}">
                <a16:creationId xmlns:a16="http://schemas.microsoft.com/office/drawing/2014/main" id="{ECC303D6-C381-584D-8306-D42D7B5956FD}"/>
              </a:ext>
            </a:extLst>
          </p:cNvPr>
          <p:cNvPicPr>
            <a:picLocks noChangeAspect="1"/>
          </p:cNvPicPr>
          <p:nvPr/>
        </p:nvPicPr>
        <p:blipFill>
          <a:blip r:embed="rId3"/>
          <a:stretch>
            <a:fillRect/>
          </a:stretch>
        </p:blipFill>
        <p:spPr>
          <a:xfrm>
            <a:off x="1040341" y="1693335"/>
            <a:ext cx="7456356" cy="1322242"/>
          </a:xfrm>
          <a:prstGeom prst="rect">
            <a:avLst/>
          </a:prstGeom>
        </p:spPr>
      </p:pic>
    </p:spTree>
    <p:extLst>
      <p:ext uri="{BB962C8B-B14F-4D97-AF65-F5344CB8AC3E}">
        <p14:creationId xmlns:p14="http://schemas.microsoft.com/office/powerpoint/2010/main" val="192316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a:xfrm>
            <a:off x="2538413" y="0"/>
            <a:ext cx="6605587" cy="685799"/>
          </a:xfrm>
        </p:spPr>
        <p:txBody>
          <a:bodyPr/>
          <a:lstStyle/>
          <a:p>
            <a:r>
              <a:rPr lang="en-US" sz="2800" dirty="0">
                <a:solidFill>
                  <a:schemeClr val="bg1"/>
                </a:solidFill>
              </a:rPr>
              <a:t>Exercise</a:t>
            </a:r>
          </a:p>
        </p:txBody>
      </p:sp>
      <p:sp>
        <p:nvSpPr>
          <p:cNvPr id="3" name="Rectangle 2">
            <a:extLst>
              <a:ext uri="{FF2B5EF4-FFF2-40B4-BE49-F238E27FC236}">
                <a16:creationId xmlns:a16="http://schemas.microsoft.com/office/drawing/2014/main" id="{5225993E-20F2-7440-B485-123F0A9BA29A}"/>
              </a:ext>
            </a:extLst>
          </p:cNvPr>
          <p:cNvSpPr/>
          <p:nvPr/>
        </p:nvSpPr>
        <p:spPr>
          <a:xfrm>
            <a:off x="355600" y="1231374"/>
            <a:ext cx="8348133" cy="6001643"/>
          </a:xfrm>
          <a:prstGeom prst="rect">
            <a:avLst/>
          </a:prstGeom>
        </p:spPr>
        <p:txBody>
          <a:bodyPr wrap="square">
            <a:spAutoFit/>
          </a:bodyPr>
          <a:lstStyle/>
          <a:p>
            <a:r>
              <a:rPr lang="en-AU" sz="2000" b="1" dirty="0">
                <a:latin typeface="TimesNewRomanPS"/>
              </a:rPr>
              <a:t>3. Consider the following relations: </a:t>
            </a:r>
            <a:endParaRPr lang="en-AU" sz="3600" dirty="0"/>
          </a:p>
          <a:p>
            <a:endParaRPr lang="en-AU" sz="2000" dirty="0">
              <a:latin typeface="TimesNewRomanPSMT"/>
            </a:endParaRPr>
          </a:p>
          <a:p>
            <a:endParaRPr lang="en-AU" sz="2000" dirty="0">
              <a:latin typeface="TimesNewRomanPSMT"/>
            </a:endParaRPr>
          </a:p>
          <a:p>
            <a:endParaRPr lang="en-AU" sz="2000" dirty="0">
              <a:latin typeface="TimesNewRomanPSMT"/>
            </a:endParaRPr>
          </a:p>
          <a:p>
            <a:endParaRPr lang="en-AU" sz="2000" dirty="0">
              <a:latin typeface="TimesNewRomanPSMT"/>
            </a:endParaRPr>
          </a:p>
          <a:p>
            <a:endParaRPr lang="en-AU" sz="2000" dirty="0">
              <a:latin typeface="TimesNewRomanPSMT"/>
            </a:endParaRPr>
          </a:p>
          <a:p>
            <a:r>
              <a:rPr lang="en-AU" sz="2000" b="1" dirty="0">
                <a:latin typeface="Consolas" panose="020B0609020204030204" pitchFamily="49" charset="0"/>
              </a:rPr>
              <a:t>a. </a:t>
            </a:r>
            <a:r>
              <a:rPr lang="en-AU" sz="2000" b="1" dirty="0"/>
              <a:t>SELECT </a:t>
            </a:r>
            <a:r>
              <a:rPr lang="en-AU" sz="2000" dirty="0" err="1"/>
              <a:t>DepartmentID</a:t>
            </a:r>
            <a:br>
              <a:rPr lang="en-AU" sz="2000" dirty="0"/>
            </a:br>
            <a:r>
              <a:rPr lang="en-AU" sz="2000" b="1" dirty="0"/>
              <a:t>FROM </a:t>
            </a:r>
            <a:r>
              <a:rPr lang="en-AU" sz="2000" dirty="0"/>
              <a:t>Department</a:t>
            </a:r>
            <a:br>
              <a:rPr lang="en-AU" sz="2000" dirty="0"/>
            </a:br>
            <a:r>
              <a:rPr lang="en-AU" sz="2000" b="1" dirty="0"/>
              <a:t>WHERE </a:t>
            </a:r>
            <a:r>
              <a:rPr lang="en-AU" sz="2000" dirty="0" err="1"/>
              <a:t>DepartmentFloor</a:t>
            </a:r>
            <a:r>
              <a:rPr lang="en-AU" sz="2000" dirty="0"/>
              <a:t> = 10 </a:t>
            </a:r>
          </a:p>
          <a:p>
            <a:r>
              <a:rPr lang="en-AU" sz="2000" b="1" dirty="0"/>
              <a:t>AND </a:t>
            </a:r>
            <a:r>
              <a:rPr lang="en-AU" sz="2000" dirty="0" err="1"/>
              <a:t>DepartmentBudget</a:t>
            </a:r>
            <a:r>
              <a:rPr lang="en-AU" sz="2000" dirty="0"/>
              <a:t> &lt; 15000;</a:t>
            </a:r>
          </a:p>
          <a:p>
            <a:r>
              <a:rPr lang="en-AU" sz="2000" dirty="0"/>
              <a:t>A)  Clustered hash index on </a:t>
            </a:r>
            <a:r>
              <a:rPr lang="en-AU" sz="2000" dirty="0" err="1"/>
              <a:t>DepartmentFloor</a:t>
            </a:r>
            <a:r>
              <a:rPr lang="en-AU" sz="2000" dirty="0"/>
              <a:t> </a:t>
            </a:r>
            <a:br>
              <a:rPr lang="en-AU" sz="2000" dirty="0"/>
            </a:br>
            <a:r>
              <a:rPr lang="en-AU" sz="2000" dirty="0"/>
              <a:t>B)  </a:t>
            </a:r>
            <a:r>
              <a:rPr lang="en-AU" sz="2000" dirty="0" err="1"/>
              <a:t>Unclustered</a:t>
            </a:r>
            <a:r>
              <a:rPr lang="en-AU" sz="2000" dirty="0"/>
              <a:t> hash Index on </a:t>
            </a:r>
            <a:r>
              <a:rPr lang="en-AU" sz="2000" dirty="0" err="1"/>
              <a:t>DepartmentFloor</a:t>
            </a:r>
            <a:r>
              <a:rPr lang="en-AU" sz="2000" dirty="0"/>
              <a:t> </a:t>
            </a:r>
            <a:br>
              <a:rPr lang="en-AU" sz="2000" dirty="0"/>
            </a:br>
            <a:r>
              <a:rPr lang="en-AU" sz="2000" dirty="0">
                <a:solidFill>
                  <a:srgbClr val="FF0000"/>
                </a:solidFill>
              </a:rPr>
              <a:t>C)  Clustered B+ tree index on (</a:t>
            </a:r>
            <a:r>
              <a:rPr lang="en-AU" sz="2000" dirty="0" err="1">
                <a:solidFill>
                  <a:srgbClr val="FF0000"/>
                </a:solidFill>
              </a:rPr>
              <a:t>DepartmentFloor</a:t>
            </a:r>
            <a:r>
              <a:rPr lang="en-AU" sz="2000" dirty="0">
                <a:solidFill>
                  <a:srgbClr val="FF0000"/>
                </a:solidFill>
              </a:rPr>
              <a:t>, </a:t>
            </a:r>
            <a:r>
              <a:rPr lang="en-AU" sz="2000" dirty="0" err="1">
                <a:solidFill>
                  <a:srgbClr val="FF0000"/>
                </a:solidFill>
              </a:rPr>
              <a:t>DepartmentBudget</a:t>
            </a:r>
            <a:r>
              <a:rPr lang="en-AU" sz="2000" dirty="0">
                <a:solidFill>
                  <a:srgbClr val="FF0000"/>
                </a:solidFill>
              </a:rPr>
              <a:t>) </a:t>
            </a:r>
            <a:br>
              <a:rPr lang="en-AU" sz="2000" dirty="0"/>
            </a:br>
            <a:r>
              <a:rPr lang="en-AU" sz="2000" dirty="0"/>
              <a:t>D)  </a:t>
            </a:r>
            <a:r>
              <a:rPr lang="en-AU" sz="2000" dirty="0" err="1"/>
              <a:t>Unclustered</a:t>
            </a:r>
            <a:r>
              <a:rPr lang="en-AU" sz="2000" dirty="0"/>
              <a:t> hash index on </a:t>
            </a:r>
            <a:r>
              <a:rPr lang="en-AU" sz="2000" dirty="0" err="1"/>
              <a:t>DepartmentBudget</a:t>
            </a:r>
            <a:r>
              <a:rPr lang="en-AU" sz="2000" dirty="0"/>
              <a:t> </a:t>
            </a:r>
            <a:br>
              <a:rPr lang="en-AU" sz="2000" dirty="0"/>
            </a:br>
            <a:r>
              <a:rPr lang="en-AU" sz="2000" dirty="0"/>
              <a:t>E)  No need for an index</a:t>
            </a:r>
          </a:p>
          <a:p>
            <a:pPr marL="457200" indent="-457200">
              <a:buAutoNum type="alphaUcParenR"/>
            </a:pPr>
            <a:endParaRPr lang="en-AU" sz="2000" dirty="0"/>
          </a:p>
          <a:p>
            <a:r>
              <a:rPr lang="en-AU" sz="2400" dirty="0">
                <a:solidFill>
                  <a:srgbClr val="FF0000"/>
                </a:solidFill>
              </a:rPr>
              <a:t>Range query! </a:t>
            </a:r>
          </a:p>
          <a:p>
            <a:r>
              <a:rPr lang="en-AU" sz="2000" dirty="0"/>
              <a:t> </a:t>
            </a:r>
          </a:p>
          <a:p>
            <a:r>
              <a:rPr lang="en-AU" sz="2000" dirty="0"/>
              <a:t> </a:t>
            </a:r>
          </a:p>
        </p:txBody>
      </p:sp>
      <p:pic>
        <p:nvPicPr>
          <p:cNvPr id="4" name="Picture 3">
            <a:extLst>
              <a:ext uri="{FF2B5EF4-FFF2-40B4-BE49-F238E27FC236}">
                <a16:creationId xmlns:a16="http://schemas.microsoft.com/office/drawing/2014/main" id="{ECC303D6-C381-584D-8306-D42D7B5956FD}"/>
              </a:ext>
            </a:extLst>
          </p:cNvPr>
          <p:cNvPicPr>
            <a:picLocks noChangeAspect="1"/>
          </p:cNvPicPr>
          <p:nvPr/>
        </p:nvPicPr>
        <p:blipFill>
          <a:blip r:embed="rId3"/>
          <a:stretch>
            <a:fillRect/>
          </a:stretch>
        </p:blipFill>
        <p:spPr>
          <a:xfrm>
            <a:off x="1040341" y="1693335"/>
            <a:ext cx="7456356" cy="1322242"/>
          </a:xfrm>
          <a:prstGeom prst="rect">
            <a:avLst/>
          </a:prstGeom>
        </p:spPr>
      </p:pic>
    </p:spTree>
    <p:extLst>
      <p:ext uri="{BB962C8B-B14F-4D97-AF65-F5344CB8AC3E}">
        <p14:creationId xmlns:p14="http://schemas.microsoft.com/office/powerpoint/2010/main" val="22411295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a:xfrm>
            <a:off x="2538413" y="0"/>
            <a:ext cx="6605587" cy="685799"/>
          </a:xfrm>
        </p:spPr>
        <p:txBody>
          <a:bodyPr/>
          <a:lstStyle/>
          <a:p>
            <a:r>
              <a:rPr lang="en-US" sz="2800" dirty="0">
                <a:solidFill>
                  <a:schemeClr val="bg1"/>
                </a:solidFill>
              </a:rPr>
              <a:t>Exercise</a:t>
            </a:r>
          </a:p>
        </p:txBody>
      </p:sp>
      <p:sp>
        <p:nvSpPr>
          <p:cNvPr id="3" name="Rectangle 2">
            <a:extLst>
              <a:ext uri="{FF2B5EF4-FFF2-40B4-BE49-F238E27FC236}">
                <a16:creationId xmlns:a16="http://schemas.microsoft.com/office/drawing/2014/main" id="{5225993E-20F2-7440-B485-123F0A9BA29A}"/>
              </a:ext>
            </a:extLst>
          </p:cNvPr>
          <p:cNvSpPr/>
          <p:nvPr/>
        </p:nvSpPr>
        <p:spPr>
          <a:xfrm>
            <a:off x="160866" y="943507"/>
            <a:ext cx="8822267" cy="4093428"/>
          </a:xfrm>
          <a:prstGeom prst="rect">
            <a:avLst/>
          </a:prstGeom>
        </p:spPr>
        <p:txBody>
          <a:bodyPr wrap="square">
            <a:spAutoFit/>
          </a:bodyPr>
          <a:lstStyle/>
          <a:p>
            <a:r>
              <a:rPr lang="en-AU" sz="2000" b="1" dirty="0">
                <a:latin typeface="TimesNewRomanPS"/>
              </a:rPr>
              <a:t>3. Consider the following relations: </a:t>
            </a:r>
            <a:endParaRPr lang="en-AU" sz="3600" dirty="0"/>
          </a:p>
          <a:p>
            <a:endParaRPr lang="en-AU" sz="2000" dirty="0">
              <a:latin typeface="TimesNewRomanPSMT"/>
            </a:endParaRPr>
          </a:p>
          <a:p>
            <a:endParaRPr lang="en-AU" sz="2000" dirty="0">
              <a:latin typeface="TimesNewRomanPSMT"/>
            </a:endParaRPr>
          </a:p>
          <a:p>
            <a:endParaRPr lang="en-AU" sz="2000" dirty="0">
              <a:latin typeface="TimesNewRomanPSMT"/>
            </a:endParaRPr>
          </a:p>
          <a:p>
            <a:endParaRPr lang="en-AU" sz="2000" dirty="0">
              <a:latin typeface="TimesNewRomanPSMT"/>
            </a:endParaRPr>
          </a:p>
          <a:p>
            <a:r>
              <a:rPr lang="en-AU" sz="2000" b="1" dirty="0">
                <a:latin typeface="Consolas" panose="020B0609020204030204" pitchFamily="49" charset="0"/>
              </a:rPr>
              <a:t>b. SELECT </a:t>
            </a:r>
            <a:r>
              <a:rPr lang="en-AU" sz="2000" dirty="0" err="1">
                <a:latin typeface="Consolas" panose="020B0609020204030204" pitchFamily="49" charset="0"/>
              </a:rPr>
              <a:t>EmployeeName,Age,Salary</a:t>
            </a:r>
            <a:r>
              <a:rPr lang="en-AU" sz="2000" dirty="0">
                <a:latin typeface="Consolas" panose="020B0609020204030204" pitchFamily="49" charset="0"/>
              </a:rPr>
              <a:t> </a:t>
            </a:r>
          </a:p>
          <a:p>
            <a:r>
              <a:rPr lang="en-AU" sz="2000" b="1" dirty="0">
                <a:latin typeface="Consolas" panose="020B0609020204030204" pitchFamily="49" charset="0"/>
              </a:rPr>
              <a:t>FROM </a:t>
            </a:r>
            <a:r>
              <a:rPr lang="en-AU" sz="2000" dirty="0">
                <a:latin typeface="Consolas" panose="020B0609020204030204" pitchFamily="49" charset="0"/>
              </a:rPr>
              <a:t>Employee;</a:t>
            </a:r>
          </a:p>
          <a:p>
            <a:r>
              <a:rPr lang="en-AU" sz="2000" dirty="0">
                <a:latin typeface="Consolas" panose="020B0609020204030204" pitchFamily="49" charset="0"/>
              </a:rPr>
              <a:t> </a:t>
            </a:r>
            <a:endParaRPr lang="en-AU" sz="2000" dirty="0">
              <a:latin typeface="TimesNewRomanPSMT"/>
            </a:endParaRPr>
          </a:p>
          <a:p>
            <a:pPr marL="457200" lvl="1"/>
            <a:r>
              <a:rPr lang="en-AU" sz="2000" dirty="0">
                <a:latin typeface="TimesNewRomanPSMT"/>
              </a:rPr>
              <a:t>A)  </a:t>
            </a:r>
            <a:r>
              <a:rPr lang="en-AU" sz="2000" dirty="0" err="1">
                <a:latin typeface="TimesNewRomanPSMT"/>
              </a:rPr>
              <a:t>Clusteredhashindexon</a:t>
            </a:r>
            <a:r>
              <a:rPr lang="en-AU" sz="2000" dirty="0">
                <a:latin typeface="TimesNewRomanPSMT"/>
              </a:rPr>
              <a:t>(</a:t>
            </a:r>
            <a:r>
              <a:rPr lang="en-AU" sz="2000" dirty="0" err="1">
                <a:latin typeface="TimesNewRomanPSMT"/>
              </a:rPr>
              <a:t>EmployeeName,Salary</a:t>
            </a:r>
            <a:r>
              <a:rPr lang="en-AU" sz="2000" dirty="0">
                <a:latin typeface="TimesNewRomanPSMT"/>
              </a:rPr>
              <a:t>) </a:t>
            </a:r>
          </a:p>
          <a:p>
            <a:pPr marL="457200" lvl="1"/>
            <a:r>
              <a:rPr lang="en-AU" sz="2000" dirty="0">
                <a:latin typeface="TimesNewRomanPSMT"/>
              </a:rPr>
              <a:t>B)  </a:t>
            </a:r>
            <a:r>
              <a:rPr lang="en-AU" sz="2000" dirty="0" err="1">
                <a:latin typeface="TimesNewRomanPSMT"/>
              </a:rPr>
              <a:t>Unclustered</a:t>
            </a:r>
            <a:r>
              <a:rPr lang="en-AU" sz="2000" dirty="0">
                <a:latin typeface="TimesNewRomanPSMT"/>
              </a:rPr>
              <a:t> hash Index on (</a:t>
            </a:r>
            <a:r>
              <a:rPr lang="en-AU" sz="2000" dirty="0" err="1">
                <a:latin typeface="TimesNewRomanPSMT"/>
              </a:rPr>
              <a:t>EmployeeName</a:t>
            </a:r>
            <a:r>
              <a:rPr lang="en-AU" sz="2000" dirty="0">
                <a:latin typeface="TimesNewRomanPSMT"/>
              </a:rPr>
              <a:t>, Age) </a:t>
            </a:r>
          </a:p>
          <a:p>
            <a:pPr marL="457200" lvl="1"/>
            <a:r>
              <a:rPr lang="en-AU" sz="2000" dirty="0">
                <a:latin typeface="TimesNewRomanPSMT"/>
              </a:rPr>
              <a:t>C)  Clustered B+ tree index on (</a:t>
            </a:r>
            <a:r>
              <a:rPr lang="en-AU" sz="2000" dirty="0" err="1">
                <a:latin typeface="TimesNewRomanPSMT"/>
              </a:rPr>
              <a:t>EmployeeName</a:t>
            </a:r>
            <a:r>
              <a:rPr lang="en-AU" sz="2000" dirty="0">
                <a:latin typeface="TimesNewRomanPSMT"/>
              </a:rPr>
              <a:t>, Age, Salary) </a:t>
            </a:r>
          </a:p>
          <a:p>
            <a:pPr marL="457200" lvl="1"/>
            <a:r>
              <a:rPr lang="en-AU" sz="2000" dirty="0">
                <a:latin typeface="TimesNewRomanPSMT"/>
              </a:rPr>
              <a:t>D)  </a:t>
            </a:r>
            <a:r>
              <a:rPr lang="en-AU" sz="2000" dirty="0" err="1">
                <a:latin typeface="TimesNewRomanPSMT"/>
              </a:rPr>
              <a:t>Unclustered</a:t>
            </a:r>
            <a:r>
              <a:rPr lang="en-AU" sz="2000" dirty="0">
                <a:latin typeface="TimesNewRomanPSMT"/>
              </a:rPr>
              <a:t> hash index on(</a:t>
            </a:r>
            <a:r>
              <a:rPr lang="en-AU" sz="2000" dirty="0" err="1">
                <a:latin typeface="TimesNewRomanPSMT"/>
              </a:rPr>
              <a:t>EmployeeID,DepartmentID</a:t>
            </a:r>
            <a:r>
              <a:rPr lang="en-AU" sz="2000" dirty="0">
                <a:latin typeface="TimesNewRomanPSMT"/>
              </a:rPr>
              <a:t>) </a:t>
            </a:r>
          </a:p>
          <a:p>
            <a:pPr marL="457200" lvl="1"/>
            <a:r>
              <a:rPr lang="en-AU" sz="2000" dirty="0">
                <a:latin typeface="TimesNewRomanPSMT"/>
              </a:rPr>
              <a:t>E)  No need for an index </a:t>
            </a:r>
            <a:endParaRPr lang="en-AU" sz="2000" dirty="0">
              <a:effectLst/>
              <a:latin typeface="TimesNewRomanPSMT"/>
            </a:endParaRPr>
          </a:p>
        </p:txBody>
      </p:sp>
      <p:pic>
        <p:nvPicPr>
          <p:cNvPr id="4" name="Picture 3">
            <a:extLst>
              <a:ext uri="{FF2B5EF4-FFF2-40B4-BE49-F238E27FC236}">
                <a16:creationId xmlns:a16="http://schemas.microsoft.com/office/drawing/2014/main" id="{ECC303D6-C381-584D-8306-D42D7B5956FD}"/>
              </a:ext>
            </a:extLst>
          </p:cNvPr>
          <p:cNvPicPr>
            <a:picLocks noChangeAspect="1"/>
          </p:cNvPicPr>
          <p:nvPr/>
        </p:nvPicPr>
        <p:blipFill>
          <a:blip r:embed="rId3"/>
          <a:stretch>
            <a:fillRect/>
          </a:stretch>
        </p:blipFill>
        <p:spPr>
          <a:xfrm>
            <a:off x="1091141" y="1283617"/>
            <a:ext cx="6453716" cy="1144443"/>
          </a:xfrm>
          <a:prstGeom prst="rect">
            <a:avLst/>
          </a:prstGeom>
        </p:spPr>
      </p:pic>
    </p:spTree>
    <p:extLst>
      <p:ext uri="{BB962C8B-B14F-4D97-AF65-F5344CB8AC3E}">
        <p14:creationId xmlns:p14="http://schemas.microsoft.com/office/powerpoint/2010/main" val="191104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a:xfrm>
            <a:off x="2538413" y="0"/>
            <a:ext cx="6605587" cy="685799"/>
          </a:xfrm>
        </p:spPr>
        <p:txBody>
          <a:bodyPr/>
          <a:lstStyle/>
          <a:p>
            <a:r>
              <a:rPr lang="en-US" sz="2800" dirty="0">
                <a:solidFill>
                  <a:schemeClr val="bg1"/>
                </a:solidFill>
              </a:rPr>
              <a:t>Exercise</a:t>
            </a:r>
          </a:p>
        </p:txBody>
      </p:sp>
      <p:sp>
        <p:nvSpPr>
          <p:cNvPr id="3" name="Rectangle 2">
            <a:extLst>
              <a:ext uri="{FF2B5EF4-FFF2-40B4-BE49-F238E27FC236}">
                <a16:creationId xmlns:a16="http://schemas.microsoft.com/office/drawing/2014/main" id="{5225993E-20F2-7440-B485-123F0A9BA29A}"/>
              </a:ext>
            </a:extLst>
          </p:cNvPr>
          <p:cNvSpPr/>
          <p:nvPr/>
        </p:nvSpPr>
        <p:spPr>
          <a:xfrm>
            <a:off x="160866" y="875773"/>
            <a:ext cx="8822267" cy="6186309"/>
          </a:xfrm>
          <a:prstGeom prst="rect">
            <a:avLst/>
          </a:prstGeom>
        </p:spPr>
        <p:txBody>
          <a:bodyPr wrap="square">
            <a:spAutoFit/>
          </a:bodyPr>
          <a:lstStyle/>
          <a:p>
            <a:r>
              <a:rPr lang="en-AU" sz="2000" b="1" dirty="0">
                <a:latin typeface="TimesNewRomanPS"/>
              </a:rPr>
              <a:t>3. Consider the following relations: </a:t>
            </a:r>
            <a:endParaRPr lang="en-AU" sz="3600" dirty="0"/>
          </a:p>
          <a:p>
            <a:endParaRPr lang="en-AU" sz="2000" dirty="0">
              <a:latin typeface="TimesNewRomanPSMT"/>
            </a:endParaRPr>
          </a:p>
          <a:p>
            <a:endParaRPr lang="en-AU" sz="2000" dirty="0">
              <a:latin typeface="TimesNewRomanPSMT"/>
            </a:endParaRPr>
          </a:p>
          <a:p>
            <a:endParaRPr lang="en-AU" sz="2000" dirty="0">
              <a:latin typeface="TimesNewRomanPSMT"/>
            </a:endParaRPr>
          </a:p>
          <a:p>
            <a:endParaRPr lang="en-AU" sz="2000" dirty="0">
              <a:latin typeface="TimesNewRomanPSMT"/>
            </a:endParaRPr>
          </a:p>
          <a:p>
            <a:r>
              <a:rPr lang="en-AU" sz="2000" b="1" dirty="0">
                <a:latin typeface="Consolas" panose="020B0609020204030204" pitchFamily="49" charset="0"/>
              </a:rPr>
              <a:t>b. SELECT </a:t>
            </a:r>
            <a:r>
              <a:rPr lang="en-AU" sz="2000" dirty="0" err="1">
                <a:latin typeface="Consolas" panose="020B0609020204030204" pitchFamily="49" charset="0"/>
              </a:rPr>
              <a:t>EmployeeName,Age,Salary</a:t>
            </a:r>
            <a:r>
              <a:rPr lang="en-AU" sz="2000" dirty="0">
                <a:latin typeface="Consolas" panose="020B0609020204030204" pitchFamily="49" charset="0"/>
              </a:rPr>
              <a:t> </a:t>
            </a:r>
          </a:p>
          <a:p>
            <a:r>
              <a:rPr lang="en-AU" sz="2000" b="1" dirty="0">
                <a:latin typeface="Consolas" panose="020B0609020204030204" pitchFamily="49" charset="0"/>
              </a:rPr>
              <a:t>FROM </a:t>
            </a:r>
            <a:r>
              <a:rPr lang="en-AU" sz="2000" dirty="0">
                <a:latin typeface="Consolas" panose="020B0609020204030204" pitchFamily="49" charset="0"/>
              </a:rPr>
              <a:t>Employee;</a:t>
            </a:r>
          </a:p>
          <a:p>
            <a:r>
              <a:rPr lang="en-AU" sz="2000" dirty="0">
                <a:latin typeface="Consolas" panose="020B0609020204030204" pitchFamily="49" charset="0"/>
              </a:rPr>
              <a:t> </a:t>
            </a:r>
            <a:endParaRPr lang="en-AU" sz="2000" dirty="0">
              <a:latin typeface="TimesNewRomanPSMT"/>
            </a:endParaRPr>
          </a:p>
          <a:p>
            <a:pPr marL="457200" lvl="1"/>
            <a:r>
              <a:rPr lang="en-AU" sz="2000" dirty="0">
                <a:latin typeface="TimesNewRomanPSMT"/>
              </a:rPr>
              <a:t>A)  </a:t>
            </a:r>
            <a:r>
              <a:rPr lang="en-AU" sz="2000" dirty="0" err="1">
                <a:latin typeface="TimesNewRomanPSMT"/>
              </a:rPr>
              <a:t>Clusteredhashindexon</a:t>
            </a:r>
            <a:r>
              <a:rPr lang="en-AU" sz="2000" dirty="0">
                <a:latin typeface="TimesNewRomanPSMT"/>
              </a:rPr>
              <a:t>(</a:t>
            </a:r>
            <a:r>
              <a:rPr lang="en-AU" sz="2000" dirty="0" err="1">
                <a:latin typeface="TimesNewRomanPSMT"/>
              </a:rPr>
              <a:t>EmployeeName,Salary</a:t>
            </a:r>
            <a:r>
              <a:rPr lang="en-AU" sz="2000" dirty="0">
                <a:latin typeface="TimesNewRomanPSMT"/>
              </a:rPr>
              <a:t>) </a:t>
            </a:r>
          </a:p>
          <a:p>
            <a:pPr marL="457200" lvl="1"/>
            <a:r>
              <a:rPr lang="en-AU" sz="2000" dirty="0">
                <a:solidFill>
                  <a:schemeClr val="tx1"/>
                </a:solidFill>
                <a:latin typeface="TimesNewRomanPSMT"/>
              </a:rPr>
              <a:t>B)  </a:t>
            </a:r>
            <a:r>
              <a:rPr lang="en-AU" sz="2000" dirty="0" err="1">
                <a:solidFill>
                  <a:schemeClr val="tx1"/>
                </a:solidFill>
                <a:latin typeface="TimesNewRomanPSMT"/>
              </a:rPr>
              <a:t>Unclustered</a:t>
            </a:r>
            <a:r>
              <a:rPr lang="en-AU" sz="2000" dirty="0">
                <a:solidFill>
                  <a:schemeClr val="tx1"/>
                </a:solidFill>
                <a:latin typeface="TimesNewRomanPSMT"/>
              </a:rPr>
              <a:t> hash Index on (</a:t>
            </a:r>
            <a:r>
              <a:rPr lang="en-AU" sz="2000" dirty="0" err="1">
                <a:solidFill>
                  <a:schemeClr val="tx1"/>
                </a:solidFill>
                <a:latin typeface="TimesNewRomanPSMT"/>
              </a:rPr>
              <a:t>EmployeeName</a:t>
            </a:r>
            <a:r>
              <a:rPr lang="en-AU" sz="2000" dirty="0">
                <a:solidFill>
                  <a:schemeClr val="tx1"/>
                </a:solidFill>
                <a:latin typeface="TimesNewRomanPSMT"/>
              </a:rPr>
              <a:t>, Age) </a:t>
            </a:r>
          </a:p>
          <a:p>
            <a:pPr marL="457200" lvl="1"/>
            <a:r>
              <a:rPr lang="en-AU" sz="2000" dirty="0">
                <a:solidFill>
                  <a:srgbClr val="FF0000"/>
                </a:solidFill>
                <a:latin typeface="TimesNewRomanPSMT"/>
              </a:rPr>
              <a:t>C)  Clustered B+ tree index on (</a:t>
            </a:r>
            <a:r>
              <a:rPr lang="en-AU" sz="2000" dirty="0" err="1">
                <a:solidFill>
                  <a:srgbClr val="FF0000"/>
                </a:solidFill>
                <a:latin typeface="TimesNewRomanPSMT"/>
              </a:rPr>
              <a:t>EmployeeName</a:t>
            </a:r>
            <a:r>
              <a:rPr lang="en-AU" sz="2000" dirty="0">
                <a:solidFill>
                  <a:srgbClr val="FF0000"/>
                </a:solidFill>
                <a:latin typeface="TimesNewRomanPSMT"/>
              </a:rPr>
              <a:t>, Age, Salary) </a:t>
            </a:r>
          </a:p>
          <a:p>
            <a:pPr marL="457200" lvl="1"/>
            <a:r>
              <a:rPr lang="en-AU" sz="2000" dirty="0">
                <a:latin typeface="TimesNewRomanPSMT"/>
              </a:rPr>
              <a:t>D)  </a:t>
            </a:r>
            <a:r>
              <a:rPr lang="en-AU" sz="2000" dirty="0" err="1">
                <a:latin typeface="TimesNewRomanPSMT"/>
              </a:rPr>
              <a:t>Unclustered</a:t>
            </a:r>
            <a:r>
              <a:rPr lang="en-AU" sz="2000" dirty="0">
                <a:latin typeface="TimesNewRomanPSMT"/>
              </a:rPr>
              <a:t> hash index on(</a:t>
            </a:r>
            <a:r>
              <a:rPr lang="en-AU" sz="2000" dirty="0" err="1">
                <a:latin typeface="TimesNewRomanPSMT"/>
              </a:rPr>
              <a:t>EmployeeID,DepartmentID</a:t>
            </a:r>
            <a:r>
              <a:rPr lang="en-AU" sz="2000" dirty="0">
                <a:latin typeface="TimesNewRomanPSMT"/>
              </a:rPr>
              <a:t>) </a:t>
            </a:r>
          </a:p>
          <a:p>
            <a:pPr marL="457200" lvl="1"/>
            <a:r>
              <a:rPr lang="en-AU" sz="2000" dirty="0">
                <a:latin typeface="TimesNewRomanPSMT"/>
              </a:rPr>
              <a:t>E)  No need for an index </a:t>
            </a:r>
          </a:p>
          <a:p>
            <a:pPr marL="457200" lvl="1"/>
            <a:endParaRPr lang="en-AU" sz="2000" dirty="0">
              <a:effectLst/>
              <a:latin typeface="TimesNewRomanPSMT"/>
            </a:endParaRPr>
          </a:p>
          <a:p>
            <a:pPr marL="457200" lvl="1"/>
            <a:r>
              <a:rPr lang="en-AU" sz="2400" dirty="0"/>
              <a:t>get requested attributes with an </a:t>
            </a:r>
            <a:r>
              <a:rPr lang="en-AU" sz="2400" dirty="0">
                <a:solidFill>
                  <a:srgbClr val="FF0000"/>
                </a:solidFill>
              </a:rPr>
              <a:t>index-only scan </a:t>
            </a:r>
          </a:p>
          <a:p>
            <a:pPr marL="457200" lvl="1"/>
            <a:r>
              <a:rPr lang="en-AU" sz="2400" dirty="0">
                <a:solidFill>
                  <a:schemeClr val="tx1"/>
                </a:solidFill>
              </a:rPr>
              <a:t>Index-only scan: An index scan without subsequently accessing the data pages; accessing the index only</a:t>
            </a:r>
          </a:p>
          <a:p>
            <a:pPr marL="457200" lvl="1"/>
            <a:r>
              <a:rPr lang="en-AU" sz="2400" dirty="0"/>
              <a:t>(and we can avoid accessing the table completely)</a:t>
            </a:r>
          </a:p>
          <a:p>
            <a:pPr marL="457200" lvl="1"/>
            <a:endParaRPr lang="en-AU" sz="2000" dirty="0">
              <a:effectLst/>
              <a:latin typeface="TimesNewRomanPSMT"/>
            </a:endParaRPr>
          </a:p>
        </p:txBody>
      </p:sp>
      <p:pic>
        <p:nvPicPr>
          <p:cNvPr id="4" name="Picture 3">
            <a:extLst>
              <a:ext uri="{FF2B5EF4-FFF2-40B4-BE49-F238E27FC236}">
                <a16:creationId xmlns:a16="http://schemas.microsoft.com/office/drawing/2014/main" id="{ECC303D6-C381-584D-8306-D42D7B5956FD}"/>
              </a:ext>
            </a:extLst>
          </p:cNvPr>
          <p:cNvPicPr>
            <a:picLocks noChangeAspect="1"/>
          </p:cNvPicPr>
          <p:nvPr/>
        </p:nvPicPr>
        <p:blipFill>
          <a:blip r:embed="rId3"/>
          <a:stretch>
            <a:fillRect/>
          </a:stretch>
        </p:blipFill>
        <p:spPr>
          <a:xfrm>
            <a:off x="1091141" y="1283617"/>
            <a:ext cx="6453716" cy="1144443"/>
          </a:xfrm>
          <a:prstGeom prst="rect">
            <a:avLst/>
          </a:prstGeom>
        </p:spPr>
      </p:pic>
    </p:spTree>
    <p:extLst>
      <p:ext uri="{BB962C8B-B14F-4D97-AF65-F5344CB8AC3E}">
        <p14:creationId xmlns:p14="http://schemas.microsoft.com/office/powerpoint/2010/main" val="290211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a:xfrm>
            <a:off x="2538413" y="0"/>
            <a:ext cx="6605587" cy="685799"/>
          </a:xfrm>
        </p:spPr>
        <p:txBody>
          <a:bodyPr/>
          <a:lstStyle/>
          <a:p>
            <a:r>
              <a:rPr lang="en-US" sz="2800" dirty="0">
                <a:solidFill>
                  <a:schemeClr val="bg1"/>
                </a:solidFill>
              </a:rPr>
              <a:t>Exercise</a:t>
            </a:r>
          </a:p>
        </p:txBody>
      </p:sp>
      <p:sp>
        <p:nvSpPr>
          <p:cNvPr id="5" name="TextBox 4">
            <a:extLst>
              <a:ext uri="{FF2B5EF4-FFF2-40B4-BE49-F238E27FC236}">
                <a16:creationId xmlns:a16="http://schemas.microsoft.com/office/drawing/2014/main" id="{DD51671C-1661-6740-A341-8A592147628B}"/>
              </a:ext>
            </a:extLst>
          </p:cNvPr>
          <p:cNvSpPr txBox="1"/>
          <p:nvPr/>
        </p:nvSpPr>
        <p:spPr>
          <a:xfrm>
            <a:off x="3512254" y="3198167"/>
            <a:ext cx="2443298" cy="523220"/>
          </a:xfrm>
          <a:prstGeom prst="rect">
            <a:avLst/>
          </a:prstGeom>
          <a:noFill/>
        </p:spPr>
        <p:txBody>
          <a:bodyPr wrap="none" rtlCol="0">
            <a:spAutoFit/>
          </a:bodyPr>
          <a:lstStyle/>
          <a:p>
            <a:r>
              <a:rPr lang="en-US" sz="2800" dirty="0"/>
              <a:t>Any questions</a:t>
            </a:r>
          </a:p>
        </p:txBody>
      </p:sp>
    </p:spTree>
    <p:extLst>
      <p:ext uri="{BB962C8B-B14F-4D97-AF65-F5344CB8AC3E}">
        <p14:creationId xmlns:p14="http://schemas.microsoft.com/office/powerpoint/2010/main" val="324554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Storage and Indexing review</a:t>
            </a:r>
          </a:p>
        </p:txBody>
      </p:sp>
      <p:sp>
        <p:nvSpPr>
          <p:cNvPr id="4" name="Rectangle 3">
            <a:extLst>
              <a:ext uri="{FF2B5EF4-FFF2-40B4-BE49-F238E27FC236}">
                <a16:creationId xmlns:a16="http://schemas.microsoft.com/office/drawing/2014/main" id="{5F08CF99-604F-B949-9C0C-78F306C96A1E}"/>
              </a:ext>
            </a:extLst>
          </p:cNvPr>
          <p:cNvSpPr/>
          <p:nvPr/>
        </p:nvSpPr>
        <p:spPr>
          <a:xfrm>
            <a:off x="727859" y="1260046"/>
            <a:ext cx="3007555" cy="461665"/>
          </a:xfrm>
          <a:prstGeom prst="rect">
            <a:avLst/>
          </a:prstGeom>
        </p:spPr>
        <p:txBody>
          <a:bodyPr wrap="none">
            <a:spAutoFit/>
          </a:bodyPr>
          <a:lstStyle/>
          <a:p>
            <a:r>
              <a:rPr lang="en-AU" sz="2400" b="1" dirty="0">
                <a:latin typeface="Times New Roman" panose="02020603050405020304" pitchFamily="18" charset="0"/>
              </a:rPr>
              <a:t>Storage and Indexing</a:t>
            </a:r>
            <a:endParaRPr lang="en-AU" sz="2400" dirty="0">
              <a:latin typeface="Times New Roman" panose="02020603050405020304" pitchFamily="18" charset="0"/>
            </a:endParaRPr>
          </a:p>
        </p:txBody>
      </p:sp>
      <p:sp>
        <p:nvSpPr>
          <p:cNvPr id="3" name="Rectangle 2">
            <a:extLst>
              <a:ext uri="{FF2B5EF4-FFF2-40B4-BE49-F238E27FC236}">
                <a16:creationId xmlns:a16="http://schemas.microsoft.com/office/drawing/2014/main" id="{02C8E6A0-2068-534A-8F18-0B73E4BE3BB0}"/>
              </a:ext>
            </a:extLst>
          </p:cNvPr>
          <p:cNvSpPr/>
          <p:nvPr/>
        </p:nvSpPr>
        <p:spPr>
          <a:xfrm>
            <a:off x="1057255" y="2219758"/>
            <a:ext cx="7029488" cy="461665"/>
          </a:xfrm>
          <a:prstGeom prst="rect">
            <a:avLst/>
          </a:prstGeom>
        </p:spPr>
        <p:txBody>
          <a:bodyPr wrap="none">
            <a:spAutoFit/>
          </a:bodyPr>
          <a:lstStyle/>
          <a:p>
            <a:r>
              <a:rPr lang="en-AU" sz="2400" dirty="0">
                <a:latin typeface="Arial" panose="020B0604020202020204" pitchFamily="34" charset="0"/>
              </a:rPr>
              <a:t>Alternative terms used with respect to disk storage</a:t>
            </a:r>
          </a:p>
        </p:txBody>
      </p:sp>
      <p:pic>
        <p:nvPicPr>
          <p:cNvPr id="6" name="Picture 5">
            <a:extLst>
              <a:ext uri="{FF2B5EF4-FFF2-40B4-BE49-F238E27FC236}">
                <a16:creationId xmlns:a16="http://schemas.microsoft.com/office/drawing/2014/main" id="{FDB89EF7-381A-E04D-AFE1-CDDCAA2CE4EE}"/>
              </a:ext>
            </a:extLst>
          </p:cNvPr>
          <p:cNvPicPr>
            <a:picLocks noChangeAspect="1"/>
          </p:cNvPicPr>
          <p:nvPr/>
        </p:nvPicPr>
        <p:blipFill>
          <a:blip r:embed="rId2"/>
          <a:stretch>
            <a:fillRect/>
          </a:stretch>
        </p:blipFill>
        <p:spPr>
          <a:xfrm>
            <a:off x="397933" y="3349729"/>
            <a:ext cx="8348133" cy="1641431"/>
          </a:xfrm>
          <a:prstGeom prst="rect">
            <a:avLst/>
          </a:prstGeom>
        </p:spPr>
      </p:pic>
    </p:spTree>
    <p:extLst>
      <p:ext uri="{BB962C8B-B14F-4D97-AF65-F5344CB8AC3E}">
        <p14:creationId xmlns:p14="http://schemas.microsoft.com/office/powerpoint/2010/main" val="12977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Storage and Indexing review</a:t>
            </a:r>
          </a:p>
        </p:txBody>
      </p:sp>
      <p:sp>
        <p:nvSpPr>
          <p:cNvPr id="4" name="Rectangle 3">
            <a:extLst>
              <a:ext uri="{FF2B5EF4-FFF2-40B4-BE49-F238E27FC236}">
                <a16:creationId xmlns:a16="http://schemas.microsoft.com/office/drawing/2014/main" id="{5F08CF99-604F-B949-9C0C-78F306C96A1E}"/>
              </a:ext>
            </a:extLst>
          </p:cNvPr>
          <p:cNvSpPr/>
          <p:nvPr/>
        </p:nvSpPr>
        <p:spPr>
          <a:xfrm>
            <a:off x="727859" y="1260046"/>
            <a:ext cx="3007555" cy="461665"/>
          </a:xfrm>
          <a:prstGeom prst="rect">
            <a:avLst/>
          </a:prstGeom>
        </p:spPr>
        <p:txBody>
          <a:bodyPr wrap="none">
            <a:spAutoFit/>
          </a:bodyPr>
          <a:lstStyle/>
          <a:p>
            <a:r>
              <a:rPr lang="en-AU" sz="2400" b="1" dirty="0">
                <a:latin typeface="Times New Roman" panose="02020603050405020304" pitchFamily="18" charset="0"/>
              </a:rPr>
              <a:t>Storage and Indexing</a:t>
            </a:r>
            <a:endParaRPr lang="en-AU" sz="2400" dirty="0">
              <a:latin typeface="Times New Roman" panose="02020603050405020304" pitchFamily="18" charset="0"/>
            </a:endParaRPr>
          </a:p>
        </p:txBody>
      </p:sp>
      <p:sp>
        <p:nvSpPr>
          <p:cNvPr id="3" name="Rectangle 2">
            <a:extLst>
              <a:ext uri="{FF2B5EF4-FFF2-40B4-BE49-F238E27FC236}">
                <a16:creationId xmlns:a16="http://schemas.microsoft.com/office/drawing/2014/main" id="{BA655EB6-F056-D04D-93AD-6A02AC41D47A}"/>
              </a:ext>
            </a:extLst>
          </p:cNvPr>
          <p:cNvSpPr/>
          <p:nvPr/>
        </p:nvSpPr>
        <p:spPr>
          <a:xfrm>
            <a:off x="642420" y="1721711"/>
            <a:ext cx="4454514" cy="461665"/>
          </a:xfrm>
          <a:prstGeom prst="rect">
            <a:avLst/>
          </a:prstGeom>
        </p:spPr>
        <p:txBody>
          <a:bodyPr wrap="square">
            <a:spAutoFit/>
          </a:bodyPr>
          <a:lstStyle/>
          <a:p>
            <a:r>
              <a:rPr lang="en-AU" sz="2400" b="1" dirty="0">
                <a:latin typeface="Arial" panose="020B0604020202020204" pitchFamily="34" charset="0"/>
              </a:rPr>
              <a:t>Files, pages and records</a:t>
            </a:r>
            <a:endParaRPr lang="en-AU" sz="2400" dirty="0">
              <a:latin typeface="Arial" panose="020B0604020202020204" pitchFamily="34" charset="0"/>
            </a:endParaRPr>
          </a:p>
        </p:txBody>
      </p:sp>
      <p:sp>
        <p:nvSpPr>
          <p:cNvPr id="5" name="Rectangle 4">
            <a:extLst>
              <a:ext uri="{FF2B5EF4-FFF2-40B4-BE49-F238E27FC236}">
                <a16:creationId xmlns:a16="http://schemas.microsoft.com/office/drawing/2014/main" id="{E813AF70-EFD2-6347-A5EF-0F3FD080EFB5}"/>
              </a:ext>
            </a:extLst>
          </p:cNvPr>
          <p:cNvSpPr/>
          <p:nvPr/>
        </p:nvSpPr>
        <p:spPr>
          <a:xfrm>
            <a:off x="-270933" y="2219758"/>
            <a:ext cx="9025467" cy="3416320"/>
          </a:xfrm>
          <a:prstGeom prst="rect">
            <a:avLst/>
          </a:prstGeom>
        </p:spPr>
        <p:txBody>
          <a:bodyPr wrap="square">
            <a:spAutoFit/>
          </a:bodyPr>
          <a:lstStyle/>
          <a:p>
            <a:endParaRPr lang="en-AU" sz="2400" dirty="0"/>
          </a:p>
          <a:p>
            <a:pPr marL="1143000" lvl="2" indent="-228600">
              <a:buFont typeface="Arial" panose="020B0604020202020204" pitchFamily="34" charset="0"/>
              <a:buChar char="•"/>
            </a:pPr>
            <a:r>
              <a:rPr lang="en-AU" sz="2400" b="1" dirty="0">
                <a:latin typeface="Arial" panose="020B0604020202020204" pitchFamily="34" charset="0"/>
              </a:rPr>
              <a:t>record</a:t>
            </a:r>
            <a:r>
              <a:rPr lang="en-AU" sz="2400" dirty="0">
                <a:latin typeface="Arial" panose="020B0604020202020204" pitchFamily="34" charset="0"/>
              </a:rPr>
              <a:t>: an individual </a:t>
            </a:r>
            <a:r>
              <a:rPr lang="en-AU" sz="2400" b="1" dirty="0">
                <a:latin typeface="Arial" panose="020B0604020202020204" pitchFamily="34" charset="0"/>
              </a:rPr>
              <a:t>row</a:t>
            </a:r>
            <a:r>
              <a:rPr lang="en-AU" sz="2400" dirty="0">
                <a:latin typeface="Arial" panose="020B0604020202020204" pitchFamily="34" charset="0"/>
              </a:rPr>
              <a:t> of a table and has a unique </a:t>
            </a:r>
            <a:r>
              <a:rPr lang="en-AU" sz="2400" i="1" dirty="0">
                <a:solidFill>
                  <a:srgbClr val="FB0008"/>
                </a:solidFill>
                <a:latin typeface="Times" pitchFamily="2" charset="0"/>
              </a:rPr>
              <a:t>rid</a:t>
            </a:r>
            <a:r>
              <a:rPr lang="en-AU" sz="2400" i="1" dirty="0">
                <a:latin typeface="Times" pitchFamily="2" charset="0"/>
              </a:rPr>
              <a:t> (</a:t>
            </a:r>
            <a:r>
              <a:rPr lang="en-AU" sz="2400" dirty="0">
                <a:latin typeface="Arial" panose="020B0604020202020204" pitchFamily="34" charset="0"/>
              </a:rPr>
              <a:t>disk address of the page containing the record). </a:t>
            </a:r>
          </a:p>
          <a:p>
            <a:pPr marL="914400" lvl="3"/>
            <a:r>
              <a:rPr lang="en-AU" sz="2400" dirty="0">
                <a:latin typeface="Arial" panose="020B0604020202020204" pitchFamily="34" charset="0"/>
              </a:rPr>
              <a:t>   </a:t>
            </a:r>
            <a:r>
              <a:rPr lang="en-AU" sz="2400" dirty="0" err="1">
                <a:latin typeface="Arial" panose="020B0604020202020204" pitchFamily="34" charset="0"/>
              </a:rPr>
              <a:t>eg.</a:t>
            </a:r>
            <a:r>
              <a:rPr lang="en-AU" sz="2400" dirty="0">
                <a:latin typeface="Arial" panose="020B0604020202020204" pitchFamily="34" charset="0"/>
              </a:rPr>
              <a:t> </a:t>
            </a:r>
            <a:r>
              <a:rPr lang="en-AU" sz="2400" i="1" dirty="0">
                <a:latin typeface="Times" pitchFamily="2" charset="0"/>
              </a:rPr>
              <a:t>rid </a:t>
            </a:r>
            <a:r>
              <a:rPr lang="en-AU" sz="2400" dirty="0">
                <a:latin typeface="Arial" panose="020B0604020202020204" pitchFamily="34" charset="0"/>
              </a:rPr>
              <a:t>(3, 7) refers to the seventh record from third page</a:t>
            </a:r>
          </a:p>
          <a:p>
            <a:pPr marL="1143000" lvl="2" indent="-228600">
              <a:buFont typeface="Arial" panose="020B0604020202020204" pitchFamily="34" charset="0"/>
              <a:buChar char="•"/>
            </a:pPr>
            <a:r>
              <a:rPr lang="en-AU" sz="2400" b="1" dirty="0">
                <a:latin typeface="Arial" panose="020B0604020202020204" pitchFamily="34" charset="0"/>
              </a:rPr>
              <a:t>page</a:t>
            </a:r>
            <a:r>
              <a:rPr lang="en-AU" sz="2400" dirty="0">
                <a:latin typeface="Arial" panose="020B0604020202020204" pitchFamily="34" charset="0"/>
              </a:rPr>
              <a:t>: an allocation of space on disk or in memory containing a collection of </a:t>
            </a:r>
            <a:r>
              <a:rPr lang="en-AU" sz="2400" b="1" dirty="0">
                <a:latin typeface="Arial" panose="020B0604020202020204" pitchFamily="34" charset="0"/>
              </a:rPr>
              <a:t>records</a:t>
            </a:r>
            <a:r>
              <a:rPr lang="en-AU" sz="2400" dirty="0">
                <a:latin typeface="Arial" panose="020B0604020202020204" pitchFamily="34" charset="0"/>
              </a:rPr>
              <a:t>. (every page is the </a:t>
            </a:r>
            <a:r>
              <a:rPr lang="en-AU" sz="2400" dirty="0">
                <a:solidFill>
                  <a:srgbClr val="FB0008"/>
                </a:solidFill>
                <a:latin typeface="Arial" panose="020B0604020202020204" pitchFamily="34" charset="0"/>
              </a:rPr>
              <a:t>same size</a:t>
            </a:r>
            <a:r>
              <a:rPr lang="en-AU" sz="2400" dirty="0">
                <a:latin typeface="Arial" panose="020B0604020202020204" pitchFamily="34" charset="0"/>
              </a:rPr>
              <a:t>)</a:t>
            </a:r>
          </a:p>
          <a:p>
            <a:pPr marL="1143000" lvl="2" indent="-228600">
              <a:buFont typeface="Arial" panose="020B0604020202020204" pitchFamily="34" charset="0"/>
              <a:buChar char="•"/>
            </a:pPr>
            <a:r>
              <a:rPr lang="en-AU" sz="2400" b="1" dirty="0">
                <a:latin typeface="Arial" panose="020B0604020202020204" pitchFamily="34" charset="0"/>
              </a:rPr>
              <a:t>file</a:t>
            </a:r>
            <a:r>
              <a:rPr lang="en-AU" sz="2400" dirty="0">
                <a:latin typeface="Arial" panose="020B0604020202020204" pitchFamily="34" charset="0"/>
              </a:rPr>
              <a:t>: a collection of </a:t>
            </a:r>
            <a:r>
              <a:rPr lang="en-AU" sz="2400" b="1" dirty="0">
                <a:latin typeface="Arial" panose="020B0604020202020204" pitchFamily="34" charset="0"/>
              </a:rPr>
              <a:t>pages</a:t>
            </a:r>
            <a:r>
              <a:rPr lang="en-AU" sz="2400" dirty="0">
                <a:latin typeface="Arial" panose="020B0604020202020204" pitchFamily="34" charset="0"/>
              </a:rPr>
              <a:t> containing records (In simple database scenarios: single table)</a:t>
            </a:r>
          </a:p>
        </p:txBody>
      </p:sp>
    </p:spTree>
    <p:extLst>
      <p:ext uri="{BB962C8B-B14F-4D97-AF65-F5344CB8AC3E}">
        <p14:creationId xmlns:p14="http://schemas.microsoft.com/office/powerpoint/2010/main" val="2895464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Storage and Indexing review</a:t>
            </a:r>
          </a:p>
        </p:txBody>
      </p:sp>
      <p:sp>
        <p:nvSpPr>
          <p:cNvPr id="4" name="Rectangle 3">
            <a:extLst>
              <a:ext uri="{FF2B5EF4-FFF2-40B4-BE49-F238E27FC236}">
                <a16:creationId xmlns:a16="http://schemas.microsoft.com/office/drawing/2014/main" id="{5F08CF99-604F-B949-9C0C-78F306C96A1E}"/>
              </a:ext>
            </a:extLst>
          </p:cNvPr>
          <p:cNvSpPr/>
          <p:nvPr/>
        </p:nvSpPr>
        <p:spPr>
          <a:xfrm>
            <a:off x="727859" y="1260046"/>
            <a:ext cx="3007555" cy="461665"/>
          </a:xfrm>
          <a:prstGeom prst="rect">
            <a:avLst/>
          </a:prstGeom>
        </p:spPr>
        <p:txBody>
          <a:bodyPr wrap="none">
            <a:spAutoFit/>
          </a:bodyPr>
          <a:lstStyle/>
          <a:p>
            <a:r>
              <a:rPr lang="en-AU" sz="2400" b="1" dirty="0">
                <a:latin typeface="Times New Roman" panose="02020603050405020304" pitchFamily="18" charset="0"/>
              </a:rPr>
              <a:t>Storage and Indexing</a:t>
            </a:r>
            <a:endParaRPr lang="en-AU" sz="2400" dirty="0">
              <a:latin typeface="Times New Roman" panose="02020603050405020304" pitchFamily="18" charset="0"/>
            </a:endParaRPr>
          </a:p>
        </p:txBody>
      </p:sp>
      <p:sp>
        <p:nvSpPr>
          <p:cNvPr id="5" name="Rectangle 4">
            <a:extLst>
              <a:ext uri="{FF2B5EF4-FFF2-40B4-BE49-F238E27FC236}">
                <a16:creationId xmlns:a16="http://schemas.microsoft.com/office/drawing/2014/main" id="{375185D8-909D-F04C-A796-E4710E508565}"/>
              </a:ext>
            </a:extLst>
          </p:cNvPr>
          <p:cNvSpPr/>
          <p:nvPr/>
        </p:nvSpPr>
        <p:spPr>
          <a:xfrm>
            <a:off x="642420" y="1721711"/>
            <a:ext cx="4454514" cy="461665"/>
          </a:xfrm>
          <a:prstGeom prst="rect">
            <a:avLst/>
          </a:prstGeom>
        </p:spPr>
        <p:txBody>
          <a:bodyPr wrap="square">
            <a:spAutoFit/>
          </a:bodyPr>
          <a:lstStyle/>
          <a:p>
            <a:r>
              <a:rPr lang="en-AU" sz="2400" b="1" dirty="0">
                <a:latin typeface="Arial" panose="020B0604020202020204" pitchFamily="34" charset="0"/>
              </a:rPr>
              <a:t>Files, pages and records</a:t>
            </a:r>
            <a:endParaRPr lang="en-AU" sz="2400" dirty="0">
              <a:latin typeface="Arial" panose="020B0604020202020204" pitchFamily="34" charset="0"/>
            </a:endParaRPr>
          </a:p>
        </p:txBody>
      </p:sp>
      <p:pic>
        <p:nvPicPr>
          <p:cNvPr id="6" name="Picture 5">
            <a:extLst>
              <a:ext uri="{FF2B5EF4-FFF2-40B4-BE49-F238E27FC236}">
                <a16:creationId xmlns:a16="http://schemas.microsoft.com/office/drawing/2014/main" id="{23E21CFC-C480-9446-A65E-A67F2F7E3979}"/>
              </a:ext>
            </a:extLst>
          </p:cNvPr>
          <p:cNvPicPr>
            <a:picLocks noChangeAspect="1"/>
          </p:cNvPicPr>
          <p:nvPr/>
        </p:nvPicPr>
        <p:blipFill>
          <a:blip r:embed="rId2"/>
          <a:stretch>
            <a:fillRect/>
          </a:stretch>
        </p:blipFill>
        <p:spPr>
          <a:xfrm>
            <a:off x="920750" y="3143088"/>
            <a:ext cx="7302500" cy="2133600"/>
          </a:xfrm>
          <a:prstGeom prst="rect">
            <a:avLst/>
          </a:prstGeom>
        </p:spPr>
      </p:pic>
    </p:spTree>
    <p:extLst>
      <p:ext uri="{BB962C8B-B14F-4D97-AF65-F5344CB8AC3E}">
        <p14:creationId xmlns:p14="http://schemas.microsoft.com/office/powerpoint/2010/main" val="239973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Storage and Indexing review</a:t>
            </a:r>
          </a:p>
        </p:txBody>
      </p:sp>
      <p:sp>
        <p:nvSpPr>
          <p:cNvPr id="4" name="Rectangle 3">
            <a:extLst>
              <a:ext uri="{FF2B5EF4-FFF2-40B4-BE49-F238E27FC236}">
                <a16:creationId xmlns:a16="http://schemas.microsoft.com/office/drawing/2014/main" id="{5F08CF99-604F-B949-9C0C-78F306C96A1E}"/>
              </a:ext>
            </a:extLst>
          </p:cNvPr>
          <p:cNvSpPr/>
          <p:nvPr/>
        </p:nvSpPr>
        <p:spPr>
          <a:xfrm>
            <a:off x="727859" y="1260046"/>
            <a:ext cx="3007555" cy="461665"/>
          </a:xfrm>
          <a:prstGeom prst="rect">
            <a:avLst/>
          </a:prstGeom>
        </p:spPr>
        <p:txBody>
          <a:bodyPr wrap="none">
            <a:spAutoFit/>
          </a:bodyPr>
          <a:lstStyle/>
          <a:p>
            <a:r>
              <a:rPr lang="en-AU" sz="2400" b="1" dirty="0">
                <a:latin typeface="Times New Roman" panose="02020603050405020304" pitchFamily="18" charset="0"/>
              </a:rPr>
              <a:t>Storage and Indexing</a:t>
            </a:r>
            <a:endParaRPr lang="en-AU" sz="2400" dirty="0">
              <a:latin typeface="Times New Roman" panose="02020603050405020304" pitchFamily="18" charset="0"/>
            </a:endParaRPr>
          </a:p>
        </p:txBody>
      </p:sp>
      <p:sp>
        <p:nvSpPr>
          <p:cNvPr id="3" name="Rectangle 2">
            <a:extLst>
              <a:ext uri="{FF2B5EF4-FFF2-40B4-BE49-F238E27FC236}">
                <a16:creationId xmlns:a16="http://schemas.microsoft.com/office/drawing/2014/main" id="{5A1C1098-C766-3444-ACEC-E539E49E7A6C}"/>
              </a:ext>
            </a:extLst>
          </p:cNvPr>
          <p:cNvSpPr/>
          <p:nvPr/>
        </p:nvSpPr>
        <p:spPr>
          <a:xfrm>
            <a:off x="920220" y="1988925"/>
            <a:ext cx="2815194" cy="461665"/>
          </a:xfrm>
          <a:prstGeom prst="rect">
            <a:avLst/>
          </a:prstGeom>
        </p:spPr>
        <p:txBody>
          <a:bodyPr wrap="none">
            <a:spAutoFit/>
          </a:bodyPr>
          <a:lstStyle/>
          <a:p>
            <a:r>
              <a:rPr lang="en-AU" sz="2400" b="1" dirty="0">
                <a:latin typeface="Arial" panose="020B0604020202020204" pitchFamily="34" charset="0"/>
              </a:rPr>
              <a:t>File organisations</a:t>
            </a:r>
            <a:endParaRPr lang="en-AU" sz="2400" dirty="0">
              <a:latin typeface="Arial" panose="020B0604020202020204" pitchFamily="34" charset="0"/>
            </a:endParaRPr>
          </a:p>
        </p:txBody>
      </p:sp>
      <p:sp>
        <p:nvSpPr>
          <p:cNvPr id="7" name="Rectangle 6">
            <a:extLst>
              <a:ext uri="{FF2B5EF4-FFF2-40B4-BE49-F238E27FC236}">
                <a16:creationId xmlns:a16="http://schemas.microsoft.com/office/drawing/2014/main" id="{5C814A73-768F-D140-8AA5-39D9F0C0119A}"/>
              </a:ext>
            </a:extLst>
          </p:cNvPr>
          <p:cNvSpPr/>
          <p:nvPr/>
        </p:nvSpPr>
        <p:spPr>
          <a:xfrm>
            <a:off x="920220" y="2713061"/>
            <a:ext cx="6774148" cy="2308324"/>
          </a:xfrm>
          <a:prstGeom prst="rect">
            <a:avLst/>
          </a:prstGeom>
        </p:spPr>
        <p:txBody>
          <a:bodyPr wrap="square">
            <a:spAutoFit/>
          </a:bodyPr>
          <a:lstStyle/>
          <a:p>
            <a:endParaRPr lang="en-AU" sz="2400" dirty="0"/>
          </a:p>
          <a:p>
            <a:pPr marL="1143000" lvl="2" indent="-228600">
              <a:buFont typeface="Arial" panose="020B0604020202020204" pitchFamily="34" charset="0"/>
              <a:buChar char="•"/>
            </a:pPr>
            <a:r>
              <a:rPr lang="en-AU" sz="2400" dirty="0">
                <a:latin typeface="Arial" panose="020B0604020202020204" pitchFamily="34" charset="0"/>
              </a:rPr>
              <a:t>defines how file records are mapped onto pages (stored on disk). </a:t>
            </a:r>
          </a:p>
          <a:p>
            <a:pPr marL="1143000" lvl="2" indent="-228600">
              <a:buFont typeface="Arial" panose="020B0604020202020204" pitchFamily="34" charset="0"/>
              <a:buChar char="•"/>
            </a:pPr>
            <a:r>
              <a:rPr lang="en-AU" sz="2400" dirty="0">
                <a:latin typeface="Arial" panose="020B0604020202020204" pitchFamily="34" charset="0"/>
              </a:rPr>
              <a:t>Heap file organization</a:t>
            </a:r>
          </a:p>
          <a:p>
            <a:pPr marL="1143000" lvl="2" indent="-228600">
              <a:buFont typeface="Arial" panose="020B0604020202020204" pitchFamily="34" charset="0"/>
              <a:buChar char="•"/>
            </a:pPr>
            <a:r>
              <a:rPr lang="en-AU" sz="2400" dirty="0">
                <a:latin typeface="Arial" panose="020B0604020202020204" pitchFamily="34" charset="0"/>
              </a:rPr>
              <a:t>Sorted file organization</a:t>
            </a:r>
          </a:p>
          <a:p>
            <a:pPr marL="1143000" lvl="2" indent="-228600">
              <a:buFont typeface="Arial" panose="020B0604020202020204" pitchFamily="34" charset="0"/>
              <a:buChar char="•"/>
            </a:pPr>
            <a:r>
              <a:rPr lang="en-AU" sz="2400" dirty="0">
                <a:latin typeface="Arial" panose="020B0604020202020204" pitchFamily="34" charset="0"/>
              </a:rPr>
              <a:t>Index file organization</a:t>
            </a:r>
          </a:p>
        </p:txBody>
      </p:sp>
    </p:spTree>
    <p:extLst>
      <p:ext uri="{BB962C8B-B14F-4D97-AF65-F5344CB8AC3E}">
        <p14:creationId xmlns:p14="http://schemas.microsoft.com/office/powerpoint/2010/main" val="30985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Storage and Indexing review</a:t>
            </a:r>
          </a:p>
        </p:txBody>
      </p:sp>
      <p:sp>
        <p:nvSpPr>
          <p:cNvPr id="4" name="Rectangle 3">
            <a:extLst>
              <a:ext uri="{FF2B5EF4-FFF2-40B4-BE49-F238E27FC236}">
                <a16:creationId xmlns:a16="http://schemas.microsoft.com/office/drawing/2014/main" id="{5F08CF99-604F-B949-9C0C-78F306C96A1E}"/>
              </a:ext>
            </a:extLst>
          </p:cNvPr>
          <p:cNvSpPr/>
          <p:nvPr/>
        </p:nvSpPr>
        <p:spPr>
          <a:xfrm>
            <a:off x="727859" y="1260046"/>
            <a:ext cx="3007555" cy="461665"/>
          </a:xfrm>
          <a:prstGeom prst="rect">
            <a:avLst/>
          </a:prstGeom>
        </p:spPr>
        <p:txBody>
          <a:bodyPr wrap="none">
            <a:spAutoFit/>
          </a:bodyPr>
          <a:lstStyle/>
          <a:p>
            <a:r>
              <a:rPr lang="en-AU" sz="2400" b="1" dirty="0">
                <a:latin typeface="Times New Roman" panose="02020603050405020304" pitchFamily="18" charset="0"/>
              </a:rPr>
              <a:t>Storage and Indexing</a:t>
            </a:r>
            <a:endParaRPr lang="en-AU" sz="2400" dirty="0">
              <a:latin typeface="Times New Roman" panose="02020603050405020304" pitchFamily="18" charset="0"/>
            </a:endParaRPr>
          </a:p>
        </p:txBody>
      </p:sp>
      <p:sp>
        <p:nvSpPr>
          <p:cNvPr id="3" name="Rectangle 2">
            <a:extLst>
              <a:ext uri="{FF2B5EF4-FFF2-40B4-BE49-F238E27FC236}">
                <a16:creationId xmlns:a16="http://schemas.microsoft.com/office/drawing/2014/main" id="{CEDC6929-DE85-7E48-B4AF-8F8F02651F73}"/>
              </a:ext>
            </a:extLst>
          </p:cNvPr>
          <p:cNvSpPr/>
          <p:nvPr/>
        </p:nvSpPr>
        <p:spPr>
          <a:xfrm>
            <a:off x="712375" y="1758093"/>
            <a:ext cx="6638118" cy="461665"/>
          </a:xfrm>
          <a:prstGeom prst="rect">
            <a:avLst/>
          </a:prstGeom>
        </p:spPr>
        <p:txBody>
          <a:bodyPr wrap="square">
            <a:spAutoFit/>
          </a:bodyPr>
          <a:lstStyle/>
          <a:p>
            <a:r>
              <a:rPr lang="en-AU" sz="2400" b="1" dirty="0">
                <a:latin typeface="Arial" panose="020B0604020202020204" pitchFamily="34" charset="0"/>
              </a:rPr>
              <a:t>Heap file organisation:</a:t>
            </a:r>
            <a:endParaRPr lang="en-AU" sz="2400" dirty="0">
              <a:latin typeface="Arial" panose="020B0604020202020204" pitchFamily="34" charset="0"/>
            </a:endParaRPr>
          </a:p>
        </p:txBody>
      </p:sp>
      <p:sp>
        <p:nvSpPr>
          <p:cNvPr id="5" name="Rectangle 4">
            <a:extLst>
              <a:ext uri="{FF2B5EF4-FFF2-40B4-BE49-F238E27FC236}">
                <a16:creationId xmlns:a16="http://schemas.microsoft.com/office/drawing/2014/main" id="{9DE9AE73-A722-0847-90AF-3C3F7015F368}"/>
              </a:ext>
            </a:extLst>
          </p:cNvPr>
          <p:cNvSpPr/>
          <p:nvPr/>
        </p:nvSpPr>
        <p:spPr>
          <a:xfrm>
            <a:off x="-171549" y="2256140"/>
            <a:ext cx="8672081" cy="1938992"/>
          </a:xfrm>
          <a:prstGeom prst="rect">
            <a:avLst/>
          </a:prstGeom>
        </p:spPr>
        <p:txBody>
          <a:bodyPr wrap="square">
            <a:spAutoFit/>
          </a:bodyPr>
          <a:lstStyle/>
          <a:p>
            <a:endParaRPr lang="en-AU" sz="2400" dirty="0"/>
          </a:p>
          <a:p>
            <a:pPr marL="1143000" lvl="2" indent="-228600">
              <a:buFont typeface="Arial" panose="020B0604020202020204" pitchFamily="34" charset="0"/>
              <a:buChar char="•"/>
            </a:pPr>
            <a:r>
              <a:rPr lang="en-AU" sz="2400" dirty="0">
                <a:latin typeface="Arial" panose="020B0604020202020204" pitchFamily="34" charset="0"/>
              </a:rPr>
              <a:t>No ordering, sequencing or indexing</a:t>
            </a:r>
          </a:p>
          <a:p>
            <a:pPr marL="1143000" lvl="2" indent="-228600">
              <a:buFont typeface="Arial" panose="020B0604020202020204" pitchFamily="34" charset="0"/>
              <a:buChar char="•"/>
            </a:pPr>
            <a:r>
              <a:rPr lang="en-AU" sz="2400" dirty="0">
                <a:latin typeface="Arial" panose="020B0604020202020204" pitchFamily="34" charset="0"/>
              </a:rPr>
              <a:t>Suitable when retrieving all records</a:t>
            </a:r>
          </a:p>
          <a:p>
            <a:pPr marL="1143000" lvl="2" indent="-228600">
              <a:buFont typeface="Arial" panose="020B0604020202020204" pitchFamily="34" charset="0"/>
              <a:buChar char="•"/>
            </a:pPr>
            <a:r>
              <a:rPr lang="en-AU" sz="2400" dirty="0">
                <a:latin typeface="Arial" panose="020B0604020202020204" pitchFamily="34" charset="0"/>
              </a:rPr>
              <a:t>Slow search</a:t>
            </a:r>
          </a:p>
          <a:p>
            <a:pPr marL="1143000" lvl="2" indent="-228600">
              <a:buFont typeface="Arial" panose="020B0604020202020204" pitchFamily="34" charset="0"/>
              <a:buChar char="•"/>
            </a:pPr>
            <a:r>
              <a:rPr lang="en-AU" sz="2400" dirty="0">
                <a:latin typeface="Arial" panose="020B0604020202020204" pitchFamily="34" charset="0"/>
              </a:rPr>
              <a:t>Quick insert</a:t>
            </a:r>
          </a:p>
        </p:txBody>
      </p:sp>
      <p:pic>
        <p:nvPicPr>
          <p:cNvPr id="6" name="Picture 5">
            <a:extLst>
              <a:ext uri="{FF2B5EF4-FFF2-40B4-BE49-F238E27FC236}">
                <a16:creationId xmlns:a16="http://schemas.microsoft.com/office/drawing/2014/main" id="{103B992C-3473-B341-B990-45D31E00B8CD}"/>
              </a:ext>
            </a:extLst>
          </p:cNvPr>
          <p:cNvPicPr>
            <a:picLocks noChangeAspect="1"/>
          </p:cNvPicPr>
          <p:nvPr/>
        </p:nvPicPr>
        <p:blipFill>
          <a:blip r:embed="rId2"/>
          <a:stretch>
            <a:fillRect/>
          </a:stretch>
        </p:blipFill>
        <p:spPr>
          <a:xfrm>
            <a:off x="3083206" y="3612954"/>
            <a:ext cx="5823727" cy="2745855"/>
          </a:xfrm>
          <a:prstGeom prst="rect">
            <a:avLst/>
          </a:prstGeom>
        </p:spPr>
      </p:pic>
    </p:spTree>
    <p:extLst>
      <p:ext uri="{BB962C8B-B14F-4D97-AF65-F5344CB8AC3E}">
        <p14:creationId xmlns:p14="http://schemas.microsoft.com/office/powerpoint/2010/main" val="172640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B5C2-113B-2E4D-A488-392F106E303D}"/>
              </a:ext>
            </a:extLst>
          </p:cNvPr>
          <p:cNvSpPr>
            <a:spLocks noGrp="1"/>
          </p:cNvSpPr>
          <p:nvPr>
            <p:ph type="title"/>
          </p:nvPr>
        </p:nvSpPr>
        <p:spPr/>
        <p:txBody>
          <a:bodyPr/>
          <a:lstStyle/>
          <a:p>
            <a:r>
              <a:rPr lang="en-US" sz="2800" dirty="0">
                <a:solidFill>
                  <a:schemeClr val="bg1"/>
                </a:solidFill>
              </a:rPr>
              <a:t>Storage and Indexing review</a:t>
            </a:r>
          </a:p>
        </p:txBody>
      </p:sp>
      <p:sp>
        <p:nvSpPr>
          <p:cNvPr id="4" name="Rectangle 3">
            <a:extLst>
              <a:ext uri="{FF2B5EF4-FFF2-40B4-BE49-F238E27FC236}">
                <a16:creationId xmlns:a16="http://schemas.microsoft.com/office/drawing/2014/main" id="{5F08CF99-604F-B949-9C0C-78F306C96A1E}"/>
              </a:ext>
            </a:extLst>
          </p:cNvPr>
          <p:cNvSpPr/>
          <p:nvPr/>
        </p:nvSpPr>
        <p:spPr>
          <a:xfrm>
            <a:off x="727859" y="1260046"/>
            <a:ext cx="3007555" cy="461665"/>
          </a:xfrm>
          <a:prstGeom prst="rect">
            <a:avLst/>
          </a:prstGeom>
        </p:spPr>
        <p:txBody>
          <a:bodyPr wrap="none">
            <a:spAutoFit/>
          </a:bodyPr>
          <a:lstStyle/>
          <a:p>
            <a:r>
              <a:rPr lang="en-AU" sz="2400" b="1" dirty="0">
                <a:latin typeface="Times New Roman" panose="02020603050405020304" pitchFamily="18" charset="0"/>
              </a:rPr>
              <a:t>Storage and Indexing</a:t>
            </a:r>
            <a:endParaRPr lang="en-AU" sz="2400" dirty="0">
              <a:latin typeface="Times New Roman" panose="02020603050405020304" pitchFamily="18" charset="0"/>
            </a:endParaRPr>
          </a:p>
        </p:txBody>
      </p:sp>
      <p:sp>
        <p:nvSpPr>
          <p:cNvPr id="3" name="Rectangle 2">
            <a:extLst>
              <a:ext uri="{FF2B5EF4-FFF2-40B4-BE49-F238E27FC236}">
                <a16:creationId xmlns:a16="http://schemas.microsoft.com/office/drawing/2014/main" id="{9A9559A2-CEE7-7B42-ACA7-A6A18ECA7F86}"/>
              </a:ext>
            </a:extLst>
          </p:cNvPr>
          <p:cNvSpPr/>
          <p:nvPr/>
        </p:nvSpPr>
        <p:spPr>
          <a:xfrm>
            <a:off x="727859" y="1721711"/>
            <a:ext cx="3703258" cy="461665"/>
          </a:xfrm>
          <a:prstGeom prst="rect">
            <a:avLst/>
          </a:prstGeom>
        </p:spPr>
        <p:txBody>
          <a:bodyPr wrap="none">
            <a:spAutoFit/>
          </a:bodyPr>
          <a:lstStyle/>
          <a:p>
            <a:r>
              <a:rPr lang="en-AU" sz="2400" b="1" dirty="0">
                <a:latin typeface="Arial" panose="020B0604020202020204" pitchFamily="34" charset="0"/>
              </a:rPr>
              <a:t>Sorted file organization:</a:t>
            </a:r>
            <a:endParaRPr lang="en-AU" sz="2400" dirty="0">
              <a:latin typeface="Arial" panose="020B0604020202020204" pitchFamily="34" charset="0"/>
            </a:endParaRPr>
          </a:p>
        </p:txBody>
      </p:sp>
      <p:sp>
        <p:nvSpPr>
          <p:cNvPr id="5" name="Rectangle 4">
            <a:extLst>
              <a:ext uri="{FF2B5EF4-FFF2-40B4-BE49-F238E27FC236}">
                <a16:creationId xmlns:a16="http://schemas.microsoft.com/office/drawing/2014/main" id="{0E66D85E-3802-084F-9BBC-37A9DFD2697E}"/>
              </a:ext>
            </a:extLst>
          </p:cNvPr>
          <p:cNvSpPr/>
          <p:nvPr/>
        </p:nvSpPr>
        <p:spPr>
          <a:xfrm>
            <a:off x="-74586" y="1988926"/>
            <a:ext cx="7440586" cy="2308324"/>
          </a:xfrm>
          <a:prstGeom prst="rect">
            <a:avLst/>
          </a:prstGeom>
        </p:spPr>
        <p:txBody>
          <a:bodyPr wrap="square">
            <a:spAutoFit/>
          </a:bodyPr>
          <a:lstStyle/>
          <a:p>
            <a:endParaRPr lang="en-AU" sz="2400" dirty="0"/>
          </a:p>
          <a:p>
            <a:pPr marL="1143000" lvl="2" indent="-228600">
              <a:buFont typeface="Arial" panose="020B0604020202020204" pitchFamily="34" charset="0"/>
              <a:buChar char="•"/>
            </a:pPr>
            <a:r>
              <a:rPr lang="en-AU" sz="2400" dirty="0">
                <a:latin typeface="Arial" panose="020B0604020202020204" pitchFamily="34" charset="0"/>
              </a:rPr>
              <a:t>sequential order based on the </a:t>
            </a:r>
            <a:r>
              <a:rPr lang="en-AU" sz="2400" b="1" i="1" dirty="0">
                <a:solidFill>
                  <a:srgbClr val="FB1808"/>
                </a:solidFill>
                <a:latin typeface="Times" pitchFamily="2" charset="0"/>
              </a:rPr>
              <a:t>search key </a:t>
            </a:r>
            <a:r>
              <a:rPr lang="en-AU" sz="2400" dirty="0">
                <a:latin typeface="Times" pitchFamily="2" charset="0"/>
              </a:rPr>
              <a:t>(not PK or FK)</a:t>
            </a:r>
            <a:endParaRPr lang="en-AU" sz="2400" dirty="0">
              <a:latin typeface="Arial" panose="020B0604020202020204" pitchFamily="34" charset="0"/>
            </a:endParaRPr>
          </a:p>
          <a:p>
            <a:pPr marL="1143000" lvl="2" indent="-228600">
              <a:buFont typeface="Arial" panose="020B0604020202020204" pitchFamily="34" charset="0"/>
              <a:buChar char="•"/>
            </a:pPr>
            <a:r>
              <a:rPr lang="en-AU" sz="2400" dirty="0">
                <a:latin typeface="Arial" panose="020B0604020202020204" pitchFamily="34" charset="0"/>
              </a:rPr>
              <a:t>Quick search for search key(especially on range)</a:t>
            </a:r>
          </a:p>
          <a:p>
            <a:pPr marL="1143000" lvl="2" indent="-228600">
              <a:buFont typeface="Arial" panose="020B0604020202020204" pitchFamily="34" charset="0"/>
              <a:buChar char="•"/>
            </a:pPr>
            <a:r>
              <a:rPr lang="en-AU" sz="2400" dirty="0">
                <a:latin typeface="Arial" panose="020B0604020202020204" pitchFamily="34" charset="0"/>
              </a:rPr>
              <a:t>Slow insert</a:t>
            </a:r>
          </a:p>
        </p:txBody>
      </p:sp>
      <p:pic>
        <p:nvPicPr>
          <p:cNvPr id="6" name="Picture 5">
            <a:extLst>
              <a:ext uri="{FF2B5EF4-FFF2-40B4-BE49-F238E27FC236}">
                <a16:creationId xmlns:a16="http://schemas.microsoft.com/office/drawing/2014/main" id="{00475B6B-5CBB-574B-9FCA-F045BD8115A4}"/>
              </a:ext>
            </a:extLst>
          </p:cNvPr>
          <p:cNvPicPr>
            <a:picLocks noChangeAspect="1"/>
          </p:cNvPicPr>
          <p:nvPr/>
        </p:nvPicPr>
        <p:blipFill>
          <a:blip r:embed="rId2"/>
          <a:stretch>
            <a:fillRect/>
          </a:stretch>
        </p:blipFill>
        <p:spPr>
          <a:xfrm>
            <a:off x="2956480" y="3623733"/>
            <a:ext cx="5844815" cy="2752083"/>
          </a:xfrm>
          <a:prstGeom prst="rect">
            <a:avLst/>
          </a:prstGeom>
        </p:spPr>
      </p:pic>
    </p:spTree>
    <p:extLst>
      <p:ext uri="{BB962C8B-B14F-4D97-AF65-F5344CB8AC3E}">
        <p14:creationId xmlns:p14="http://schemas.microsoft.com/office/powerpoint/2010/main" val="4291722585"/>
      </p:ext>
    </p:extLst>
  </p:cSld>
  <p:clrMapOvr>
    <a:masterClrMapping/>
  </p:clrMapOvr>
</p:sld>
</file>

<file path=ppt/theme/theme1.xml><?xml version="1.0" encoding="utf-8"?>
<a:theme xmlns:a="http://schemas.openxmlformats.org/drawingml/2006/main" name="Templat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6001</TotalTime>
  <Words>1910</Words>
  <Application>Microsoft Macintosh PowerPoint</Application>
  <PresentationFormat>On-screen Show (4:3)</PresentationFormat>
  <Paragraphs>374</Paragraphs>
  <Slides>38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TimesNewRomanPS</vt:lpstr>
      <vt:lpstr>TimesNewRomanPSMT</vt:lpstr>
      <vt:lpstr>Arial</vt:lpstr>
      <vt:lpstr>Consolas</vt:lpstr>
      <vt:lpstr>Times</vt:lpstr>
      <vt:lpstr>Times New Roman</vt:lpstr>
      <vt:lpstr>Template</vt:lpstr>
      <vt:lpstr>INFO20003 Database Systems</vt:lpstr>
      <vt:lpstr>Agenda Today</vt:lpstr>
      <vt:lpstr>Storage and Indexing review</vt:lpstr>
      <vt:lpstr>Storage and Indexing review</vt:lpstr>
      <vt:lpstr>Storage and Indexing review</vt:lpstr>
      <vt:lpstr>Storage and Indexing review</vt:lpstr>
      <vt:lpstr>Storage and Indexing review</vt:lpstr>
      <vt:lpstr>Storage and Indexing review</vt:lpstr>
      <vt:lpstr>Storage and Indexing review</vt:lpstr>
      <vt:lpstr>Storage and Indexing review</vt:lpstr>
      <vt:lpstr>Storage and Indexing review</vt:lpstr>
      <vt:lpstr>Storage and Indexing review</vt:lpstr>
      <vt:lpstr>Storage and Indexing review</vt:lpstr>
      <vt:lpstr>Storage and Indexing review</vt:lpstr>
      <vt:lpstr>Storage and Indexing review</vt:lpstr>
      <vt:lpstr>Storage and Indexing review</vt:lpstr>
      <vt:lpstr>Storage and Indexing review</vt:lpstr>
      <vt:lpstr>Storage and Indexing review</vt:lpstr>
      <vt:lpstr>Storage and Indexing review</vt:lpstr>
      <vt:lpstr>Storage and Indexing review</vt:lpstr>
      <vt:lpstr>Storage and Indexing review</vt:lpstr>
      <vt:lpstr>Storage and Indexing review</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INFO20003 Database Systems</dc:title>
  <dc:creator>Renata Borovica-Gajic</dc:creator>
  <cp:lastModifiedBy>Kuoyuan Li</cp:lastModifiedBy>
  <cp:revision>411</cp:revision>
  <dcterms:modified xsi:type="dcterms:W3CDTF">2021-08-30T10:50:02Z</dcterms:modified>
</cp:coreProperties>
</file>