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29"/>
  </p:notesMasterIdLst>
  <p:sldIdLst>
    <p:sldId id="256" r:id="rId2"/>
    <p:sldId id="266" r:id="rId3"/>
    <p:sldId id="267" r:id="rId4"/>
    <p:sldId id="273" r:id="rId5"/>
    <p:sldId id="274" r:id="rId6"/>
    <p:sldId id="268" r:id="rId7"/>
    <p:sldId id="275" r:id="rId8"/>
    <p:sldId id="292" r:id="rId9"/>
    <p:sldId id="291" r:id="rId10"/>
    <p:sldId id="269" r:id="rId11"/>
    <p:sldId id="278" r:id="rId12"/>
    <p:sldId id="293" r:id="rId13"/>
    <p:sldId id="277" r:id="rId14"/>
    <p:sldId id="294" r:id="rId15"/>
    <p:sldId id="271" r:id="rId16"/>
    <p:sldId id="272" r:id="rId17"/>
    <p:sldId id="279" r:id="rId18"/>
    <p:sldId id="282" r:id="rId19"/>
    <p:sldId id="281" r:id="rId20"/>
    <p:sldId id="283" r:id="rId21"/>
    <p:sldId id="284" r:id="rId22"/>
    <p:sldId id="295" r:id="rId23"/>
    <p:sldId id="285" r:id="rId24"/>
    <p:sldId id="289" r:id="rId25"/>
    <p:sldId id="286" r:id="rId26"/>
    <p:sldId id="290" r:id="rId27"/>
    <p:sldId id="288" r:id="rId28"/>
  </p:sldIdLst>
  <p:sldSz cx="9144000" cy="6858000" type="screen4x3"/>
  <p:notesSz cx="9929813" cy="67897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E6"/>
    <a:srgbClr val="EBF7DF"/>
    <a:srgbClr val="FF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626B8-A274-439A-9DD5-EA6B30249343}">
  <a:tblStyle styleId="{2DF626B8-A274-439A-9DD5-EA6B3024934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F5"/>
          </a:solidFill>
        </a:fill>
      </a:tcStyle>
    </a:wholeTbl>
    <a:band1H>
      <a:tcStyle>
        <a:tcBdr/>
        <a:fill>
          <a:solidFill>
            <a:srgbClr val="D5D5EA"/>
          </a:solidFill>
        </a:fill>
      </a:tcStyle>
    </a:band1H>
    <a:band1V>
      <a:tcStyle>
        <a:tcBdr/>
        <a:fill>
          <a:solidFill>
            <a:srgbClr val="D5D5EA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ECF5"/>
          </a:solidFill>
        </a:fill>
      </a:tcStyle>
    </a:lastRow>
    <a:firstRow>
      <a:tcTxStyle b="on" i="off"/>
      <a:tcStyle>
        <a:tcBdr/>
        <a:fill>
          <a:solidFill>
            <a:srgbClr val="ECECF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0"/>
    <p:restoredTop sz="84795" autoAdjust="0"/>
  </p:normalViewPr>
  <p:slideViewPr>
    <p:cSldViewPr snapToGrid="0">
      <p:cViewPr varScale="1">
        <p:scale>
          <a:sx n="76" d="100"/>
          <a:sy n="76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0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1 24575,'-34'78'0,"7"-32"0,16-12 0,-17 14 0,-18 21 0,-8 9 0,0-2 0,12-15 0,0 0 0,0 0-624,-1 2 1,-9 14-1,-2 3 1,6-9 0,14-22 623,3-10 0,21-38 0,9 4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1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24575,'0'11'0,"0"-1"0,0 1 0,0 0 0,0 0 0,0 5 0,0-4 0,5 24 0,-4-21 0,4 35 0,-5-34 0,0 29 0,0-30 0,0 25 0,0-25 0,0 15 0,0-18 0,0 14 0,0-13 0,0 18 0,0-18 0,0 8 0,0-10 0,0 4 0,0-2 0,0 2 0,0-4 0,0 0 0,5-5 0,1-1 0,5-5 0,-5-5 0,3 4 0,-7-9 0,7 9 0,-3-4 0,1 1 0,2 2 0,-3-7 0,5 7 0,0-7 0,0 7 0,10-12 0,-8 11 0,27-16 0,-24 16 0,29-16 0,-35 12 0,29-9 0,-29 10 0,20-4 0,-18 4 0,4 0 0,-5 1 0,-5 0 0,4 4 0,-4-4 0,5 5 0,-5-5 0,4 4 0,-4-4 0,0 5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2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24575,'11'0'0,"0"0"0,0 0 0,0 0 0,0 0 0,24 0 0,-18 0 0,43 0 0,-43 0 0,57 0 0,-53 0-6784,72 5 6784,-71-4-1223,30 6 0,0 1 1223,-29-6 0,27 8 0,-1 0 0,-29-8-1587,69 13 1587,-68-14-1103,58 9 1103,-61-9 0,52 4 0,-52-5 4018,41 0-4018,-43 0 0,10 5 2735,8-4-2735,-2 9 0,8-9 0,10 9 0,-35-9 0,40 4 0,-38-5 0,38 0 0,-39 0 2514,29 0-2514,-30 0 2297,20 0-2297,-22 0 356,8 0-356,-10 0 0,0 0 0,0 0 0,0 0 0,-5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22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24575,'11'5'0,"0"-4"0,0 4 0,-5 0 0,4-4 0,11 13 0,-11-6 0,19 7 0,-22-4 0,19 5 0,-13-8 0,17 16 0,-16-20 0,11 20 0,-17-17 0,6 4 0,-8-1 0,5-9 0,-5 9 0,4-9 0,-9 9 0,9-9 0,-9 9 0,-1-4 0,-6 0 0,0 4 0,-4-9 0,9 9 0,-8-9 0,2 9 0,-4-9 0,1 4 0,-1 0 0,0-4 0,-10 13 0,8-11 0,-28 16 0,26-11 0,-30 12 0,30-12 0,-20 11 0,21-17 0,-16 13 0,16-14 0,-6 9 0,9-4 0,0 0 0,5 4 0,-4-9 0,4 4 0,0 0 0,1-4 0,5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1042 1452 24575,'0'-10'0,"0"-6"0,0 4 0,0-4 0,0 5 0,0 0 0,-5-10 0,3 8 0,-7-13 0,8 14 0,-9-9 0,9 9 0,-9-13 0,9 11 0,-9-11 0,9 12 0,-14-12 0,13 11 0,-13-21 0,9 25 0,-5-28 0,5 28 0,-9-35 0,13 29 0,-18-34 0,18 34 0,-13-24 0,9 27 0,-5-28 0,0 26 0,0-35 0,5 34 0,-3-10 0,2-17 0,-3 33 0,-6-68 0,8 63 0,-11-64 0,12 30 0,-9-3 0,5-7 0,5 43 0,-9-34 0,13 34 0,-13-29 0,14 30 0,-9-15 0,9 18 0,-4-4 0,0 10 0,4-4 0,-4 4 0,5-5 0,0 0 0,0 0 0,0 0 0,0 0 0,-5 5 0,4-4 0,-4 4 0,5-5 0,0 0 0,0 0 0,0 0 0,-5 5 0,4 6 0,-9 2 0,9 7 0,-9-7 0,9 7 0,-9-7 0,9 7 0,-9-8 0,9 9 0,-8-9 0,2 9 0,-4-9 0,-9 19 0,6-12 0,-21 23 0,20-18 0,-25 23 0,26-27 0,-7 16 0,-18 5 0,26-18 0,-57 47 0,52-52 0,-56 56 0,15-20 0,5-1 0,-11 7 0,55-40 0,-9 6 0,19-10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24575,'7'5'0,"2"-4"0,-7 9 0,7-9 0,-8 9 0,9-4 0,-4 0 0,5 9 0,0-13 0,10 18 0,-8-18 0,3 13 0,13-4 0,7 6 0,0 0 0,19-1 0,-44-5 0,18-5 0,1 8 0,22 3 0,-9-3-6784,41 20 6784,-63-29-2053,68 24 2053,-68-27 0,63 13 0,-65-14-367,50 9 367,-51-9 0,36 4 0,-38-5 5586,24 0-5586,-26 0 2973,16 0-2973,-17 0 0,3 0 0,-11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919" cy="33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4596" y="0"/>
            <a:ext cx="4302919" cy="33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67075" y="509587"/>
            <a:ext cx="3395663" cy="25463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982" y="3225125"/>
            <a:ext cx="7943849" cy="3055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449073"/>
            <a:ext cx="4302919" cy="33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4596" y="6449073"/>
            <a:ext cx="4302919" cy="33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0" marR="0" lvl="1" indent="0" algn="l" rtl="0">
              <a:spcBef>
                <a:spcPts val="0"/>
              </a:spcBef>
            </a:pPr>
            <a:endParaRPr/>
          </a:p>
          <a:p>
            <a:pPr marL="0" marR="0" lvl="2" indent="0" algn="l" rtl="0">
              <a:spcBef>
                <a:spcPts val="0"/>
              </a:spcBef>
            </a:pPr>
            <a:endParaRPr/>
          </a:p>
          <a:p>
            <a:pPr marL="0" marR="0" lvl="3" indent="0" algn="l" rtl="0">
              <a:spcBef>
                <a:spcPts val="0"/>
              </a:spcBef>
            </a:pPr>
            <a:endParaRPr/>
          </a:p>
          <a:p>
            <a:pPr marL="0" marR="0" lvl="4" indent="0" algn="l" rtl="0">
              <a:spcBef>
                <a:spcPts val="0"/>
              </a:spcBef>
            </a:pPr>
            <a:endParaRPr/>
          </a:p>
          <a:p>
            <a:pPr marL="0" marR="0" lvl="5" indent="0" algn="l" rtl="0">
              <a:spcBef>
                <a:spcPts val="0"/>
              </a:spcBef>
            </a:pPr>
            <a:endParaRPr/>
          </a:p>
          <a:p>
            <a:pPr marL="0" marR="0" lvl="6" indent="0" algn="l" rtl="0">
              <a:spcBef>
                <a:spcPts val="0"/>
              </a:spcBef>
            </a:pPr>
            <a:endParaRPr/>
          </a:p>
          <a:p>
            <a:pPr marL="0" marR="0" lvl="7" indent="0" algn="l" rtl="0">
              <a:spcBef>
                <a:spcPts val="0"/>
              </a:spcBef>
            </a:pPr>
            <a:endParaRPr/>
          </a:p>
          <a:p>
            <a:pPr marL="0" marR="0" lvl="8" indent="0" algn="l" rtl="0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01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92982" y="3225125"/>
            <a:ext cx="7943849" cy="30553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71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5663" cy="2546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n-AU"/>
          </a:p>
          <a:p>
            <a:pPr marL="0" marR="0" lvl="1" indent="0" algn="l" rtl="0">
              <a:spcBef>
                <a:spcPts val="0"/>
              </a:spcBef>
            </a:pPr>
            <a:endParaRPr lang="en-AU"/>
          </a:p>
          <a:p>
            <a:pPr marL="0" marR="0" lvl="2" indent="0" algn="l" rtl="0">
              <a:spcBef>
                <a:spcPts val="0"/>
              </a:spcBef>
            </a:pPr>
            <a:endParaRPr lang="en-AU"/>
          </a:p>
          <a:p>
            <a:pPr marL="0" marR="0" lvl="3" indent="0" algn="l" rtl="0">
              <a:spcBef>
                <a:spcPts val="0"/>
              </a:spcBef>
            </a:pPr>
            <a:endParaRPr lang="en-AU"/>
          </a:p>
          <a:p>
            <a:pPr marL="0" marR="0" lvl="4" indent="0" algn="l" rtl="0">
              <a:spcBef>
                <a:spcPts val="0"/>
              </a:spcBef>
            </a:pPr>
            <a:endParaRPr lang="en-AU"/>
          </a:p>
          <a:p>
            <a:pPr marL="0" marR="0" lvl="5" indent="0" algn="l" rtl="0">
              <a:spcBef>
                <a:spcPts val="0"/>
              </a:spcBef>
            </a:pPr>
            <a:endParaRPr lang="en-AU"/>
          </a:p>
          <a:p>
            <a:pPr marL="0" marR="0" lvl="6" indent="0" algn="l" rtl="0">
              <a:spcBef>
                <a:spcPts val="0"/>
              </a:spcBef>
            </a:pPr>
            <a:endParaRPr lang="en-AU"/>
          </a:p>
          <a:p>
            <a:pPr marL="0" marR="0" lvl="7" indent="0" algn="l" rtl="0">
              <a:spcBef>
                <a:spcPts val="0"/>
              </a:spcBef>
            </a:pPr>
            <a:endParaRPr lang="en-AU"/>
          </a:p>
          <a:p>
            <a:pPr marL="0" marR="0" lvl="8" indent="0" algn="l" rtl="0">
              <a:spcBef>
                <a:spcPts val="0"/>
              </a:spcBef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08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1812925" y="107950"/>
            <a:ext cx="0" cy="8620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743200" y="107950"/>
            <a:ext cx="1587" cy="5191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Shape 2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2286000" y="1806575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959" y="1752600"/>
            <a:ext cx="1347788" cy="136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438400" y="1806575"/>
            <a:ext cx="6400799" cy="1312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849959" y="4267200"/>
            <a:ext cx="798923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Font typeface="Arial"/>
              <a:buChar char="–"/>
              <a:defRPr/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Font typeface="Arial"/>
              <a:buChar char="•"/>
              <a:defRPr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Font typeface="Arial"/>
              <a:buChar char="–"/>
              <a:defRPr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»"/>
              <a:defRPr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49312" y="3581400"/>
            <a:ext cx="798988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FFFF00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Fram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dirty="0"/>
          </a:p>
          <a:p>
            <a:pPr marL="457200" lvl="1"/>
            <a:endParaRPr lang="en-US" dirty="0"/>
          </a:p>
          <a:p>
            <a:pPr marL="914400" lvl="2"/>
            <a:endParaRPr lang="en-US" dirty="0"/>
          </a:p>
          <a:p>
            <a:pPr marL="1371600" lvl="3"/>
            <a:endParaRPr lang="en-US" dirty="0"/>
          </a:p>
          <a:p>
            <a:pPr marL="1828800" lvl="4"/>
            <a:endParaRPr lang="en-US" dirty="0"/>
          </a:p>
          <a:p>
            <a:pPr marL="1828800" lvl="4"/>
            <a:r>
              <a:rPr lang="en-US" dirty="0"/>
              <a:t>		© University of Melbourne</a:t>
            </a:r>
          </a:p>
          <a:p>
            <a:pPr marL="1828800" lvl="4"/>
            <a:endParaRPr lang="en-US" dirty="0"/>
          </a:p>
          <a:p>
            <a:pPr marL="2286000" lvl="5"/>
            <a:endParaRPr lang="en-US" dirty="0"/>
          </a:p>
          <a:p>
            <a:pPr marL="2743200" lvl="6"/>
            <a:endParaRPr lang="en-US" dirty="0"/>
          </a:p>
          <a:p>
            <a:pPr marL="3200400" lvl="7"/>
            <a:endParaRPr lang="en-US" dirty="0"/>
          </a:p>
          <a:p>
            <a:pPr marL="3657600" lvl="8"/>
            <a:endParaRPr lang="en-US"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44195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44195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Frame - Heading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dirty="0"/>
          </a:p>
          <a:p>
            <a:pPr marL="457200" lvl="1"/>
            <a:endParaRPr lang="en-US" dirty="0"/>
          </a:p>
          <a:p>
            <a:pPr marL="914400" lvl="2"/>
            <a:endParaRPr lang="en-US" dirty="0"/>
          </a:p>
          <a:p>
            <a:pPr marL="1371600" lvl="3"/>
            <a:endParaRPr lang="en-US" dirty="0"/>
          </a:p>
          <a:p>
            <a:pPr marL="1828800" lvl="4"/>
            <a:endParaRPr lang="en-US" dirty="0"/>
          </a:p>
          <a:p>
            <a:pPr marL="1828800" lvl="4"/>
            <a:r>
              <a:rPr lang="en-US" dirty="0"/>
              <a:t>		© University of Melbourne</a:t>
            </a:r>
          </a:p>
          <a:p>
            <a:pPr marL="1828800" lvl="4"/>
            <a:endParaRPr lang="en-US" dirty="0"/>
          </a:p>
          <a:p>
            <a:pPr marL="2286000" lvl="5"/>
            <a:endParaRPr lang="en-US" dirty="0"/>
          </a:p>
          <a:p>
            <a:pPr marL="2743200" lvl="6"/>
            <a:endParaRPr lang="en-US" dirty="0"/>
          </a:p>
          <a:p>
            <a:pPr marL="3200400" lvl="7"/>
            <a:endParaRPr lang="en-US" dirty="0"/>
          </a:p>
          <a:p>
            <a:pPr marL="3657600" lvl="8"/>
            <a:endParaRPr lang="en-US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6200" y="1447800"/>
            <a:ext cx="44195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4195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76200" y="990600"/>
            <a:ext cx="4419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00B050"/>
              </a:buClr>
              <a:buFont typeface="Arial"/>
              <a:buNone/>
              <a:defRPr/>
            </a:lvl1pPr>
            <a:lvl2pPr marL="457200" lvl="1" indent="0" algn="ctr" rtl="0">
              <a:spcBef>
                <a:spcPts val="0"/>
              </a:spcBef>
              <a:buFont typeface="Arial"/>
              <a:buNone/>
              <a:defRPr/>
            </a:lvl2pPr>
            <a:lvl3pPr marL="914400" lvl="2" indent="0" algn="ctr" rtl="0">
              <a:spcBef>
                <a:spcPts val="0"/>
              </a:spcBef>
              <a:buFont typeface="Arial"/>
              <a:buNone/>
              <a:defRPr/>
            </a:lvl3pPr>
            <a:lvl4pPr marL="1371600" lvl="3" indent="0" algn="ctr" rtl="0">
              <a:spcBef>
                <a:spcPts val="0"/>
              </a:spcBef>
              <a:buFont typeface="Arial"/>
              <a:buNone/>
              <a:defRPr/>
            </a:lvl4pPr>
            <a:lvl5pPr marL="1828800" lvl="4" indent="0" algn="ctr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8200" y="990600"/>
            <a:ext cx="4419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00B050"/>
              </a:buClr>
              <a:buFont typeface="Arial"/>
              <a:buNone/>
              <a:defRPr/>
            </a:lvl1pPr>
            <a:lvl2pPr marL="457200" lvl="1" indent="0" algn="ctr" rtl="0">
              <a:spcBef>
                <a:spcPts val="0"/>
              </a:spcBef>
              <a:buFont typeface="Arial"/>
              <a:buNone/>
              <a:defRPr/>
            </a:lvl2pPr>
            <a:lvl3pPr marL="914400" lvl="2" indent="0" algn="ctr" rtl="0">
              <a:spcBef>
                <a:spcPts val="0"/>
              </a:spcBef>
              <a:buFont typeface="Arial"/>
              <a:buNone/>
              <a:defRPr/>
            </a:lvl3pPr>
            <a:lvl4pPr marL="1371600" lvl="3" indent="0" algn="ctr" rtl="0">
              <a:spcBef>
                <a:spcPts val="0"/>
              </a:spcBef>
              <a:buFont typeface="Arial"/>
              <a:buNone/>
              <a:defRPr/>
            </a:lvl4pPr>
            <a:lvl5pPr marL="1828800" lvl="4" indent="0" algn="ctr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dirty="0"/>
          </a:p>
          <a:p>
            <a:pPr marL="457200" lvl="1"/>
            <a:endParaRPr lang="en-US" dirty="0"/>
          </a:p>
          <a:p>
            <a:pPr marL="914400" lvl="2"/>
            <a:endParaRPr lang="en-US" dirty="0"/>
          </a:p>
          <a:p>
            <a:pPr marL="1828800" lvl="4"/>
            <a:endParaRPr lang="en-US" dirty="0"/>
          </a:p>
          <a:p>
            <a:pPr marL="1828800" lvl="4"/>
            <a:endParaRPr lang="en-US" dirty="0"/>
          </a:p>
          <a:p>
            <a:pPr marL="1828800" lvl="4"/>
            <a:r>
              <a:rPr lang="en-US" dirty="0"/>
              <a:t>		© University of Melbourne</a:t>
            </a:r>
          </a:p>
          <a:p>
            <a:pPr marL="1828800" lvl="4"/>
            <a:endParaRPr lang="en-US" dirty="0"/>
          </a:p>
          <a:p>
            <a:pPr marL="2286000" lvl="5"/>
            <a:endParaRPr lang="en-US" dirty="0"/>
          </a:p>
          <a:p>
            <a:pPr marL="2743200" lvl="6"/>
            <a:endParaRPr lang="en-US" dirty="0"/>
          </a:p>
          <a:p>
            <a:pPr marL="3200400" lvl="7"/>
            <a:endParaRPr lang="en-US" dirty="0"/>
          </a:p>
          <a:p>
            <a:pPr marL="3657600" lvl="8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1812925" y="107950"/>
            <a:ext cx="0" cy="8620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119063"/>
            <a:ext cx="860425" cy="871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838199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2386667" y="159543"/>
            <a:ext cx="1587" cy="5191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07950"/>
            <a:ext cx="23622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0" y="6525344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/>
          <p:nvPr/>
        </p:nvSpPr>
        <p:spPr>
          <a:xfrm>
            <a:off x="0" y="838200"/>
            <a:ext cx="9144000" cy="76199"/>
          </a:xfrm>
          <a:prstGeom prst="rect">
            <a:avLst/>
          </a:prstGeom>
          <a:solidFill>
            <a:srgbClr val="759F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462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Font typeface="Arial"/>
              <a:buChar char="–"/>
              <a:defRPr/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Font typeface="Arial"/>
              <a:buChar char="•"/>
              <a:defRPr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Font typeface="Arial"/>
              <a:buChar char="–"/>
              <a:defRPr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»"/>
              <a:defRPr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/>
          <p:nvPr/>
        </p:nvSpPr>
        <p:spPr>
          <a:xfrm>
            <a:off x="0" y="6581000"/>
            <a:ext cx="406794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INFO20003 Database Systems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0" y="6581000"/>
            <a:ext cx="9144000" cy="2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dirty="0"/>
          </a:p>
          <a:p>
            <a:pPr marL="457200" lvl="1"/>
            <a:endParaRPr lang="en-US" dirty="0"/>
          </a:p>
          <a:p>
            <a:pPr marL="914400" lvl="2"/>
            <a:endParaRPr lang="en-US" dirty="0"/>
          </a:p>
          <a:p>
            <a:pPr marL="1371600" lvl="3"/>
            <a:endParaRPr lang="en-US" dirty="0"/>
          </a:p>
          <a:p>
            <a:pPr marL="1828800" lvl="4"/>
            <a:r>
              <a:rPr lang="en-US" dirty="0"/>
              <a:t>		 © University of Melbourne </a:t>
            </a:r>
          </a:p>
          <a:p>
            <a:pPr marL="2286000" lvl="5"/>
            <a:endParaRPr lang="en-US" dirty="0"/>
          </a:p>
          <a:p>
            <a:pPr marL="2743200" lvl="6"/>
            <a:endParaRPr lang="en-US" dirty="0"/>
          </a:p>
          <a:p>
            <a:pPr marL="3200400" lvl="7"/>
            <a:endParaRPr lang="en-US" dirty="0"/>
          </a:p>
          <a:p>
            <a:pPr marL="3657600" lvl="8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843" y="654169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31EE0E-7B6B-47C7-B362-CFF96D45E3E9}" type="slidenum">
              <a:rPr lang="en-AU" smtClean="0"/>
              <a:t>‹#›</a:t>
            </a:fld>
            <a:endParaRPr lang="en-A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spark/invitations/accept/inv_b8ffd1af-dd8c-46b7-9572-094cc3d0b97f" TargetMode="External"/><Relationship Id="rId2" Type="http://schemas.openxmlformats.org/officeDocument/2006/relationships/hyperlink" Target="https://lucid.app/lucidspark/invitations/accept/inv_8723f3d8-7e16-4460-b51b-9b527890b99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ucid.app/lucidspark/invitations/accept/inv_5e2de11d-8cbe-4eb0-a6cf-b215de84da2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2438400" y="1806575"/>
            <a:ext cx="6400799" cy="1312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INFO20003 Database Systems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849312" y="4588935"/>
            <a:ext cx="7989239" cy="66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Week 4</a:t>
            </a:r>
          </a:p>
          <a:p>
            <a:br>
              <a:rPr lang="en-US" sz="2000" dirty="0"/>
            </a:br>
            <a:endParaRPr lang="en-AU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848664" y="3974409"/>
            <a:ext cx="7989887" cy="495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AU" sz="2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Kuoyuan</a:t>
            </a:r>
            <a:r>
              <a:rPr lang="en-AU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E6F6-FE53-F14F-9550-83071625383B}"/>
              </a:ext>
            </a:extLst>
          </p:cNvPr>
          <p:cNvSpPr/>
          <p:nvPr/>
        </p:nvSpPr>
        <p:spPr>
          <a:xfrm>
            <a:off x="827715" y="1356156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Resolve relationships in logical model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3CC7-8235-6845-A914-4253A536CAD5}"/>
              </a:ext>
            </a:extLst>
          </p:cNvPr>
          <p:cNvSpPr/>
          <p:nvPr/>
        </p:nvSpPr>
        <p:spPr>
          <a:xfrm>
            <a:off x="933590" y="203706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One to one: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EA98F-0075-FA45-97D8-2CB02C86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70031"/>
            <a:ext cx="6057900" cy="121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5A969E-0F4D-024B-A939-22D8611FD599}"/>
              </a:ext>
            </a:extLst>
          </p:cNvPr>
          <p:cNvSpPr/>
          <p:nvPr/>
        </p:nvSpPr>
        <p:spPr>
          <a:xfrm>
            <a:off x="1157790" y="3689231"/>
            <a:ext cx="68284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1: A (</a:t>
            </a:r>
            <a:r>
              <a:rPr lang="en-AU" sz="2400" u="sng" dirty="0" err="1">
                <a:latin typeface="Arial" panose="020B0604020202020204" pitchFamily="34" charset="0"/>
              </a:rPr>
              <a:t>AId</a:t>
            </a:r>
            <a:r>
              <a:rPr lang="en-AU" sz="2400" dirty="0">
                <a:latin typeface="Arial" panose="020B0604020202020204" pitchFamily="34" charset="0"/>
              </a:rPr>
              <a:t>, … , </a:t>
            </a:r>
            <a:r>
              <a:rPr lang="en-AU" sz="2400" dirty="0" err="1">
                <a:latin typeface="Arial" panose="020B0604020202020204" pitchFamily="34" charset="0"/>
              </a:rPr>
              <a:t>BId</a:t>
            </a:r>
            <a:r>
              <a:rPr lang="en-AU" sz="2400" dirty="0">
                <a:latin typeface="Arial" panose="020B0604020202020204" pitchFamily="34" charset="0"/>
              </a:rPr>
              <a:t> (FK) …)</a:t>
            </a:r>
          </a:p>
          <a:p>
            <a:r>
              <a:rPr lang="en-AU" sz="2400" dirty="0">
                <a:latin typeface="Arial" panose="020B0604020202020204" pitchFamily="34" charset="0"/>
              </a:rPr>
              <a:t>    B (</a:t>
            </a:r>
            <a:r>
              <a:rPr lang="en-AU" sz="2400" u="sng" dirty="0" err="1">
                <a:latin typeface="Arial" panose="020B0604020202020204" pitchFamily="34" charset="0"/>
              </a:rPr>
              <a:t>BId</a:t>
            </a:r>
            <a:r>
              <a:rPr lang="en-AU" sz="2400" dirty="0">
                <a:latin typeface="Arial" panose="020B0604020202020204" pitchFamily="34" charset="0"/>
              </a:rPr>
              <a:t>, …)</a:t>
            </a:r>
          </a:p>
          <a:p>
            <a:br>
              <a:rPr lang="en-AU" sz="2400" dirty="0">
                <a:latin typeface="Arial" panose="020B0604020202020204" pitchFamily="34" charset="0"/>
              </a:rPr>
            </a:br>
            <a:r>
              <a:rPr lang="en-AU" sz="2400" dirty="0">
                <a:latin typeface="Arial" panose="020B0604020202020204" pitchFamily="34" charset="0"/>
              </a:rPr>
              <a:t>OR</a:t>
            </a:r>
          </a:p>
          <a:p>
            <a:endParaRPr lang="en-AU" sz="2400" dirty="0">
              <a:latin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</a:rPr>
              <a:t>2: A (</a:t>
            </a:r>
            <a:r>
              <a:rPr lang="en-AU" sz="2400" u="sng" dirty="0" err="1">
                <a:latin typeface="Arial" panose="020B0604020202020204" pitchFamily="34" charset="0"/>
              </a:rPr>
              <a:t>AId</a:t>
            </a:r>
            <a:r>
              <a:rPr lang="en-AU" sz="2400" dirty="0">
                <a:latin typeface="Arial" panose="020B0604020202020204" pitchFamily="34" charset="0"/>
              </a:rPr>
              <a:t>, …)</a:t>
            </a:r>
          </a:p>
          <a:p>
            <a:r>
              <a:rPr lang="en-AU" sz="2400" dirty="0">
                <a:latin typeface="Arial" panose="020B0604020202020204" pitchFamily="34" charset="0"/>
              </a:rPr>
              <a:t>    B (</a:t>
            </a:r>
            <a:r>
              <a:rPr lang="en-AU" sz="2400" u="sng" dirty="0" err="1">
                <a:latin typeface="Arial" panose="020B0604020202020204" pitchFamily="34" charset="0"/>
              </a:rPr>
              <a:t>BId</a:t>
            </a:r>
            <a:r>
              <a:rPr lang="en-AU" sz="2400" dirty="0">
                <a:latin typeface="Arial" panose="020B0604020202020204" pitchFamily="34" charset="0"/>
              </a:rPr>
              <a:t>, … , </a:t>
            </a:r>
            <a:r>
              <a:rPr lang="en-AU" sz="2400" dirty="0" err="1">
                <a:latin typeface="Arial" panose="020B0604020202020204" pitchFamily="34" charset="0"/>
              </a:rPr>
              <a:t>AId</a:t>
            </a:r>
            <a:r>
              <a:rPr lang="en-AU" sz="2400" dirty="0">
                <a:latin typeface="Arial" panose="020B0604020202020204" pitchFamily="34" charset="0"/>
              </a:rPr>
              <a:t> (FK) ….)</a:t>
            </a:r>
          </a:p>
        </p:txBody>
      </p:sp>
    </p:spTree>
    <p:extLst>
      <p:ext uri="{BB962C8B-B14F-4D97-AF65-F5344CB8AC3E}">
        <p14:creationId xmlns:p14="http://schemas.microsoft.com/office/powerpoint/2010/main" val="37672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E6F6-FE53-F14F-9550-83071625383B}"/>
              </a:ext>
            </a:extLst>
          </p:cNvPr>
          <p:cNvSpPr/>
          <p:nvPr/>
        </p:nvSpPr>
        <p:spPr>
          <a:xfrm>
            <a:off x="827715" y="1356156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Resolve relationships in logical model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3CC7-8235-6845-A914-4253A536CAD5}"/>
              </a:ext>
            </a:extLst>
          </p:cNvPr>
          <p:cNvSpPr/>
          <p:nvPr/>
        </p:nvSpPr>
        <p:spPr>
          <a:xfrm>
            <a:off x="933590" y="203706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One to many: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EA53A-EB6B-A749-BC11-484168DB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813050"/>
            <a:ext cx="6261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6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E6F6-FE53-F14F-9550-83071625383B}"/>
              </a:ext>
            </a:extLst>
          </p:cNvPr>
          <p:cNvSpPr/>
          <p:nvPr/>
        </p:nvSpPr>
        <p:spPr>
          <a:xfrm>
            <a:off x="827715" y="1356156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Resolve relationships in logical model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3CC7-8235-6845-A914-4253A536CAD5}"/>
              </a:ext>
            </a:extLst>
          </p:cNvPr>
          <p:cNvSpPr/>
          <p:nvPr/>
        </p:nvSpPr>
        <p:spPr>
          <a:xfrm>
            <a:off x="933590" y="203706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One to many: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A969E-0F4D-024B-A939-22D8611FD599}"/>
              </a:ext>
            </a:extLst>
          </p:cNvPr>
          <p:cNvSpPr/>
          <p:nvPr/>
        </p:nvSpPr>
        <p:spPr>
          <a:xfrm>
            <a:off x="1157789" y="4442711"/>
            <a:ext cx="6828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 (</a:t>
            </a:r>
            <a:r>
              <a:rPr lang="en-AU" sz="2400" u="sng" dirty="0" err="1"/>
              <a:t>AId</a:t>
            </a:r>
            <a:r>
              <a:rPr lang="en-AU" sz="2400" dirty="0"/>
              <a:t>, …, )</a:t>
            </a:r>
          </a:p>
          <a:p>
            <a:r>
              <a:rPr lang="en-AU" sz="2400" dirty="0"/>
              <a:t>B (</a:t>
            </a:r>
            <a:r>
              <a:rPr lang="en-AU" sz="2400" u="sng" dirty="0" err="1"/>
              <a:t>BId</a:t>
            </a:r>
            <a:r>
              <a:rPr lang="en-AU" sz="2400" dirty="0"/>
              <a:t>, …, Aid (FK),…)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EA53A-EB6B-A749-BC11-484168DB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813050"/>
            <a:ext cx="6261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E6F6-FE53-F14F-9550-83071625383B}"/>
              </a:ext>
            </a:extLst>
          </p:cNvPr>
          <p:cNvSpPr/>
          <p:nvPr/>
        </p:nvSpPr>
        <p:spPr>
          <a:xfrm>
            <a:off x="827715" y="1356156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Resolve relationships in logical model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3CC7-8235-6845-A914-4253A536CAD5}"/>
              </a:ext>
            </a:extLst>
          </p:cNvPr>
          <p:cNvSpPr/>
          <p:nvPr/>
        </p:nvSpPr>
        <p:spPr>
          <a:xfrm>
            <a:off x="933590" y="2037064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Many to many: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4145B-C21B-0D49-B0C9-720185957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2"/>
          <a:stretch/>
        </p:blipFill>
        <p:spPr>
          <a:xfrm>
            <a:off x="1384299" y="2654532"/>
            <a:ext cx="6375400" cy="12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5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E6F6-FE53-F14F-9550-83071625383B}"/>
              </a:ext>
            </a:extLst>
          </p:cNvPr>
          <p:cNvSpPr/>
          <p:nvPr/>
        </p:nvSpPr>
        <p:spPr>
          <a:xfrm>
            <a:off x="827715" y="1356156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Resolve relationships in logical model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3CC7-8235-6845-A914-4253A536CAD5}"/>
              </a:ext>
            </a:extLst>
          </p:cNvPr>
          <p:cNvSpPr/>
          <p:nvPr/>
        </p:nvSpPr>
        <p:spPr>
          <a:xfrm>
            <a:off x="933590" y="2037064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Many to many: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A969E-0F4D-024B-A939-22D8611FD599}"/>
              </a:ext>
            </a:extLst>
          </p:cNvPr>
          <p:cNvSpPr/>
          <p:nvPr/>
        </p:nvSpPr>
        <p:spPr>
          <a:xfrm>
            <a:off x="1157789" y="4442711"/>
            <a:ext cx="6828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 (</a:t>
            </a:r>
            <a:r>
              <a:rPr lang="en-AU" sz="2400" u="sng" dirty="0" err="1"/>
              <a:t>AId</a:t>
            </a:r>
            <a:r>
              <a:rPr lang="en-AU" sz="2400" dirty="0"/>
              <a:t>, …)</a:t>
            </a:r>
          </a:p>
          <a:p>
            <a:r>
              <a:rPr lang="en-AU" sz="2400" dirty="0"/>
              <a:t>RAB (</a:t>
            </a:r>
            <a:r>
              <a:rPr lang="en-AU" sz="2400" dirty="0" err="1"/>
              <a:t>AId</a:t>
            </a:r>
            <a:r>
              <a:rPr lang="en-AU" sz="2400" dirty="0"/>
              <a:t> (PFK), </a:t>
            </a:r>
            <a:r>
              <a:rPr lang="en-AU" sz="2400" dirty="0" err="1"/>
              <a:t>BId</a:t>
            </a:r>
            <a:r>
              <a:rPr lang="en-AU" sz="2400" dirty="0"/>
              <a:t> (PFK), …)</a:t>
            </a:r>
          </a:p>
          <a:p>
            <a:r>
              <a:rPr lang="en-AU" sz="2400" dirty="0"/>
              <a:t>B (</a:t>
            </a:r>
            <a:r>
              <a:rPr lang="en-AU" sz="2400" u="sng" dirty="0" err="1"/>
              <a:t>BId</a:t>
            </a:r>
            <a:r>
              <a:rPr lang="en-AU" sz="2400" dirty="0"/>
              <a:t>, …)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4145B-C21B-0D49-B0C9-720185957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2"/>
          <a:stretch/>
        </p:blipFill>
        <p:spPr>
          <a:xfrm>
            <a:off x="1384299" y="2654532"/>
            <a:ext cx="6375400" cy="12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220B3-6878-5B4E-915B-FEF7C6ED1F75}"/>
              </a:ext>
            </a:extLst>
          </p:cNvPr>
          <p:cNvSpPr/>
          <p:nvPr/>
        </p:nvSpPr>
        <p:spPr>
          <a:xfrm>
            <a:off x="3081046" y="3167390"/>
            <a:ext cx="2981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</a:rPr>
              <a:t>Any questions? </a:t>
            </a:r>
            <a:endParaRPr lang="en-AU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6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Small Case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656BF-3E86-B143-B283-29A11604DF6C}"/>
              </a:ext>
            </a:extLst>
          </p:cNvPr>
          <p:cNvSpPr/>
          <p:nvPr/>
        </p:nvSpPr>
        <p:spPr>
          <a:xfrm>
            <a:off x="324614" y="1714815"/>
            <a:ext cx="8494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2400" dirty="0">
                <a:latin typeface="Times New Roman" panose="02020603050405020304" pitchFamily="18" charset="0"/>
              </a:rPr>
              <a:t>Australia’s corporate regulator, ASIC, stores a range of information about every Australian company, including the name, the nine-digit ACN (Australian Company Number), the date of registration and deregistration, and the names of the company’s directors. Every company has a registered address, made up of the street address, suburb, state and postcode. A company may be owned by another company; in this situation ASIC keeps track of the company’s parent company. </a:t>
            </a:r>
          </a:p>
          <a:p>
            <a:pPr algn="just"/>
            <a:r>
              <a:rPr lang="en-AU" sz="2400" dirty="0">
                <a:latin typeface="Times New Roman" panose="02020603050405020304" pitchFamily="18" charset="0"/>
              </a:rPr>
              <a:t>Use this information to model a “company” entity using Chen’s notation.</a:t>
            </a:r>
          </a:p>
        </p:txBody>
      </p:sp>
    </p:spTree>
    <p:extLst>
      <p:ext uri="{BB962C8B-B14F-4D97-AF65-F5344CB8AC3E}">
        <p14:creationId xmlns:p14="http://schemas.microsoft.com/office/powerpoint/2010/main" val="171326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Small 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8C806-D1FC-F443-A066-59946942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300312"/>
            <a:ext cx="7823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A58E2-FC14-9E4E-AD6C-3A0EA95C2118}"/>
              </a:ext>
            </a:extLst>
          </p:cNvPr>
          <p:cNvSpPr/>
          <p:nvPr/>
        </p:nvSpPr>
        <p:spPr>
          <a:xfrm>
            <a:off x="657886" y="2628731"/>
            <a:ext cx="81305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I will randomly assign you to a breakout room</a:t>
            </a:r>
          </a:p>
          <a:p>
            <a:endParaRPr lang="en-AU" sz="2400" b="1" dirty="0">
              <a:latin typeface="Times New Roman" panose="02020603050405020304" pitchFamily="18" charset="0"/>
            </a:endParaRPr>
          </a:p>
          <a:p>
            <a:r>
              <a:rPr lang="en-AU" sz="2400" b="1" dirty="0">
                <a:latin typeface="Times New Roman" panose="02020603050405020304" pitchFamily="18" charset="0"/>
              </a:rPr>
              <a:t>1. Already have a study group/Want to do it with a friend?</a:t>
            </a:r>
            <a:endParaRPr lang="en-AU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b="1" dirty="0">
                <a:latin typeface="Times New Roman" panose="02020603050405020304" pitchFamily="18" charset="0"/>
              </a:rPr>
              <a:t>Choose the room where you friends in and jump into it</a:t>
            </a:r>
            <a:endParaRPr lang="en-AU" sz="2400" dirty="0">
              <a:latin typeface="Times New Roman" panose="02020603050405020304" pitchFamily="18" charset="0"/>
            </a:endParaRPr>
          </a:p>
          <a:p>
            <a:r>
              <a:rPr lang="en-AU" sz="2400" b="1" dirty="0">
                <a:latin typeface="Times New Roman" panose="02020603050405020304" pitchFamily="18" charset="0"/>
              </a:rPr>
              <a:t>2. Don’t want be in a group for now?</a:t>
            </a:r>
            <a:endParaRPr lang="en-AU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b="1" dirty="0">
                <a:latin typeface="Times New Roman" panose="02020603050405020304" pitchFamily="18" charset="0"/>
              </a:rPr>
              <a:t>Although I strongly encourage you to do it in a group, if you want to do it alone, you can come to the main room and mute yourself.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4875D-F6CA-EB4D-B423-1D1F291FFE4F}"/>
              </a:ext>
            </a:extLst>
          </p:cNvPr>
          <p:cNvSpPr/>
          <p:nvPr/>
        </p:nvSpPr>
        <p:spPr>
          <a:xfrm>
            <a:off x="1903425" y="1534680"/>
            <a:ext cx="4998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</a:rPr>
              <a:t>Group/Individual case study</a:t>
            </a:r>
            <a:endParaRPr lang="en-AU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2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1D14-08FA-554F-AF68-3B5E32333BFE}"/>
              </a:ext>
            </a:extLst>
          </p:cNvPr>
          <p:cNvSpPr/>
          <p:nvPr/>
        </p:nvSpPr>
        <p:spPr>
          <a:xfrm>
            <a:off x="276045" y="1003677"/>
            <a:ext cx="85919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2400" dirty="0">
                <a:latin typeface="Times New Roman" panose="02020603050405020304" pitchFamily="18" charset="0"/>
              </a:rPr>
              <a:t>A bus company owns a number of buses. Each bus is allocated to a particular route, although some routes may have several buses. Each route passes through a number of towns. One or more drivers are allocated to each stage of a route, which corresponds to a journey through some or all of the towns on a route. Some of the towns have a depot where buses are kept – each bus always returns to its allocated depot at the end of the day. </a:t>
            </a:r>
          </a:p>
          <a:p>
            <a:pPr algn="just"/>
            <a:r>
              <a:rPr lang="en-AU" sz="2400" dirty="0">
                <a:latin typeface="Times New Roman" panose="02020603050405020304" pitchFamily="18" charset="0"/>
              </a:rPr>
              <a:t>Each of the buses is identified by its registration number and can carry different numbers of passengers, since the vehicles vary in size and can be single or double-decked. Each route is identified by a route number and information is available on the average number of passengers carried per day for each route. Drivers have an employee number, name, address, and sometimes a telephone number, and the names of the training courses they have completed need to be stored.</a:t>
            </a:r>
          </a:p>
        </p:txBody>
      </p:sp>
    </p:spTree>
    <p:extLst>
      <p:ext uri="{BB962C8B-B14F-4D97-AF65-F5344CB8AC3E}">
        <p14:creationId xmlns:p14="http://schemas.microsoft.com/office/powerpoint/2010/main" val="325452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Agenda Today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F56E0-D359-554F-B8D1-EED951A47988}"/>
              </a:ext>
            </a:extLst>
          </p:cNvPr>
          <p:cNvSpPr/>
          <p:nvPr/>
        </p:nvSpPr>
        <p:spPr>
          <a:xfrm>
            <a:off x="596503" y="2644170"/>
            <a:ext cx="7950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AU" sz="2400" b="1" dirty="0">
                <a:latin typeface="Arial" panose="020B0604020202020204" pitchFamily="34" charset="0"/>
              </a:rPr>
              <a:t>Additional concepts in ER </a:t>
            </a:r>
            <a:r>
              <a:rPr lang="en-AU" sz="2400" b="1" dirty="0" err="1">
                <a:latin typeface="Arial" panose="020B0604020202020204" pitchFamily="34" charset="0"/>
              </a:rPr>
              <a:t>modeling</a:t>
            </a:r>
            <a:endParaRPr lang="en-AU" sz="2400" b="1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AU" sz="240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400" b="1" dirty="0">
                <a:latin typeface="Arial" panose="020B0604020202020204" pitchFamily="34" charset="0"/>
              </a:rPr>
              <a:t>Simple case study</a:t>
            </a:r>
          </a:p>
          <a:p>
            <a:endParaRPr lang="en-AU" sz="2400" dirty="0">
              <a:latin typeface="Arial" panose="020B0604020202020204" pitchFamily="34" charset="0"/>
            </a:endParaRPr>
          </a:p>
          <a:p>
            <a:r>
              <a:rPr lang="en-AU" sz="2400" b="1" dirty="0">
                <a:latin typeface="Arial" panose="020B0604020202020204" pitchFamily="34" charset="0"/>
              </a:rPr>
              <a:t>3.Bus company case study – conceptual and logical </a:t>
            </a:r>
            <a:r>
              <a:rPr lang="en-AU" sz="2400" b="1" dirty="0" err="1">
                <a:latin typeface="Arial" panose="020B0604020202020204" pitchFamily="34" charset="0"/>
              </a:rPr>
              <a:t>modeling</a:t>
            </a:r>
            <a:endParaRPr lang="en-A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8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42D50-AC54-CE4D-ADC8-F089E8D7CE27}"/>
              </a:ext>
            </a:extLst>
          </p:cNvPr>
          <p:cNvSpPr/>
          <p:nvPr/>
        </p:nvSpPr>
        <p:spPr>
          <a:xfrm>
            <a:off x="655608" y="1533876"/>
            <a:ext cx="82641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a. Identify the entities. </a:t>
            </a:r>
          </a:p>
          <a:p>
            <a:pPr algn="just">
              <a:buFont typeface="+mj-lt"/>
              <a:buAutoNum type="arabicPeriod"/>
            </a:pPr>
            <a:endParaRPr lang="en-AU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Bus ← Each </a:t>
            </a:r>
            <a:r>
              <a:rPr lang="en-AU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bus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is allocated to a particular 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Route ← Each </a:t>
            </a:r>
            <a:r>
              <a:rPr lang="en-AU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route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passes through a number of towns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Stage ← One or more drivers are allocated to each </a:t>
            </a:r>
            <a:r>
              <a:rPr lang="en-AU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stage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of a 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Town ← Some of the </a:t>
            </a:r>
            <a:r>
              <a:rPr lang="en-AU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towns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have a depot where buses are kept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Depot ← Some of the towns have a </a:t>
            </a:r>
            <a:r>
              <a:rPr lang="en-AU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depot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where buses are kept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Driver ← One or more </a:t>
            </a:r>
            <a:r>
              <a:rPr lang="en-AU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drivers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are allocated to each stage of a route</a:t>
            </a:r>
            <a:b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AU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1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9344-73D3-724F-914D-1681560B2D9F}"/>
              </a:ext>
            </a:extLst>
          </p:cNvPr>
          <p:cNvSpPr/>
          <p:nvPr/>
        </p:nvSpPr>
        <p:spPr>
          <a:xfrm>
            <a:off x="409754" y="1161856"/>
            <a:ext cx="8324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</a:rPr>
              <a:t>b. Identify the relationships (use business rules to identify relationships). State all the key constraints and participation constraints.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1A527-504C-0D41-8CCB-41230A9DD475}"/>
              </a:ext>
            </a:extLst>
          </p:cNvPr>
          <p:cNvSpPr/>
          <p:nvPr/>
        </p:nvSpPr>
        <p:spPr>
          <a:xfrm>
            <a:off x="276045" y="2269599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</a:rPr>
              <a:t>A bus company owns a number of buses. </a:t>
            </a:r>
            <a:r>
              <a:rPr lang="en-AU" sz="2000" dirty="0">
                <a:solidFill>
                  <a:srgbClr val="FB2508"/>
                </a:solidFill>
                <a:latin typeface="Times New Roman" panose="02020603050405020304" pitchFamily="18" charset="0"/>
              </a:rPr>
              <a:t>Each </a:t>
            </a:r>
            <a:r>
              <a:rPr lang="en-AU" sz="2000" b="1" dirty="0">
                <a:solidFill>
                  <a:srgbClr val="FB2508"/>
                </a:solidFill>
                <a:latin typeface="Times New Roman" panose="02020603050405020304" pitchFamily="18" charset="0"/>
              </a:rPr>
              <a:t>bus</a:t>
            </a:r>
            <a:r>
              <a:rPr lang="en-AU" sz="2000" dirty="0">
                <a:solidFill>
                  <a:srgbClr val="FB2508"/>
                </a:solidFill>
                <a:latin typeface="Times New Roman" panose="02020603050405020304" pitchFamily="18" charset="0"/>
              </a:rPr>
              <a:t> is allocated to a particular </a:t>
            </a:r>
            <a:r>
              <a:rPr lang="en-AU" sz="2000" b="1" dirty="0">
                <a:solidFill>
                  <a:srgbClr val="FB2508"/>
                </a:solidFill>
                <a:latin typeface="Times New Roman" panose="02020603050405020304" pitchFamily="18" charset="0"/>
              </a:rPr>
              <a:t>route</a:t>
            </a:r>
            <a:r>
              <a:rPr lang="en-AU" sz="2000" dirty="0">
                <a:solidFill>
                  <a:srgbClr val="FB2508"/>
                </a:solidFill>
                <a:latin typeface="Times New Roman" panose="02020603050405020304" pitchFamily="18" charset="0"/>
              </a:rPr>
              <a:t>, although some </a:t>
            </a:r>
            <a:r>
              <a:rPr lang="en-AU" sz="2000" b="1" dirty="0">
                <a:solidFill>
                  <a:srgbClr val="FB2508"/>
                </a:solidFill>
                <a:latin typeface="Times New Roman" panose="02020603050405020304" pitchFamily="18" charset="0"/>
              </a:rPr>
              <a:t>routes</a:t>
            </a:r>
            <a:r>
              <a:rPr lang="en-AU" sz="2000" dirty="0">
                <a:solidFill>
                  <a:srgbClr val="FB2508"/>
                </a:solidFill>
                <a:latin typeface="Times New Roman" panose="02020603050405020304" pitchFamily="18" charset="0"/>
              </a:rPr>
              <a:t> may have several </a:t>
            </a:r>
            <a:r>
              <a:rPr lang="en-AU" sz="2000" b="1" dirty="0">
                <a:solidFill>
                  <a:srgbClr val="FB2508"/>
                </a:solidFill>
                <a:latin typeface="Times New Roman" panose="02020603050405020304" pitchFamily="18" charset="0"/>
              </a:rPr>
              <a:t>buses</a:t>
            </a:r>
            <a:r>
              <a:rPr lang="en-AU" sz="2000" dirty="0">
                <a:solidFill>
                  <a:srgbClr val="FB2508"/>
                </a:solidFill>
                <a:latin typeface="Times New Roman" panose="02020603050405020304" pitchFamily="18" charset="0"/>
              </a:rPr>
              <a:t>.</a:t>
            </a:r>
            <a:r>
              <a:rPr lang="en-AU" sz="2000" dirty="0">
                <a:latin typeface="Times New Roman" panose="02020603050405020304" pitchFamily="18" charset="0"/>
              </a:rPr>
              <a:t> Each route passes through a number of towns. </a:t>
            </a:r>
            <a:r>
              <a:rPr lang="en-AU" sz="2000" dirty="0">
                <a:solidFill>
                  <a:srgbClr val="FB2308"/>
                </a:solidFill>
                <a:latin typeface="Times New Roman" panose="02020603050405020304" pitchFamily="18" charset="0"/>
              </a:rPr>
              <a:t>One or more </a:t>
            </a:r>
            <a:r>
              <a:rPr lang="en-AU" sz="2000" b="1" dirty="0">
                <a:solidFill>
                  <a:srgbClr val="FB2308"/>
                </a:solidFill>
                <a:latin typeface="Times New Roman" panose="02020603050405020304" pitchFamily="18" charset="0"/>
              </a:rPr>
              <a:t>drivers</a:t>
            </a:r>
            <a:r>
              <a:rPr lang="en-AU" sz="2000" dirty="0">
                <a:solidFill>
                  <a:srgbClr val="FB2308"/>
                </a:solidFill>
                <a:latin typeface="Times New Roman" panose="02020603050405020304" pitchFamily="18" charset="0"/>
              </a:rPr>
              <a:t> are allocated to each </a:t>
            </a:r>
            <a:r>
              <a:rPr lang="en-AU" sz="2000" b="1" dirty="0">
                <a:solidFill>
                  <a:srgbClr val="FB2308"/>
                </a:solidFill>
                <a:latin typeface="Times New Roman" panose="02020603050405020304" pitchFamily="18" charset="0"/>
              </a:rPr>
              <a:t>stage</a:t>
            </a:r>
            <a:r>
              <a:rPr lang="en-AU" sz="2000" dirty="0">
                <a:solidFill>
                  <a:srgbClr val="FB2308"/>
                </a:solidFill>
                <a:latin typeface="Times New Roman" panose="02020603050405020304" pitchFamily="18" charset="0"/>
              </a:rPr>
              <a:t> of a </a:t>
            </a:r>
            <a:r>
              <a:rPr lang="en-AU" sz="2000" b="1" dirty="0">
                <a:solidFill>
                  <a:srgbClr val="FB2308"/>
                </a:solidFill>
                <a:latin typeface="Times New Roman" panose="02020603050405020304" pitchFamily="18" charset="0"/>
              </a:rPr>
              <a:t>route</a:t>
            </a:r>
            <a:r>
              <a:rPr lang="en-AU" sz="2000" dirty="0">
                <a:latin typeface="Times New Roman" panose="02020603050405020304" pitchFamily="18" charset="0"/>
              </a:rPr>
              <a:t>, </a:t>
            </a:r>
            <a:r>
              <a:rPr lang="en-AU" sz="2000" dirty="0">
                <a:solidFill>
                  <a:srgbClr val="FA0008"/>
                </a:solidFill>
                <a:latin typeface="Times New Roman" panose="02020603050405020304" pitchFamily="18" charset="0"/>
              </a:rPr>
              <a:t>which corresponds to a journey through some or all of the </a:t>
            </a:r>
            <a:r>
              <a:rPr lang="en-AU" sz="2000" b="1" dirty="0">
                <a:solidFill>
                  <a:srgbClr val="FA0008"/>
                </a:solidFill>
                <a:latin typeface="Times New Roman" panose="02020603050405020304" pitchFamily="18" charset="0"/>
              </a:rPr>
              <a:t>towns</a:t>
            </a:r>
            <a:r>
              <a:rPr lang="en-AU" sz="2000" dirty="0">
                <a:solidFill>
                  <a:srgbClr val="FA0008"/>
                </a:solidFill>
                <a:latin typeface="Times New Roman" panose="02020603050405020304" pitchFamily="18" charset="0"/>
              </a:rPr>
              <a:t> on a route</a:t>
            </a:r>
            <a:r>
              <a:rPr lang="en-AU" sz="2000" dirty="0">
                <a:latin typeface="Times New Roman" panose="02020603050405020304" pitchFamily="18" charset="0"/>
              </a:rPr>
              <a:t>. </a:t>
            </a:r>
            <a:r>
              <a:rPr lang="en-AU" sz="2000" dirty="0">
                <a:solidFill>
                  <a:srgbClr val="FB1808"/>
                </a:solidFill>
                <a:latin typeface="Times New Roman" panose="02020603050405020304" pitchFamily="18" charset="0"/>
              </a:rPr>
              <a:t>Some of the </a:t>
            </a:r>
            <a:r>
              <a:rPr lang="en-AU" sz="2000" b="1" dirty="0">
                <a:solidFill>
                  <a:srgbClr val="FB1808"/>
                </a:solidFill>
                <a:latin typeface="Times New Roman" panose="02020603050405020304" pitchFamily="18" charset="0"/>
              </a:rPr>
              <a:t>towns</a:t>
            </a:r>
            <a:r>
              <a:rPr lang="en-AU" sz="2000" dirty="0">
                <a:solidFill>
                  <a:srgbClr val="FB1808"/>
                </a:solidFill>
                <a:latin typeface="Times New Roman" panose="02020603050405020304" pitchFamily="18" charset="0"/>
              </a:rPr>
              <a:t> have a </a:t>
            </a:r>
            <a:r>
              <a:rPr lang="en-AU" sz="2000" b="1" dirty="0">
                <a:solidFill>
                  <a:srgbClr val="FB1808"/>
                </a:solidFill>
                <a:latin typeface="Times New Roman" panose="02020603050405020304" pitchFamily="18" charset="0"/>
              </a:rPr>
              <a:t>depot</a:t>
            </a:r>
            <a:r>
              <a:rPr lang="en-AU" sz="2000" dirty="0">
                <a:solidFill>
                  <a:srgbClr val="FB1808"/>
                </a:solidFill>
                <a:latin typeface="Times New Roman" panose="02020603050405020304" pitchFamily="18" charset="0"/>
              </a:rPr>
              <a:t> where buses are kept</a:t>
            </a:r>
            <a:r>
              <a:rPr lang="en-AU" sz="2000" dirty="0">
                <a:latin typeface="Times New Roman" panose="02020603050405020304" pitchFamily="18" charset="0"/>
              </a:rPr>
              <a:t> – </a:t>
            </a:r>
            <a:r>
              <a:rPr lang="en-AU" sz="2000" dirty="0">
                <a:solidFill>
                  <a:srgbClr val="FB0008"/>
                </a:solidFill>
                <a:latin typeface="Times New Roman" panose="02020603050405020304" pitchFamily="18" charset="0"/>
              </a:rPr>
              <a:t>each </a:t>
            </a:r>
            <a:r>
              <a:rPr lang="en-AU" sz="2000" b="1" dirty="0">
                <a:solidFill>
                  <a:srgbClr val="FB0008"/>
                </a:solidFill>
                <a:latin typeface="Times New Roman" panose="02020603050405020304" pitchFamily="18" charset="0"/>
              </a:rPr>
              <a:t>bus</a:t>
            </a:r>
            <a:r>
              <a:rPr lang="en-AU" sz="2000" dirty="0">
                <a:solidFill>
                  <a:srgbClr val="FB0008"/>
                </a:solidFill>
                <a:latin typeface="Times New Roman" panose="02020603050405020304" pitchFamily="18" charset="0"/>
              </a:rPr>
              <a:t> always returns to its allocated </a:t>
            </a:r>
            <a:r>
              <a:rPr lang="en-AU" sz="2000" b="1" dirty="0">
                <a:solidFill>
                  <a:srgbClr val="FB0008"/>
                </a:solidFill>
                <a:latin typeface="Times New Roman" panose="02020603050405020304" pitchFamily="18" charset="0"/>
              </a:rPr>
              <a:t>depot</a:t>
            </a:r>
            <a:r>
              <a:rPr lang="en-AU" sz="2000" dirty="0">
                <a:solidFill>
                  <a:srgbClr val="FB0008"/>
                </a:solidFill>
                <a:latin typeface="Times New Roman" panose="02020603050405020304" pitchFamily="18" charset="0"/>
              </a:rPr>
              <a:t> at the end of the day</a:t>
            </a:r>
            <a:r>
              <a:rPr lang="en-AU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en-AU" sz="2000" dirty="0">
                <a:latin typeface="Times New Roman" panose="02020603050405020304" pitchFamily="18" charset="0"/>
              </a:rPr>
              <a:t>Each of the buses is identified by its registration number and can carry different numbers of passengers, since the vehicles vary in size and can be single or double-decked. Each route is identified by a route number and information is available on the average number of passengers carried per day for each route. Drivers have an employee number, name, address, and sometimes a telephone number, and the names of the training courses they have completed need to be stored.</a:t>
            </a:r>
          </a:p>
        </p:txBody>
      </p:sp>
    </p:spTree>
    <p:extLst>
      <p:ext uri="{BB962C8B-B14F-4D97-AF65-F5344CB8AC3E}">
        <p14:creationId xmlns:p14="http://schemas.microsoft.com/office/powerpoint/2010/main" val="43428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9344-73D3-724F-914D-1681560B2D9F}"/>
              </a:ext>
            </a:extLst>
          </p:cNvPr>
          <p:cNvSpPr/>
          <p:nvPr/>
        </p:nvSpPr>
        <p:spPr>
          <a:xfrm>
            <a:off x="409754" y="1161856"/>
            <a:ext cx="8324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c. Draw a </a:t>
            </a:r>
            <a:r>
              <a:rPr lang="en-AU" sz="2400" b="1" dirty="0"/>
              <a:t>conceptual model</a:t>
            </a:r>
            <a:r>
              <a:rPr lang="en-AU" sz="2400" dirty="0"/>
              <a:t> and populate entities with appropriate attributes (use Chen’s notation).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46AC5-52A9-8B40-AAAC-0E0C71D1898B}"/>
              </a:ext>
            </a:extLst>
          </p:cNvPr>
          <p:cNvSpPr txBox="1"/>
          <p:nvPr/>
        </p:nvSpPr>
        <p:spPr>
          <a:xfrm>
            <a:off x="409754" y="2551740"/>
            <a:ext cx="8324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Lucidspark</a:t>
            </a:r>
            <a:r>
              <a:rPr lang="en-US" sz="1800" dirty="0"/>
              <a:t>(whiteboard) workspace:</a:t>
            </a:r>
          </a:p>
          <a:p>
            <a:endParaRPr lang="en-US" sz="1800" dirty="0"/>
          </a:p>
          <a:p>
            <a:r>
              <a:rPr lang="en-US" sz="1800" dirty="0"/>
              <a:t>Group 1:</a:t>
            </a:r>
          </a:p>
          <a:p>
            <a:r>
              <a:rPr lang="en-US" sz="1800" dirty="0">
                <a:hlinkClick r:id="rId2"/>
              </a:rPr>
              <a:t>https://lucid.app/lucidspark/invitations/accept/inv_8723f3d8-7e16-4460-b51b-9b527890b990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Group 2:</a:t>
            </a:r>
          </a:p>
          <a:p>
            <a:r>
              <a:rPr lang="en-US" sz="1800" dirty="0">
                <a:hlinkClick r:id="rId3"/>
              </a:rPr>
              <a:t>https://lucid.app/lucidspark/invitations/accept/inv_b8ffd1af-dd8c-46b7-9572-094cc3d0b97f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Group 3:</a:t>
            </a:r>
          </a:p>
          <a:p>
            <a:r>
              <a:rPr lang="en-US" sz="1800" dirty="0">
                <a:hlinkClick r:id="rId4"/>
              </a:rPr>
              <a:t>https://lucid.app/lucidspark/invitations/accept/inv_5e2de11d-8cbe-4eb0-a6cf-b215de84da2d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1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9344-73D3-724F-914D-1681560B2D9F}"/>
              </a:ext>
            </a:extLst>
          </p:cNvPr>
          <p:cNvSpPr/>
          <p:nvPr/>
        </p:nvSpPr>
        <p:spPr>
          <a:xfrm>
            <a:off x="409754" y="1161856"/>
            <a:ext cx="8324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c. Draw a </a:t>
            </a:r>
            <a:r>
              <a:rPr lang="en-AU" sz="2400" b="1" dirty="0"/>
              <a:t>conceptual model</a:t>
            </a:r>
            <a:r>
              <a:rPr lang="en-AU" sz="2400" dirty="0"/>
              <a:t> and populate entities with appropriate attributes (use Chen’s notation).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92D75-FB5F-8A40-B85F-66FAA135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8" y="2113623"/>
            <a:ext cx="7708901" cy="43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7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9344-73D3-724F-914D-1681560B2D9F}"/>
              </a:ext>
            </a:extLst>
          </p:cNvPr>
          <p:cNvSpPr/>
          <p:nvPr/>
        </p:nvSpPr>
        <p:spPr>
          <a:xfrm>
            <a:off x="409754" y="1161856"/>
            <a:ext cx="832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d. Discuss the </a:t>
            </a:r>
            <a:r>
              <a:rPr lang="en-AU" sz="2400" b="1" dirty="0"/>
              <a:t>logical </a:t>
            </a:r>
            <a:r>
              <a:rPr lang="en-AU" sz="2400" b="1" dirty="0" err="1"/>
              <a:t>modeling</a:t>
            </a:r>
            <a:r>
              <a:rPr lang="en-AU" sz="2400" dirty="0"/>
              <a:t> of the Driver entity.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F1191-20F0-7743-A2E5-110044C9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63" y="1839682"/>
            <a:ext cx="6403674" cy="3178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D7685B-BC24-DA42-8385-6D14608927C2}"/>
              </a:ext>
            </a:extLst>
          </p:cNvPr>
          <p:cNvSpPr/>
          <p:nvPr/>
        </p:nvSpPr>
        <p:spPr>
          <a:xfrm>
            <a:off x="681488" y="5523615"/>
            <a:ext cx="7375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AU" sz="2400" dirty="0">
                <a:latin typeface="Arial" panose="020B0604020202020204" pitchFamily="34" charset="0"/>
              </a:rPr>
              <a:t>resolve multivalued and composite attributes</a:t>
            </a:r>
          </a:p>
          <a:p>
            <a:pPr>
              <a:buFont typeface="+mj-lt"/>
              <a:buAutoNum type="arabicPeriod"/>
            </a:pPr>
            <a:r>
              <a:rPr lang="en-AU" sz="2400" dirty="0">
                <a:latin typeface="Arial" panose="020B0604020202020204" pitchFamily="34" charset="0"/>
              </a:rPr>
              <a:t>Resolve relationships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8DE511-AE59-A141-883B-BB41D053FFDD}"/>
                  </a:ext>
                </a:extLst>
              </p14:cNvPr>
              <p14:cNvContentPartPr/>
              <p14:nvPr/>
            </p14:nvContentPartPr>
            <p14:xfrm>
              <a:off x="5106661" y="2008841"/>
              <a:ext cx="236880" cy="35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8DE511-AE59-A141-883B-BB41D053F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7661" y="2000201"/>
                <a:ext cx="254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373159-C4B6-584A-BCD4-A1892B0635C1}"/>
                  </a:ext>
                </a:extLst>
              </p14:cNvPr>
              <p14:cNvContentPartPr/>
              <p14:nvPr/>
            </p14:nvContentPartPr>
            <p14:xfrm>
              <a:off x="5109901" y="2207921"/>
              <a:ext cx="162000" cy="19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373159-C4B6-584A-BCD4-A1892B0635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1261" y="2199281"/>
                <a:ext cx="1796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B99CECF-BC08-3948-8FA6-E867509C0FA4}"/>
              </a:ext>
            </a:extLst>
          </p:cNvPr>
          <p:cNvGrpSpPr/>
          <p:nvPr/>
        </p:nvGrpSpPr>
        <p:grpSpPr>
          <a:xfrm>
            <a:off x="702061" y="3637121"/>
            <a:ext cx="585720" cy="150120"/>
            <a:chOff x="702061" y="3637121"/>
            <a:chExt cx="5857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D6B25D-9C6C-DB4B-88A2-B654248B7329}"/>
                    </a:ext>
                  </a:extLst>
                </p14:cNvPr>
                <p14:cNvContentPartPr/>
                <p14:nvPr/>
              </p14:nvContentPartPr>
              <p14:xfrm>
                <a:off x="702061" y="3672761"/>
                <a:ext cx="552600" cy="3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D6B25D-9C6C-DB4B-88A2-B654248B73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061" y="3663761"/>
                  <a:ext cx="570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9EC766-D6A3-E841-912C-D49C37A4A096}"/>
                    </a:ext>
                  </a:extLst>
                </p14:cNvPr>
                <p14:cNvContentPartPr/>
                <p14:nvPr/>
              </p14:nvContentPartPr>
              <p14:xfrm>
                <a:off x="1143421" y="3637121"/>
                <a:ext cx="144360" cy="15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9EC766-D6A3-E841-912C-D49C37A4A0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4781" y="3628481"/>
                  <a:ext cx="1620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90479-0E65-3B4D-9651-08C4B12F7911}"/>
              </a:ext>
            </a:extLst>
          </p:cNvPr>
          <p:cNvGrpSpPr/>
          <p:nvPr/>
        </p:nvGrpSpPr>
        <p:grpSpPr>
          <a:xfrm>
            <a:off x="4158781" y="3888041"/>
            <a:ext cx="580320" cy="523080"/>
            <a:chOff x="4158781" y="3888041"/>
            <a:chExt cx="58032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E3DA4A-BF99-7B4E-9A8C-50DBAF1E6619}"/>
                    </a:ext>
                  </a:extLst>
                </p14:cNvPr>
                <p14:cNvContentPartPr/>
                <p14:nvPr/>
              </p14:nvContentPartPr>
              <p14:xfrm>
                <a:off x="4158781" y="3888041"/>
                <a:ext cx="375120" cy="523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E3DA4A-BF99-7B4E-9A8C-50DBAF1E66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50141" y="3879041"/>
                  <a:ext cx="3927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2B7886-D2BC-0E42-B758-7A06F90AFED3}"/>
                    </a:ext>
                  </a:extLst>
                </p14:cNvPr>
                <p14:cNvContentPartPr/>
                <p14:nvPr/>
              </p14:nvContentPartPr>
              <p14:xfrm>
                <a:off x="4367941" y="3913961"/>
                <a:ext cx="371160" cy="114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2B7886-D2BC-0E42-B758-7A06F90AFE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58941" y="3904961"/>
                  <a:ext cx="38880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5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9344-73D3-724F-914D-1681560B2D9F}"/>
              </a:ext>
            </a:extLst>
          </p:cNvPr>
          <p:cNvSpPr/>
          <p:nvPr/>
        </p:nvSpPr>
        <p:spPr>
          <a:xfrm>
            <a:off x="409754" y="1161856"/>
            <a:ext cx="832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d. Discuss the </a:t>
            </a:r>
            <a:r>
              <a:rPr lang="en-AU" sz="2400" b="1" dirty="0"/>
              <a:t>logical </a:t>
            </a:r>
            <a:r>
              <a:rPr lang="en-AU" sz="2400" b="1" dirty="0" err="1"/>
              <a:t>modeling</a:t>
            </a:r>
            <a:r>
              <a:rPr lang="en-AU" sz="2400" dirty="0"/>
              <a:t> of the Driver entity.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0FC06-01E3-B540-9151-9A5D6176A927}"/>
              </a:ext>
            </a:extLst>
          </p:cNvPr>
          <p:cNvSpPr/>
          <p:nvPr/>
        </p:nvSpPr>
        <p:spPr>
          <a:xfrm>
            <a:off x="743309" y="2598003"/>
            <a:ext cx="83244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Driver (</a:t>
            </a:r>
            <a:r>
              <a:rPr lang="en-AU" sz="2400" u="sng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DriverID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FirstName, </a:t>
            </a:r>
            <a:r>
              <a:rPr lang="en-AU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LastName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AU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AddressStreet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AU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AddressSuburb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AU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AddressPostcode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AU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PhoneNumber</a:t>
            </a:r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AU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AU" sz="2400" dirty="0" err="1"/>
              <a:t>DriverTrainingCourses</a:t>
            </a:r>
            <a:r>
              <a:rPr lang="en-AU" sz="2400" dirty="0"/>
              <a:t> (FK, </a:t>
            </a:r>
            <a:r>
              <a:rPr lang="en-AU" sz="2400" u="sng" dirty="0" err="1"/>
              <a:t>TrainingCourseName</a:t>
            </a:r>
            <a:r>
              <a:rPr lang="en-AU" sz="2400" dirty="0"/>
              <a:t>)</a:t>
            </a:r>
          </a:p>
          <a:p>
            <a:endParaRPr lang="en-AU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12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FE3C-4C92-E84B-BAF7-766DFC2F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68" y="1429169"/>
            <a:ext cx="6779164" cy="4915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DEC290-02AE-4A40-965A-E4D6AF5CC6A6}"/>
              </a:ext>
            </a:extLst>
          </p:cNvPr>
          <p:cNvSpPr/>
          <p:nvPr/>
        </p:nvSpPr>
        <p:spPr>
          <a:xfrm>
            <a:off x="562873" y="1029059"/>
            <a:ext cx="8018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The logical design for the remaining tables, after resolving all relationships</a:t>
            </a:r>
            <a:endParaRPr lang="en-AU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0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220B3-6878-5B4E-915B-FEF7C6ED1F75}"/>
              </a:ext>
            </a:extLst>
          </p:cNvPr>
          <p:cNvSpPr/>
          <p:nvPr/>
        </p:nvSpPr>
        <p:spPr>
          <a:xfrm>
            <a:off x="3081046" y="3167390"/>
            <a:ext cx="2981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</a:rPr>
              <a:t>Any questions? </a:t>
            </a:r>
            <a:endParaRPr lang="en-AU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3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A1B3F-2322-474D-BBEF-44A5C227FC29}"/>
              </a:ext>
            </a:extLst>
          </p:cNvPr>
          <p:cNvSpPr/>
          <p:nvPr/>
        </p:nvSpPr>
        <p:spPr>
          <a:xfrm>
            <a:off x="596503" y="1417641"/>
            <a:ext cx="7950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AU" sz="2400" dirty="0">
                <a:solidFill>
                  <a:schemeClr val="tx1"/>
                </a:solidFill>
                <a:latin typeface="TimesNewRomanPSMT"/>
              </a:rPr>
              <a:t>Multivalued and composite attributes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B49C1-C15E-3B4A-A41B-502959092234}"/>
              </a:ext>
            </a:extLst>
          </p:cNvPr>
          <p:cNvSpPr/>
          <p:nvPr/>
        </p:nvSpPr>
        <p:spPr>
          <a:xfrm>
            <a:off x="356724" y="2199940"/>
            <a:ext cx="843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Multivalued attributes:</a:t>
            </a: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More than one value at the same time, </a:t>
            </a: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E.g. phone numbers, skills, languages spoken, etc. </a:t>
            </a: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Drawn using a double outline. </a:t>
            </a:r>
          </a:p>
          <a:p>
            <a:endParaRPr lang="en-AU" sz="2400" dirty="0">
              <a:solidFill>
                <a:schemeClr val="tx1"/>
              </a:solidFill>
              <a:latin typeface="SymbolMT"/>
            </a:endParaRP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Composite attributes:</a:t>
            </a: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Have multiple components and can be broken down into multiple attributes </a:t>
            </a: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E.g. a name that can be stored as first name and last name. </a:t>
            </a:r>
          </a:p>
          <a:p>
            <a:r>
              <a:rPr lang="en-AU" sz="2400" dirty="0">
                <a:solidFill>
                  <a:schemeClr val="tx1"/>
                </a:solidFill>
                <a:latin typeface="TimesNewRomanPSMT"/>
              </a:rPr>
              <a:t>Drawn by branching the sub-attributes off the composite attribute. </a:t>
            </a:r>
            <a:endParaRPr lang="en-AU" sz="2400" dirty="0">
              <a:solidFill>
                <a:schemeClr val="tx1"/>
              </a:solidFill>
              <a:latin typeface="SymbolMT"/>
            </a:endParaRPr>
          </a:p>
        </p:txBody>
      </p:sp>
    </p:spTree>
    <p:extLst>
      <p:ext uri="{BB962C8B-B14F-4D97-AF65-F5344CB8AC3E}">
        <p14:creationId xmlns:p14="http://schemas.microsoft.com/office/powerpoint/2010/main" val="30029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A1B3F-2322-474D-BBEF-44A5C227FC29}"/>
              </a:ext>
            </a:extLst>
          </p:cNvPr>
          <p:cNvSpPr/>
          <p:nvPr/>
        </p:nvSpPr>
        <p:spPr>
          <a:xfrm>
            <a:off x="596503" y="1417641"/>
            <a:ext cx="7950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AU" sz="2400" dirty="0">
                <a:solidFill>
                  <a:schemeClr val="tx1"/>
                </a:solidFill>
                <a:latin typeface="TimesNewRomanPSMT"/>
              </a:rPr>
              <a:t>Multivalued and composite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A590-9B66-0C40-8A57-575054D00213}"/>
              </a:ext>
            </a:extLst>
          </p:cNvPr>
          <p:cNvSpPr/>
          <p:nvPr/>
        </p:nvSpPr>
        <p:spPr>
          <a:xfrm>
            <a:off x="402028" y="4439698"/>
            <a:ext cx="7414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Multivalued attribute in logical Model:</a:t>
            </a:r>
            <a:br>
              <a:rPr lang="en-AU" sz="2400" dirty="0">
                <a:latin typeface="Arial" panose="020B0604020202020204" pitchFamily="34" charset="0"/>
              </a:rPr>
            </a:br>
            <a:endParaRPr lang="en-AU" sz="2400" dirty="0">
              <a:latin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</a:rPr>
              <a:t>          Person(</a:t>
            </a:r>
            <a:r>
              <a:rPr lang="en-AU" sz="2400" u="sng" dirty="0" err="1">
                <a:latin typeface="Arial" panose="020B0604020202020204" pitchFamily="34" charset="0"/>
              </a:rPr>
              <a:t>PId</a:t>
            </a:r>
            <a:r>
              <a:rPr lang="en-AU" sz="2400" dirty="0">
                <a:latin typeface="Arial" panose="020B0604020202020204" pitchFamily="34" charset="0"/>
              </a:rPr>
              <a:t>, Name, …)</a:t>
            </a:r>
          </a:p>
          <a:p>
            <a:r>
              <a:rPr lang="en-AU" sz="2400" dirty="0">
                <a:latin typeface="Arial" panose="020B0604020202020204" pitchFamily="34" charset="0"/>
              </a:rPr>
              <a:t>          Language(</a:t>
            </a:r>
            <a:r>
              <a:rPr lang="en-AU" sz="2400" u="sng" dirty="0" err="1">
                <a:latin typeface="Arial" panose="020B0604020202020204" pitchFamily="34" charset="0"/>
              </a:rPr>
              <a:t>LId</a:t>
            </a:r>
            <a:r>
              <a:rPr lang="en-AU" sz="2400" dirty="0">
                <a:latin typeface="Arial" panose="020B0604020202020204" pitchFamily="34" charset="0"/>
              </a:rPr>
              <a:t>, </a:t>
            </a:r>
            <a:r>
              <a:rPr lang="en-AU" sz="2400" dirty="0" err="1">
                <a:latin typeface="Arial" panose="020B0604020202020204" pitchFamily="34" charset="0"/>
              </a:rPr>
              <a:t>LanguageName</a:t>
            </a:r>
            <a:r>
              <a:rPr lang="en-AU" sz="2400" dirty="0">
                <a:latin typeface="Arial" panose="020B0604020202020204" pitchFamily="34" charset="0"/>
              </a:rPr>
              <a:t>, </a:t>
            </a:r>
            <a:r>
              <a:rPr lang="en-AU" sz="2400" u="sng" dirty="0" err="1">
                <a:latin typeface="Arial" panose="020B0604020202020204" pitchFamily="34" charset="0"/>
              </a:rPr>
              <a:t>PId</a:t>
            </a:r>
            <a:r>
              <a:rPr lang="en-AU" sz="2400" u="sng" dirty="0">
                <a:latin typeface="Arial" panose="020B0604020202020204" pitchFamily="34" charset="0"/>
              </a:rPr>
              <a:t> (FK) </a:t>
            </a:r>
            <a:r>
              <a:rPr lang="en-AU" sz="2400" dirty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F99B6-A980-764B-A862-D78DCCA0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12" y="2102786"/>
            <a:ext cx="2594708" cy="21134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18D9B5-C001-3842-B36A-FCA0DBB02D3C}"/>
              </a:ext>
            </a:extLst>
          </p:cNvPr>
          <p:cNvSpPr/>
          <p:nvPr/>
        </p:nvSpPr>
        <p:spPr>
          <a:xfrm>
            <a:off x="402028" y="2877661"/>
            <a:ext cx="58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Multivalued attribute in conceptual model: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35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A1B3F-2322-474D-BBEF-44A5C227FC29}"/>
              </a:ext>
            </a:extLst>
          </p:cNvPr>
          <p:cNvSpPr/>
          <p:nvPr/>
        </p:nvSpPr>
        <p:spPr>
          <a:xfrm>
            <a:off x="596503" y="1417641"/>
            <a:ext cx="7950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AU" sz="2400" dirty="0">
                <a:solidFill>
                  <a:schemeClr val="tx1"/>
                </a:solidFill>
                <a:latin typeface="TimesNewRomanPSMT"/>
              </a:rPr>
              <a:t>Multivalued and composite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A590-9B66-0C40-8A57-575054D00213}"/>
              </a:ext>
            </a:extLst>
          </p:cNvPr>
          <p:cNvSpPr/>
          <p:nvPr/>
        </p:nvSpPr>
        <p:spPr>
          <a:xfrm>
            <a:off x="298251" y="4230168"/>
            <a:ext cx="85474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Composite attribute in logical Model:</a:t>
            </a:r>
            <a:br>
              <a:rPr lang="en-AU" sz="2400" dirty="0">
                <a:latin typeface="Arial" panose="020B0604020202020204" pitchFamily="34" charset="0"/>
              </a:rPr>
            </a:br>
            <a:endParaRPr lang="en-AU" sz="2400" dirty="0">
              <a:latin typeface="Arial" panose="020B0604020202020204" pitchFamily="34" charset="0"/>
            </a:endParaRPr>
          </a:p>
          <a:p>
            <a:r>
              <a:rPr lang="en-AU" dirty="0"/>
              <a:t> </a:t>
            </a:r>
            <a:r>
              <a:rPr lang="en-AU" sz="2400" dirty="0"/>
              <a:t>    Person(</a:t>
            </a:r>
            <a:r>
              <a:rPr lang="en-AU" sz="2400" u="sng" dirty="0" err="1"/>
              <a:t>PId</a:t>
            </a:r>
            <a:r>
              <a:rPr lang="en-AU" sz="2400" dirty="0"/>
              <a:t>, … , FirstName, </a:t>
            </a:r>
            <a:r>
              <a:rPr lang="en-AU" sz="2400" dirty="0" err="1"/>
              <a:t>MiddleName</a:t>
            </a:r>
            <a:r>
              <a:rPr lang="en-AU" sz="2400" dirty="0"/>
              <a:t>, </a:t>
            </a:r>
            <a:r>
              <a:rPr lang="en-AU" sz="2400" dirty="0" err="1"/>
              <a:t>LastName</a:t>
            </a:r>
            <a:r>
              <a:rPr lang="en-AU" sz="2400" dirty="0"/>
              <a:t>)</a:t>
            </a:r>
          </a:p>
          <a:p>
            <a:r>
              <a:rPr lang="en-AU" sz="2400" dirty="0"/>
              <a:t>     Person(</a:t>
            </a:r>
            <a:r>
              <a:rPr lang="en-AU" sz="2400" u="sng" dirty="0" err="1"/>
              <a:t>PId</a:t>
            </a:r>
            <a:r>
              <a:rPr lang="en-AU" sz="2400" dirty="0"/>
              <a:t>, … )</a:t>
            </a:r>
          </a:p>
          <a:p>
            <a:r>
              <a:rPr lang="en-AU" sz="2400" dirty="0"/>
              <a:t>          Name(</a:t>
            </a:r>
            <a:r>
              <a:rPr lang="en-AU" sz="2400" u="sng" dirty="0" err="1"/>
              <a:t>NameId</a:t>
            </a:r>
            <a:r>
              <a:rPr lang="en-AU" sz="2400" dirty="0"/>
              <a:t>, </a:t>
            </a:r>
            <a:r>
              <a:rPr lang="en-AU" sz="2400" dirty="0" err="1"/>
              <a:t>FirstN</a:t>
            </a:r>
            <a:r>
              <a:rPr lang="en-AU" sz="2400" dirty="0"/>
              <a:t>, </a:t>
            </a:r>
            <a:r>
              <a:rPr lang="en-AU" sz="2400" dirty="0" err="1"/>
              <a:t>MiddleN</a:t>
            </a:r>
            <a:r>
              <a:rPr lang="en-AU" sz="2400" dirty="0"/>
              <a:t>, </a:t>
            </a:r>
            <a:r>
              <a:rPr lang="en-AU" sz="2400" dirty="0" err="1"/>
              <a:t>LastN</a:t>
            </a:r>
            <a:r>
              <a:rPr lang="en-AU" sz="2400" dirty="0"/>
              <a:t>, </a:t>
            </a:r>
            <a:r>
              <a:rPr lang="en-AU" sz="2400" u="sng" dirty="0" err="1"/>
              <a:t>PId</a:t>
            </a:r>
            <a:r>
              <a:rPr lang="en-AU" sz="2400" u="sng" dirty="0"/>
              <a:t>(</a:t>
            </a:r>
            <a:r>
              <a:rPr lang="en-AU" sz="2400" u="sng" dirty="0" err="1"/>
              <a:t>Fk</a:t>
            </a:r>
            <a:r>
              <a:rPr lang="en-AU" sz="2400" u="sng" dirty="0"/>
              <a:t>)</a:t>
            </a:r>
            <a:r>
              <a:rPr lang="en-AU" sz="24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1DA4B-ED87-294B-8C63-2DCB6CAD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06" y="2027011"/>
            <a:ext cx="2108200" cy="217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BBD177-A668-DA4B-A1F8-F28B2A7C0472}"/>
              </a:ext>
            </a:extLst>
          </p:cNvPr>
          <p:cNvSpPr/>
          <p:nvPr/>
        </p:nvSpPr>
        <p:spPr>
          <a:xfrm>
            <a:off x="298251" y="2793203"/>
            <a:ext cx="5766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Composite attribute in conceptual Model: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0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9079B-51E3-DE4E-A640-615C4480C6D5}"/>
              </a:ext>
            </a:extLst>
          </p:cNvPr>
          <p:cNvSpPr/>
          <p:nvPr/>
        </p:nvSpPr>
        <p:spPr>
          <a:xfrm>
            <a:off x="353321" y="1864696"/>
            <a:ext cx="8200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Unary relationships</a:t>
            </a:r>
          </a:p>
          <a:p>
            <a:endParaRPr lang="en-AU" sz="2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</a:rPr>
              <a:t>between an entity and </a:t>
            </a:r>
            <a:r>
              <a:rPr lang="en-AU" sz="2400" b="1" dirty="0">
                <a:latin typeface="Arial" panose="020B0604020202020204" pitchFamily="34" charset="0"/>
              </a:rPr>
              <a:t>itself</a:t>
            </a:r>
            <a:endParaRPr lang="en-AU" sz="2400" dirty="0">
              <a:latin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</a:rPr>
              <a:t>between multiple instances of the same entity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</a:rPr>
              <a:t>have different cardinalities and constraints just like ordinary binary relationships (one-to-one, one-to-many, many-to-many)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</a:rPr>
              <a:t>When having different constraints(e.g. one-to-many, participation constraints), label the ends to make it clear what the constraints apply to</a:t>
            </a:r>
          </a:p>
        </p:txBody>
      </p:sp>
    </p:spTree>
    <p:extLst>
      <p:ext uri="{BB962C8B-B14F-4D97-AF65-F5344CB8AC3E}">
        <p14:creationId xmlns:p14="http://schemas.microsoft.com/office/powerpoint/2010/main" val="130665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9079B-51E3-DE4E-A640-615C4480C6D5}"/>
              </a:ext>
            </a:extLst>
          </p:cNvPr>
          <p:cNvSpPr/>
          <p:nvPr/>
        </p:nvSpPr>
        <p:spPr>
          <a:xfrm>
            <a:off x="471854" y="1830830"/>
            <a:ext cx="8200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Unary relationships examples</a:t>
            </a:r>
          </a:p>
          <a:p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857E5-B07D-0644-BBCF-7BD8AF7E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626658"/>
            <a:ext cx="8102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Additional concepts in ER </a:t>
            </a:r>
            <a:r>
              <a:rPr lang="en-AU" sz="2800" dirty="0" err="1">
                <a:solidFill>
                  <a:schemeClr val="bg1"/>
                </a:solidFill>
              </a:rPr>
              <a:t>modeling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E6F6-FE53-F14F-9550-83071625383B}"/>
              </a:ext>
            </a:extLst>
          </p:cNvPr>
          <p:cNvSpPr/>
          <p:nvPr/>
        </p:nvSpPr>
        <p:spPr>
          <a:xfrm>
            <a:off x="827715" y="1356156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latin typeface="Times New Roman" panose="02020603050405020304" pitchFamily="18" charset="0"/>
              </a:rPr>
              <a:t>Resolve relationships in logical model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3CC7-8235-6845-A914-4253A536CAD5}"/>
              </a:ext>
            </a:extLst>
          </p:cNvPr>
          <p:cNvSpPr/>
          <p:nvPr/>
        </p:nvSpPr>
        <p:spPr>
          <a:xfrm>
            <a:off x="933590" y="203706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One to one: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EA98F-0075-FA45-97D8-2CB02C86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70031"/>
            <a:ext cx="6057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9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5C2-113B-2E4D-A488-392F106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solidFill>
                  <a:schemeClr val="bg1"/>
                </a:solidFill>
              </a:rPr>
              <a:t>Small Case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641F6-BF86-7E4A-9F78-3356CDF49226}"/>
              </a:ext>
            </a:extLst>
          </p:cNvPr>
          <p:cNvSpPr/>
          <p:nvPr/>
        </p:nvSpPr>
        <p:spPr>
          <a:xfrm>
            <a:off x="1876260" y="3429000"/>
            <a:ext cx="5900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pollev.com</a:t>
            </a:r>
            <a:r>
              <a:rPr lang="en-US" sz="3200" dirty="0"/>
              <a:t>/likuoyuan440</a:t>
            </a:r>
          </a:p>
        </p:txBody>
      </p:sp>
    </p:spTree>
    <p:extLst>
      <p:ext uri="{BB962C8B-B14F-4D97-AF65-F5344CB8AC3E}">
        <p14:creationId xmlns:p14="http://schemas.microsoft.com/office/powerpoint/2010/main" val="4185124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1325</Words>
  <Application>Microsoft Macintosh PowerPoint</Application>
  <PresentationFormat>On-screen Show (4:3)</PresentationFormat>
  <Paragraphs>138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SymbolMT</vt:lpstr>
      <vt:lpstr>TimesNewRomanPSMT</vt:lpstr>
      <vt:lpstr>Arial</vt:lpstr>
      <vt:lpstr>Times New Roman</vt:lpstr>
      <vt:lpstr>Template</vt:lpstr>
      <vt:lpstr>INFO20003 Database Systems</vt:lpstr>
      <vt:lpstr>Agenda Today</vt:lpstr>
      <vt:lpstr>Additional concepts in ER modeling</vt:lpstr>
      <vt:lpstr>Additional concepts in ER modeling</vt:lpstr>
      <vt:lpstr>Additional concepts in ER modeling</vt:lpstr>
      <vt:lpstr>Additional concepts in ER modeling</vt:lpstr>
      <vt:lpstr>Additional concepts in ER modeling</vt:lpstr>
      <vt:lpstr>Additional concepts in ER modeling</vt:lpstr>
      <vt:lpstr>Small Case Study</vt:lpstr>
      <vt:lpstr>Additional concepts in ER modeling</vt:lpstr>
      <vt:lpstr>Additional concepts in ER modeling</vt:lpstr>
      <vt:lpstr>Additional concepts in ER modeling</vt:lpstr>
      <vt:lpstr>Additional concepts in ER modeling</vt:lpstr>
      <vt:lpstr>Additional concepts in ER modeling</vt:lpstr>
      <vt:lpstr>Additional concepts in ER modeling</vt:lpstr>
      <vt:lpstr>Small Case Study</vt:lpstr>
      <vt:lpstr>Small 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INFO20003 Database Systems</dc:title>
  <dc:creator>Renata Borovica-Gajic</dc:creator>
  <cp:lastModifiedBy>Kuoyuan Li</cp:lastModifiedBy>
  <cp:revision>411</cp:revision>
  <dcterms:modified xsi:type="dcterms:W3CDTF">2021-08-16T06:12:35Z</dcterms:modified>
</cp:coreProperties>
</file>