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5" r:id="rId17"/>
    <p:sldId id="272" r:id="rId18"/>
    <p:sldId id="273" r:id="rId19"/>
    <p:sldId id="286" r:id="rId20"/>
    <p:sldId id="274" r:id="rId21"/>
    <p:sldId id="287" r:id="rId22"/>
    <p:sldId id="275" r:id="rId23"/>
    <p:sldId id="288" r:id="rId24"/>
    <p:sldId id="276" r:id="rId25"/>
    <p:sldId id="292" r:id="rId26"/>
    <p:sldId id="277" r:id="rId27"/>
    <p:sldId id="278" r:id="rId28"/>
    <p:sldId id="279" r:id="rId29"/>
    <p:sldId id="280" r:id="rId30"/>
    <p:sldId id="289" r:id="rId31"/>
    <p:sldId id="281" r:id="rId32"/>
    <p:sldId id="290" r:id="rId33"/>
    <p:sldId id="282" r:id="rId34"/>
    <p:sldId id="291" r:id="rId35"/>
    <p:sldId id="283" r:id="rId3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5D5EA"/>
          </a:solidFill>
        </a:fill>
      </a:tcStyle>
    </a:wholeTbl>
    <a:band2H>
      <a:tcTxStyle/>
      <a:tcStyle>
        <a:tcBdr/>
        <a:fill>
          <a:solidFill>
            <a:srgbClr val="ECECF5"/>
          </a:solidFill>
        </a:fill>
      </a:tcStyle>
    </a:band2H>
    <a:firstCol>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5D5EA"/>
          </a:solidFill>
        </a:fill>
      </a:tcStyle>
    </a:firstCol>
    <a:lastRow>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254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ECECF5"/>
          </a:solidFill>
        </a:fill>
      </a:tcStyle>
    </a:lastRow>
    <a:firstRow>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ECECF5"/>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chemeClr val="accent3">
              <a:lumOff val="44000"/>
            </a:schemeClr>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944"/>
  </p:normalViewPr>
  <p:slideViewPr>
    <p:cSldViewPr snapToGrid="0" snapToObjects="1">
      <p:cViewPr>
        <p:scale>
          <a:sx n="100" d="100"/>
          <a:sy n="100" d="100"/>
        </p:scale>
        <p:origin x="4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xfrm>
            <a:off x="1143000" y="685800"/>
            <a:ext cx="4572000" cy="3429000"/>
          </a:xfrm>
          <a:prstGeom prst="rect">
            <a:avLst/>
          </a:prstGeom>
        </p:spPr>
        <p:txBody>
          <a:bodyPr/>
          <a:lstStyle/>
          <a:p>
            <a:endParaRPr/>
          </a:p>
        </p:txBody>
      </p:sp>
      <p:sp>
        <p:nvSpPr>
          <p:cNvPr id="83" name="Shape 8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prstGeom prst="rect">
            <a:avLst/>
          </a:prstGeom>
        </p:spPr>
        <p:txBody>
          <a:bodyPr/>
          <a:lstStyle/>
          <a:p>
            <a:endParaRPr/>
          </a:p>
        </p:txBody>
      </p:sp>
      <p:sp>
        <p:nvSpPr>
          <p:cNvPr id="94" name="Shape 94"/>
          <p:cNvSpPr>
            <a:spLocks noGrp="1"/>
          </p:cNvSpPr>
          <p:nvPr>
            <p:ph type="body" sz="quarter" idx="1"/>
          </p:nvPr>
        </p:nvSpPr>
        <p:spPr>
          <a:prstGeom prst="rect">
            <a:avLst/>
          </a:prstGeom>
        </p:spPr>
        <p:txBody>
          <a:bodyPr/>
          <a:lstStyle/>
          <a:p>
            <a:r>
              <a:t>What does this data growth imply? It implies that finding useful information is equal to….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2841679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2402546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prstGeom prst="rect">
            <a:avLst/>
          </a:prstGeom>
        </p:spPr>
        <p:txBody>
          <a:bodyPr/>
          <a:lstStyle/>
          <a:p>
            <a:endParaRPr/>
          </a:p>
        </p:txBody>
      </p:sp>
      <p:sp>
        <p:nvSpPr>
          <p:cNvPr id="111" name="Shape 11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333507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1859037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3282157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415573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endParaRPr/>
          </a:p>
        </p:txBody>
      </p:sp>
      <p:sp>
        <p:nvSpPr>
          <p:cNvPr id="121" name="Shape 12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noRot="1" noChangeAspect="1"/>
          </p:cNvSpPr>
          <p:nvPr>
            <p:ph type="sldImg"/>
          </p:nvPr>
        </p:nvSpPr>
        <p:spPr>
          <a:prstGeom prst="rect">
            <a:avLst/>
          </a:prstGeom>
        </p:spPr>
        <p:txBody>
          <a:bodyPr/>
          <a:lstStyle/>
          <a:p>
            <a:endParaRPr/>
          </a:p>
        </p:txBody>
      </p:sp>
      <p:sp>
        <p:nvSpPr>
          <p:cNvPr id="290" name="Shape 290"/>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noRot="1" noChangeAspect="1"/>
          </p:cNvSpPr>
          <p:nvPr>
            <p:ph type="sldImg"/>
          </p:nvPr>
        </p:nvSpPr>
        <p:spPr>
          <a:prstGeom prst="rect">
            <a:avLst/>
          </a:prstGeom>
        </p:spPr>
        <p:txBody>
          <a:bodyPr/>
          <a:lstStyle/>
          <a:p>
            <a:endParaRPr/>
          </a:p>
        </p:txBody>
      </p:sp>
      <p:sp>
        <p:nvSpPr>
          <p:cNvPr id="290" name="Shape 290"/>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2311210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3279818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prstGeom prst="rect">
            <a:avLst/>
          </a:prstGeom>
        </p:spPr>
        <p:txBody>
          <a:bodyPr/>
          <a:lstStyle/>
          <a:p>
            <a:endParaRPr/>
          </a:p>
        </p:txBody>
      </p:sp>
      <p:sp>
        <p:nvSpPr>
          <p:cNvPr id="142" name="Shape 14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 name="Shape 22"/>
          <p:cNvSpPr/>
          <p:nvPr/>
        </p:nvSpPr>
        <p:spPr>
          <a:xfrm>
            <a:off x="1812925" y="107950"/>
            <a:ext cx="1" cy="862013"/>
          </a:xfrm>
          <a:prstGeom prst="line">
            <a:avLst/>
          </a:prstGeom>
          <a:ln>
            <a:solidFill>
              <a:schemeClr val="accent3">
                <a:lumOff val="44000"/>
              </a:schemeClr>
            </a:solidFill>
          </a:ln>
        </p:spPr>
        <p:txBody>
          <a:bodyPr lIns="45719" rIns="45719"/>
          <a:lstStyle/>
          <a:p>
            <a:endParaRPr/>
          </a:p>
        </p:txBody>
      </p:sp>
      <p:sp>
        <p:nvSpPr>
          <p:cNvPr id="21" name="Shape 23"/>
          <p:cNvSpPr/>
          <p:nvPr/>
        </p:nvSpPr>
        <p:spPr>
          <a:xfrm>
            <a:off x="2743200" y="107950"/>
            <a:ext cx="1588" cy="519113"/>
          </a:xfrm>
          <a:prstGeom prst="line">
            <a:avLst/>
          </a:prstGeom>
          <a:ln>
            <a:solidFill>
              <a:schemeClr val="accent3">
                <a:lumOff val="44000"/>
              </a:schemeClr>
            </a:solidFill>
          </a:ln>
        </p:spPr>
        <p:txBody>
          <a:bodyPr lIns="45719" rIns="45719"/>
          <a:lstStyle/>
          <a:p>
            <a:endParaRPr/>
          </a:p>
        </p:txBody>
      </p:sp>
      <p:pic>
        <p:nvPicPr>
          <p:cNvPr id="22" name="Shape 24" descr="Shape 24"/>
          <p:cNvPicPr>
            <a:picLocks noChangeAspect="1"/>
          </p:cNvPicPr>
          <p:nvPr/>
        </p:nvPicPr>
        <p:blipFill>
          <a:blip r:embed="rId2"/>
          <a:stretch>
            <a:fillRect/>
          </a:stretch>
        </p:blipFill>
        <p:spPr>
          <a:xfrm>
            <a:off x="-1588" y="0"/>
            <a:ext cx="9145589" cy="6859587"/>
          </a:xfrm>
          <a:prstGeom prst="rect">
            <a:avLst/>
          </a:prstGeom>
          <a:ln w="12700">
            <a:miter lim="400000"/>
          </a:ln>
        </p:spPr>
      </p:pic>
      <p:sp>
        <p:nvSpPr>
          <p:cNvPr id="23" name="Shape 25"/>
          <p:cNvSpPr/>
          <p:nvPr/>
        </p:nvSpPr>
        <p:spPr>
          <a:xfrm>
            <a:off x="2285999" y="1806575"/>
            <a:ext cx="1589" cy="1312863"/>
          </a:xfrm>
          <a:prstGeom prst="line">
            <a:avLst/>
          </a:prstGeom>
          <a:ln>
            <a:solidFill>
              <a:schemeClr val="accent3">
                <a:lumOff val="44000"/>
              </a:schemeClr>
            </a:solidFill>
          </a:ln>
        </p:spPr>
        <p:txBody>
          <a:bodyPr lIns="45719" rIns="45719"/>
          <a:lstStyle/>
          <a:p>
            <a:endParaRPr/>
          </a:p>
        </p:txBody>
      </p:sp>
      <p:pic>
        <p:nvPicPr>
          <p:cNvPr id="24" name="Shape 26" descr="Shape 26"/>
          <p:cNvPicPr>
            <a:picLocks noChangeAspect="1"/>
          </p:cNvPicPr>
          <p:nvPr/>
        </p:nvPicPr>
        <p:blipFill>
          <a:blip r:embed="rId3"/>
          <a:stretch>
            <a:fillRect/>
          </a:stretch>
        </p:blipFill>
        <p:spPr>
          <a:xfrm>
            <a:off x="849958" y="1752600"/>
            <a:ext cx="1347789" cy="1366838"/>
          </a:xfrm>
          <a:prstGeom prst="rect">
            <a:avLst/>
          </a:prstGeom>
          <a:ln w="12700">
            <a:miter lim="400000"/>
          </a:ln>
        </p:spPr>
      </p:pic>
      <p:sp>
        <p:nvSpPr>
          <p:cNvPr id="25" name="Title Text"/>
          <p:cNvSpPr txBox="1">
            <a:spLocks noGrp="1"/>
          </p:cNvSpPr>
          <p:nvPr>
            <p:ph type="title"/>
          </p:nvPr>
        </p:nvSpPr>
        <p:spPr>
          <a:xfrm>
            <a:off x="2438400" y="1806575"/>
            <a:ext cx="6400799" cy="1312863"/>
          </a:xfrm>
          <a:prstGeom prst="rect">
            <a:avLst/>
          </a:prstGeom>
        </p:spPr>
        <p:txBody>
          <a:bodyPr/>
          <a:lstStyle/>
          <a:p>
            <a:r>
              <a:t>Title Text</a:t>
            </a:r>
          </a:p>
        </p:txBody>
      </p:sp>
      <p:sp>
        <p:nvSpPr>
          <p:cNvPr id="26" name="Body Level One…"/>
          <p:cNvSpPr txBox="1">
            <a:spLocks noGrp="1"/>
          </p:cNvSpPr>
          <p:nvPr>
            <p:ph type="body" sz="half" idx="1"/>
          </p:nvPr>
        </p:nvSpPr>
        <p:spPr>
          <a:xfrm>
            <a:off x="849958" y="4267200"/>
            <a:ext cx="7989240" cy="2286000"/>
          </a:xfrm>
          <a:prstGeom prst="rect">
            <a:avLst/>
          </a:prstGeom>
        </p:spPr>
        <p:txBody>
          <a:bodyPr>
            <a:normAutofit/>
          </a:bodyPr>
          <a:lstStyle>
            <a:lvl1pPr marL="0" indent="0" algn="ctr">
              <a:buClrTx/>
              <a:buSzTx/>
              <a:buFontTx/>
              <a:buNone/>
            </a:lvl1pPr>
            <a:lvl2pPr algn="ctr">
              <a:buClrTx/>
              <a:buFontTx/>
            </a:lvl2pPr>
            <a:lvl3pPr algn="ctr">
              <a:buClrTx/>
              <a:buFontTx/>
            </a:lvl3pPr>
            <a:lvl4pPr algn="ctr">
              <a:buClrTx/>
              <a:buFontTx/>
            </a:lvl4pPr>
            <a:lvl5pPr algn="ctr">
              <a:buClrTx/>
              <a:buFontTx/>
            </a:lvl5pPr>
          </a:lstStyle>
          <a:p>
            <a:r>
              <a:t>Body Level One</a:t>
            </a:r>
          </a:p>
          <a:p>
            <a:pPr lvl="1"/>
            <a:r>
              <a:t>Body Level Two</a:t>
            </a:r>
          </a:p>
          <a:p>
            <a:pPr lvl="2"/>
            <a:r>
              <a:t>Body Level Three</a:t>
            </a:r>
          </a:p>
          <a:p>
            <a:pPr lvl="3"/>
            <a:r>
              <a:t>Body Level Four</a:t>
            </a:r>
          </a:p>
          <a:p>
            <a:pPr lvl="4"/>
            <a:r>
              <a:t>Body Level Five</a:t>
            </a:r>
          </a:p>
        </p:txBody>
      </p:sp>
      <p:sp>
        <p:nvSpPr>
          <p:cNvPr id="27" name="Shape 29"/>
          <p:cNvSpPr txBox="1">
            <a:spLocks noGrp="1"/>
          </p:cNvSpPr>
          <p:nvPr>
            <p:ph type="body" sz="quarter" idx="21"/>
          </p:nvPr>
        </p:nvSpPr>
        <p:spPr>
          <a:xfrm>
            <a:off x="849312" y="3581400"/>
            <a:ext cx="7989886" cy="609600"/>
          </a:xfrm>
          <a:prstGeom prst="rect">
            <a:avLst/>
          </a:prstGeom>
        </p:spPr>
        <p:txBody>
          <a:bodyPr>
            <a:normAutofit/>
          </a:bodyPr>
          <a:lstStyle/>
          <a:p>
            <a:pPr marL="0" indent="0" algn="ctr">
              <a:spcBef>
                <a:spcPts val="0"/>
              </a:spcBef>
              <a:buClrTx/>
              <a:buSzTx/>
              <a:buFontTx/>
              <a:buNone/>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Title Text"/>
          <p:cNvSpPr txBox="1">
            <a:spLocks noGrp="1"/>
          </p:cNvSpPr>
          <p:nvPr>
            <p:ph type="title"/>
          </p:nvPr>
        </p:nvSpPr>
        <p:spPr>
          <a:prstGeom prst="rect">
            <a:avLst/>
          </a:prstGeom>
        </p:spPr>
        <p:txBody>
          <a:bodyPr/>
          <a:lstStyle/>
          <a:p>
            <a:r>
              <a:t>Title Text</a:t>
            </a:r>
          </a:p>
        </p:txBody>
      </p:sp>
      <p:sp>
        <p:nvSpPr>
          <p:cNvPr id="36" name="Body Level One…"/>
          <p:cNvSpPr txBox="1">
            <a:spLocks noGrp="1"/>
          </p:cNvSpPr>
          <p:nvPr>
            <p:ph type="body" idx="1"/>
          </p:nvPr>
        </p:nvSpPr>
        <p:spPr>
          <a:xfrm>
            <a:off x="76200" y="990600"/>
            <a:ext cx="8991600" cy="5333999"/>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 2 Frame">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4" name="Title Text"/>
          <p:cNvSpPr txBox="1">
            <a:spLocks noGrp="1"/>
          </p:cNvSpPr>
          <p:nvPr>
            <p:ph type="title"/>
          </p:nvPr>
        </p:nvSpPr>
        <p:spPr>
          <a:prstGeom prst="rect">
            <a:avLst/>
          </a:prstGeom>
        </p:spPr>
        <p:txBody>
          <a:bodyPr/>
          <a:lstStyle/>
          <a:p>
            <a:r>
              <a:t>Title Text</a:t>
            </a:r>
          </a:p>
        </p:txBody>
      </p:sp>
      <p:sp>
        <p:nvSpPr>
          <p:cNvPr id="45" name="Body Level One…"/>
          <p:cNvSpPr txBox="1">
            <a:spLocks noGrp="1"/>
          </p:cNvSpPr>
          <p:nvPr>
            <p:ph type="body" sz="half" idx="1"/>
          </p:nvPr>
        </p:nvSpPr>
        <p:spPr>
          <a:xfrm>
            <a:off x="76200" y="990600"/>
            <a:ext cx="4419599" cy="5333999"/>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46" name="Shape 38"/>
          <p:cNvSpPr txBox="1">
            <a:spLocks noGrp="1"/>
          </p:cNvSpPr>
          <p:nvPr>
            <p:ph type="body" sz="half" idx="21"/>
          </p:nvPr>
        </p:nvSpPr>
        <p:spPr>
          <a:xfrm>
            <a:off x="4648200" y="990599"/>
            <a:ext cx="4419599" cy="5334001"/>
          </a:xfrm>
          <a:prstGeom prst="rect">
            <a:avLst/>
          </a:prstGeom>
        </p:spPr>
        <p:txBody>
          <a:bodyPr>
            <a:normAutofit/>
          </a:bodyPr>
          <a:lstStyle/>
          <a:p>
            <a:pPr>
              <a:spcBef>
                <a:spcPts val="0"/>
              </a:spcBef>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2 Frame - Headings">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76200" y="1447800"/>
            <a:ext cx="4419599" cy="4876799"/>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56" name="Shape 43"/>
          <p:cNvSpPr txBox="1">
            <a:spLocks noGrp="1"/>
          </p:cNvSpPr>
          <p:nvPr>
            <p:ph type="body" sz="half" idx="21"/>
          </p:nvPr>
        </p:nvSpPr>
        <p:spPr>
          <a:xfrm>
            <a:off x="4648200" y="1447800"/>
            <a:ext cx="4419599" cy="4876799"/>
          </a:xfrm>
          <a:prstGeom prst="rect">
            <a:avLst/>
          </a:prstGeom>
        </p:spPr>
        <p:txBody>
          <a:bodyPr>
            <a:normAutofit/>
          </a:bodyPr>
          <a:lstStyle/>
          <a:p>
            <a:pPr>
              <a:spcBef>
                <a:spcPts val="0"/>
              </a:spcBef>
            </a:pPr>
            <a:endParaRPr/>
          </a:p>
        </p:txBody>
      </p:sp>
      <p:sp>
        <p:nvSpPr>
          <p:cNvPr id="57" name="Shape 44"/>
          <p:cNvSpPr txBox="1">
            <a:spLocks noGrp="1"/>
          </p:cNvSpPr>
          <p:nvPr>
            <p:ph type="body" sz="quarter" idx="22"/>
          </p:nvPr>
        </p:nvSpPr>
        <p:spPr>
          <a:xfrm>
            <a:off x="76200" y="990600"/>
            <a:ext cx="4419599" cy="457200"/>
          </a:xfrm>
          <a:prstGeom prst="rect">
            <a:avLst/>
          </a:prstGeom>
        </p:spPr>
        <p:txBody>
          <a:bodyPr>
            <a:normAutofit/>
          </a:bodyPr>
          <a:lstStyle/>
          <a:p>
            <a:pPr marL="0" indent="0" algn="ctr">
              <a:spcBef>
                <a:spcPts val="0"/>
              </a:spcBef>
              <a:buClrTx/>
              <a:buSzTx/>
              <a:buFontTx/>
              <a:buNone/>
            </a:pPr>
            <a:endParaRPr/>
          </a:p>
        </p:txBody>
      </p:sp>
      <p:sp>
        <p:nvSpPr>
          <p:cNvPr id="58" name="Shape 45"/>
          <p:cNvSpPr txBox="1">
            <a:spLocks noGrp="1"/>
          </p:cNvSpPr>
          <p:nvPr>
            <p:ph type="body" sz="quarter" idx="23"/>
          </p:nvPr>
        </p:nvSpPr>
        <p:spPr>
          <a:xfrm>
            <a:off x="4648200" y="990600"/>
            <a:ext cx="4419599" cy="457200"/>
          </a:xfrm>
          <a:prstGeom prst="rect">
            <a:avLst/>
          </a:prstGeom>
        </p:spPr>
        <p:txBody>
          <a:bodyPr>
            <a:normAutofit/>
          </a:bodyPr>
          <a:lstStyle/>
          <a:p>
            <a:pPr marL="0" indent="0" algn="ctr">
              <a:spcBef>
                <a:spcPts val="0"/>
              </a:spcBef>
              <a:buClrTx/>
              <a:buSzTx/>
              <a:buFontTx/>
              <a:buNone/>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Layout">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6"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4" name="Title Text"/>
          <p:cNvSpPr txBox="1">
            <a:spLocks noGrp="1"/>
          </p:cNvSpPr>
          <p:nvPr>
            <p:ph type="title"/>
          </p:nvPr>
        </p:nvSpPr>
        <p:spPr>
          <a:prstGeom prst="rect">
            <a:avLst/>
          </a:prstGeom>
        </p:spPr>
        <p:txBody>
          <a:bodyPr/>
          <a:lstStyle>
            <a:lvl1pPr>
              <a:defRPr sz="2800"/>
            </a:lvl1pPr>
          </a:lstStyle>
          <a:p>
            <a:r>
              <a:t>Title Text</a:t>
            </a:r>
          </a:p>
        </p:txBody>
      </p:sp>
      <p:sp>
        <p:nvSpPr>
          <p:cNvPr id="75" name="Body Level One…"/>
          <p:cNvSpPr txBox="1">
            <a:spLocks noGrp="1"/>
          </p:cNvSpPr>
          <p:nvPr>
            <p:ph type="body" idx="1"/>
          </p:nvPr>
        </p:nvSpPr>
        <p:spPr>
          <a:xfrm>
            <a:off x="76200" y="990600"/>
            <a:ext cx="8991600" cy="5462736"/>
          </a:xfrm>
          <a:prstGeom prst="rect">
            <a:avLst/>
          </a:prstGeom>
        </p:spPr>
        <p:txBody>
          <a:bodyPr>
            <a:normAutofit/>
          </a:bodyPr>
          <a:lstStyle>
            <a:lvl1pPr>
              <a:defRPr sz="2800"/>
            </a:lvl1pPr>
            <a:lvl2pPr marL="767291" indent="-170391">
              <a:defRPr sz="2800"/>
            </a:lvl2pPr>
            <a:lvl3pPr marL="1183639" indent="-142239">
              <a:defRPr sz="2800"/>
            </a:lvl3pPr>
            <a:lvl4pPr marL="1656644" indent="-158044">
              <a:defRPr sz="2800"/>
            </a:lvl4pPr>
            <a:lvl5pPr marL="2133600" indent="-177800">
              <a:defRPr sz="2800"/>
            </a:lvl5pPr>
          </a:lstStyle>
          <a:p>
            <a:r>
              <a:t>Body Level One</a:t>
            </a:r>
          </a:p>
          <a:p>
            <a:pPr lvl="1"/>
            <a:r>
              <a:t>Body Level Two</a:t>
            </a:r>
          </a:p>
          <a:p>
            <a:pPr lvl="2"/>
            <a:r>
              <a:t>Body Level Three</a:t>
            </a:r>
          </a:p>
          <a:p>
            <a:pPr lvl="3"/>
            <a:r>
              <a:t>Body Level Four</a:t>
            </a:r>
          </a:p>
          <a:p>
            <a:pPr lvl="4"/>
            <a:r>
              <a:t>Body Level Five</a:t>
            </a:r>
          </a:p>
        </p:txBody>
      </p:sp>
      <p:sp>
        <p:nvSpPr>
          <p:cNvPr id="76" name="Rectangle 3"/>
          <p:cNvSpPr txBox="1"/>
          <p:nvPr/>
        </p:nvSpPr>
        <p:spPr>
          <a:xfrm>
            <a:off x="1566399" y="6528048"/>
            <a:ext cx="3981027" cy="288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4" indent="1828800"/>
            <a:r>
              <a:t>© University of Melbourne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10"/>
          <p:cNvSpPr/>
          <p:nvPr/>
        </p:nvSpPr>
        <p:spPr>
          <a:xfrm>
            <a:off x="1812925" y="107950"/>
            <a:ext cx="1" cy="862013"/>
          </a:xfrm>
          <a:prstGeom prst="line">
            <a:avLst/>
          </a:prstGeom>
          <a:ln>
            <a:solidFill>
              <a:schemeClr val="accent3">
                <a:lumOff val="44000"/>
              </a:schemeClr>
            </a:solidFill>
          </a:ln>
        </p:spPr>
        <p:txBody>
          <a:bodyPr lIns="45719" rIns="45719"/>
          <a:lstStyle/>
          <a:p>
            <a:endParaRPr/>
          </a:p>
        </p:txBody>
      </p:sp>
      <p:pic>
        <p:nvPicPr>
          <p:cNvPr id="3" name="Shape 11" descr="Shape 11"/>
          <p:cNvPicPr>
            <a:picLocks noChangeAspect="1"/>
          </p:cNvPicPr>
          <p:nvPr/>
        </p:nvPicPr>
        <p:blipFill>
          <a:blip r:embed="rId8"/>
          <a:stretch>
            <a:fillRect/>
          </a:stretch>
        </p:blipFill>
        <p:spPr>
          <a:xfrm>
            <a:off x="533400" y="119062"/>
            <a:ext cx="860425" cy="871538"/>
          </a:xfrm>
          <a:prstGeom prst="rect">
            <a:avLst/>
          </a:prstGeom>
          <a:ln w="12700">
            <a:miter lim="400000"/>
          </a:ln>
        </p:spPr>
      </p:pic>
      <p:sp>
        <p:nvSpPr>
          <p:cNvPr id="4" name="Shape 12"/>
          <p:cNvSpPr/>
          <p:nvPr/>
        </p:nvSpPr>
        <p:spPr>
          <a:xfrm>
            <a:off x="0" y="-1"/>
            <a:ext cx="9144000" cy="838201"/>
          </a:xfrm>
          <a:prstGeom prst="rect">
            <a:avLst/>
          </a:prstGeom>
          <a:solidFill>
            <a:srgbClr val="003368"/>
          </a:solidFill>
          <a:ln w="12700">
            <a:miter lim="400000"/>
          </a:ln>
        </p:spPr>
        <p:txBody>
          <a:bodyPr lIns="45719" rIns="45719" anchor="ctr"/>
          <a:lstStyle/>
          <a:p>
            <a:pPr algn="ctr">
              <a:defRPr sz="2400"/>
            </a:pPr>
            <a:endParaRPr/>
          </a:p>
        </p:txBody>
      </p:sp>
      <p:sp>
        <p:nvSpPr>
          <p:cNvPr id="5" name="Shape 13"/>
          <p:cNvSpPr/>
          <p:nvPr/>
        </p:nvSpPr>
        <p:spPr>
          <a:xfrm>
            <a:off x="2386666" y="159542"/>
            <a:ext cx="1589" cy="519113"/>
          </a:xfrm>
          <a:prstGeom prst="line">
            <a:avLst/>
          </a:prstGeom>
          <a:ln>
            <a:solidFill>
              <a:schemeClr val="accent3">
                <a:lumOff val="44000"/>
              </a:schemeClr>
            </a:solidFill>
          </a:ln>
        </p:spPr>
        <p:txBody>
          <a:bodyPr lIns="45719" rIns="45719"/>
          <a:lstStyle/>
          <a:p>
            <a:endParaRPr/>
          </a:p>
        </p:txBody>
      </p:sp>
      <p:pic>
        <p:nvPicPr>
          <p:cNvPr id="6" name="Shape 14" descr="Shape 14"/>
          <p:cNvPicPr>
            <a:picLocks noChangeAspect="1"/>
          </p:cNvPicPr>
          <p:nvPr/>
        </p:nvPicPr>
        <p:blipFill>
          <a:blip r:embed="rId9"/>
          <a:stretch>
            <a:fillRect/>
          </a:stretch>
        </p:blipFill>
        <p:spPr>
          <a:xfrm>
            <a:off x="0" y="107950"/>
            <a:ext cx="2362200" cy="612775"/>
          </a:xfrm>
          <a:prstGeom prst="rect">
            <a:avLst/>
          </a:prstGeom>
          <a:ln w="12700">
            <a:miter lim="400000"/>
          </a:ln>
        </p:spPr>
      </p:pic>
      <p:sp>
        <p:nvSpPr>
          <p:cNvPr id="7" name="Shape 15"/>
          <p:cNvSpPr/>
          <p:nvPr/>
        </p:nvSpPr>
        <p:spPr>
          <a:xfrm>
            <a:off x="0" y="6525344"/>
            <a:ext cx="9144000" cy="1"/>
          </a:xfrm>
          <a:prstGeom prst="line">
            <a:avLst/>
          </a:prstGeom>
          <a:ln>
            <a:solidFill>
              <a:srgbClr val="003368"/>
            </a:solidFill>
          </a:ln>
        </p:spPr>
        <p:txBody>
          <a:bodyPr lIns="45719" rIns="45719"/>
          <a:lstStyle/>
          <a:p>
            <a:endParaRPr/>
          </a:p>
        </p:txBody>
      </p:sp>
      <p:sp>
        <p:nvSpPr>
          <p:cNvPr id="8" name="Shape 16"/>
          <p:cNvSpPr/>
          <p:nvPr/>
        </p:nvSpPr>
        <p:spPr>
          <a:xfrm>
            <a:off x="0" y="838200"/>
            <a:ext cx="9144000" cy="76200"/>
          </a:xfrm>
          <a:prstGeom prst="rect">
            <a:avLst/>
          </a:prstGeom>
          <a:solidFill>
            <a:srgbClr val="759FB8"/>
          </a:solidFill>
          <a:ln w="12700">
            <a:miter lim="400000"/>
          </a:ln>
        </p:spPr>
        <p:txBody>
          <a:bodyPr lIns="45719" rIns="45719" anchor="ctr"/>
          <a:lstStyle/>
          <a:p>
            <a:pPr algn="ctr">
              <a:defRPr sz="2400"/>
            </a:pPr>
            <a:endParaRPr/>
          </a:p>
        </p:txBody>
      </p:sp>
      <p:sp>
        <p:nvSpPr>
          <p:cNvPr id="9" name="Shape 19"/>
          <p:cNvSpPr txBox="1"/>
          <p:nvPr/>
        </p:nvSpPr>
        <p:spPr>
          <a:xfrm>
            <a:off x="0" y="6580999"/>
            <a:ext cx="4067944" cy="264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200" i="1">
                <a:solidFill>
                  <a:srgbClr val="808080"/>
                </a:solidFill>
              </a:defRPr>
            </a:lvl1pPr>
          </a:lstStyle>
          <a:p>
            <a:r>
              <a:t>INFO20003 Database Systems</a:t>
            </a:r>
          </a:p>
        </p:txBody>
      </p:sp>
      <p:sp>
        <p:nvSpPr>
          <p:cNvPr id="10" name="Slide Number"/>
          <p:cNvSpPr txBox="1">
            <a:spLocks noGrp="1"/>
          </p:cNvSpPr>
          <p:nvPr>
            <p:ph type="sldNum" sz="quarter" idx="2"/>
          </p:nvPr>
        </p:nvSpPr>
        <p:spPr>
          <a:xfrm>
            <a:off x="8539843" y="6541696"/>
            <a:ext cx="301908" cy="288825"/>
          </a:xfrm>
          <a:prstGeom prst="rect">
            <a:avLst/>
          </a:prstGeom>
          <a:ln w="12700">
            <a:miter lim="400000"/>
          </a:ln>
        </p:spPr>
        <p:txBody>
          <a:bodyPr wrap="none" lIns="45719" rIns="45719">
            <a:spAutoFit/>
          </a:bodyPr>
          <a:lstStyle/>
          <a:p>
            <a:fld id="{86CB4B4D-7CA3-9044-876B-883B54F8677D}" type="slidenum">
              <a:t>‹#›</a:t>
            </a:fld>
            <a:endParaRPr/>
          </a:p>
        </p:txBody>
      </p:sp>
      <p:sp>
        <p:nvSpPr>
          <p:cNvPr id="11" name="Title Text"/>
          <p:cNvSpPr txBox="1">
            <a:spLocks noGrp="1"/>
          </p:cNvSpPr>
          <p:nvPr>
            <p:ph type="title"/>
          </p:nvPr>
        </p:nvSpPr>
        <p:spPr>
          <a:xfrm>
            <a:off x="2462213" y="76200"/>
            <a:ext cx="6605587" cy="685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p>
            <a:r>
              <a:t>Title Text</a:t>
            </a:r>
          </a:p>
        </p:txBody>
      </p:sp>
      <p:sp>
        <p:nvSpPr>
          <p:cNvPr id="12"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5pPr>
      <a:lvl6pPr marL="0" marR="0" indent="45720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6pPr>
      <a:lvl7pPr marL="0" marR="0" indent="91440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7pPr>
      <a:lvl8pPr marL="0" marR="0" indent="137160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8pPr>
      <a:lvl9pPr marL="0" marR="0" indent="182880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9pPr>
    </p:titleStyle>
    <p:bodyStyle>
      <a:lvl1pPr marL="342900" marR="0" indent="-1905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1pPr>
      <a:lvl2pPr marL="742950" marR="0" indent="-14605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2pPr>
      <a:lvl3pPr marL="11430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3pPr>
      <a:lvl4pPr marL="16002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4pPr>
      <a:lvl5pPr marL="20574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5pPr>
      <a:lvl6pPr marL="25146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6pPr>
      <a:lvl7pPr marL="29718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7pPr>
      <a:lvl8pPr marL="34290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8pPr>
      <a:lvl9pPr marL="38862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86" name="Shape 53"/>
          <p:cNvSpPr txBox="1">
            <a:spLocks noGrp="1"/>
          </p:cNvSpPr>
          <p:nvPr>
            <p:ph type="title"/>
          </p:nvPr>
        </p:nvSpPr>
        <p:spPr>
          <a:xfrm>
            <a:off x="2438399" y="1806575"/>
            <a:ext cx="6400801" cy="1312863"/>
          </a:xfrm>
          <a:prstGeom prst="rect">
            <a:avLst/>
          </a:prstGeom>
        </p:spPr>
        <p:txBody>
          <a:bodyPr lIns="45699" tIns="45699" rIns="45699" bIns="45699"/>
          <a:lstStyle>
            <a:lvl1pPr>
              <a:defRPr sz="3200">
                <a:solidFill>
                  <a:schemeClr val="accent3">
                    <a:lumOff val="44000"/>
                  </a:schemeClr>
                </a:solidFill>
              </a:defRPr>
            </a:lvl1pPr>
          </a:lstStyle>
          <a:p>
            <a:r>
              <a:t>INFO20003 Database Systems</a:t>
            </a:r>
          </a:p>
        </p:txBody>
      </p:sp>
      <p:sp>
        <p:nvSpPr>
          <p:cNvPr id="87" name="Shape 54"/>
          <p:cNvSpPr txBox="1">
            <a:spLocks noGrp="1"/>
          </p:cNvSpPr>
          <p:nvPr>
            <p:ph type="body" sz="quarter" idx="1"/>
          </p:nvPr>
        </p:nvSpPr>
        <p:spPr>
          <a:xfrm>
            <a:off x="849958" y="4267200"/>
            <a:ext cx="7989239" cy="1250032"/>
          </a:xfrm>
          <a:prstGeom prst="rect">
            <a:avLst/>
          </a:prstGeom>
        </p:spPr>
        <p:txBody>
          <a:bodyPr lIns="45699" tIns="45699" rIns="45699" bIns="45699">
            <a:normAutofit/>
          </a:bodyPr>
          <a:lstStyle/>
          <a:p>
            <a:pPr defTabSz="749808">
              <a:spcBef>
                <a:spcPts val="300"/>
              </a:spcBef>
              <a:defRPr sz="1968">
                <a:solidFill>
                  <a:schemeClr val="accent3">
                    <a:lumOff val="44000"/>
                  </a:schemeClr>
                </a:solidFill>
              </a:defRPr>
            </a:pPr>
            <a:r>
              <a:rPr dirty="0"/>
              <a:t>Tutorial 11</a:t>
            </a:r>
          </a:p>
          <a:p>
            <a:pPr defTabSz="749808">
              <a:spcBef>
                <a:spcPts val="300"/>
              </a:spcBef>
              <a:defRPr sz="1640"/>
            </a:pPr>
            <a:br>
              <a:rPr dirty="0"/>
            </a:br>
            <a:endParaRPr dirty="0"/>
          </a:p>
        </p:txBody>
      </p:sp>
      <p:sp>
        <p:nvSpPr>
          <p:cNvPr id="88" name="Shape 55"/>
          <p:cNvSpPr txBox="1">
            <a:spLocks noGrp="1"/>
          </p:cNvSpPr>
          <p:nvPr>
            <p:ph type="body" idx="21"/>
          </p:nvPr>
        </p:nvSpPr>
        <p:spPr>
          <a:xfrm>
            <a:off x="849312" y="3155034"/>
            <a:ext cx="7989886" cy="10500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lvl1pPr marL="0" indent="0" algn="ctr">
              <a:spcBef>
                <a:spcPts val="0"/>
              </a:spcBef>
              <a:buClrTx/>
              <a:buSzTx/>
              <a:buFontTx/>
              <a:buNone/>
              <a:defRPr sz="2400">
                <a:solidFill>
                  <a:srgbClr val="FFFF00"/>
                </a:solidFill>
              </a:defRPr>
            </a:lvl1pPr>
          </a:lstStyle>
          <a:p>
            <a:r>
              <a:rPr lang="en-AU" dirty="0" err="1">
                <a:solidFill>
                  <a:schemeClr val="bg1"/>
                </a:solidFill>
              </a:rPr>
              <a:t>Kuoyuan</a:t>
            </a:r>
            <a:r>
              <a:rPr lang="en-AU" dirty="0">
                <a:solidFill>
                  <a:schemeClr val="bg1"/>
                </a:solidFill>
              </a:rPr>
              <a:t> Li</a:t>
            </a:r>
            <a:endParaRPr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172"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
        <p:nvSpPr>
          <p:cNvPr id="173" name="4. Dimensional modeling – the star schema"/>
          <p:cNvSpPr txBox="1"/>
          <p:nvPr/>
        </p:nvSpPr>
        <p:spPr>
          <a:xfrm>
            <a:off x="-195739" y="990599"/>
            <a:ext cx="9144001"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4. Dimensional modeling – the star schema</a:t>
            </a:r>
          </a:p>
        </p:txBody>
      </p:sp>
      <p:pic>
        <p:nvPicPr>
          <p:cNvPr id="174" name="Image" descr="Image"/>
          <p:cNvPicPr>
            <a:picLocks noChangeAspect="1"/>
          </p:cNvPicPr>
          <p:nvPr/>
        </p:nvPicPr>
        <p:blipFill>
          <a:blip r:embed="rId3"/>
          <a:stretch>
            <a:fillRect/>
          </a:stretch>
        </p:blipFill>
        <p:spPr>
          <a:xfrm>
            <a:off x="1478929" y="1503869"/>
            <a:ext cx="5794665" cy="490915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
          <p:cNvSpPr txBox="1">
            <a:spLocks noGrp="1"/>
          </p:cNvSpPr>
          <p:nvPr>
            <p:ph type="sldNum" sz="quarter" idx="2"/>
          </p:nvPr>
        </p:nvSpPr>
        <p:spPr>
          <a:xfrm>
            <a:off x="8539843" y="6541696"/>
            <a:ext cx="288712"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179" name="TextBox 4"/>
          <p:cNvSpPr txBox="1"/>
          <p:nvPr/>
        </p:nvSpPr>
        <p:spPr>
          <a:xfrm>
            <a:off x="108606" y="3111981"/>
            <a:ext cx="8571188" cy="634038"/>
          </a:xfrm>
          <a:prstGeom prst="rect">
            <a:avLst/>
          </a:prstGeom>
          <a:solidFill>
            <a:schemeClr val="accent3">
              <a:lumOff val="44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lnSpc>
                <a:spcPct val="150000"/>
              </a:lnSpc>
              <a:defRPr sz="3900" b="1"/>
            </a:lvl1pPr>
          </a:lstStyle>
          <a:p>
            <a:r>
              <a:t>Any questions? </a:t>
            </a:r>
          </a:p>
        </p:txBody>
      </p:sp>
      <p:sp>
        <p:nvSpPr>
          <p:cNvPr id="180"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185"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186"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187" name="Wimmera Wines is a large company that takes deliveries of grapes from wine growers, produces and bottles wine, and sells those bottles to retailers and restaurants. They produce many different types of wine at a range of price points, from cheap cask win"/>
          <p:cNvSpPr txBox="1"/>
          <p:nvPr/>
        </p:nvSpPr>
        <p:spPr>
          <a:xfrm>
            <a:off x="344225" y="1712856"/>
            <a:ext cx="8497526"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rPr dirty="0"/>
              <a:t>Wimmera Wines is a large company that takes deliveries of grapes from wine growers, produces and bottles wine, and sells those bottles to retailers and restaurants. They produce many different types of wine at a range of price points, from cheap cask wine to top-of-the-range vintage bottles. Wimmera Wines’ day-to-day OLTP</a:t>
            </a:r>
            <a:r>
              <a:rPr lang="en-AU" dirty="0"/>
              <a:t>(Online transaction processing)</a:t>
            </a:r>
            <a:r>
              <a:rPr dirty="0"/>
              <a:t> database uses the following ER model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192"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193" name="1. Designing a dimensional model Exercise"/>
          <p:cNvSpPr txBox="1"/>
          <p:nvPr/>
        </p:nvSpPr>
        <p:spPr>
          <a:xfrm>
            <a:off x="145890" y="9144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1200"/>
              </a:spcBef>
              <a:defRPr sz="2400" b="1">
                <a:latin typeface="Times New Roman"/>
                <a:ea typeface="Times New Roman"/>
                <a:cs typeface="Times New Roman"/>
                <a:sym typeface="Times New Roman"/>
              </a:defRPr>
            </a:pPr>
            <a:r>
              <a:rPr dirty="0"/>
              <a:t>1. </a:t>
            </a:r>
            <a:r>
              <a:rPr dirty="0">
                <a:latin typeface="Times Roman"/>
                <a:ea typeface="Times Roman"/>
                <a:cs typeface="Times Roman"/>
                <a:sym typeface="Times Roman"/>
              </a:rPr>
              <a:t>Designing a dimensional model Exercise</a:t>
            </a:r>
          </a:p>
        </p:txBody>
      </p:sp>
      <p:pic>
        <p:nvPicPr>
          <p:cNvPr id="194" name="Image" descr="Image"/>
          <p:cNvPicPr>
            <a:picLocks noChangeAspect="1"/>
          </p:cNvPicPr>
          <p:nvPr/>
        </p:nvPicPr>
        <p:blipFill>
          <a:blip r:embed="rId3"/>
          <a:stretch>
            <a:fillRect/>
          </a:stretch>
        </p:blipFill>
        <p:spPr>
          <a:xfrm>
            <a:off x="0" y="-1360"/>
            <a:ext cx="9398000" cy="6831881"/>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199"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00"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01" name="The company is aiming to increase their product sales by 20% in comparison to the last 3 years. To help the business achieve their aim, you have been hired to design a data warehouse that can help business managers analyze data related to the sales theme"/>
          <p:cNvSpPr txBox="1"/>
          <p:nvPr/>
        </p:nvSpPr>
        <p:spPr>
          <a:xfrm>
            <a:off x="323237" y="1678940"/>
            <a:ext cx="8497526" cy="2712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rPr dirty="0"/>
              <a:t>The company is aiming to increase their product sales by 20% in comparison to the last 3 years. To help the business achieve their aim, you have been hired to design a data warehouse that can help business managers analyze data related to the sales theme. </a:t>
            </a:r>
          </a:p>
          <a:p>
            <a:pPr>
              <a:defRPr sz="2000"/>
            </a:pPr>
            <a:endParaRPr dirty="0"/>
          </a:p>
          <a:p>
            <a:pPr>
              <a:defRPr sz="2000"/>
            </a:pPr>
            <a:r>
              <a:rPr dirty="0"/>
              <a:t>The company is keen to understand all the aspects of their business that contribute to strong sales. For example, two business measures that have been mentioned are “total number of units of each product sold” and “revenue generated by each employee per year”.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206"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07"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08" name="a. As a class, brainstorm some more business measures that Wimmera Wines managers might need if they are to achieve their aim"/>
          <p:cNvSpPr txBox="1"/>
          <p:nvPr/>
        </p:nvSpPr>
        <p:spPr>
          <a:xfrm>
            <a:off x="323237" y="1678940"/>
            <a:ext cx="8497526" cy="667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t>a. As a class, brainstorm some more business measures that Wimmera Wines managers might need if they are to achieve their aim</a:t>
            </a:r>
          </a:p>
        </p:txBody>
      </p:sp>
      <p:sp>
        <p:nvSpPr>
          <p:cNvPr id="2" name="Rectangle 1">
            <a:extLst>
              <a:ext uri="{FF2B5EF4-FFF2-40B4-BE49-F238E27FC236}">
                <a16:creationId xmlns:a16="http://schemas.microsoft.com/office/drawing/2014/main" id="{C3250985-A452-B345-BF93-0D86B1BEE779}"/>
              </a:ext>
            </a:extLst>
          </p:cNvPr>
          <p:cNvSpPr/>
          <p:nvPr/>
        </p:nvSpPr>
        <p:spPr>
          <a:xfrm>
            <a:off x="789708" y="2943962"/>
            <a:ext cx="6525491" cy="707886"/>
          </a:xfrm>
          <a:prstGeom prst="rect">
            <a:avLst/>
          </a:prstGeom>
        </p:spPr>
        <p:txBody>
          <a:bodyPr wrap="square">
            <a:spAutoFit/>
          </a:bodyPr>
          <a:lstStyle/>
          <a:p>
            <a:pPr marL="342900" indent="-342900">
              <a:buFont typeface="Arial" panose="020B0604020202020204" pitchFamily="34" charset="0"/>
              <a:buChar char="•"/>
            </a:pPr>
            <a:r>
              <a:rPr lang="en-AU" sz="2000" dirty="0"/>
              <a:t>total number of units of each product sold </a:t>
            </a:r>
          </a:p>
          <a:p>
            <a:pPr marL="342900" indent="-342900">
              <a:buFont typeface="Arial" panose="020B0604020202020204" pitchFamily="34" charset="0"/>
              <a:buChar char="•"/>
            </a:pPr>
            <a:r>
              <a:rPr lang="en-AU" sz="2000" dirty="0"/>
              <a:t>revenue generated by each employee per year</a:t>
            </a:r>
            <a:endParaRPr lang="en-US" sz="2000"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06"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07"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08" name="a. As a class, brainstorm some more business measures that Wimmera Wines managers might need if they are to achieve their aim"/>
          <p:cNvSpPr txBox="1"/>
          <p:nvPr/>
        </p:nvSpPr>
        <p:spPr>
          <a:xfrm>
            <a:off x="323237" y="1678940"/>
            <a:ext cx="8497526" cy="667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lvl1pPr>
          </a:lstStyle>
          <a:p>
            <a:r>
              <a:t>a. As a class, brainstorm some more business measures that Wimmera Wines managers might need if they are to achieve their aim</a:t>
            </a:r>
          </a:p>
        </p:txBody>
      </p:sp>
      <p:sp>
        <p:nvSpPr>
          <p:cNvPr id="209" name="Number of products sold per year…"/>
          <p:cNvSpPr txBox="1"/>
          <p:nvPr/>
        </p:nvSpPr>
        <p:spPr>
          <a:xfrm>
            <a:off x="323237" y="3304487"/>
            <a:ext cx="8497526"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buSzPct val="100000"/>
              <a:buChar char="•"/>
              <a:defRPr sz="2000">
                <a:solidFill>
                  <a:srgbClr val="0522FD"/>
                </a:solidFill>
              </a:defRPr>
            </a:pPr>
            <a:r>
              <a:rPr dirty="0"/>
              <a:t>Number of products sold per year</a:t>
            </a:r>
          </a:p>
          <a:p>
            <a:pPr marL="200526" indent="-200526">
              <a:buSzPct val="100000"/>
              <a:buChar char="•"/>
              <a:defRPr sz="2000">
                <a:solidFill>
                  <a:srgbClr val="0522FD"/>
                </a:solidFill>
              </a:defRPr>
            </a:pPr>
            <a:r>
              <a:rPr dirty="0"/>
              <a:t>Sales by a particular state</a:t>
            </a:r>
          </a:p>
          <a:p>
            <a:pPr marL="200526" indent="-200526">
              <a:buSzPct val="100000"/>
              <a:buChar char="•"/>
              <a:defRPr sz="2000">
                <a:solidFill>
                  <a:srgbClr val="0522FD"/>
                </a:solidFill>
              </a:defRPr>
            </a:pPr>
            <a:r>
              <a:rPr dirty="0"/>
              <a:t>Sales of a product in a given quarter of a year</a:t>
            </a:r>
          </a:p>
          <a:p>
            <a:pPr marL="200526" indent="-200526">
              <a:buSzPct val="100000"/>
              <a:buChar char="•"/>
              <a:defRPr sz="2000">
                <a:solidFill>
                  <a:srgbClr val="0522FD"/>
                </a:solidFill>
              </a:defRPr>
            </a:pPr>
            <a:r>
              <a:rPr dirty="0"/>
              <a:t>Revenue generated from a particular customer category</a:t>
            </a:r>
          </a:p>
          <a:p>
            <a:pPr marL="200526" indent="-200526">
              <a:buSzPct val="100000"/>
              <a:buChar char="•"/>
              <a:defRPr sz="2000">
                <a:solidFill>
                  <a:srgbClr val="0522FD"/>
                </a:solidFill>
              </a:defRPr>
            </a:pPr>
            <a:r>
              <a:rPr dirty="0"/>
              <a:t>Which product is selling the best (hence generating the most revenue)?</a:t>
            </a:r>
            <a:endParaRPr lang="en-AU" dirty="0"/>
          </a:p>
          <a:p>
            <a:pPr marL="200526" indent="-200526">
              <a:buSzPct val="100000"/>
              <a:buChar char="•"/>
              <a:defRPr sz="2000">
                <a:solidFill>
                  <a:srgbClr val="0522FD"/>
                </a:solidFill>
              </a:defRPr>
            </a:pPr>
            <a:r>
              <a:rPr lang="en-AU" dirty="0"/>
              <a:t>…</a:t>
            </a:r>
            <a:endParaRPr dirty="0"/>
          </a:p>
        </p:txBody>
      </p:sp>
    </p:spTree>
    <p:extLst>
      <p:ext uri="{BB962C8B-B14F-4D97-AF65-F5344CB8AC3E}">
        <p14:creationId xmlns:p14="http://schemas.microsoft.com/office/powerpoint/2010/main" val="104806274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advAuto="0"/>
      <p:bldP spid="209"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214"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15"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16" name="b. Use Kimball’s four-step dimensional design process to design a dimensional model for Wimmera Wines’ product sales subject area.…"/>
          <p:cNvSpPr txBox="1"/>
          <p:nvPr/>
        </p:nvSpPr>
        <p:spPr>
          <a:xfrm>
            <a:off x="323237" y="1678940"/>
            <a:ext cx="8497526" cy="3588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rPr dirty="0"/>
              <a:t>b. Use Kimball’s four-step dimensional design process to design a dimensional model for Wimmera Wines’ product sales subject area.</a:t>
            </a:r>
          </a:p>
          <a:p>
            <a:pPr>
              <a:defRPr sz="2000"/>
            </a:pPr>
            <a:endParaRPr dirty="0"/>
          </a:p>
          <a:p>
            <a:pPr>
              <a:defRPr sz="2000"/>
            </a:pPr>
            <a:endParaRPr dirty="0"/>
          </a:p>
          <a:p>
            <a:pPr>
              <a:defRPr sz="2000"/>
            </a:pPr>
            <a:endParaRPr dirty="0"/>
          </a:p>
          <a:p>
            <a:pPr lvl="3">
              <a:defRPr sz="2000"/>
            </a:pPr>
            <a:r>
              <a:rPr dirty="0"/>
              <a:t>    </a:t>
            </a:r>
            <a:r>
              <a:rPr dirty="0" err="1"/>
              <a:t>i</a:t>
            </a:r>
            <a:r>
              <a:rPr dirty="0"/>
              <a:t>. Select and explain the business process.</a:t>
            </a:r>
          </a:p>
          <a:p>
            <a:pPr lvl="3">
              <a:defRPr sz="2000"/>
            </a:pPr>
            <a:endParaRPr dirty="0"/>
          </a:p>
          <a:p>
            <a:pPr lvl="3">
              <a:defRPr sz="2000"/>
            </a:pPr>
            <a:r>
              <a:rPr dirty="0"/>
              <a:t>    ii. Declare the grain and justify your choice.</a:t>
            </a:r>
          </a:p>
          <a:p>
            <a:pPr lvl="3">
              <a:defRPr sz="2000"/>
            </a:pPr>
            <a:endParaRPr dirty="0"/>
          </a:p>
          <a:p>
            <a:pPr lvl="3">
              <a:defRPr sz="2000"/>
            </a:pPr>
            <a:r>
              <a:rPr dirty="0"/>
              <a:t>    iii. Identify and explain the dimensions.</a:t>
            </a:r>
          </a:p>
          <a:p>
            <a:pPr lvl="3">
              <a:defRPr sz="2000"/>
            </a:pPr>
            <a:endParaRPr dirty="0"/>
          </a:p>
          <a:p>
            <a:pPr lvl="3">
              <a:defRPr sz="2000"/>
            </a:pPr>
            <a:r>
              <a:rPr dirty="0"/>
              <a:t>    iv. Identify and explain the facts.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221"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22"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23" name="b. Use Kimball’s four-step dimensional design process to design a dimensional model for Wimmera Wines’ product sales subject area.…"/>
          <p:cNvSpPr txBox="1"/>
          <p:nvPr/>
        </p:nvSpPr>
        <p:spPr>
          <a:xfrm>
            <a:off x="323237" y="1678940"/>
            <a:ext cx="8497526" cy="1251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t>b. Use Kimball’s four-step dimensional design process to design a dimensional model for Wimmera Wines’ product sales subject area.</a:t>
            </a:r>
          </a:p>
          <a:p>
            <a:pPr>
              <a:defRPr sz="2000"/>
            </a:pPr>
            <a:endParaRPr/>
          </a:p>
          <a:p>
            <a:pPr lvl="3">
              <a:defRPr sz="2000"/>
            </a:pPr>
            <a:r>
              <a:t>    i. Select and explain the business process.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21"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22"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23" name="b. Use Kimball’s four-step dimensional design process to design a dimensional model for Wimmera Wines’ product sales subject area.…"/>
          <p:cNvSpPr txBox="1"/>
          <p:nvPr/>
        </p:nvSpPr>
        <p:spPr>
          <a:xfrm>
            <a:off x="323237" y="1678940"/>
            <a:ext cx="8497526" cy="1251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b. Use Kimball’s four-step dimensional design process to design a dimensional model for Wimmera Wines’ product sales subject area.</a:t>
            </a:r>
          </a:p>
          <a:p>
            <a:pPr>
              <a:defRPr sz="2000"/>
            </a:pPr>
            <a:endParaRPr/>
          </a:p>
          <a:p>
            <a:pPr lvl="3">
              <a:defRPr sz="2000"/>
            </a:pPr>
            <a:r>
              <a:t>    i. Select and explain the business process.</a:t>
            </a:r>
          </a:p>
        </p:txBody>
      </p:sp>
      <p:sp>
        <p:nvSpPr>
          <p:cNvPr id="224" name="As stated in the case study, product sales is the business process. Analyses related to sales can be of varying natures and may use different measures associated with Sales."/>
          <p:cNvSpPr txBox="1"/>
          <p:nvPr/>
        </p:nvSpPr>
        <p:spPr>
          <a:xfrm>
            <a:off x="323237" y="3596587"/>
            <a:ext cx="8497526" cy="959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0522FD"/>
                </a:solidFill>
              </a:defRPr>
            </a:lvl1pPr>
          </a:lstStyle>
          <a:p>
            <a:r>
              <a:rPr dirty="0"/>
              <a:t>As stated in the case study, product sales is the business process. Analyses related to sales can be of varying natures and may use different measures associated with Sales.</a:t>
            </a:r>
          </a:p>
        </p:txBody>
      </p:sp>
    </p:spTree>
    <p:extLst>
      <p:ext uri="{BB962C8B-B14F-4D97-AF65-F5344CB8AC3E}">
        <p14:creationId xmlns:p14="http://schemas.microsoft.com/office/powerpoint/2010/main" val="3989709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advAuto="0"/>
      <p:bldP spid="22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91" name="Title 1"/>
          <p:cNvSpPr txBox="1">
            <a:spLocks noGrp="1"/>
          </p:cNvSpPr>
          <p:nvPr>
            <p:ph type="title"/>
          </p:nvPr>
        </p:nvSpPr>
        <p:spPr>
          <a:xfrm>
            <a:off x="2462213" y="76199"/>
            <a:ext cx="6605587" cy="685801"/>
          </a:xfrm>
          <a:prstGeom prst="rect">
            <a:avLst/>
          </a:prstGeom>
        </p:spPr>
        <p:txBody>
          <a:bodyPr/>
          <a:lstStyle>
            <a:lvl1pPr>
              <a:defRPr>
                <a:solidFill>
                  <a:schemeClr val="accent3">
                    <a:lumOff val="44000"/>
                  </a:schemeClr>
                </a:solidFill>
              </a:defRPr>
            </a:lvl1pPr>
          </a:lstStyle>
          <a:p>
            <a:r>
              <a:t>Agenda</a:t>
            </a:r>
          </a:p>
        </p:txBody>
      </p:sp>
      <p:sp>
        <p:nvSpPr>
          <p:cNvPr id="92" name="TextBox 4"/>
          <p:cNvSpPr txBox="1"/>
          <p:nvPr/>
        </p:nvSpPr>
        <p:spPr>
          <a:xfrm>
            <a:off x="286406" y="1264308"/>
            <a:ext cx="8571188" cy="3890424"/>
          </a:xfrm>
          <a:prstGeom prst="rect">
            <a:avLst/>
          </a:prstGeom>
          <a:solidFill>
            <a:schemeClr val="accent3">
              <a:lumOff val="44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50000"/>
              </a:lnSpc>
              <a:defRPr sz="2800" b="1"/>
            </a:pPr>
            <a:endParaRPr dirty="0"/>
          </a:p>
          <a:p>
            <a:pPr marL="427789" indent="-427789">
              <a:lnSpc>
                <a:spcPct val="150000"/>
              </a:lnSpc>
              <a:buSzPct val="100000"/>
              <a:buAutoNum type="arabicPeriod"/>
              <a:defRPr sz="2800" b="1"/>
            </a:pPr>
            <a:r>
              <a:rPr dirty="0"/>
              <a:t>Understand the fundamentals of dimensional modeling</a:t>
            </a:r>
          </a:p>
          <a:p>
            <a:pPr marL="427789" indent="-427789">
              <a:lnSpc>
                <a:spcPct val="150000"/>
              </a:lnSpc>
              <a:buSzPct val="100000"/>
              <a:buAutoNum type="arabicPeriod"/>
              <a:defRPr sz="2800" b="1"/>
            </a:pPr>
            <a:r>
              <a:rPr dirty="0"/>
              <a:t>Design a dimensional model using Kimball’s four-step design process</a:t>
            </a:r>
          </a:p>
          <a:p>
            <a:pPr marL="427789" indent="-427789">
              <a:lnSpc>
                <a:spcPct val="150000"/>
              </a:lnSpc>
              <a:buSzPct val="100000"/>
              <a:buAutoNum type="arabicPeriod"/>
              <a:defRPr sz="2800" b="1"/>
            </a:pPr>
            <a:r>
              <a:rPr dirty="0"/>
              <a:t>Discuss the impact of grain on fact tables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229"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30"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31" name="b. Use Kimball’s four-step dimensional design process to design a dimensional model for Wimmera Wines’ product sales subject area.…"/>
          <p:cNvSpPr txBox="1"/>
          <p:nvPr/>
        </p:nvSpPr>
        <p:spPr>
          <a:xfrm>
            <a:off x="323237" y="1678940"/>
            <a:ext cx="8497526" cy="1251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rPr dirty="0"/>
              <a:t>b. Use Kimball’s four-step dimensional design process to design a dimensional model for Wimmera Wines’ product sales subject area.</a:t>
            </a:r>
          </a:p>
          <a:p>
            <a:pPr>
              <a:defRPr sz="2000"/>
            </a:pPr>
            <a:endParaRPr dirty="0"/>
          </a:p>
          <a:p>
            <a:pPr lvl="3">
              <a:defRPr sz="2000"/>
            </a:pPr>
            <a:r>
              <a:rPr dirty="0"/>
              <a:t>    ii. Declare the grain and justify your choice.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29"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30"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31" name="b. Use Kimball’s four-step dimensional design process to design a dimensional model for Wimmera Wines’ product sales subject area.…"/>
          <p:cNvSpPr txBox="1"/>
          <p:nvPr/>
        </p:nvSpPr>
        <p:spPr>
          <a:xfrm>
            <a:off x="323237" y="1678940"/>
            <a:ext cx="8497526" cy="1251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b. Use Kimball’s four-step dimensional design process to design a dimensional model for Wimmera Wines’ product sales subject area.</a:t>
            </a:r>
          </a:p>
          <a:p>
            <a:pPr>
              <a:defRPr sz="2000"/>
            </a:pPr>
            <a:endParaRPr/>
          </a:p>
          <a:p>
            <a:pPr lvl="3">
              <a:defRPr sz="2000"/>
            </a:pPr>
            <a:r>
              <a:t>    ii. Declare the grain and justify your choice.</a:t>
            </a:r>
          </a:p>
        </p:txBody>
      </p:sp>
      <p:sp>
        <p:nvSpPr>
          <p:cNvPr id="232" name="Because Wimmera Wines sells to retailers and restaurants, they would not make a large number of sales (but each individual sale can include large quantities of items). It is appropriate to store each sale item as its own row in the fact table with no agg"/>
          <p:cNvSpPr txBox="1"/>
          <p:nvPr/>
        </p:nvSpPr>
        <p:spPr>
          <a:xfrm>
            <a:off x="323237" y="3596587"/>
            <a:ext cx="8497526" cy="18357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0522FD"/>
                </a:solidFill>
              </a:defRPr>
            </a:lvl1pPr>
          </a:lstStyle>
          <a:p>
            <a:r>
              <a:rPr dirty="0"/>
              <a:t>Because Wimmera Wines sells to retailers and restaurants, they would not make a large number of sales (but each individual sale can include large quantities of items). It is appropriate to store each sale item as its own row in the fact table with no aggregation. If however we do not require such detailed information, and perhaps weekly sales are sufficient, the data would be aggregated by week.</a:t>
            </a:r>
          </a:p>
        </p:txBody>
      </p:sp>
    </p:spTree>
    <p:extLst>
      <p:ext uri="{BB962C8B-B14F-4D97-AF65-F5344CB8AC3E}">
        <p14:creationId xmlns:p14="http://schemas.microsoft.com/office/powerpoint/2010/main" val="381346185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advAuto="0"/>
      <p:bldP spid="232"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237"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38"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39" name="b. Use Kimball’s four-step dimensional design process to design a dimensional model for Wimmera Wines’ product sales subject area.…"/>
          <p:cNvSpPr txBox="1"/>
          <p:nvPr/>
        </p:nvSpPr>
        <p:spPr>
          <a:xfrm>
            <a:off x="323237" y="1678940"/>
            <a:ext cx="8497526" cy="1251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rPr dirty="0"/>
              <a:t>b. Use Kimball’s four-step dimensional design process to design a dimensional model for Wimmera Wines’ product sales subject area.</a:t>
            </a:r>
          </a:p>
          <a:p>
            <a:pPr>
              <a:defRPr sz="2000"/>
            </a:pPr>
            <a:endParaRPr dirty="0"/>
          </a:p>
          <a:p>
            <a:pPr lvl="3">
              <a:defRPr sz="2000"/>
            </a:pPr>
            <a:r>
              <a:rPr dirty="0"/>
              <a:t>    iii. Identify and explain the dimensions.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237"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38"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39" name="b. Use Kimball’s four-step dimensional design process to design a dimensional model for Wimmera Wines’ product sales subject area.…"/>
          <p:cNvSpPr txBox="1"/>
          <p:nvPr/>
        </p:nvSpPr>
        <p:spPr>
          <a:xfrm>
            <a:off x="323237" y="1678940"/>
            <a:ext cx="8497526" cy="1251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rPr dirty="0"/>
              <a:t>b. Use Kimball’s four-step dimensional design process to design a dimensional model for Wimmera Wines’ product sales subject area.</a:t>
            </a:r>
          </a:p>
          <a:p>
            <a:pPr>
              <a:defRPr sz="2000"/>
            </a:pPr>
            <a:endParaRPr dirty="0"/>
          </a:p>
          <a:p>
            <a:pPr lvl="3">
              <a:defRPr sz="2000"/>
            </a:pPr>
            <a:r>
              <a:rPr dirty="0"/>
              <a:t>    iii. Identify and explain the dimensions.</a:t>
            </a:r>
          </a:p>
        </p:txBody>
      </p:sp>
      <p:sp>
        <p:nvSpPr>
          <p:cNvPr id="240" name="Looking at the data available from the given ER model of the existing database, and consider the business process (sales), the following dimensions are relevant for evaluating business measures related to Sales:…"/>
          <p:cNvSpPr txBox="1"/>
          <p:nvPr/>
        </p:nvSpPr>
        <p:spPr>
          <a:xfrm>
            <a:off x="323237" y="3253687"/>
            <a:ext cx="8497526" cy="27120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solidFill>
                  <a:srgbClr val="0522FD"/>
                </a:solidFill>
              </a:defRPr>
            </a:pPr>
            <a:r>
              <a:rPr dirty="0"/>
              <a:t>Looking at the data available from the given ER model of the existing database, and consider the business process (sales), the following dimensions are relevant for evaluating business measures related to Sales:</a:t>
            </a:r>
          </a:p>
          <a:p>
            <a:pPr>
              <a:defRPr sz="2000">
                <a:solidFill>
                  <a:srgbClr val="0522FD"/>
                </a:solidFill>
              </a:defRPr>
            </a:pPr>
            <a:endParaRPr dirty="0"/>
          </a:p>
          <a:p>
            <a:pPr marL="581526" lvl="1" indent="-200526">
              <a:buSzPct val="100000"/>
              <a:buChar char="•"/>
              <a:defRPr sz="2000">
                <a:solidFill>
                  <a:srgbClr val="0522FD"/>
                </a:solidFill>
              </a:defRPr>
            </a:pPr>
            <a:r>
              <a:rPr dirty="0"/>
              <a:t>Employee</a:t>
            </a:r>
          </a:p>
          <a:p>
            <a:pPr marL="581526" lvl="1" indent="-200526">
              <a:buSzPct val="100000"/>
              <a:buChar char="•"/>
              <a:defRPr sz="2000">
                <a:solidFill>
                  <a:srgbClr val="0522FD"/>
                </a:solidFill>
              </a:defRPr>
            </a:pPr>
            <a:r>
              <a:rPr dirty="0"/>
              <a:t>Customer </a:t>
            </a:r>
          </a:p>
          <a:p>
            <a:pPr marL="581526" lvl="1" indent="-200526">
              <a:buSzPct val="100000"/>
              <a:buChar char="•"/>
              <a:defRPr sz="2000">
                <a:solidFill>
                  <a:srgbClr val="0522FD"/>
                </a:solidFill>
              </a:defRPr>
            </a:pPr>
            <a:r>
              <a:rPr dirty="0"/>
              <a:t>Time </a:t>
            </a:r>
          </a:p>
          <a:p>
            <a:pPr marL="581526" lvl="1" indent="-200526">
              <a:buSzPct val="100000"/>
              <a:buChar char="•"/>
              <a:defRPr sz="2000">
                <a:solidFill>
                  <a:srgbClr val="0522FD"/>
                </a:solidFill>
              </a:defRPr>
            </a:pPr>
            <a:r>
              <a:rPr dirty="0"/>
              <a:t>Product</a:t>
            </a:r>
          </a:p>
        </p:txBody>
      </p:sp>
    </p:spTree>
    <p:extLst>
      <p:ext uri="{BB962C8B-B14F-4D97-AF65-F5344CB8AC3E}">
        <p14:creationId xmlns:p14="http://schemas.microsoft.com/office/powerpoint/2010/main" val="424798782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245"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46"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47" name="b. Use Kimball’s four-step dimensional design process to design a dimensional model for Wimmera Wines’ product sales subject area.…"/>
          <p:cNvSpPr txBox="1"/>
          <p:nvPr/>
        </p:nvSpPr>
        <p:spPr>
          <a:xfrm>
            <a:off x="323237" y="1678940"/>
            <a:ext cx="8497526"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rPr dirty="0"/>
              <a:t>b. Use Kimball’s four-step dimensional design process to design a dimensional model for Wimmera Wines’ product sales subject area.</a:t>
            </a:r>
          </a:p>
          <a:p>
            <a:pPr>
              <a:defRPr sz="2000"/>
            </a:pPr>
            <a:endParaRPr dirty="0"/>
          </a:p>
          <a:p>
            <a:pPr lvl="3">
              <a:defRPr sz="2000"/>
            </a:pPr>
            <a:r>
              <a:rPr dirty="0"/>
              <a:t>    </a:t>
            </a:r>
            <a:r>
              <a:rPr dirty="0" err="1"/>
              <a:t>i</a:t>
            </a:r>
            <a:r>
              <a:rPr lang="en-AU" dirty="0"/>
              <a:t>v</a:t>
            </a:r>
            <a:r>
              <a:rPr dirty="0"/>
              <a:t>. Identify and explain the facts.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245"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46"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sp>
        <p:nvSpPr>
          <p:cNvPr id="247" name="b. Use Kimball’s four-step dimensional design process to design a dimensional model for Wimmera Wines’ product sales subject area.…"/>
          <p:cNvSpPr txBox="1"/>
          <p:nvPr/>
        </p:nvSpPr>
        <p:spPr>
          <a:xfrm>
            <a:off x="323237" y="1678940"/>
            <a:ext cx="8497526"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rPr dirty="0"/>
              <a:t>b. Use Kimball’s four-step dimensional design process to design a dimensional model for Wimmera Wines’ product sales subject area.</a:t>
            </a:r>
          </a:p>
          <a:p>
            <a:pPr>
              <a:defRPr sz="2000"/>
            </a:pPr>
            <a:endParaRPr dirty="0"/>
          </a:p>
          <a:p>
            <a:pPr lvl="3">
              <a:defRPr sz="2000"/>
            </a:pPr>
            <a:r>
              <a:rPr dirty="0"/>
              <a:t>    </a:t>
            </a:r>
            <a:r>
              <a:rPr dirty="0" err="1"/>
              <a:t>i</a:t>
            </a:r>
            <a:r>
              <a:rPr lang="en-AU" dirty="0"/>
              <a:t>v</a:t>
            </a:r>
            <a:r>
              <a:rPr dirty="0"/>
              <a:t>. Identify and explain the facts.</a:t>
            </a:r>
          </a:p>
        </p:txBody>
      </p:sp>
      <p:sp>
        <p:nvSpPr>
          <p:cNvPr id="248" name="The following sales-related facts can be extracted from the source database:…"/>
          <p:cNvSpPr txBox="1"/>
          <p:nvPr/>
        </p:nvSpPr>
        <p:spPr>
          <a:xfrm>
            <a:off x="323237" y="3253687"/>
            <a:ext cx="8497526" cy="212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solidFill>
                  <a:srgbClr val="0522FD"/>
                </a:solidFill>
              </a:defRPr>
            </a:pPr>
            <a:r>
              <a:rPr dirty="0"/>
              <a:t>The following sales-related facts can be extracted from the source database:</a:t>
            </a:r>
          </a:p>
          <a:p>
            <a:pPr>
              <a:defRPr sz="2000">
                <a:solidFill>
                  <a:srgbClr val="0522FD"/>
                </a:solidFill>
              </a:defRPr>
            </a:pPr>
            <a:endParaRPr dirty="0"/>
          </a:p>
          <a:p>
            <a:pPr marL="200526" indent="-200526">
              <a:buSzPct val="100000"/>
              <a:buChar char="•"/>
              <a:defRPr sz="2000">
                <a:solidFill>
                  <a:srgbClr val="0522FD"/>
                </a:solidFill>
              </a:defRPr>
            </a:pPr>
            <a:r>
              <a:rPr dirty="0"/>
              <a:t>Unit sales</a:t>
            </a:r>
          </a:p>
          <a:p>
            <a:pPr marL="200526" indent="-200526">
              <a:buSzPct val="100000"/>
              <a:buChar char="•"/>
              <a:defRPr sz="2000">
                <a:solidFill>
                  <a:srgbClr val="0522FD"/>
                </a:solidFill>
              </a:defRPr>
            </a:pPr>
            <a:r>
              <a:rPr dirty="0"/>
              <a:t>Dollar sales</a:t>
            </a:r>
          </a:p>
          <a:p>
            <a:pPr marL="200526" indent="-200526">
              <a:buSzPct val="100000"/>
              <a:buChar char="•"/>
              <a:defRPr sz="2000">
                <a:solidFill>
                  <a:srgbClr val="0522FD"/>
                </a:solidFill>
              </a:defRPr>
            </a:pPr>
            <a:r>
              <a:rPr dirty="0"/>
              <a:t>Profit amount</a:t>
            </a:r>
          </a:p>
          <a:p>
            <a:pPr marL="200526" indent="-200526">
              <a:buSzPct val="100000"/>
              <a:buChar char="•"/>
              <a:defRPr sz="2000">
                <a:solidFill>
                  <a:srgbClr val="0522FD"/>
                </a:solidFill>
              </a:defRPr>
            </a:pPr>
            <a:r>
              <a:rPr dirty="0"/>
              <a:t>Discount indicator (non-additive fact)</a:t>
            </a:r>
          </a:p>
        </p:txBody>
      </p:sp>
    </p:spTree>
    <p:extLst>
      <p:ext uri="{BB962C8B-B14F-4D97-AF65-F5344CB8AC3E}">
        <p14:creationId xmlns:p14="http://schemas.microsoft.com/office/powerpoint/2010/main" val="100056439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advAuto="0"/>
      <p:bldP spid="248"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253"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
        <p:nvSpPr>
          <p:cNvPr id="254" name="1. Designing a dimensional model Exercise"/>
          <p:cNvSpPr txBox="1"/>
          <p:nvPr/>
        </p:nvSpPr>
        <p:spPr>
          <a:xfrm>
            <a:off x="144531" y="990600"/>
            <a:ext cx="5619116" cy="459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1. </a:t>
            </a:r>
            <a:r>
              <a:rPr>
                <a:latin typeface="Times Roman"/>
                <a:ea typeface="Times Roman"/>
                <a:cs typeface="Times Roman"/>
                <a:sym typeface="Times Roman"/>
              </a:rPr>
              <a:t>Designing a dimensional model Exercise</a:t>
            </a:r>
          </a:p>
        </p:txBody>
      </p:sp>
      <p:pic>
        <p:nvPicPr>
          <p:cNvPr id="255" name="Image" descr="Image"/>
          <p:cNvPicPr>
            <a:picLocks/>
          </p:cNvPicPr>
          <p:nvPr/>
        </p:nvPicPr>
        <p:blipFill>
          <a:blip r:embed="rId3"/>
          <a:stretch>
            <a:fillRect/>
          </a:stretch>
        </p:blipFill>
        <p:spPr>
          <a:xfrm>
            <a:off x="1465343" y="330199"/>
            <a:ext cx="5887957" cy="6197601"/>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260" name="TextBox 4"/>
          <p:cNvSpPr txBox="1"/>
          <p:nvPr/>
        </p:nvSpPr>
        <p:spPr>
          <a:xfrm>
            <a:off x="108606" y="3111981"/>
            <a:ext cx="8571188" cy="634038"/>
          </a:xfrm>
          <a:prstGeom prst="rect">
            <a:avLst/>
          </a:prstGeom>
          <a:solidFill>
            <a:schemeClr val="accent3">
              <a:lumOff val="44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lnSpc>
                <a:spcPct val="150000"/>
              </a:lnSpc>
              <a:defRPr sz="3900" b="1"/>
            </a:lvl1pPr>
          </a:lstStyle>
          <a:p>
            <a:r>
              <a:t>Any questions? </a:t>
            </a:r>
          </a:p>
        </p:txBody>
      </p:sp>
      <p:sp>
        <p:nvSpPr>
          <p:cNvPr id="261"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Design a dimensional model</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
        <p:nvSpPr>
          <p:cNvPr id="266" name="Title 1"/>
          <p:cNvSpPr txBox="1">
            <a:spLocks noGrp="1"/>
          </p:cNvSpPr>
          <p:nvPr>
            <p:ph type="title"/>
          </p:nvPr>
        </p:nvSpPr>
        <p:spPr>
          <a:xfrm>
            <a:off x="2462213" y="76199"/>
            <a:ext cx="6605587" cy="685801"/>
          </a:xfrm>
          <a:prstGeom prst="rect">
            <a:avLst/>
          </a:prstGeom>
        </p:spPr>
        <p:txBody>
          <a:bodyPr/>
          <a:lstStyle>
            <a:lvl1pPr defTabSz="832104">
              <a:defRPr sz="2548" b="1">
                <a:solidFill>
                  <a:schemeClr val="accent3">
                    <a:lumOff val="44000"/>
                  </a:schemeClr>
                </a:solidFill>
              </a:defRPr>
            </a:lvl1pPr>
          </a:lstStyle>
          <a:p>
            <a:r>
              <a:t>Discuss the impact of grain on fact tables</a:t>
            </a:r>
          </a:p>
        </p:txBody>
      </p:sp>
      <p:sp>
        <p:nvSpPr>
          <p:cNvPr id="267" name="1. Fact tables in practice…"/>
          <p:cNvSpPr txBox="1"/>
          <p:nvPr/>
        </p:nvSpPr>
        <p:spPr>
          <a:xfrm>
            <a:off x="267741" y="990600"/>
            <a:ext cx="8608518" cy="1275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rPr lang="en-AU" dirty="0"/>
              <a:t>2</a:t>
            </a:r>
            <a:r>
              <a:rPr dirty="0"/>
              <a:t>. Fact tables in practice</a:t>
            </a:r>
            <a:endParaRPr dirty="0">
              <a:latin typeface="Times Roman"/>
              <a:ea typeface="Times Roman"/>
              <a:cs typeface="Times Roman"/>
              <a:sym typeface="Times Roman"/>
            </a:endParaRPr>
          </a:p>
          <a:p>
            <a:pPr defTabSz="457200">
              <a:lnSpc>
                <a:spcPts val="4100"/>
              </a:lnSpc>
              <a:spcBef>
                <a:spcPts val="1200"/>
              </a:spcBef>
              <a:defRPr sz="2000"/>
            </a:pPr>
            <a:r>
              <a:rPr dirty="0"/>
              <a:t>Consider the following fact table:</a:t>
            </a:r>
          </a:p>
        </p:txBody>
      </p:sp>
      <p:pic>
        <p:nvPicPr>
          <p:cNvPr id="268" name="Image" descr="Image"/>
          <p:cNvPicPr>
            <a:picLocks noChangeAspect="1"/>
          </p:cNvPicPr>
          <p:nvPr/>
        </p:nvPicPr>
        <p:blipFill>
          <a:blip r:embed="rId3"/>
          <a:stretch>
            <a:fillRect/>
          </a:stretch>
        </p:blipFill>
        <p:spPr>
          <a:xfrm>
            <a:off x="4572000" y="1672685"/>
            <a:ext cx="1844676" cy="1728345"/>
          </a:xfrm>
          <a:prstGeom prst="rect">
            <a:avLst/>
          </a:prstGeom>
          <a:ln w="12700">
            <a:miter lim="400000"/>
          </a:ln>
        </p:spPr>
      </p:pic>
      <p:sp>
        <p:nvSpPr>
          <p:cNvPr id="269" name="Suppose the following sales data has been extracted from the business’s operational database:"/>
          <p:cNvSpPr txBox="1"/>
          <p:nvPr/>
        </p:nvSpPr>
        <p:spPr>
          <a:xfrm>
            <a:off x="337709" y="3685956"/>
            <a:ext cx="8468582" cy="667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3">
              <a:defRPr sz="2000"/>
            </a:pPr>
            <a:r>
              <a:rPr dirty="0"/>
              <a:t>Suppose the following sales data has been extracted from the business’s operational database:</a:t>
            </a:r>
          </a:p>
        </p:txBody>
      </p:sp>
      <p:pic>
        <p:nvPicPr>
          <p:cNvPr id="270" name="Image" descr="Image"/>
          <p:cNvPicPr>
            <a:picLocks noChangeAspect="1"/>
          </p:cNvPicPr>
          <p:nvPr/>
        </p:nvPicPr>
        <p:blipFill>
          <a:blip r:embed="rId4"/>
          <a:stretch>
            <a:fillRect/>
          </a:stretch>
        </p:blipFill>
        <p:spPr>
          <a:xfrm>
            <a:off x="247650" y="4373567"/>
            <a:ext cx="8648700" cy="2096123"/>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
        <p:nvSpPr>
          <p:cNvPr id="275" name="Title 1"/>
          <p:cNvSpPr txBox="1">
            <a:spLocks noGrp="1"/>
          </p:cNvSpPr>
          <p:nvPr>
            <p:ph type="title"/>
          </p:nvPr>
        </p:nvSpPr>
        <p:spPr>
          <a:xfrm>
            <a:off x="2462213" y="76199"/>
            <a:ext cx="6605587" cy="685801"/>
          </a:xfrm>
          <a:prstGeom prst="rect">
            <a:avLst/>
          </a:prstGeom>
        </p:spPr>
        <p:txBody>
          <a:bodyPr/>
          <a:lstStyle>
            <a:lvl1pPr defTabSz="832104">
              <a:defRPr sz="2548" b="1">
                <a:solidFill>
                  <a:schemeClr val="accent3">
                    <a:lumOff val="44000"/>
                  </a:schemeClr>
                </a:solidFill>
              </a:defRPr>
            </a:lvl1pPr>
          </a:lstStyle>
          <a:p>
            <a:r>
              <a:t>Discuss the impact of grain on fact tables</a:t>
            </a:r>
          </a:p>
        </p:txBody>
      </p:sp>
      <p:sp>
        <p:nvSpPr>
          <p:cNvPr id="276" name="Fact tables in practice…"/>
          <p:cNvSpPr txBox="1"/>
          <p:nvPr/>
        </p:nvSpPr>
        <p:spPr>
          <a:xfrm>
            <a:off x="233233" y="889000"/>
            <a:ext cx="8608518" cy="3323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20842" indent="-320842" defTabSz="457200">
              <a:spcBef>
                <a:spcPts val="1200"/>
              </a:spcBef>
              <a:buSzPct val="100000"/>
              <a:buAutoNum type="arabicPeriod"/>
              <a:defRPr sz="2400" b="1">
                <a:latin typeface="Times New Roman"/>
                <a:ea typeface="Times New Roman"/>
                <a:cs typeface="Times New Roman"/>
                <a:sym typeface="Times New Roman"/>
              </a:defRPr>
            </a:pPr>
            <a:r>
              <a:rPr dirty="0"/>
              <a:t>Fact tables in practice</a:t>
            </a:r>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000"/>
            </a:pPr>
            <a:r>
              <a:rPr dirty="0"/>
              <a:t>a. Starting from this source data, how many rows will be inserted into the fact table if an hourly grain is selected?</a:t>
            </a:r>
          </a:p>
        </p:txBody>
      </p:sp>
      <p:pic>
        <p:nvPicPr>
          <p:cNvPr id="278" name="Image" descr="Image"/>
          <p:cNvPicPr>
            <a:picLocks noChangeAspect="1"/>
          </p:cNvPicPr>
          <p:nvPr/>
        </p:nvPicPr>
        <p:blipFill>
          <a:blip r:embed="rId3"/>
          <a:stretch>
            <a:fillRect/>
          </a:stretch>
        </p:blipFill>
        <p:spPr>
          <a:xfrm>
            <a:off x="144462" y="1543631"/>
            <a:ext cx="1844676" cy="1728345"/>
          </a:xfrm>
          <a:prstGeom prst="rect">
            <a:avLst/>
          </a:prstGeom>
          <a:ln w="12700">
            <a:miter lim="400000"/>
          </a:ln>
        </p:spPr>
      </p:pic>
      <p:pic>
        <p:nvPicPr>
          <p:cNvPr id="279" name="Image" descr="Image"/>
          <p:cNvPicPr>
            <a:picLocks noChangeAspect="1"/>
          </p:cNvPicPr>
          <p:nvPr/>
        </p:nvPicPr>
        <p:blipFill>
          <a:blip r:embed="rId4"/>
          <a:stretch>
            <a:fillRect/>
          </a:stretch>
        </p:blipFill>
        <p:spPr>
          <a:xfrm>
            <a:off x="2115835" y="1588295"/>
            <a:ext cx="6762659" cy="1639016"/>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
          <p:cNvSpPr txBox="1">
            <a:spLocks noGrp="1"/>
          </p:cNvSpPr>
          <p:nvPr>
            <p:ph type="sldNum" sz="quarter" idx="2"/>
          </p:nvPr>
        </p:nvSpPr>
        <p:spPr>
          <a:xfrm>
            <a:off x="8539843" y="6541696"/>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pPr/>
              <a:t>3</a:t>
            </a:fld>
            <a:endParaRPr/>
          </a:p>
        </p:txBody>
      </p:sp>
      <p:sp>
        <p:nvSpPr>
          <p:cNvPr id="103"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
        <p:nvSpPr>
          <p:cNvPr id="104" name="1. Data warehouse"/>
          <p:cNvSpPr txBox="1"/>
          <p:nvPr/>
        </p:nvSpPr>
        <p:spPr>
          <a:xfrm>
            <a:off x="-195739" y="990599"/>
            <a:ext cx="9144001"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defRPr sz="2400"/>
            </a:pPr>
            <a:r>
              <a:rPr dirty="0"/>
              <a:t>1. Data warehouse</a:t>
            </a:r>
          </a:p>
        </p:txBody>
      </p:sp>
      <p:sp>
        <p:nvSpPr>
          <p:cNvPr id="105" name="A single database of organizational data"/>
          <p:cNvSpPr txBox="1"/>
          <p:nvPr/>
        </p:nvSpPr>
        <p:spPr>
          <a:xfrm>
            <a:off x="350981" y="1580069"/>
            <a:ext cx="8442038"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A </a:t>
            </a:r>
            <a:r>
              <a:rPr b="1" dirty="0"/>
              <a:t>single database</a:t>
            </a:r>
            <a:r>
              <a:rPr dirty="0"/>
              <a:t> of </a:t>
            </a:r>
            <a:r>
              <a:rPr b="1" dirty="0">
                <a:solidFill>
                  <a:srgbClr val="FF2C01"/>
                </a:solidFill>
              </a:rPr>
              <a:t>organizational</a:t>
            </a:r>
            <a:r>
              <a:rPr dirty="0"/>
              <a:t> data </a:t>
            </a:r>
          </a:p>
        </p:txBody>
      </p:sp>
      <p:sp>
        <p:nvSpPr>
          <p:cNvPr id="106" name="Allows all of the organization’s data to be stored in a form that supports managers’ decision making."/>
          <p:cNvSpPr txBox="1"/>
          <p:nvPr/>
        </p:nvSpPr>
        <p:spPr>
          <a:xfrm>
            <a:off x="398251" y="1894586"/>
            <a:ext cx="7956020"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200526" indent="-200526" defTabSz="457200">
              <a:buSzPct val="100000"/>
              <a:buChar char="•"/>
              <a:defRPr sz="2200">
                <a:latin typeface="Times Roman"/>
                <a:ea typeface="Times Roman"/>
                <a:cs typeface="Times Roman"/>
                <a:sym typeface="Times Roman"/>
              </a:defRPr>
            </a:pPr>
            <a:r>
              <a:rPr dirty="0"/>
              <a:t>Allows all of the organization’s data to be stored in a form that supports managers’ </a:t>
            </a:r>
            <a:r>
              <a:rPr b="1" dirty="0"/>
              <a:t>decision making</a:t>
            </a:r>
            <a:r>
              <a:rPr dirty="0"/>
              <a:t>. </a:t>
            </a:r>
          </a:p>
        </p:txBody>
      </p:sp>
      <p:sp>
        <p:nvSpPr>
          <p:cNvPr id="107" name="Integrated from multiple sources internal and external to the organization by converting it into a common format and validating before storing it to ensure credibility of the warehouse."/>
          <p:cNvSpPr txBox="1"/>
          <p:nvPr/>
        </p:nvSpPr>
        <p:spPr>
          <a:xfrm>
            <a:off x="336027" y="2735579"/>
            <a:ext cx="862434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Integrated from multiple sources internal and external to the organization by converting it into a </a:t>
            </a:r>
            <a:r>
              <a:rPr b="1" dirty="0"/>
              <a:t>common format</a:t>
            </a:r>
            <a:r>
              <a:rPr dirty="0"/>
              <a:t> and </a:t>
            </a:r>
            <a:r>
              <a:rPr b="1" dirty="0"/>
              <a:t>validating</a:t>
            </a:r>
            <a:r>
              <a:rPr dirty="0"/>
              <a:t> before storing it to ensure credibility of the warehouse. </a:t>
            </a:r>
          </a:p>
        </p:txBody>
      </p:sp>
      <p:sp>
        <p:nvSpPr>
          <p:cNvPr id="108" name="Keeps historical data and is available to the managerial bodies of the organization to support high-level decision-making processes and data analysis."/>
          <p:cNvSpPr txBox="1"/>
          <p:nvPr/>
        </p:nvSpPr>
        <p:spPr>
          <a:xfrm>
            <a:off x="320841" y="3860800"/>
            <a:ext cx="840071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Keeps </a:t>
            </a:r>
            <a:r>
              <a:rPr b="1" dirty="0"/>
              <a:t>historical data</a:t>
            </a:r>
            <a:r>
              <a:rPr dirty="0"/>
              <a:t> and is available to the </a:t>
            </a:r>
            <a:r>
              <a:rPr lang="en-AU" dirty="0"/>
              <a:t>managers </a:t>
            </a:r>
            <a:r>
              <a:rPr dirty="0"/>
              <a:t>of the organization to support high-level decision-making processes and data analysis. </a:t>
            </a:r>
          </a:p>
        </p:txBody>
      </p:sp>
      <p:sp>
        <p:nvSpPr>
          <p:cNvPr id="109" name="Unlike an ER model, where data is organized around conceptual entities, the data in a data warehouse is organized around business processes such as sales, finance, or marketing."/>
          <p:cNvSpPr txBox="1"/>
          <p:nvPr/>
        </p:nvSpPr>
        <p:spPr>
          <a:xfrm>
            <a:off x="314900" y="5220900"/>
            <a:ext cx="8514201"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Unlike an ER model, where data is organized around conceptual entities, the data in a data warehouse is organized around </a:t>
            </a:r>
            <a:r>
              <a:rPr b="1" dirty="0"/>
              <a:t>business processes</a:t>
            </a:r>
            <a:r>
              <a:rPr dirty="0"/>
              <a:t> such as sales, finance, or marketing.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1" animBg="1" advAuto="0"/>
      <p:bldP spid="106" grpId="2" animBg="1" advAuto="0"/>
      <p:bldP spid="107" grpId="3" animBg="1" advAuto="0"/>
      <p:bldP spid="108" grpId="4" animBg="1" advAuto="0"/>
      <p:bldP spid="109" grpId="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275" name="Title 1"/>
          <p:cNvSpPr txBox="1">
            <a:spLocks noGrp="1"/>
          </p:cNvSpPr>
          <p:nvPr>
            <p:ph type="title"/>
          </p:nvPr>
        </p:nvSpPr>
        <p:spPr>
          <a:xfrm>
            <a:off x="2462213" y="76199"/>
            <a:ext cx="6605587" cy="685801"/>
          </a:xfrm>
          <a:prstGeom prst="rect">
            <a:avLst/>
          </a:prstGeom>
        </p:spPr>
        <p:txBody>
          <a:bodyPr/>
          <a:lstStyle>
            <a:lvl1pPr defTabSz="832104">
              <a:defRPr sz="2548" b="1">
                <a:solidFill>
                  <a:schemeClr val="accent3">
                    <a:lumOff val="44000"/>
                  </a:schemeClr>
                </a:solidFill>
              </a:defRPr>
            </a:lvl1pPr>
          </a:lstStyle>
          <a:p>
            <a:r>
              <a:t>Discuss the impact of grain on fact tables</a:t>
            </a:r>
          </a:p>
        </p:txBody>
      </p:sp>
      <p:sp>
        <p:nvSpPr>
          <p:cNvPr id="276" name="Fact tables in practice…"/>
          <p:cNvSpPr txBox="1"/>
          <p:nvPr/>
        </p:nvSpPr>
        <p:spPr>
          <a:xfrm>
            <a:off x="140741" y="990600"/>
            <a:ext cx="8608518" cy="3323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20842" indent="-320842" defTabSz="457200">
              <a:spcBef>
                <a:spcPts val="1200"/>
              </a:spcBef>
              <a:buSzPct val="100000"/>
              <a:buAutoNum type="arabicPeriod"/>
              <a:defRPr sz="2400" b="1">
                <a:latin typeface="Times New Roman"/>
                <a:ea typeface="Times New Roman"/>
                <a:cs typeface="Times New Roman"/>
                <a:sym typeface="Times New Roman"/>
              </a:defRPr>
            </a:pPr>
            <a:r>
              <a:rPr dirty="0"/>
              <a:t>Fact tables in practice</a:t>
            </a:r>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000"/>
            </a:pPr>
            <a:r>
              <a:rPr dirty="0"/>
              <a:t>a. Starting from this source data, how many rows will be inserted into the fact table if an hourly grain is selected?</a:t>
            </a:r>
          </a:p>
        </p:txBody>
      </p:sp>
      <p:sp>
        <p:nvSpPr>
          <p:cNvPr id="277" name="None of these sale-item rows share the same hour, geography and product. No aggregation can be performed. Five rows will be inserted into the fact table."/>
          <p:cNvSpPr txBox="1"/>
          <p:nvPr/>
        </p:nvSpPr>
        <p:spPr>
          <a:xfrm>
            <a:off x="323237" y="4739587"/>
            <a:ext cx="8497526" cy="959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0522FD"/>
                </a:solidFill>
              </a:defRPr>
            </a:lvl1pPr>
          </a:lstStyle>
          <a:p>
            <a:r>
              <a:rPr dirty="0"/>
              <a:t>None of these sale-item rows share the same hour, geography and product. No aggregation can be performed. Five rows will be inserted into the fact table.</a:t>
            </a:r>
          </a:p>
        </p:txBody>
      </p:sp>
      <p:pic>
        <p:nvPicPr>
          <p:cNvPr id="278" name="Image" descr="Image"/>
          <p:cNvPicPr>
            <a:picLocks noChangeAspect="1"/>
          </p:cNvPicPr>
          <p:nvPr/>
        </p:nvPicPr>
        <p:blipFill>
          <a:blip r:embed="rId3"/>
          <a:stretch>
            <a:fillRect/>
          </a:stretch>
        </p:blipFill>
        <p:spPr>
          <a:xfrm>
            <a:off x="144462" y="1543631"/>
            <a:ext cx="1844676" cy="1728345"/>
          </a:xfrm>
          <a:prstGeom prst="rect">
            <a:avLst/>
          </a:prstGeom>
          <a:ln w="12700">
            <a:miter lim="400000"/>
          </a:ln>
        </p:spPr>
      </p:pic>
      <p:pic>
        <p:nvPicPr>
          <p:cNvPr id="279" name="Image" descr="Image"/>
          <p:cNvPicPr>
            <a:picLocks noChangeAspect="1"/>
          </p:cNvPicPr>
          <p:nvPr/>
        </p:nvPicPr>
        <p:blipFill>
          <a:blip r:embed="rId4"/>
          <a:stretch>
            <a:fillRect/>
          </a:stretch>
        </p:blipFill>
        <p:spPr>
          <a:xfrm>
            <a:off x="2115835" y="1588295"/>
            <a:ext cx="6762659" cy="1639016"/>
          </a:xfrm>
          <a:prstGeom prst="rect">
            <a:avLst/>
          </a:prstGeom>
          <a:ln w="12700">
            <a:miter lim="400000"/>
          </a:ln>
        </p:spPr>
      </p:pic>
    </p:spTree>
    <p:extLst>
      <p:ext uri="{BB962C8B-B14F-4D97-AF65-F5344CB8AC3E}">
        <p14:creationId xmlns:p14="http://schemas.microsoft.com/office/powerpoint/2010/main" val="356573052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
        <p:nvSpPr>
          <p:cNvPr id="284" name="Title 1"/>
          <p:cNvSpPr txBox="1">
            <a:spLocks noGrp="1"/>
          </p:cNvSpPr>
          <p:nvPr>
            <p:ph type="title"/>
          </p:nvPr>
        </p:nvSpPr>
        <p:spPr>
          <a:xfrm>
            <a:off x="2462213" y="76199"/>
            <a:ext cx="6605587" cy="685801"/>
          </a:xfrm>
          <a:prstGeom prst="rect">
            <a:avLst/>
          </a:prstGeom>
        </p:spPr>
        <p:txBody>
          <a:bodyPr/>
          <a:lstStyle>
            <a:lvl1pPr defTabSz="832104">
              <a:defRPr sz="2548" b="1">
                <a:solidFill>
                  <a:schemeClr val="accent3">
                    <a:lumOff val="44000"/>
                  </a:schemeClr>
                </a:solidFill>
              </a:defRPr>
            </a:lvl1pPr>
          </a:lstStyle>
          <a:p>
            <a:r>
              <a:t>Discuss the impact of grain on fact tables</a:t>
            </a:r>
          </a:p>
        </p:txBody>
      </p:sp>
      <p:sp>
        <p:nvSpPr>
          <p:cNvPr id="285" name="Fact tables in practice…"/>
          <p:cNvSpPr txBox="1"/>
          <p:nvPr/>
        </p:nvSpPr>
        <p:spPr>
          <a:xfrm>
            <a:off x="140741" y="990600"/>
            <a:ext cx="8608518" cy="3262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20842" indent="-320842" defTabSz="457200">
              <a:spcBef>
                <a:spcPts val="1200"/>
              </a:spcBef>
              <a:buSzPct val="100000"/>
              <a:buAutoNum type="arabicPeriod"/>
              <a:defRPr sz="2400" b="1">
                <a:latin typeface="Times New Roman"/>
                <a:ea typeface="Times New Roman"/>
                <a:cs typeface="Times New Roman"/>
                <a:sym typeface="Times New Roman"/>
              </a:defRPr>
            </a:pPr>
            <a:r>
              <a:rPr dirty="0"/>
              <a:t>Fact tables in practice</a:t>
            </a:r>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000"/>
            </a:pPr>
            <a:endParaRPr lang="en-AU" dirty="0"/>
          </a:p>
          <a:p>
            <a:pPr defTabSz="457200">
              <a:spcBef>
                <a:spcPts val="1200"/>
              </a:spcBef>
              <a:defRPr sz="2000"/>
            </a:pPr>
            <a:r>
              <a:rPr dirty="0"/>
              <a:t>b. How many rows will be inserted into the fact table if a daily grain is selected?</a:t>
            </a:r>
          </a:p>
        </p:txBody>
      </p:sp>
      <p:pic>
        <p:nvPicPr>
          <p:cNvPr id="287" name="Image" descr="Image"/>
          <p:cNvPicPr>
            <a:picLocks noChangeAspect="1"/>
          </p:cNvPicPr>
          <p:nvPr/>
        </p:nvPicPr>
        <p:blipFill>
          <a:blip r:embed="rId3"/>
          <a:stretch>
            <a:fillRect/>
          </a:stretch>
        </p:blipFill>
        <p:spPr>
          <a:xfrm>
            <a:off x="144462" y="1543631"/>
            <a:ext cx="1844676" cy="1728345"/>
          </a:xfrm>
          <a:prstGeom prst="rect">
            <a:avLst/>
          </a:prstGeom>
          <a:ln w="12700">
            <a:miter lim="400000"/>
          </a:ln>
        </p:spPr>
      </p:pic>
      <p:pic>
        <p:nvPicPr>
          <p:cNvPr id="288" name="Image" descr="Image"/>
          <p:cNvPicPr>
            <a:picLocks noChangeAspect="1"/>
          </p:cNvPicPr>
          <p:nvPr/>
        </p:nvPicPr>
        <p:blipFill>
          <a:blip r:embed="rId4"/>
          <a:stretch>
            <a:fillRect/>
          </a:stretch>
        </p:blipFill>
        <p:spPr>
          <a:xfrm>
            <a:off x="2115835" y="1588295"/>
            <a:ext cx="6762659" cy="1639016"/>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284" name="Title 1"/>
          <p:cNvSpPr txBox="1">
            <a:spLocks noGrp="1"/>
          </p:cNvSpPr>
          <p:nvPr>
            <p:ph type="title"/>
          </p:nvPr>
        </p:nvSpPr>
        <p:spPr>
          <a:xfrm>
            <a:off x="2462213" y="76199"/>
            <a:ext cx="6605587" cy="685801"/>
          </a:xfrm>
          <a:prstGeom prst="rect">
            <a:avLst/>
          </a:prstGeom>
        </p:spPr>
        <p:txBody>
          <a:bodyPr/>
          <a:lstStyle>
            <a:lvl1pPr defTabSz="832104">
              <a:defRPr sz="2548" b="1">
                <a:solidFill>
                  <a:schemeClr val="accent3">
                    <a:lumOff val="44000"/>
                  </a:schemeClr>
                </a:solidFill>
              </a:defRPr>
            </a:lvl1pPr>
          </a:lstStyle>
          <a:p>
            <a:r>
              <a:t>Discuss the impact of grain on fact tables</a:t>
            </a:r>
          </a:p>
        </p:txBody>
      </p:sp>
      <p:sp>
        <p:nvSpPr>
          <p:cNvPr id="285" name="Fact tables in practice…"/>
          <p:cNvSpPr txBox="1"/>
          <p:nvPr/>
        </p:nvSpPr>
        <p:spPr>
          <a:xfrm>
            <a:off x="140741" y="990600"/>
            <a:ext cx="8608518" cy="3262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20842" indent="-320842" defTabSz="457200">
              <a:spcBef>
                <a:spcPts val="1200"/>
              </a:spcBef>
              <a:buSzPct val="100000"/>
              <a:buAutoNum type="arabicPeriod"/>
              <a:defRPr sz="2400" b="1">
                <a:latin typeface="Times New Roman"/>
                <a:ea typeface="Times New Roman"/>
                <a:cs typeface="Times New Roman"/>
                <a:sym typeface="Times New Roman"/>
              </a:defRPr>
            </a:pPr>
            <a:r>
              <a:rPr dirty="0"/>
              <a:t>Fact tables in practice</a:t>
            </a:r>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000"/>
            </a:pPr>
            <a:endParaRPr lang="en-AU" dirty="0"/>
          </a:p>
          <a:p>
            <a:pPr defTabSz="457200">
              <a:spcBef>
                <a:spcPts val="1200"/>
              </a:spcBef>
              <a:defRPr sz="2000"/>
            </a:pPr>
            <a:r>
              <a:rPr dirty="0"/>
              <a:t>b. How many rows will be inserted into the fact table if a daily grain is selected?</a:t>
            </a:r>
          </a:p>
        </p:txBody>
      </p:sp>
      <p:sp>
        <p:nvSpPr>
          <p:cNvPr id="286" name="The first sale-item of sale 54, and the sale-item of sale 67, took place on the same day and relate to the same product. These two rows will be aggregated into a single row in the fact table with Dollar Sales = $30.00 and Quantity = 3. In total, four row"/>
          <p:cNvSpPr txBox="1"/>
          <p:nvPr/>
        </p:nvSpPr>
        <p:spPr>
          <a:xfrm>
            <a:off x="196237" y="4098271"/>
            <a:ext cx="8497526" cy="24842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a:solidFill>
                  <a:srgbClr val="0522FD"/>
                </a:solidFill>
              </a:defRPr>
            </a:pPr>
            <a:r>
              <a:rPr dirty="0"/>
              <a:t>The first sale-item of sale 54, and the sale-item of sale 67, took place on the same day and relate to the same product. These two rows will be aggregated into a single row in the fact table with Dollar Sales = $30.00 and Quantity = 3. In total, four rows will be inserted into the fact table. </a:t>
            </a:r>
          </a:p>
          <a:p>
            <a:pPr>
              <a:defRPr sz="1800">
                <a:solidFill>
                  <a:srgbClr val="0522FD"/>
                </a:solidFill>
              </a:defRPr>
            </a:pPr>
            <a:r>
              <a:rPr dirty="0"/>
              <a:t>While there are more products sold on that day, note that we cannot aggregate such records because they are: </a:t>
            </a:r>
          </a:p>
          <a:p>
            <a:pPr marL="334210" indent="-334210">
              <a:buSzPct val="100000"/>
              <a:buAutoNum type="romanLcParenR"/>
              <a:defRPr sz="1800">
                <a:solidFill>
                  <a:srgbClr val="0522FD"/>
                </a:solidFill>
              </a:defRPr>
            </a:pPr>
            <a:r>
              <a:rPr dirty="0"/>
              <a:t>for a different product (two sale-items of sale 54 for products 9644 and 8574), or </a:t>
            </a:r>
          </a:p>
          <a:p>
            <a:pPr marL="334210" indent="-334210">
              <a:buSzPct val="100000"/>
              <a:buAutoNum type="romanLcParenR"/>
              <a:defRPr sz="1800">
                <a:solidFill>
                  <a:srgbClr val="0522FD"/>
                </a:solidFill>
              </a:defRPr>
            </a:pPr>
            <a:r>
              <a:rPr dirty="0"/>
              <a:t>for a different region (sale 76 is for the Sydney region).</a:t>
            </a:r>
          </a:p>
        </p:txBody>
      </p:sp>
      <p:pic>
        <p:nvPicPr>
          <p:cNvPr id="287" name="Image" descr="Image"/>
          <p:cNvPicPr>
            <a:picLocks noChangeAspect="1"/>
          </p:cNvPicPr>
          <p:nvPr/>
        </p:nvPicPr>
        <p:blipFill>
          <a:blip r:embed="rId3"/>
          <a:stretch>
            <a:fillRect/>
          </a:stretch>
        </p:blipFill>
        <p:spPr>
          <a:xfrm>
            <a:off x="144462" y="1543631"/>
            <a:ext cx="1844676" cy="1728345"/>
          </a:xfrm>
          <a:prstGeom prst="rect">
            <a:avLst/>
          </a:prstGeom>
          <a:ln w="12700">
            <a:miter lim="400000"/>
          </a:ln>
        </p:spPr>
      </p:pic>
      <p:pic>
        <p:nvPicPr>
          <p:cNvPr id="288" name="Image" descr="Image"/>
          <p:cNvPicPr>
            <a:picLocks noChangeAspect="1"/>
          </p:cNvPicPr>
          <p:nvPr/>
        </p:nvPicPr>
        <p:blipFill>
          <a:blip r:embed="rId4"/>
          <a:stretch>
            <a:fillRect/>
          </a:stretch>
        </p:blipFill>
        <p:spPr>
          <a:xfrm>
            <a:off x="2115835" y="1588295"/>
            <a:ext cx="6762659" cy="1639016"/>
          </a:xfrm>
          <a:prstGeom prst="rect">
            <a:avLst/>
          </a:prstGeom>
          <a:ln w="12700">
            <a:miter lim="400000"/>
          </a:ln>
        </p:spPr>
      </p:pic>
    </p:spTree>
    <p:extLst>
      <p:ext uri="{BB962C8B-B14F-4D97-AF65-F5344CB8AC3E}">
        <p14:creationId xmlns:p14="http://schemas.microsoft.com/office/powerpoint/2010/main" val="354195481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
        <p:nvSpPr>
          <p:cNvPr id="293" name="Title 1"/>
          <p:cNvSpPr txBox="1">
            <a:spLocks noGrp="1"/>
          </p:cNvSpPr>
          <p:nvPr>
            <p:ph type="title"/>
          </p:nvPr>
        </p:nvSpPr>
        <p:spPr>
          <a:xfrm>
            <a:off x="2462213" y="76199"/>
            <a:ext cx="6605587" cy="685801"/>
          </a:xfrm>
          <a:prstGeom prst="rect">
            <a:avLst/>
          </a:prstGeom>
        </p:spPr>
        <p:txBody>
          <a:bodyPr/>
          <a:lstStyle>
            <a:lvl1pPr defTabSz="832104">
              <a:defRPr sz="2548" b="1">
                <a:solidFill>
                  <a:schemeClr val="accent3">
                    <a:lumOff val="44000"/>
                  </a:schemeClr>
                </a:solidFill>
              </a:defRPr>
            </a:lvl1pPr>
          </a:lstStyle>
          <a:p>
            <a:r>
              <a:t>Discuss the impact of grain on fact tables</a:t>
            </a:r>
          </a:p>
        </p:txBody>
      </p:sp>
      <p:sp>
        <p:nvSpPr>
          <p:cNvPr id="294" name="Fact tables in practice…"/>
          <p:cNvSpPr txBox="1"/>
          <p:nvPr/>
        </p:nvSpPr>
        <p:spPr>
          <a:xfrm>
            <a:off x="140741" y="990600"/>
            <a:ext cx="8608518" cy="3631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20842" indent="-320842" defTabSz="457200">
              <a:spcBef>
                <a:spcPts val="1200"/>
              </a:spcBef>
              <a:buSzPct val="100000"/>
              <a:buAutoNum type="arabicPeriod"/>
              <a:defRPr sz="2400" b="1">
                <a:latin typeface="Times New Roman"/>
                <a:ea typeface="Times New Roman"/>
                <a:cs typeface="Times New Roman"/>
                <a:sym typeface="Times New Roman"/>
              </a:defRPr>
            </a:pPr>
            <a:r>
              <a:rPr dirty="0"/>
              <a:t>Fact tables in practice</a:t>
            </a:r>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000"/>
            </a:pPr>
            <a:r>
              <a:rPr dirty="0"/>
              <a:t>c. At which level of granularity can we answer questions about hourly sales? At which level of granularity can we answer questions about daily sales?</a:t>
            </a:r>
          </a:p>
        </p:txBody>
      </p:sp>
      <p:pic>
        <p:nvPicPr>
          <p:cNvPr id="296" name="Image" descr="Image"/>
          <p:cNvPicPr>
            <a:picLocks noChangeAspect="1"/>
          </p:cNvPicPr>
          <p:nvPr/>
        </p:nvPicPr>
        <p:blipFill>
          <a:blip r:embed="rId3"/>
          <a:stretch>
            <a:fillRect/>
          </a:stretch>
        </p:blipFill>
        <p:spPr>
          <a:xfrm>
            <a:off x="144462" y="1543631"/>
            <a:ext cx="1844676" cy="1728345"/>
          </a:xfrm>
          <a:prstGeom prst="rect">
            <a:avLst/>
          </a:prstGeom>
          <a:ln w="12700">
            <a:miter lim="400000"/>
          </a:ln>
        </p:spPr>
      </p:pic>
      <p:pic>
        <p:nvPicPr>
          <p:cNvPr id="297" name="Image" descr="Image"/>
          <p:cNvPicPr>
            <a:picLocks noChangeAspect="1"/>
          </p:cNvPicPr>
          <p:nvPr/>
        </p:nvPicPr>
        <p:blipFill>
          <a:blip r:embed="rId4"/>
          <a:stretch>
            <a:fillRect/>
          </a:stretch>
        </p:blipFill>
        <p:spPr>
          <a:xfrm>
            <a:off x="2115835" y="1588295"/>
            <a:ext cx="6762659" cy="1639016"/>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293" name="Title 1"/>
          <p:cNvSpPr txBox="1">
            <a:spLocks noGrp="1"/>
          </p:cNvSpPr>
          <p:nvPr>
            <p:ph type="title"/>
          </p:nvPr>
        </p:nvSpPr>
        <p:spPr>
          <a:xfrm>
            <a:off x="2462213" y="76199"/>
            <a:ext cx="6605587" cy="685801"/>
          </a:xfrm>
          <a:prstGeom prst="rect">
            <a:avLst/>
          </a:prstGeom>
        </p:spPr>
        <p:txBody>
          <a:bodyPr/>
          <a:lstStyle>
            <a:lvl1pPr defTabSz="832104">
              <a:defRPr sz="2548" b="1">
                <a:solidFill>
                  <a:schemeClr val="accent3">
                    <a:lumOff val="44000"/>
                  </a:schemeClr>
                </a:solidFill>
              </a:defRPr>
            </a:lvl1pPr>
          </a:lstStyle>
          <a:p>
            <a:r>
              <a:t>Discuss the impact of grain on fact tables</a:t>
            </a:r>
          </a:p>
        </p:txBody>
      </p:sp>
      <p:sp>
        <p:nvSpPr>
          <p:cNvPr id="294" name="Fact tables in practice…"/>
          <p:cNvSpPr txBox="1"/>
          <p:nvPr/>
        </p:nvSpPr>
        <p:spPr>
          <a:xfrm>
            <a:off x="140741" y="990600"/>
            <a:ext cx="8608518" cy="3631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20842" indent="-320842" defTabSz="457200">
              <a:spcBef>
                <a:spcPts val="1200"/>
              </a:spcBef>
              <a:buSzPct val="100000"/>
              <a:buAutoNum type="arabicPeriod"/>
              <a:defRPr sz="2400" b="1">
                <a:latin typeface="Times New Roman"/>
                <a:ea typeface="Times New Roman"/>
                <a:cs typeface="Times New Roman"/>
                <a:sym typeface="Times New Roman"/>
              </a:defRPr>
            </a:pPr>
            <a:r>
              <a:rPr dirty="0"/>
              <a:t>Fact tables in practice</a:t>
            </a:r>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400" b="1">
                <a:latin typeface="Times New Roman"/>
                <a:ea typeface="Times New Roman"/>
                <a:cs typeface="Times New Roman"/>
                <a:sym typeface="Times New Roman"/>
              </a:defRPr>
            </a:pPr>
            <a:endParaRPr dirty="0"/>
          </a:p>
          <a:p>
            <a:pPr defTabSz="457200">
              <a:spcBef>
                <a:spcPts val="1200"/>
              </a:spcBef>
              <a:defRPr sz="2000"/>
            </a:pPr>
            <a:r>
              <a:rPr dirty="0"/>
              <a:t>c. At which level of granularity can we answer questions about hourly sales? At which level of granularity can we answer questions about daily sales?</a:t>
            </a:r>
          </a:p>
        </p:txBody>
      </p:sp>
      <p:sp>
        <p:nvSpPr>
          <p:cNvPr id="295" name="Information about the hour when a sale was made is not stored if a daily grain is used. Questions about hourly sales can only be answered when the grain is hourly (or finer).…"/>
          <p:cNvSpPr txBox="1"/>
          <p:nvPr/>
        </p:nvSpPr>
        <p:spPr>
          <a:xfrm>
            <a:off x="323237" y="4439849"/>
            <a:ext cx="8497526" cy="19508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a:solidFill>
                  <a:srgbClr val="0522FD"/>
                </a:solidFill>
              </a:defRPr>
            </a:pPr>
            <a:r>
              <a:rPr dirty="0"/>
              <a:t>Information about the hour when a sale was made is not stored if a daily grain is used. Questions about hourly sales can only be answered when the grain is hourly (or finer). </a:t>
            </a:r>
          </a:p>
          <a:p>
            <a:pPr>
              <a:defRPr sz="1800">
                <a:solidFill>
                  <a:srgbClr val="0522FD"/>
                </a:solidFill>
              </a:defRPr>
            </a:pPr>
            <a:r>
              <a:rPr dirty="0"/>
              <a:t>We can answer questions about daily sales when the grain is daily. We can also answer these questions from an hourly-grain fact table – up to 24 hourly rows can be combined (aggregated) into a single daily row when the fact table is queried, using a GROUP BY clause.</a:t>
            </a:r>
          </a:p>
        </p:txBody>
      </p:sp>
      <p:pic>
        <p:nvPicPr>
          <p:cNvPr id="296" name="Image" descr="Image"/>
          <p:cNvPicPr>
            <a:picLocks noChangeAspect="1"/>
          </p:cNvPicPr>
          <p:nvPr/>
        </p:nvPicPr>
        <p:blipFill>
          <a:blip r:embed="rId3"/>
          <a:stretch>
            <a:fillRect/>
          </a:stretch>
        </p:blipFill>
        <p:spPr>
          <a:xfrm>
            <a:off x="144462" y="1543631"/>
            <a:ext cx="1844676" cy="1728345"/>
          </a:xfrm>
          <a:prstGeom prst="rect">
            <a:avLst/>
          </a:prstGeom>
          <a:ln w="12700">
            <a:miter lim="400000"/>
          </a:ln>
        </p:spPr>
      </p:pic>
      <p:pic>
        <p:nvPicPr>
          <p:cNvPr id="297" name="Image" descr="Image"/>
          <p:cNvPicPr>
            <a:picLocks noChangeAspect="1"/>
          </p:cNvPicPr>
          <p:nvPr/>
        </p:nvPicPr>
        <p:blipFill>
          <a:blip r:embed="rId4"/>
          <a:stretch>
            <a:fillRect/>
          </a:stretch>
        </p:blipFill>
        <p:spPr>
          <a:xfrm>
            <a:off x="2115835" y="1588295"/>
            <a:ext cx="6762659" cy="1639016"/>
          </a:xfrm>
          <a:prstGeom prst="rect">
            <a:avLst/>
          </a:prstGeom>
          <a:ln w="12700">
            <a:miter lim="400000"/>
          </a:ln>
        </p:spPr>
      </p:pic>
    </p:spTree>
    <p:extLst>
      <p:ext uri="{BB962C8B-B14F-4D97-AF65-F5344CB8AC3E}">
        <p14:creationId xmlns:p14="http://schemas.microsoft.com/office/powerpoint/2010/main" val="18790083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
        <p:nvSpPr>
          <p:cNvPr id="302" name="TextBox 4"/>
          <p:cNvSpPr txBox="1"/>
          <p:nvPr/>
        </p:nvSpPr>
        <p:spPr>
          <a:xfrm>
            <a:off x="108606" y="3111981"/>
            <a:ext cx="8571188" cy="634038"/>
          </a:xfrm>
          <a:prstGeom prst="rect">
            <a:avLst/>
          </a:prstGeom>
          <a:solidFill>
            <a:schemeClr val="accent3">
              <a:lumOff val="44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lnSpc>
                <a:spcPct val="150000"/>
              </a:lnSpc>
              <a:defRPr sz="3900" b="1"/>
            </a:lvl1pPr>
          </a:lstStyle>
          <a:p>
            <a:r>
              <a:t>Any questions? </a:t>
            </a:r>
          </a:p>
        </p:txBody>
      </p:sp>
      <p:sp>
        <p:nvSpPr>
          <p:cNvPr id="303" name="Title 1"/>
          <p:cNvSpPr txBox="1">
            <a:spLocks noGrp="1"/>
          </p:cNvSpPr>
          <p:nvPr>
            <p:ph type="title"/>
          </p:nvPr>
        </p:nvSpPr>
        <p:spPr>
          <a:xfrm>
            <a:off x="2462213" y="76199"/>
            <a:ext cx="6605587" cy="685801"/>
          </a:xfrm>
          <a:prstGeom prst="rect">
            <a:avLst/>
          </a:prstGeom>
        </p:spPr>
        <p:txBody>
          <a:bodyPr/>
          <a:lstStyle>
            <a:lvl1pPr defTabSz="832104">
              <a:defRPr sz="2548" b="1">
                <a:solidFill>
                  <a:schemeClr val="accent3">
                    <a:lumOff val="44000"/>
                  </a:schemeClr>
                </a:solidFill>
              </a:defRPr>
            </a:lvl1pPr>
          </a:lstStyle>
          <a:p>
            <a:r>
              <a:t>Discuss the impact of grain on fact tables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14"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
        <p:nvSpPr>
          <p:cNvPr id="115" name="2. Business events"/>
          <p:cNvSpPr txBox="1"/>
          <p:nvPr/>
        </p:nvSpPr>
        <p:spPr>
          <a:xfrm>
            <a:off x="-195739" y="990599"/>
            <a:ext cx="9144001"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2. Business events</a:t>
            </a:r>
          </a:p>
        </p:txBody>
      </p:sp>
      <p:sp>
        <p:nvSpPr>
          <p:cNvPr id="116" name="An event that occurs as part of a business process"/>
          <p:cNvSpPr txBox="1"/>
          <p:nvPr/>
        </p:nvSpPr>
        <p:spPr>
          <a:xfrm>
            <a:off x="389081" y="1887314"/>
            <a:ext cx="844203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lang="en-AU" dirty="0"/>
              <a:t>Data warehouses store information about Business events</a:t>
            </a:r>
          </a:p>
          <a:p>
            <a:pPr marL="200526" indent="-200526" defTabSz="457200">
              <a:buSzPct val="100000"/>
              <a:buChar char="•"/>
              <a:defRPr sz="2200">
                <a:latin typeface="Times Roman"/>
                <a:ea typeface="Times Roman"/>
                <a:cs typeface="Times Roman"/>
                <a:sym typeface="Times Roman"/>
              </a:defRPr>
            </a:pPr>
            <a:r>
              <a:rPr dirty="0"/>
              <a:t>An event that occurs as part of a </a:t>
            </a:r>
            <a:r>
              <a:rPr b="1" dirty="0"/>
              <a:t>business process</a:t>
            </a:r>
          </a:p>
        </p:txBody>
      </p:sp>
      <p:sp>
        <p:nvSpPr>
          <p:cNvPr id="117" name="For the sales business process, an individual order or sale would be considered a business event"/>
          <p:cNvSpPr txBox="1"/>
          <p:nvPr/>
        </p:nvSpPr>
        <p:spPr>
          <a:xfrm>
            <a:off x="323916" y="3105265"/>
            <a:ext cx="8624346" cy="802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200526" indent="-200526" defTabSz="457200">
              <a:lnSpc>
                <a:spcPts val="4000"/>
              </a:lnSpc>
              <a:buSzPct val="100000"/>
              <a:buChar char="•"/>
              <a:defRPr sz="2200">
                <a:solidFill>
                  <a:schemeClr val="accent4"/>
                </a:solidFill>
                <a:latin typeface="Times Roman"/>
                <a:ea typeface="Times Roman"/>
                <a:cs typeface="Times Roman"/>
                <a:sym typeface="Times Roman"/>
              </a:defRPr>
            </a:lvl1pPr>
          </a:lstStyle>
          <a:p>
            <a:r>
              <a:rPr dirty="0"/>
              <a:t>For the sales business process, an individual order or sale would be considered a business event</a:t>
            </a:r>
          </a:p>
        </p:txBody>
      </p:sp>
      <p:sp>
        <p:nvSpPr>
          <p:cNvPr id="118" name="For finance, a payment would be a business event"/>
          <p:cNvSpPr txBox="1"/>
          <p:nvPr/>
        </p:nvSpPr>
        <p:spPr>
          <a:xfrm>
            <a:off x="374127" y="4234157"/>
            <a:ext cx="8624346"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200526" indent="-200526" defTabSz="457200">
              <a:lnSpc>
                <a:spcPts val="4000"/>
              </a:lnSpc>
              <a:buSzPct val="100000"/>
              <a:buChar char="•"/>
              <a:defRPr sz="2200">
                <a:solidFill>
                  <a:schemeClr val="accent4"/>
                </a:solidFill>
                <a:latin typeface="Times Roman"/>
                <a:ea typeface="Times Roman"/>
                <a:cs typeface="Times Roman"/>
                <a:sym typeface="Times Roman"/>
              </a:defRPr>
            </a:lvl1pPr>
          </a:lstStyle>
          <a:p>
            <a:r>
              <a:rPr dirty="0"/>
              <a:t>For finance, a payment would be a business event</a:t>
            </a:r>
          </a:p>
        </p:txBody>
      </p:sp>
      <p:sp>
        <p:nvSpPr>
          <p:cNvPr id="119" name="For a marketing data warehouse, it might be a view of a webpage or a click on an online ad."/>
          <p:cNvSpPr txBox="1"/>
          <p:nvPr/>
        </p:nvSpPr>
        <p:spPr>
          <a:xfrm>
            <a:off x="371641" y="4968145"/>
            <a:ext cx="8400718" cy="802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200526" indent="-200526" defTabSz="457200">
              <a:lnSpc>
                <a:spcPts val="4000"/>
              </a:lnSpc>
              <a:buSzPct val="100000"/>
              <a:buChar char="•"/>
              <a:defRPr sz="2200">
                <a:solidFill>
                  <a:schemeClr val="accent4"/>
                </a:solidFill>
                <a:latin typeface="Times Roman"/>
                <a:ea typeface="Times Roman"/>
                <a:cs typeface="Times Roman"/>
                <a:sym typeface="Times Roman"/>
              </a:defRPr>
            </a:lvl1pPr>
          </a:lstStyle>
          <a:p>
            <a:r>
              <a:rPr dirty="0"/>
              <a:t>For a marketing data warehouse, it might be a view of a webpage or a click on an online ad.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1" animBg="1" advAuto="0"/>
      <p:bldP spid="117" grpId="2" animBg="1" advAuto="0"/>
      <p:bldP spid="118" grpId="3" animBg="1" advAuto="0"/>
      <p:bldP spid="119" grpId="4"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24"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
        <p:nvSpPr>
          <p:cNvPr id="125" name="3. Dimensions, dimension tables and hierarchies"/>
          <p:cNvSpPr txBox="1"/>
          <p:nvPr/>
        </p:nvSpPr>
        <p:spPr>
          <a:xfrm>
            <a:off x="-195739" y="990599"/>
            <a:ext cx="9144001"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3. Dimensions, dimension tables and hierarchies</a:t>
            </a:r>
          </a:p>
        </p:txBody>
      </p:sp>
      <p:sp>
        <p:nvSpPr>
          <p:cNvPr id="126" name="A dimension is an entity that describes and gives context to a business event."/>
          <p:cNvSpPr txBox="1"/>
          <p:nvPr/>
        </p:nvSpPr>
        <p:spPr>
          <a:xfrm>
            <a:off x="350981" y="1580069"/>
            <a:ext cx="844203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A </a:t>
            </a:r>
            <a:r>
              <a:rPr b="1" dirty="0">
                <a:solidFill>
                  <a:srgbClr val="FE3602"/>
                </a:solidFill>
              </a:rPr>
              <a:t>dimension</a:t>
            </a:r>
            <a:r>
              <a:rPr dirty="0"/>
              <a:t> is an entity that describes and gives context to a business event.</a:t>
            </a:r>
          </a:p>
        </p:txBody>
      </p:sp>
      <p:sp>
        <p:nvSpPr>
          <p:cNvPr id="127" name="Like time, customers, products and locations"/>
          <p:cNvSpPr txBox="1"/>
          <p:nvPr/>
        </p:nvSpPr>
        <p:spPr>
          <a:xfrm>
            <a:off x="318704" y="2341879"/>
            <a:ext cx="6020877" cy="561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marL="200526" indent="-200526" defTabSz="457200">
              <a:lnSpc>
                <a:spcPts val="4000"/>
              </a:lnSpc>
              <a:buSzPct val="100000"/>
              <a:buChar char="•"/>
              <a:defRPr sz="2200">
                <a:latin typeface="Times Roman"/>
                <a:ea typeface="Times Roman"/>
                <a:cs typeface="Times Roman"/>
                <a:sym typeface="Times Roman"/>
              </a:defRPr>
            </a:lvl1pPr>
          </a:lstStyle>
          <a:p>
            <a:r>
              <a:rPr lang="en-AU" dirty="0"/>
              <a:t>Examples:</a:t>
            </a:r>
            <a:r>
              <a:rPr dirty="0"/>
              <a:t> time, customers, products and locations</a:t>
            </a:r>
          </a:p>
        </p:txBody>
      </p:sp>
      <p:sp>
        <p:nvSpPr>
          <p:cNvPr id="128" name="Example 1: if a CEO is interested in a comparison of revenue of a new model of the product with the older model in every quarter of the year by customer demographic group, the relevant dimensions are Time (quarter of the year), Product (product version) "/>
          <p:cNvSpPr txBox="1"/>
          <p:nvPr/>
        </p:nvSpPr>
        <p:spPr>
          <a:xfrm>
            <a:off x="297927" y="2876479"/>
            <a:ext cx="8624346"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solidFill>
                  <a:schemeClr val="accent4"/>
                </a:solidFill>
                <a:latin typeface="Times Roman"/>
                <a:ea typeface="Times Roman"/>
                <a:cs typeface="Times Roman"/>
                <a:sym typeface="Times Roman"/>
              </a:defRPr>
            </a:pPr>
            <a:r>
              <a:rPr dirty="0"/>
              <a:t>Example 1: if a CEO is interested in a comparison of revenue of a new model of the product with the older model in every quarter of the year by customer demographic group, the relevant dimensions are </a:t>
            </a:r>
            <a:r>
              <a:rPr b="1" dirty="0"/>
              <a:t>Time</a:t>
            </a:r>
            <a:r>
              <a:rPr dirty="0"/>
              <a:t> (quarter of the year), </a:t>
            </a:r>
            <a:r>
              <a:rPr b="1" dirty="0"/>
              <a:t>Product</a:t>
            </a:r>
            <a:r>
              <a:rPr dirty="0"/>
              <a:t> (product version) and </a:t>
            </a:r>
            <a:r>
              <a:rPr b="1" dirty="0"/>
              <a:t>Customer</a:t>
            </a:r>
            <a:r>
              <a:rPr dirty="0"/>
              <a:t> (customer demographic). </a:t>
            </a:r>
          </a:p>
        </p:txBody>
      </p:sp>
      <p:sp>
        <p:nvSpPr>
          <p:cNvPr id="129" name="Example 2: for an insurance company, an example of a key measurement (fact) is claims, and the dimensions could be agent, policy, customer, and time"/>
          <p:cNvSpPr txBox="1"/>
          <p:nvPr/>
        </p:nvSpPr>
        <p:spPr>
          <a:xfrm>
            <a:off x="340300" y="4846179"/>
            <a:ext cx="8514200"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200526" indent="-200526" defTabSz="457200">
              <a:lnSpc>
                <a:spcPts val="4000"/>
              </a:lnSpc>
              <a:buSzPct val="100000"/>
              <a:buChar char="•"/>
              <a:defRPr sz="2200">
                <a:solidFill>
                  <a:schemeClr val="accent4"/>
                </a:solidFill>
                <a:latin typeface="Times Roman"/>
                <a:ea typeface="Times Roman"/>
                <a:cs typeface="Times Roman"/>
                <a:sym typeface="Times Roman"/>
              </a:defRPr>
            </a:lvl1pPr>
          </a:lstStyle>
          <a:p>
            <a:pPr>
              <a:lnSpc>
                <a:spcPct val="100000"/>
              </a:lnSpc>
            </a:pPr>
            <a:r>
              <a:rPr dirty="0"/>
              <a:t>Example 2: for an insurance company, an example of a key measurement is claims, and the dimensions could be agent, policy, customer, and 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1" animBg="1" advAuto="0"/>
      <p:bldP spid="127" grpId="2" animBg="1" advAuto="0"/>
      <p:bldP spid="128" grpId="3" animBg="1" advAuto="0"/>
      <p:bldP spid="129" grpId="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134"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
        <p:nvSpPr>
          <p:cNvPr id="135" name="3. Dimensions, dimension tables and hierarchies"/>
          <p:cNvSpPr txBox="1"/>
          <p:nvPr/>
        </p:nvSpPr>
        <p:spPr>
          <a:xfrm>
            <a:off x="-195739" y="990599"/>
            <a:ext cx="9144001"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3. Dimensions, dimension tables and hierarchies</a:t>
            </a:r>
          </a:p>
        </p:txBody>
      </p:sp>
      <p:sp>
        <p:nvSpPr>
          <p:cNvPr id="136" name="Dimensions are represented in the data warehouse as dimension tables"/>
          <p:cNvSpPr txBox="1"/>
          <p:nvPr/>
        </p:nvSpPr>
        <p:spPr>
          <a:xfrm>
            <a:off x="350981" y="1580069"/>
            <a:ext cx="8442038"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lnSpc>
                <a:spcPts val="4000"/>
              </a:lnSpc>
              <a:buSzPct val="100000"/>
              <a:buChar char="•"/>
              <a:defRPr sz="2200">
                <a:latin typeface="Times Roman"/>
                <a:ea typeface="Times Roman"/>
                <a:cs typeface="Times Roman"/>
                <a:sym typeface="Times Roman"/>
              </a:defRPr>
            </a:pPr>
            <a:r>
              <a:t>Dimensions are represented in the data warehouse as </a:t>
            </a:r>
            <a:r>
              <a:rPr b="1">
                <a:solidFill>
                  <a:srgbClr val="FE3602"/>
                </a:solidFill>
              </a:rPr>
              <a:t>dimension tables</a:t>
            </a:r>
          </a:p>
        </p:txBody>
      </p:sp>
      <p:sp>
        <p:nvSpPr>
          <p:cNvPr id="137" name="A sequence of attributes that describes a dimension across different levels of detail is called a hierarchy"/>
          <p:cNvSpPr txBox="1"/>
          <p:nvPr/>
        </p:nvSpPr>
        <p:spPr>
          <a:xfrm>
            <a:off x="336027" y="2050474"/>
            <a:ext cx="8624346" cy="802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lnSpc>
                <a:spcPts val="4000"/>
              </a:lnSpc>
              <a:buSzPct val="100000"/>
              <a:buChar char="•"/>
              <a:defRPr sz="2200">
                <a:latin typeface="Times Roman"/>
                <a:ea typeface="Times Roman"/>
                <a:cs typeface="Times Roman"/>
                <a:sym typeface="Times Roman"/>
              </a:defRPr>
            </a:pPr>
            <a:r>
              <a:rPr dirty="0"/>
              <a:t>A sequence of </a:t>
            </a:r>
            <a:r>
              <a:rPr b="1" dirty="0"/>
              <a:t>attributes</a:t>
            </a:r>
            <a:r>
              <a:rPr dirty="0"/>
              <a:t> that describes a dimension across different levels of detail is called a </a:t>
            </a:r>
            <a:r>
              <a:rPr b="1" dirty="0">
                <a:solidFill>
                  <a:srgbClr val="FE5901"/>
                </a:solidFill>
              </a:rPr>
              <a:t>hierarchy</a:t>
            </a:r>
          </a:p>
        </p:txBody>
      </p:sp>
      <p:sp>
        <p:nvSpPr>
          <p:cNvPr id="138" name="Example 1: for the dimension table ‘Location’, the data can be stored at various levels such as city, state, or much higher level of country and so on"/>
          <p:cNvSpPr txBox="1"/>
          <p:nvPr/>
        </p:nvSpPr>
        <p:spPr>
          <a:xfrm>
            <a:off x="314900" y="3122403"/>
            <a:ext cx="862434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200526" indent="-200526" defTabSz="457200">
              <a:lnSpc>
                <a:spcPts val="4000"/>
              </a:lnSpc>
              <a:buSzPct val="100000"/>
              <a:buChar char="•"/>
              <a:defRPr sz="2200">
                <a:solidFill>
                  <a:schemeClr val="accent4"/>
                </a:solidFill>
                <a:latin typeface="Times Roman"/>
                <a:ea typeface="Times Roman"/>
                <a:cs typeface="Times Roman"/>
                <a:sym typeface="Times Roman"/>
              </a:defRPr>
            </a:lvl1pPr>
          </a:lstStyle>
          <a:p>
            <a:pPr>
              <a:lnSpc>
                <a:spcPct val="100000"/>
              </a:lnSpc>
            </a:pPr>
            <a:r>
              <a:rPr dirty="0"/>
              <a:t>Example 1: for the dimension table ‘Location’, the data can be stored at various levels such as city, state, or much higher level of country and so on</a:t>
            </a:r>
          </a:p>
        </p:txBody>
      </p:sp>
      <p:sp>
        <p:nvSpPr>
          <p:cNvPr id="139" name="Example 2: Time dimension will have a hierarchy of day, week, month, quarter and year."/>
          <p:cNvSpPr txBox="1"/>
          <p:nvPr/>
        </p:nvSpPr>
        <p:spPr>
          <a:xfrm>
            <a:off x="293773" y="4304009"/>
            <a:ext cx="8514200"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200526" indent="-200526" defTabSz="457200">
              <a:lnSpc>
                <a:spcPts val="4000"/>
              </a:lnSpc>
              <a:buSzPct val="100000"/>
              <a:buChar char="•"/>
              <a:defRPr sz="2200">
                <a:solidFill>
                  <a:schemeClr val="accent4"/>
                </a:solidFill>
                <a:latin typeface="Times Roman"/>
                <a:ea typeface="Times Roman"/>
                <a:cs typeface="Times Roman"/>
                <a:sym typeface="Times Roman"/>
              </a:defRPr>
            </a:lvl1pPr>
          </a:lstStyle>
          <a:p>
            <a:pPr>
              <a:lnSpc>
                <a:spcPct val="100000"/>
              </a:lnSpc>
            </a:pPr>
            <a:r>
              <a:rPr dirty="0"/>
              <a:t>Example 2: Time dimension will have a hierarchy of day, week, month, quarter and year.</a:t>
            </a:r>
          </a:p>
        </p:txBody>
      </p:sp>
      <p:sp>
        <p:nvSpPr>
          <p:cNvPr id="140" name="These hierarchies are used for selecting and aggregating data at the desired level of detail. In other words, hierarchies help with slicing and dicing the data."/>
          <p:cNvSpPr txBox="1"/>
          <p:nvPr/>
        </p:nvSpPr>
        <p:spPr>
          <a:xfrm>
            <a:off x="314900" y="5113437"/>
            <a:ext cx="851420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These hierarchies are used for </a:t>
            </a:r>
            <a:r>
              <a:rPr b="1" dirty="0"/>
              <a:t>selecting</a:t>
            </a:r>
            <a:r>
              <a:rPr dirty="0"/>
              <a:t> and </a:t>
            </a:r>
            <a:r>
              <a:rPr b="1" dirty="0"/>
              <a:t>aggregating</a:t>
            </a:r>
            <a:r>
              <a:rPr dirty="0"/>
              <a:t> data at the desired level of detail. In other words, hierarchies help with </a:t>
            </a:r>
            <a:r>
              <a:rPr b="1" dirty="0"/>
              <a:t>slicing</a:t>
            </a:r>
            <a:r>
              <a:rPr dirty="0"/>
              <a:t> and </a:t>
            </a:r>
            <a:r>
              <a:rPr b="1" dirty="0"/>
              <a:t>dicing</a:t>
            </a:r>
            <a:r>
              <a:rPr dirty="0"/>
              <a:t> the data.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1" animBg="1" advAuto="0"/>
      <p:bldP spid="137" grpId="2" animBg="1" advAuto="0"/>
      <p:bldP spid="138" grpId="3" animBg="1" advAuto="0"/>
      <p:bldP spid="139" grpId="4" animBg="1" advAuto="0"/>
      <p:bldP spid="140" grpId="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45"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
        <p:nvSpPr>
          <p:cNvPr id="146" name="4. Facts, fact tables and granularity"/>
          <p:cNvSpPr txBox="1"/>
          <p:nvPr/>
        </p:nvSpPr>
        <p:spPr>
          <a:xfrm>
            <a:off x="-195739" y="990599"/>
            <a:ext cx="9144001"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4. Facts, fact tables and granularity</a:t>
            </a:r>
          </a:p>
        </p:txBody>
      </p:sp>
      <p:sp>
        <p:nvSpPr>
          <p:cNvPr id="147" name="A fact is a numeric measurement of a meaningful and significant business event"/>
          <p:cNvSpPr txBox="1"/>
          <p:nvPr/>
        </p:nvSpPr>
        <p:spPr>
          <a:xfrm>
            <a:off x="350981" y="1580069"/>
            <a:ext cx="844203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A </a:t>
            </a:r>
            <a:r>
              <a:rPr b="1" dirty="0">
                <a:solidFill>
                  <a:srgbClr val="FE1002"/>
                </a:solidFill>
              </a:rPr>
              <a:t>fact</a:t>
            </a:r>
            <a:r>
              <a:rPr dirty="0"/>
              <a:t> is a </a:t>
            </a:r>
            <a:r>
              <a:rPr b="1" dirty="0"/>
              <a:t>numeric measurement</a:t>
            </a:r>
            <a:r>
              <a:rPr dirty="0"/>
              <a:t> of a meaningful and significant </a:t>
            </a:r>
            <a:r>
              <a:rPr b="1" dirty="0"/>
              <a:t>business event</a:t>
            </a:r>
          </a:p>
        </p:txBody>
      </p:sp>
      <p:sp>
        <p:nvSpPr>
          <p:cNvPr id="148" name="Example: customer buys a product at a certain location at a certain time. The intersection of these four dimensions constitutes a sale (the business event). The sale can be measured in terms of the amount of revenue generated, number of items sold, total"/>
          <p:cNvSpPr txBox="1"/>
          <p:nvPr/>
        </p:nvSpPr>
        <p:spPr>
          <a:xfrm>
            <a:off x="323327" y="2535109"/>
            <a:ext cx="8624346"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200526" indent="-200526" defTabSz="457200">
              <a:lnSpc>
                <a:spcPts val="4000"/>
              </a:lnSpc>
              <a:buSzPct val="100000"/>
              <a:buChar char="•"/>
              <a:defRPr sz="2200">
                <a:solidFill>
                  <a:schemeClr val="accent4"/>
                </a:solidFill>
                <a:latin typeface="Times Roman"/>
                <a:ea typeface="Times Roman"/>
                <a:cs typeface="Times Roman"/>
                <a:sym typeface="Times Roman"/>
              </a:defRPr>
            </a:lvl1pPr>
          </a:lstStyle>
          <a:p>
            <a:pPr>
              <a:lnSpc>
                <a:spcPct val="100000"/>
              </a:lnSpc>
            </a:pPr>
            <a:r>
              <a:rPr dirty="0"/>
              <a:t>Example: customer buys a product at a certain location at a certain time. The intersection of these four dimensions constitutes a sale (the business event). The sale can be measured in terms of the amount of revenue generated, number of items sold, total profit earned, </a:t>
            </a:r>
            <a:r>
              <a:rPr dirty="0" err="1"/>
              <a:t>etc</a:t>
            </a:r>
            <a:r>
              <a:rPr dirty="0"/>
              <a:t> – these are all facts relating to the sale</a:t>
            </a:r>
          </a:p>
        </p:txBody>
      </p:sp>
      <p:sp>
        <p:nvSpPr>
          <p:cNvPr id="149" name="The facts (numerical performance measurements) of a business are stored in a fact table. A row in a fact table corresponds to one or more business events."/>
          <p:cNvSpPr txBox="1"/>
          <p:nvPr/>
        </p:nvSpPr>
        <p:spPr>
          <a:xfrm>
            <a:off x="340300" y="4556950"/>
            <a:ext cx="8514200" cy="1158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lnSpc>
                <a:spcPts val="4000"/>
              </a:lnSpc>
              <a:buSzPct val="100000"/>
              <a:buChar char="•"/>
              <a:defRPr sz="2200">
                <a:latin typeface="Times Roman"/>
                <a:ea typeface="Times Roman"/>
                <a:cs typeface="Times Roman"/>
                <a:sym typeface="Times Roman"/>
              </a:defRPr>
            </a:pPr>
            <a:r>
              <a:rPr dirty="0"/>
              <a:t>The facts (numerical performance measurements) of a business are stored in a </a:t>
            </a:r>
            <a:r>
              <a:rPr b="1" dirty="0">
                <a:solidFill>
                  <a:srgbClr val="FF4601"/>
                </a:solidFill>
              </a:rPr>
              <a:t>fact table</a:t>
            </a:r>
            <a:r>
              <a:rPr dirty="0"/>
              <a:t>. A row in a fact table corresponds to one or more business events.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1" animBg="1" advAuto="0"/>
      <p:bldP spid="148" grpId="2" animBg="1" advAuto="0"/>
      <p:bldP spid="149" grpId="3"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154"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
        <p:nvSpPr>
          <p:cNvPr id="155" name="4. Facts, fact tables and granularity"/>
          <p:cNvSpPr txBox="1"/>
          <p:nvPr/>
        </p:nvSpPr>
        <p:spPr>
          <a:xfrm>
            <a:off x="-195739" y="990599"/>
            <a:ext cx="9144001"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4. Facts, fact tables and granularity</a:t>
            </a:r>
          </a:p>
        </p:txBody>
      </p:sp>
      <p:sp>
        <p:nvSpPr>
          <p:cNvPr id="156" name="A data warehouse fact table is defined as an intersection of the dimensions that describe the business event. In general, the fact table has a PK made up of the foreign keys connecting it to the dimension tables."/>
          <p:cNvSpPr txBox="1"/>
          <p:nvPr/>
        </p:nvSpPr>
        <p:spPr>
          <a:xfrm>
            <a:off x="350981" y="1580069"/>
            <a:ext cx="8442038"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A data warehouse fact table is defined as an </a:t>
            </a:r>
            <a:r>
              <a:rPr b="1" dirty="0"/>
              <a:t>intersection of the dimensions</a:t>
            </a:r>
            <a:r>
              <a:rPr dirty="0"/>
              <a:t> that describe the business event. In general, the fact table has a PK made up of the </a:t>
            </a:r>
            <a:r>
              <a:rPr b="1" dirty="0"/>
              <a:t>foreign keys</a:t>
            </a:r>
            <a:r>
              <a:rPr dirty="0"/>
              <a:t> connecting it to the dimension tables. </a:t>
            </a:r>
          </a:p>
        </p:txBody>
      </p:sp>
      <p:sp>
        <p:nvSpPr>
          <p:cNvPr id="157" name="The fact table can store each business event in its own row (for example, preserving each sales event as an individual row) or it can store many business events aggregated together (if sales data is aggregated down to one row per hour or per day)."/>
          <p:cNvSpPr txBox="1"/>
          <p:nvPr/>
        </p:nvSpPr>
        <p:spPr>
          <a:xfrm>
            <a:off x="314900" y="3945757"/>
            <a:ext cx="851420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The fact table can store each business event in its </a:t>
            </a:r>
            <a:r>
              <a:rPr b="1" dirty="0"/>
              <a:t>own row</a:t>
            </a:r>
            <a:r>
              <a:rPr dirty="0"/>
              <a:t> (for example, preserving each sales event as an individual row) or it can store many business events </a:t>
            </a:r>
            <a:r>
              <a:rPr b="1" dirty="0"/>
              <a:t>aggregated together</a:t>
            </a:r>
            <a:r>
              <a:rPr dirty="0"/>
              <a:t> (if sales data is aggregated down to one row per hour or per day).</a:t>
            </a:r>
          </a:p>
        </p:txBody>
      </p:sp>
      <p:sp>
        <p:nvSpPr>
          <p:cNvPr id="158" name="The level of detail present in a fact table is referred to as grain or granularity"/>
          <p:cNvSpPr txBox="1"/>
          <p:nvPr/>
        </p:nvSpPr>
        <p:spPr>
          <a:xfrm>
            <a:off x="297927" y="3118513"/>
            <a:ext cx="862434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buSzPct val="100000"/>
              <a:buChar char="•"/>
              <a:defRPr sz="2200">
                <a:latin typeface="Times Roman"/>
                <a:ea typeface="Times Roman"/>
                <a:cs typeface="Times Roman"/>
                <a:sym typeface="Times Roman"/>
              </a:defRPr>
            </a:pPr>
            <a:r>
              <a:rPr dirty="0"/>
              <a:t>The level of detail present in a fact table is referred to as </a:t>
            </a:r>
            <a:r>
              <a:rPr b="1" dirty="0">
                <a:solidFill>
                  <a:srgbClr val="FD2A03"/>
                </a:solidFill>
              </a:rPr>
              <a:t>grain</a:t>
            </a:r>
            <a:r>
              <a:rPr dirty="0"/>
              <a:t> or </a:t>
            </a:r>
            <a:r>
              <a:rPr b="1" dirty="0">
                <a:solidFill>
                  <a:srgbClr val="FA2508"/>
                </a:solidFill>
              </a:rPr>
              <a:t>granularity</a:t>
            </a:r>
          </a:p>
        </p:txBody>
      </p:sp>
      <p:sp>
        <p:nvSpPr>
          <p:cNvPr id="159" name="The finer the granularity is, the more precisely a query can extract details from the database."/>
          <p:cNvSpPr txBox="1"/>
          <p:nvPr/>
        </p:nvSpPr>
        <p:spPr>
          <a:xfrm>
            <a:off x="300181" y="5484202"/>
            <a:ext cx="844203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200526" indent="-200526" defTabSz="457200">
              <a:lnSpc>
                <a:spcPts val="4000"/>
              </a:lnSpc>
              <a:buSzPct val="100000"/>
              <a:buChar char="•"/>
              <a:defRPr sz="2200">
                <a:latin typeface="Times Roman"/>
                <a:ea typeface="Times Roman"/>
                <a:cs typeface="Times Roman"/>
                <a:sym typeface="Times Roman"/>
              </a:defRPr>
            </a:lvl1pPr>
          </a:lstStyle>
          <a:p>
            <a:pPr>
              <a:lnSpc>
                <a:spcPct val="100000"/>
              </a:lnSpc>
            </a:pPr>
            <a:r>
              <a:rPr dirty="0"/>
              <a:t>The finer the granularity is, the more precisely a query can extract details from the database.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1" animBg="1" advAuto="0"/>
      <p:bldP spid="157" grpId="3" animBg="1" advAuto="0"/>
      <p:bldP spid="158" grpId="2" animBg="1" advAuto="0"/>
      <p:bldP spid="159" grpId="4"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64" name="Title 1"/>
          <p:cNvSpPr txBox="1">
            <a:spLocks noGrp="1"/>
          </p:cNvSpPr>
          <p:nvPr>
            <p:ph type="title"/>
          </p:nvPr>
        </p:nvSpPr>
        <p:spPr>
          <a:xfrm>
            <a:off x="2462213" y="76199"/>
            <a:ext cx="6605587" cy="685801"/>
          </a:xfrm>
          <a:prstGeom prst="rect">
            <a:avLst/>
          </a:prstGeom>
        </p:spPr>
        <p:txBody>
          <a:bodyPr/>
          <a:lstStyle>
            <a:lvl1pPr defTabSz="630936">
              <a:defRPr sz="1932" b="1">
                <a:solidFill>
                  <a:schemeClr val="accent3">
                    <a:lumOff val="44000"/>
                  </a:schemeClr>
                </a:solidFill>
              </a:defRPr>
            </a:lvl1pPr>
          </a:lstStyle>
          <a:p>
            <a:r>
              <a:t>Understand the fundamentals of dimensional modeling</a:t>
            </a:r>
          </a:p>
        </p:txBody>
      </p:sp>
      <p:sp>
        <p:nvSpPr>
          <p:cNvPr id="165" name="4. Dimensional modeling – the star schema"/>
          <p:cNvSpPr txBox="1"/>
          <p:nvPr/>
        </p:nvSpPr>
        <p:spPr>
          <a:xfrm>
            <a:off x="-195739" y="990599"/>
            <a:ext cx="9144001" cy="43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4. Dimensional modeling – the star schema</a:t>
            </a:r>
          </a:p>
        </p:txBody>
      </p:sp>
      <p:sp>
        <p:nvSpPr>
          <p:cNvPr id="166" name="The model in which the fact table consisting of numeric measurements is related to all the dimension tables storing descriptive attributes is termed the dimensional model"/>
          <p:cNvSpPr txBox="1"/>
          <p:nvPr/>
        </p:nvSpPr>
        <p:spPr>
          <a:xfrm>
            <a:off x="350981" y="2430969"/>
            <a:ext cx="8442038" cy="1587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lnSpc>
                <a:spcPts val="4000"/>
              </a:lnSpc>
              <a:buSzPct val="100000"/>
              <a:buChar char="•"/>
              <a:defRPr sz="2200">
                <a:latin typeface="Times Roman"/>
                <a:ea typeface="Times Roman"/>
                <a:cs typeface="Times Roman"/>
                <a:sym typeface="Times Roman"/>
              </a:defRPr>
            </a:pPr>
            <a:r>
              <a:rPr dirty="0"/>
              <a:t>The model in which the fact table consisting of numeric measurements is related to all the dimension tables storing descriptive attributes is </a:t>
            </a:r>
            <a:r>
              <a:rPr lang="en-AU" dirty="0"/>
              <a:t>called</a:t>
            </a:r>
            <a:r>
              <a:rPr dirty="0"/>
              <a:t> the </a:t>
            </a:r>
            <a:r>
              <a:rPr b="1" dirty="0">
                <a:solidFill>
                  <a:srgbClr val="F93209"/>
                </a:solidFill>
              </a:rPr>
              <a:t>dimensional model</a:t>
            </a:r>
          </a:p>
        </p:txBody>
      </p:sp>
      <p:sp>
        <p:nvSpPr>
          <p:cNvPr id="167" name="The fact table is at the centre and the dimensional tables are on the sides, making a star schema"/>
          <p:cNvSpPr txBox="1"/>
          <p:nvPr/>
        </p:nvSpPr>
        <p:spPr>
          <a:xfrm>
            <a:off x="310627" y="4398034"/>
            <a:ext cx="8624346" cy="802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00526" indent="-200526" defTabSz="457200">
              <a:lnSpc>
                <a:spcPts val="4000"/>
              </a:lnSpc>
              <a:buSzPct val="100000"/>
              <a:buChar char="•"/>
              <a:defRPr sz="2200">
                <a:latin typeface="Times Roman"/>
                <a:ea typeface="Times Roman"/>
                <a:cs typeface="Times Roman"/>
                <a:sym typeface="Times Roman"/>
              </a:defRPr>
            </a:pPr>
            <a:r>
              <a:t>The fact table is at the centre and the dimensional tables are on the sides, making a </a:t>
            </a:r>
            <a:r>
              <a:rPr b="1">
                <a:solidFill>
                  <a:srgbClr val="F82B0C"/>
                </a:solidFill>
              </a:rPr>
              <a:t>star schema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67" grpId="2" animBg="1" advAuto="0"/>
    </p:bldLst>
  </p:timing>
</p:sld>
</file>

<file path=ppt/theme/theme1.xml><?xml version="1.0" encoding="utf-8"?>
<a:theme xmlns:a="http://schemas.openxmlformats.org/drawingml/2006/main" name="Template">
  <a:themeElements>
    <a:clrScheme name="Templat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Template">
      <a:majorFont>
        <a:latin typeface="Helvetica"/>
        <a:ea typeface="Helvetica"/>
        <a:cs typeface="Helvetica"/>
      </a:majorFont>
      <a:minorFont>
        <a:latin typeface="Arial"/>
        <a:ea typeface="Arial"/>
        <a:cs typeface="Arial"/>
      </a:minorFont>
    </a:fontScheme>
    <a:fmtScheme name="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plate">
  <a:themeElements>
    <a:clrScheme name="Templat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Template">
      <a:majorFont>
        <a:latin typeface="Helvetica"/>
        <a:ea typeface="Helvetica"/>
        <a:cs typeface="Helvetica"/>
      </a:majorFont>
      <a:minorFont>
        <a:latin typeface="Arial"/>
        <a:ea typeface="Arial"/>
        <a:cs typeface="Arial"/>
      </a:minorFont>
    </a:fontScheme>
    <a:fmtScheme name="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176</TotalTime>
  <Words>6586</Words>
  <Application>Microsoft Macintosh PowerPoint</Application>
  <PresentationFormat>On-screen Show (4:3)</PresentationFormat>
  <Paragraphs>465</Paragraphs>
  <Slides>35</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Times New Roman</vt:lpstr>
      <vt:lpstr>Times Roman</vt:lpstr>
      <vt:lpstr>Template</vt:lpstr>
      <vt:lpstr>INFO20003 Database Systems</vt:lpstr>
      <vt:lpstr>Agenda</vt:lpstr>
      <vt:lpstr>Understand the fundamentals of dimensional modeling</vt:lpstr>
      <vt:lpstr>Understand the fundamentals of dimensional modeling</vt:lpstr>
      <vt:lpstr>Understand the fundamentals of dimensional modeling</vt:lpstr>
      <vt:lpstr>Understand the fundamentals of dimensional modeling</vt:lpstr>
      <vt:lpstr>Understand the fundamentals of dimensional modeling</vt:lpstr>
      <vt:lpstr>Understand the fundamentals of dimensional modeling</vt:lpstr>
      <vt:lpstr>Understand the fundamentals of dimensional modeling</vt:lpstr>
      <vt:lpstr>Understand the fundamentals of dimensional modeling</vt:lpstr>
      <vt:lpstr>Understand the fundamentals of dimensional modeling</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Design a dimensional model</vt:lpstr>
      <vt:lpstr>Discuss the impact of grain on fact tables</vt:lpstr>
      <vt:lpstr>Discuss the impact of grain on fact tables</vt:lpstr>
      <vt:lpstr>Discuss the impact of grain on fact tables</vt:lpstr>
      <vt:lpstr>Discuss the impact of grain on fact tables</vt:lpstr>
      <vt:lpstr>Discuss the impact of grain on fact tables</vt:lpstr>
      <vt:lpstr>Discuss the impact of grain on fact tables</vt:lpstr>
      <vt:lpstr>Discuss the impact of grain on fact tables</vt:lpstr>
      <vt:lpstr>Discuss the impact of grain on fact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INFO20003 Database Systems</dc:title>
  <cp:lastModifiedBy>Kuoyuan Li</cp:lastModifiedBy>
  <cp:revision>9</cp:revision>
  <dcterms:modified xsi:type="dcterms:W3CDTF">2021-10-15T07:03:34Z</dcterms:modified>
</cp:coreProperties>
</file>