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337" r:id="rId5"/>
    <p:sldId id="340" r:id="rId6"/>
    <p:sldId id="383" r:id="rId7"/>
    <p:sldId id="341" r:id="rId8"/>
    <p:sldId id="342" r:id="rId9"/>
    <p:sldId id="344" r:id="rId10"/>
    <p:sldId id="351" r:id="rId11"/>
    <p:sldId id="367" r:id="rId12"/>
    <p:sldId id="356" r:id="rId13"/>
    <p:sldId id="361" r:id="rId14"/>
    <p:sldId id="363" r:id="rId15"/>
    <p:sldId id="364" r:id="rId16"/>
    <p:sldId id="369" r:id="rId17"/>
    <p:sldId id="373" r:id="rId18"/>
    <p:sldId id="384" r:id="rId19"/>
    <p:sldId id="385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386" r:id="rId30"/>
    <p:sldId id="268" r:id="rId31"/>
    <p:sldId id="387" r:id="rId32"/>
    <p:sldId id="388" r:id="rId33"/>
    <p:sldId id="269" r:id="rId34"/>
    <p:sldId id="389" r:id="rId35"/>
    <p:sldId id="270" r:id="rId36"/>
    <p:sldId id="390" r:id="rId37"/>
    <p:sldId id="391" r:id="rId38"/>
    <p:sldId id="392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393" r:id="rId51"/>
    <p:sldId id="282" r:id="rId5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5D5EA"/>
          </a:solidFill>
        </a:fill>
      </a:tcStyle>
    </a:wholeTbl>
    <a:band2H>
      <a:tcTxStyle/>
      <a:tcStyle>
        <a:tcBdr/>
        <a:fill>
          <a:solidFill>
            <a:srgbClr val="ECECF5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5D5EA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CECF5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CECF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76"/>
    <p:restoredTop sz="94663"/>
  </p:normalViewPr>
  <p:slideViewPr>
    <p:cSldViewPr snapToGrid="0" snapToObjects="1">
      <p:cViewPr varScale="1">
        <p:scale>
          <a:sx n="85" d="100"/>
          <a:sy n="85" d="100"/>
        </p:scale>
        <p:origin x="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does this data growth imply? It implies that finding useful information is equal to….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F8F9D8C9-9CAA-4B42-86A3-9D3483F7E1FD}" type="slidenum">
              <a:rPr lang="en-US" sz="1400" smtClean="0">
                <a:solidFill>
                  <a:srgbClr val="CF0E30"/>
                </a:solidFill>
                <a:latin typeface="Book Antiqua" pitchFamily="18" charset="0"/>
              </a:rPr>
              <a:pPr eaLnBrk="1" hangingPunct="1"/>
              <a:t>14</a:t>
            </a:fld>
            <a:endParaRPr lang="en-US" sz="1400">
              <a:solidFill>
                <a:srgbClr val="CF0E3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7F3B4729-C41E-4C29-BE9B-4A0379ED41CA}" type="slidenum">
              <a:rPr lang="en-US" sz="1400" smtClean="0">
                <a:solidFill>
                  <a:srgbClr val="CF0E30"/>
                </a:solidFill>
                <a:latin typeface="Book Antiqua" pitchFamily="18" charset="0"/>
              </a:rPr>
              <a:pPr eaLnBrk="1" hangingPunct="1"/>
              <a:t>15</a:t>
            </a:fld>
            <a:endParaRPr lang="en-US" sz="1400">
              <a:solidFill>
                <a:srgbClr val="CF0E3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17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83A6B1D-65A2-49BD-98A4-D2325FB39DB2}" type="slidenum">
              <a:rPr lang="en-US" sz="1400" smtClean="0">
                <a:solidFill>
                  <a:srgbClr val="CF0E30"/>
                </a:solidFill>
                <a:latin typeface="Book Antiqua" pitchFamily="18" charset="0"/>
              </a:rPr>
              <a:pPr eaLnBrk="1" hangingPunct="1"/>
              <a:t>16</a:t>
            </a:fld>
            <a:endParaRPr lang="en-US" sz="14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2972407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2908C704-EAFF-472B-81CD-AEEAFEDE2DAF}" type="slidenum">
              <a:rPr lang="en-US" sz="1400" smtClean="0">
                <a:solidFill>
                  <a:srgbClr val="CF0E30"/>
                </a:solidFill>
                <a:latin typeface="Book Antiqua" pitchFamily="18" charset="0"/>
              </a:rPr>
              <a:pPr eaLnBrk="1" hangingPunct="1"/>
              <a:t>17</a:t>
            </a:fld>
            <a:endParaRPr lang="en-US" sz="1400">
              <a:solidFill>
                <a:srgbClr val="CF0E3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313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2F028D66-3540-4ECB-B79D-7514648AB78D}" type="slidenum">
              <a:rPr lang="en-US" sz="1400" smtClean="0">
                <a:solidFill>
                  <a:srgbClr val="CF0E30"/>
                </a:solidFill>
                <a:latin typeface="Book Antiqua" pitchFamily="18" charset="0"/>
              </a:rPr>
              <a:pPr eaLnBrk="1" hangingPunct="1"/>
              <a:t>18</a:t>
            </a:fld>
            <a:endParaRPr lang="en-US" sz="1400">
              <a:solidFill>
                <a:srgbClr val="CF0E3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76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2F028D66-3540-4ECB-B79D-7514648AB78D}" type="slidenum">
              <a:rPr lang="en-US" sz="1400" smtClean="0">
                <a:solidFill>
                  <a:srgbClr val="CF0E30"/>
                </a:solidFill>
                <a:latin typeface="Book Antiqua" pitchFamily="18" charset="0"/>
              </a:rPr>
              <a:pPr eaLnBrk="1" hangingPunct="1"/>
              <a:t>19</a:t>
            </a:fld>
            <a:endParaRPr lang="en-US" sz="1400">
              <a:solidFill>
                <a:srgbClr val="CF0E3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76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Today data is incorporated in our aspects of our lives. Just think of your daily actions… examples…</a:t>
            </a:r>
          </a:p>
          <a:p>
            <a:r>
              <a:rPr dirty="0"/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rPr dirty="0"/>
              <a:t>- Think of amazon recommended products, Netflix movies to watch.. All this is driven by your actions and the data you generate</a:t>
            </a:r>
          </a:p>
          <a:p>
            <a:r>
              <a:rPr dirty="0"/>
              <a:t>Data exhaust</a:t>
            </a:r>
          </a:p>
          <a:p>
            <a:endParaRPr dirty="0"/>
          </a:p>
          <a:p>
            <a:r>
              <a:rPr dirty="0"/>
              <a:t>44 </a:t>
            </a:r>
            <a:r>
              <a:rPr dirty="0" err="1"/>
              <a:t>zb</a:t>
            </a:r>
            <a:r>
              <a:rPr dirty="0"/>
              <a:t> by 2020 digital universe</a:t>
            </a:r>
          </a:p>
          <a:p>
            <a:r>
              <a:rPr dirty="0"/>
              <a:t>To put things in perspective 1 </a:t>
            </a:r>
            <a:r>
              <a:rPr dirty="0" err="1"/>
              <a:t>zb</a:t>
            </a:r>
            <a:r>
              <a:rPr dirty="0"/>
              <a:t> when it is burn on stack of </a:t>
            </a:r>
            <a:r>
              <a:rPr dirty="0" err="1"/>
              <a:t>cds</a:t>
            </a:r>
            <a:r>
              <a:rPr dirty="0"/>
              <a:t>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Today data is incorporated in our aspects of our lives. Just think of your daily actions… examples…</a:t>
            </a:r>
          </a:p>
          <a:p>
            <a:r>
              <a:rPr dirty="0"/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rPr dirty="0"/>
              <a:t>- Think of amazon recommended products, Netflix movies to watch.. All this is driven by your actions and the data you generate</a:t>
            </a:r>
          </a:p>
          <a:p>
            <a:r>
              <a:rPr dirty="0"/>
              <a:t>Data exhaust</a:t>
            </a:r>
          </a:p>
          <a:p>
            <a:endParaRPr dirty="0"/>
          </a:p>
          <a:p>
            <a:r>
              <a:rPr dirty="0"/>
              <a:t>44 </a:t>
            </a:r>
            <a:r>
              <a:rPr dirty="0" err="1"/>
              <a:t>zb</a:t>
            </a:r>
            <a:r>
              <a:rPr dirty="0"/>
              <a:t> by 2020 digital universe</a:t>
            </a:r>
          </a:p>
          <a:p>
            <a:r>
              <a:rPr dirty="0"/>
              <a:t>To put things in perspective 1 </a:t>
            </a:r>
            <a:r>
              <a:rPr dirty="0" err="1"/>
              <a:t>zb</a:t>
            </a:r>
            <a:r>
              <a:rPr dirty="0"/>
              <a:t> when it is burn on stack of </a:t>
            </a:r>
            <a:r>
              <a:rPr dirty="0" err="1"/>
              <a:t>cds</a:t>
            </a:r>
            <a:r>
              <a:rPr dirty="0"/>
              <a:t>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4012543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Today data is incorporated in our aspects of our lives. Just think of your daily actions… examples…</a:t>
            </a:r>
          </a:p>
          <a:p>
            <a:r>
              <a:rPr dirty="0"/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rPr dirty="0"/>
              <a:t>- Think of amazon recommended products, Netflix movies to watch.. All this is driven by your actions and the data you generate</a:t>
            </a:r>
          </a:p>
          <a:p>
            <a:r>
              <a:rPr dirty="0"/>
              <a:t>Data exhaust</a:t>
            </a:r>
          </a:p>
          <a:p>
            <a:endParaRPr dirty="0"/>
          </a:p>
          <a:p>
            <a:r>
              <a:rPr dirty="0"/>
              <a:t>44 </a:t>
            </a:r>
            <a:r>
              <a:rPr dirty="0" err="1"/>
              <a:t>zb</a:t>
            </a:r>
            <a:r>
              <a:rPr dirty="0"/>
              <a:t> by 2020 digital universe</a:t>
            </a:r>
          </a:p>
          <a:p>
            <a:r>
              <a:rPr dirty="0"/>
              <a:t>To put things in perspective 1 </a:t>
            </a:r>
            <a:r>
              <a:rPr dirty="0" err="1"/>
              <a:t>zb</a:t>
            </a:r>
            <a:r>
              <a:rPr dirty="0"/>
              <a:t> when it is burn on stack of </a:t>
            </a:r>
            <a:r>
              <a:rPr dirty="0" err="1"/>
              <a:t>cds</a:t>
            </a:r>
            <a:r>
              <a:rPr dirty="0"/>
              <a:t>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Today data is incorporated in our aspects of our lives. Just think of your daily actions… examples…</a:t>
            </a:r>
          </a:p>
          <a:p>
            <a:r>
              <a:rPr dirty="0"/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rPr dirty="0"/>
              <a:t>- Think of amazon recommended products, Netflix movies to watch.. All this is driven by your actions and the data you generate</a:t>
            </a:r>
          </a:p>
          <a:p>
            <a:r>
              <a:rPr dirty="0"/>
              <a:t>Data exhaust</a:t>
            </a:r>
          </a:p>
          <a:p>
            <a:endParaRPr dirty="0"/>
          </a:p>
          <a:p>
            <a:r>
              <a:rPr dirty="0"/>
              <a:t>44 </a:t>
            </a:r>
            <a:r>
              <a:rPr dirty="0" err="1"/>
              <a:t>zb</a:t>
            </a:r>
            <a:r>
              <a:rPr dirty="0"/>
              <a:t> by 2020 digital universe</a:t>
            </a:r>
          </a:p>
          <a:p>
            <a:r>
              <a:rPr dirty="0"/>
              <a:t>To put things in perspective 1 </a:t>
            </a:r>
            <a:r>
              <a:rPr dirty="0" err="1"/>
              <a:t>zb</a:t>
            </a:r>
            <a:r>
              <a:rPr dirty="0"/>
              <a:t> when it is burn on stack of </a:t>
            </a:r>
            <a:r>
              <a:rPr dirty="0" err="1"/>
              <a:t>cds</a:t>
            </a:r>
            <a:r>
              <a:rPr dirty="0"/>
              <a:t>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612212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1124562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3693" indent="-286036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4143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1800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9457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7115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4772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32429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90086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2CF2827A-96E2-4C70-BD2D-245A415EEA52}" type="slidenum">
              <a:rPr lang="en-US" sz="1400">
                <a:solidFill>
                  <a:srgbClr val="CF0E30"/>
                </a:solidFill>
                <a:latin typeface="Book Antiqua" pitchFamily="18" charset="0"/>
              </a:rPr>
              <a:pPr eaLnBrk="1" hangingPunct="1"/>
              <a:t>4</a:t>
            </a:fld>
            <a:endParaRPr lang="en-US" sz="1400">
              <a:solidFill>
                <a:srgbClr val="CF0E3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35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688592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3190262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12492881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4122680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3693" indent="-286036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4143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1800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9457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7115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4772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32429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90086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868ECDDF-73A0-4E70-8B33-15993F201224}" type="slidenum">
              <a:rPr lang="en-US" sz="1400">
                <a:solidFill>
                  <a:srgbClr val="CF0E30"/>
                </a:solidFill>
                <a:latin typeface="Book Antiqua" pitchFamily="18" charset="0"/>
              </a:rPr>
              <a:pPr eaLnBrk="1" hangingPunct="1"/>
              <a:t>5</a:t>
            </a:fld>
            <a:endParaRPr lang="en-US" sz="14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3864841" y="0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60" tIns="45830" rIns="91660" bIns="45830" anchor="ctr"/>
          <a:lstStyle/>
          <a:p>
            <a:endParaRPr lang="el-GR"/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3864841" y="9453331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82" tIns="0" rIns="20182" bIns="0" anchor="b"/>
          <a:lstStyle/>
          <a:p>
            <a:pPr algn="r" defTabSz="967755" eaLnBrk="0" hangingPunct="0"/>
            <a:r>
              <a:rPr lang="en-US" sz="1100" i="1">
                <a:latin typeface="Times New Roman" pitchFamily="18" charset="0"/>
              </a:rPr>
              <a:t>11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0" y="9453331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60" tIns="45830" rIns="91660" bIns="45830" anchor="ctr"/>
          <a:lstStyle/>
          <a:p>
            <a:endParaRPr lang="el-GR"/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0" y="0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60" tIns="45830" rIns="91660" bIns="45830" anchor="ctr"/>
          <a:lstStyle/>
          <a:p>
            <a:endParaRPr lang="el-GR"/>
          </a:p>
        </p:txBody>
      </p:sp>
      <p:sp>
        <p:nvSpPr>
          <p:cNvPr id="849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7288" cy="3725862"/>
          </a:xfrm>
          <a:ln w="12700" cap="flat">
            <a:solidFill>
              <a:schemeClr val="tx1"/>
            </a:solidFill>
          </a:ln>
        </p:spPr>
      </p:sp>
      <p:sp>
        <p:nvSpPr>
          <p:cNvPr id="8500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7546" tIns="48774" rIns="97546" bIns="48774"/>
          <a:lstStyle/>
          <a:p>
            <a:pPr eaLnBrk="1" hangingPunct="1"/>
            <a:endParaRPr lang="el-GR">
              <a:latin typeface="Book Antiqu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87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10520933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does this data growth imply? It implies that finding useful information is equal to….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is the maximum size? How would you logically decide on the reduction factors – example rating 10 values</a:t>
            </a:r>
          </a:p>
          <a:p>
            <a:r>
              <a:rPr lang="en-AU" dirty="0"/>
              <a:t>Finish in 15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endParaRPr lang="en-AU"/>
          </a:p>
          <a:p>
            <a:pPr lvl="1"/>
            <a:endParaRPr lang="en-AU"/>
          </a:p>
          <a:p>
            <a:pPr lvl="2"/>
            <a:endParaRPr lang="en-AU"/>
          </a:p>
          <a:p>
            <a:pPr lvl="3"/>
            <a:endParaRPr lang="en-AU"/>
          </a:p>
          <a:p>
            <a:pPr lvl="4"/>
            <a:endParaRPr lang="en-AU"/>
          </a:p>
          <a:p>
            <a:pPr lvl="5"/>
            <a:endParaRPr lang="en-AU"/>
          </a:p>
          <a:p>
            <a:pPr lvl="6"/>
            <a:endParaRPr lang="en-AU"/>
          </a:p>
          <a:p>
            <a:pPr lvl="7"/>
            <a:endParaRPr lang="en-AU"/>
          </a:p>
          <a:p>
            <a:pPr lvl="8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64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in 30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endParaRPr lang="en-AU"/>
          </a:p>
          <a:p>
            <a:pPr lvl="1"/>
            <a:endParaRPr lang="en-AU"/>
          </a:p>
          <a:p>
            <a:pPr lvl="2"/>
            <a:endParaRPr lang="en-AU"/>
          </a:p>
          <a:p>
            <a:pPr lvl="3"/>
            <a:endParaRPr lang="en-AU"/>
          </a:p>
          <a:p>
            <a:pPr lvl="4"/>
            <a:endParaRPr lang="en-AU"/>
          </a:p>
          <a:p>
            <a:pPr lvl="5"/>
            <a:endParaRPr lang="en-AU"/>
          </a:p>
          <a:p>
            <a:pPr lvl="6"/>
            <a:endParaRPr lang="en-AU"/>
          </a:p>
          <a:p>
            <a:pPr lvl="7"/>
            <a:endParaRPr lang="en-AU"/>
          </a:p>
          <a:p>
            <a:pPr lvl="8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80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3693" indent="-286036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4143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1800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9457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7115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4772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32429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90086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CA0D72C3-D1DF-400C-84DB-985275EA8F28}" type="slidenum">
              <a:rPr lang="en-US" sz="1400">
                <a:solidFill>
                  <a:srgbClr val="CF0E30"/>
                </a:solidFill>
                <a:latin typeface="Book Antiqua" pitchFamily="18" charset="0"/>
              </a:rPr>
              <a:pPr eaLnBrk="1" hangingPunct="1"/>
              <a:t>9</a:t>
            </a:fld>
            <a:endParaRPr lang="en-US" sz="14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3864841" y="0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60" tIns="45830" rIns="91660" bIns="45830" anchor="ctr"/>
          <a:lstStyle/>
          <a:p>
            <a:endParaRPr lang="el-GR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3864841" y="9453331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82" tIns="0" rIns="20182" bIns="0" anchor="b"/>
          <a:lstStyle/>
          <a:p>
            <a:pPr algn="r" defTabSz="967755" eaLnBrk="0" hangingPunct="0"/>
            <a:r>
              <a:rPr lang="en-US" sz="1100" i="1">
                <a:latin typeface="Times New Roman" pitchFamily="18" charset="0"/>
              </a:rPr>
              <a:t>13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0" y="9453331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60" tIns="45830" rIns="91660" bIns="45830" anchor="ctr"/>
          <a:lstStyle/>
          <a:p>
            <a:endParaRPr lang="el-GR"/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auto">
          <a:xfrm>
            <a:off x="0" y="0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60" tIns="45830" rIns="91660" bIns="45830" anchor="ctr"/>
          <a:lstStyle/>
          <a:p>
            <a:endParaRPr lang="el-GR"/>
          </a:p>
        </p:txBody>
      </p:sp>
      <p:sp>
        <p:nvSpPr>
          <p:cNvPr id="870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7288" cy="3725862"/>
          </a:xfrm>
          <a:ln w="12700" cap="flat">
            <a:solidFill>
              <a:schemeClr val="tx1"/>
            </a:solidFill>
          </a:ln>
        </p:spPr>
      </p:sp>
      <p:sp>
        <p:nvSpPr>
          <p:cNvPr id="8704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7546" tIns="48774" rIns="97546" bIns="48774"/>
          <a:lstStyle/>
          <a:p>
            <a:pPr eaLnBrk="1" hangingPunct="1"/>
            <a:r>
              <a:rPr lang="en-AU" dirty="0">
                <a:latin typeface="Book Antiqua" pitchFamily="18" charset="0"/>
                <a:cs typeface="Arial" pitchFamily="34" charset="0"/>
              </a:rPr>
              <a:t>23 min</a:t>
            </a:r>
          </a:p>
          <a:p>
            <a:pPr eaLnBrk="1" hangingPunct="1"/>
            <a:r>
              <a:rPr lang="en-AU" dirty="0">
                <a:latin typeface="Book Antiqua" pitchFamily="18" charset="0"/>
                <a:cs typeface="Arial" pitchFamily="34" charset="0"/>
              </a:rPr>
              <a:t>Draw  A and B here </a:t>
            </a:r>
          </a:p>
          <a:p>
            <a:pPr eaLnBrk="1" hangingPunct="1"/>
            <a:r>
              <a:rPr lang="en-AU" dirty="0">
                <a:latin typeface="Book Antiqua" pitchFamily="18" charset="0"/>
                <a:cs typeface="Arial" pitchFamily="34" charset="0"/>
              </a:rPr>
              <a:t>Mention</a:t>
            </a:r>
            <a:r>
              <a:rPr lang="en-AU" baseline="0" dirty="0">
                <a:latin typeface="Book Antiqua" pitchFamily="18" charset="0"/>
                <a:cs typeface="Arial" pitchFamily="34" charset="0"/>
              </a:rPr>
              <a:t> primary </a:t>
            </a:r>
            <a:r>
              <a:rPr lang="en-AU" baseline="0" dirty="0" err="1">
                <a:latin typeface="Book Antiqua" pitchFamily="18" charset="0"/>
                <a:cs typeface="Arial" pitchFamily="34" charset="0"/>
              </a:rPr>
              <a:t>conjucts</a:t>
            </a:r>
            <a:endParaRPr lang="el-GR" dirty="0">
              <a:latin typeface="Book Antiqu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0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3693" indent="-286036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4143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1800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9457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7115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4772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32429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90086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69806655-B868-49F9-BF2E-B81CE06C4576}" type="slidenum">
              <a:rPr lang="en-US" sz="1400">
                <a:solidFill>
                  <a:srgbClr val="CF0E30"/>
                </a:solidFill>
                <a:latin typeface="Book Antiqua" pitchFamily="18" charset="0"/>
              </a:rPr>
              <a:pPr eaLnBrk="1" hangingPunct="1"/>
              <a:t>10</a:t>
            </a:fld>
            <a:endParaRPr lang="en-US" sz="14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3864841" y="0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60" tIns="45830" rIns="91660" bIns="45830" anchor="ctr"/>
          <a:lstStyle/>
          <a:p>
            <a:endParaRPr lang="el-GR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3864841" y="9453331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82" tIns="0" rIns="20182" bIns="0" anchor="b"/>
          <a:lstStyle/>
          <a:p>
            <a:pPr algn="r" defTabSz="967755" eaLnBrk="0" hangingPunct="0"/>
            <a:r>
              <a:rPr lang="en-US" sz="1100" i="1">
                <a:latin typeface="Times New Roman" pitchFamily="18" charset="0"/>
              </a:rPr>
              <a:t>16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0" y="9453331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60" tIns="45830" rIns="91660" bIns="45830" anchor="ctr"/>
          <a:lstStyle/>
          <a:p>
            <a:endParaRPr lang="el-GR"/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0" y="0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60" tIns="45830" rIns="91660" bIns="45830" anchor="ctr"/>
          <a:lstStyle/>
          <a:p>
            <a:endParaRPr lang="el-GR"/>
          </a:p>
        </p:txBody>
      </p:sp>
      <p:sp>
        <p:nvSpPr>
          <p:cNvPr id="942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7288" cy="3725862"/>
          </a:xfrm>
          <a:ln w="12700" cap="flat">
            <a:solidFill>
              <a:schemeClr val="tx1"/>
            </a:solidFill>
          </a:ln>
        </p:spPr>
      </p:sp>
      <p:sp>
        <p:nvSpPr>
          <p:cNvPr id="9421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7546" tIns="48774" rIns="97546" bIns="48774"/>
          <a:lstStyle/>
          <a:p>
            <a:pPr eaLnBrk="1" hangingPunct="1"/>
            <a:r>
              <a:rPr lang="en-AU" dirty="0">
                <a:latin typeface="Book Antiqua" pitchFamily="18" charset="0"/>
                <a:cs typeface="Arial" pitchFamily="34" charset="0"/>
              </a:rPr>
              <a:t>32 min</a:t>
            </a:r>
            <a:endParaRPr lang="el-GR" dirty="0">
              <a:latin typeface="Book Antiqu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8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3693" indent="-286036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4143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1800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9457" indent="-228829" defTabSz="967755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7115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4772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32429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90086" indent="-228829" defTabSz="9677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69806655-B868-49F9-BF2E-B81CE06C4576}" type="slidenum">
              <a:rPr lang="en-US" sz="1400">
                <a:solidFill>
                  <a:srgbClr val="CF0E30"/>
                </a:solidFill>
                <a:latin typeface="Book Antiqua" pitchFamily="18" charset="0"/>
              </a:rPr>
              <a:pPr eaLnBrk="1" hangingPunct="1"/>
              <a:t>11</a:t>
            </a:fld>
            <a:endParaRPr lang="en-US" sz="14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3864841" y="0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60" tIns="45830" rIns="91660" bIns="45830" anchor="ctr"/>
          <a:lstStyle/>
          <a:p>
            <a:endParaRPr lang="el-GR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3864841" y="9453331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82" tIns="0" rIns="20182" bIns="0" anchor="b"/>
          <a:lstStyle/>
          <a:p>
            <a:pPr algn="r" defTabSz="967755" eaLnBrk="0" hangingPunct="0"/>
            <a:r>
              <a:rPr lang="en-US" sz="1100" i="1">
                <a:latin typeface="Times New Roman" pitchFamily="18" charset="0"/>
              </a:rPr>
              <a:t>16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0" y="9453331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60" tIns="45830" rIns="91660" bIns="45830" anchor="ctr"/>
          <a:lstStyle/>
          <a:p>
            <a:endParaRPr lang="el-GR"/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0" y="0"/>
            <a:ext cx="2953502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60" tIns="45830" rIns="91660" bIns="45830" anchor="ctr"/>
          <a:lstStyle/>
          <a:p>
            <a:endParaRPr lang="el-GR"/>
          </a:p>
        </p:txBody>
      </p:sp>
      <p:sp>
        <p:nvSpPr>
          <p:cNvPr id="942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7288" cy="3725862"/>
          </a:xfrm>
          <a:ln w="12700" cap="flat">
            <a:solidFill>
              <a:schemeClr val="tx1"/>
            </a:solidFill>
          </a:ln>
        </p:spPr>
      </p:sp>
      <p:sp>
        <p:nvSpPr>
          <p:cNvPr id="9421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7546" tIns="48774" rIns="97546" bIns="48774"/>
          <a:lstStyle/>
          <a:p>
            <a:pPr eaLnBrk="1" hangingPunct="1"/>
            <a:r>
              <a:rPr lang="en-AU" dirty="0">
                <a:latin typeface="Book Antiqua" pitchFamily="18" charset="0"/>
                <a:cs typeface="Arial" pitchFamily="34" charset="0"/>
              </a:rPr>
              <a:t>40 min</a:t>
            </a:r>
            <a:endParaRPr lang="el-GR" dirty="0">
              <a:latin typeface="Book Antiqu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7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2"/>
          <p:cNvSpPr/>
          <p:nvPr/>
        </p:nvSpPr>
        <p:spPr>
          <a:xfrm>
            <a:off x="1812925" y="107950"/>
            <a:ext cx="1" cy="86201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hape 23"/>
          <p:cNvSpPr/>
          <p:nvPr/>
        </p:nvSpPr>
        <p:spPr>
          <a:xfrm>
            <a:off x="2743200" y="107950"/>
            <a:ext cx="1588" cy="51911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2" name="Shape 24" descr="Shap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0"/>
            <a:ext cx="9145589" cy="6859587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5"/>
          <p:cNvSpPr/>
          <p:nvPr/>
        </p:nvSpPr>
        <p:spPr>
          <a:xfrm>
            <a:off x="2285999" y="1806575"/>
            <a:ext cx="1589" cy="131286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" name="Shape 26" descr="Shap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58" y="1752600"/>
            <a:ext cx="1347789" cy="136683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2438400" y="1806575"/>
            <a:ext cx="6400799" cy="13128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49958" y="4267200"/>
            <a:ext cx="798924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FontTx/>
              <a:buNone/>
            </a:lvl1pPr>
            <a:lvl2pPr algn="ctr">
              <a:buClrTx/>
              <a:buFontTx/>
            </a:lvl2pPr>
            <a:lvl3pPr algn="ctr">
              <a:buClrTx/>
              <a:buFontTx/>
            </a:lvl3pPr>
            <a:lvl4pPr algn="ctr">
              <a:buClrTx/>
              <a:buFontTx/>
            </a:lvl4pPr>
            <a:lvl5pPr algn="ctr"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" name="Shape 29"/>
          <p:cNvSpPr txBox="1">
            <a:spLocks noGrp="1"/>
          </p:cNvSpPr>
          <p:nvPr>
            <p:ph type="body" sz="quarter" idx="21"/>
          </p:nvPr>
        </p:nvSpPr>
        <p:spPr>
          <a:xfrm>
            <a:off x="849312" y="3581400"/>
            <a:ext cx="7989886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6" name="正文级别 1…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39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2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6200" y="990600"/>
            <a:ext cx="4419599" cy="5333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Shape 38"/>
          <p:cNvSpPr txBox="1">
            <a:spLocks noGrp="1"/>
          </p:cNvSpPr>
          <p:nvPr>
            <p:ph type="body" sz="half" idx="21"/>
          </p:nvPr>
        </p:nvSpPr>
        <p:spPr>
          <a:xfrm>
            <a:off x="4648200" y="990599"/>
            <a:ext cx="4419599" cy="5334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2 Frame -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6200" y="1447800"/>
            <a:ext cx="4419599" cy="48767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Shape 43"/>
          <p:cNvSpPr txBox="1">
            <a:spLocks noGrp="1"/>
          </p:cNvSpPr>
          <p:nvPr>
            <p:ph type="body" sz="half" idx="21"/>
          </p:nvPr>
        </p:nvSpPr>
        <p:spPr>
          <a:xfrm>
            <a:off x="4648200" y="1447800"/>
            <a:ext cx="4419599" cy="48767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57" name="Shape 44"/>
          <p:cNvSpPr txBox="1">
            <a:spLocks noGrp="1"/>
          </p:cNvSpPr>
          <p:nvPr>
            <p:ph type="body" sz="quarter" idx="22"/>
          </p:nvPr>
        </p:nvSpPr>
        <p:spPr>
          <a:xfrm>
            <a:off x="76200" y="990600"/>
            <a:ext cx="4419599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  <p:sp>
        <p:nvSpPr>
          <p:cNvPr id="58" name="Shape 45"/>
          <p:cNvSpPr txBox="1">
            <a:spLocks noGrp="1"/>
          </p:cNvSpPr>
          <p:nvPr>
            <p:ph type="body" sz="quarter" idx="23"/>
          </p:nvPr>
        </p:nvSpPr>
        <p:spPr>
          <a:xfrm>
            <a:off x="4648200" y="990600"/>
            <a:ext cx="4419599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4627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 marL="767291" indent="-170391">
              <a:defRPr sz="2800"/>
            </a:lvl2pPr>
            <a:lvl3pPr marL="1183639" indent="-142239">
              <a:defRPr sz="2800"/>
            </a:lvl3pPr>
            <a:lvl4pPr marL="1656644" indent="-158044">
              <a:defRPr sz="2800"/>
            </a:lvl4pPr>
            <a:lvl5pPr marL="2133600" indent="-177800"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Rectangle 3"/>
          <p:cNvSpPr txBox="1"/>
          <p:nvPr/>
        </p:nvSpPr>
        <p:spPr>
          <a:xfrm>
            <a:off x="1566399" y="6528048"/>
            <a:ext cx="398102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4" indent="1828800"/>
            <a:r>
              <a:t>© University of Melbourne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"/>
          <p:cNvSpPr/>
          <p:nvPr/>
        </p:nvSpPr>
        <p:spPr>
          <a:xfrm>
            <a:off x="1812925" y="107950"/>
            <a:ext cx="1" cy="86201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Shape 11" descr="Shap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19062"/>
            <a:ext cx="860425" cy="87153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2"/>
          <p:cNvSpPr/>
          <p:nvPr/>
        </p:nvSpPr>
        <p:spPr>
          <a:xfrm>
            <a:off x="0" y="-1"/>
            <a:ext cx="9144000" cy="838201"/>
          </a:xfrm>
          <a:prstGeom prst="rect">
            <a:avLst/>
          </a:prstGeom>
          <a:solidFill>
            <a:srgbClr val="00336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5" name="Shape 13"/>
          <p:cNvSpPr/>
          <p:nvPr/>
        </p:nvSpPr>
        <p:spPr>
          <a:xfrm>
            <a:off x="2386666" y="159542"/>
            <a:ext cx="1589" cy="51911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Shape 14" descr="Shap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07950"/>
            <a:ext cx="2362200" cy="6127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5"/>
          <p:cNvSpPr/>
          <p:nvPr/>
        </p:nvSpPr>
        <p:spPr>
          <a:xfrm>
            <a:off x="0" y="6525344"/>
            <a:ext cx="9144000" cy="1"/>
          </a:xfrm>
          <a:prstGeom prst="line">
            <a:avLst/>
          </a:prstGeom>
          <a:ln>
            <a:solidFill>
              <a:srgbClr val="00336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Shape 16"/>
          <p:cNvSpPr/>
          <p:nvPr/>
        </p:nvSpPr>
        <p:spPr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9" name="Shape 19"/>
          <p:cNvSpPr txBox="1"/>
          <p:nvPr/>
        </p:nvSpPr>
        <p:spPr>
          <a:xfrm>
            <a:off x="0" y="6580999"/>
            <a:ext cx="4067944" cy="26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 i="1">
                <a:solidFill>
                  <a:srgbClr val="808080"/>
                </a:solidFill>
              </a:defRPr>
            </a:lvl1pPr>
          </a:lstStyle>
          <a:p>
            <a:r>
              <a:t>INFO20003 Database Systems</a:t>
            </a:r>
          </a:p>
        </p:txBody>
      </p:sp>
      <p:sp>
        <p:nvSpPr>
          <p:cNvPr id="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301908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190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42950" marR="0" indent="-1460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1430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574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146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718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290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8862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86" name="Shape 53"/>
          <p:cNvSpPr txBox="1">
            <a:spLocks noGrp="1"/>
          </p:cNvSpPr>
          <p:nvPr>
            <p:ph type="title"/>
          </p:nvPr>
        </p:nvSpPr>
        <p:spPr>
          <a:xfrm>
            <a:off x="2438399" y="1806575"/>
            <a:ext cx="6400801" cy="131286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3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INFO20003 Database Systems</a:t>
            </a:r>
          </a:p>
        </p:txBody>
      </p:sp>
      <p:sp>
        <p:nvSpPr>
          <p:cNvPr id="87" name="Shape 54"/>
          <p:cNvSpPr txBox="1">
            <a:spLocks noGrp="1"/>
          </p:cNvSpPr>
          <p:nvPr>
            <p:ph type="body" sz="quarter" idx="1"/>
          </p:nvPr>
        </p:nvSpPr>
        <p:spPr>
          <a:xfrm>
            <a:off x="849958" y="4267200"/>
            <a:ext cx="7989239" cy="1250032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defTabSz="749808">
              <a:spcBef>
                <a:spcPts val="300"/>
              </a:spcBef>
              <a:defRPr sz="1968"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US" dirty="0"/>
              <a:t>Week 7</a:t>
            </a:r>
            <a:endParaRPr dirty="0"/>
          </a:p>
          <a:p>
            <a:pPr defTabSz="749808">
              <a:spcBef>
                <a:spcPts val="300"/>
              </a:spcBef>
              <a:defRPr sz="1640"/>
            </a:pPr>
            <a:br>
              <a:rPr dirty="0"/>
            </a:br>
            <a:endParaRPr dirty="0"/>
          </a:p>
        </p:txBody>
      </p:sp>
      <p:sp>
        <p:nvSpPr>
          <p:cNvPr id="88" name="Shape 55"/>
          <p:cNvSpPr txBox="1">
            <a:spLocks noGrp="1"/>
          </p:cNvSpPr>
          <p:nvPr>
            <p:ph type="body" idx="21"/>
          </p:nvPr>
        </p:nvSpPr>
        <p:spPr>
          <a:xfrm>
            <a:off x="849312" y="3140966"/>
            <a:ext cx="7989886" cy="10500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Kuoyuan</a:t>
            </a:r>
            <a:r>
              <a:rPr lang="en-US" dirty="0">
                <a:solidFill>
                  <a:schemeClr val="bg1"/>
                </a:solidFill>
              </a:rPr>
              <a:t> Li 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5"/>
          <p:cNvSpPr>
            <a:spLocks noGrp="1" noChangeArrowheads="1"/>
          </p:cNvSpPr>
          <p:nvPr>
            <p:ph idx="1"/>
          </p:nvPr>
        </p:nvSpPr>
        <p:spPr>
          <a:xfrm>
            <a:off x="0" y="975361"/>
            <a:ext cx="9074150" cy="550164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ea typeface="+mn-ea"/>
              </a:rPr>
              <a:t>Issue with projection is removing </a:t>
            </a:r>
            <a:r>
              <a:rPr lang="en-US" sz="2400" dirty="0">
                <a:solidFill>
                  <a:schemeClr val="accent6"/>
                </a:solidFill>
                <a:ea typeface="+mn-ea"/>
              </a:rPr>
              <a:t>duplicates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ea typeface="+mn-ea"/>
              </a:rPr>
              <a:t>Projection can be done based on </a:t>
            </a:r>
            <a:r>
              <a:rPr lang="en-US" sz="2400" b="1" dirty="0">
                <a:ea typeface="+mn-ea"/>
              </a:rPr>
              <a:t>sorting or hashing</a:t>
            </a:r>
          </a:p>
        </p:txBody>
      </p:sp>
      <p:sp>
        <p:nvSpPr>
          <p:cNvPr id="368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Projection Operation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76248" y="1848022"/>
            <a:ext cx="4243552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SELECT   </a:t>
            </a:r>
            <a:r>
              <a:rPr lang="en-US" sz="2000" dirty="0">
                <a:solidFill>
                  <a:schemeClr val="accent2"/>
                </a:solidFill>
              </a:rPr>
              <a:t>DISTINCT</a:t>
            </a:r>
            <a:r>
              <a:rPr lang="en-US" sz="2000" dirty="0"/>
              <a:t>   </a:t>
            </a:r>
            <a:r>
              <a:rPr lang="en-US" sz="2000" dirty="0" err="1"/>
              <a:t>R.sid</a:t>
            </a:r>
            <a:r>
              <a:rPr lang="en-US" sz="2000" dirty="0"/>
              <a:t>, </a:t>
            </a:r>
            <a:r>
              <a:rPr lang="en-US" sz="2000" dirty="0" err="1"/>
              <a:t>R.bid</a:t>
            </a:r>
            <a:endParaRPr lang="en-US" sz="2000" dirty="0"/>
          </a:p>
          <a:p>
            <a:pPr eaLnBrk="0" hangingPunct="0"/>
            <a:r>
              <a:rPr lang="en-US" sz="2000" dirty="0"/>
              <a:t>   FROM   Reserves R</a:t>
            </a:r>
          </a:p>
        </p:txBody>
      </p:sp>
    </p:spTree>
    <p:extLst>
      <p:ext uri="{BB962C8B-B14F-4D97-AF65-F5344CB8AC3E}">
        <p14:creationId xmlns:p14="http://schemas.microsoft.com/office/powerpoint/2010/main" val="38292251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Projection Operation Cost</a:t>
            </a:r>
          </a:p>
        </p:txBody>
      </p:sp>
      <p:sp>
        <p:nvSpPr>
          <p:cNvPr id="31750" name="Rectangle 5"/>
          <p:cNvSpPr>
            <a:spLocks noGrp="1" noChangeArrowheads="1"/>
          </p:cNvSpPr>
          <p:nvPr>
            <p:ph idx="1"/>
          </p:nvPr>
        </p:nvSpPr>
        <p:spPr>
          <a:xfrm>
            <a:off x="0" y="957943"/>
            <a:ext cx="9074150" cy="55190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ea typeface="+mn-ea"/>
              </a:rPr>
              <a:t>Sorting with </a:t>
            </a:r>
            <a:r>
              <a:rPr lang="en-US" sz="2000" b="1" dirty="0">
                <a:ea typeface="+mn-ea"/>
              </a:rPr>
              <a:t>external sort</a:t>
            </a:r>
            <a:r>
              <a:rPr lang="en-US" sz="2000" dirty="0">
                <a:ea typeface="+mn-ea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bg2"/>
                </a:solidFill>
              </a:rPr>
              <a:t>1. Scan R, extract only the needed attributes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bg2"/>
                </a:solidFill>
              </a:rPr>
              <a:t>2. Sort the result set using EXTERNAL SORT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bg2"/>
                </a:solidFill>
              </a:rPr>
              <a:t>3. Remove adjacent duplicates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u="sng" dirty="0"/>
          </a:p>
          <a:p>
            <a:pPr marL="152400" indent="0">
              <a:lnSpc>
                <a:spcPct val="90000"/>
              </a:lnSpc>
              <a:buNone/>
              <a:defRPr/>
            </a:pPr>
            <a:r>
              <a:rPr lang="en-US" sz="2000" b="1" dirty="0"/>
              <a:t>Cost =   </a:t>
            </a:r>
            <a:r>
              <a:rPr lang="en-US" sz="2000" dirty="0" err="1"/>
              <a:t>ReadTable</a:t>
            </a:r>
            <a:r>
              <a:rPr lang="en-US" sz="2000" dirty="0"/>
              <a:t> + </a:t>
            </a:r>
          </a:p>
          <a:p>
            <a:pPr marL="152400" indent="0">
              <a:lnSpc>
                <a:spcPct val="90000"/>
              </a:lnSpc>
              <a:buNone/>
              <a:defRPr/>
            </a:pPr>
            <a:r>
              <a:rPr lang="en-US" sz="2000" dirty="0"/>
              <a:t>	   </a:t>
            </a:r>
            <a:r>
              <a:rPr lang="en-US" sz="2000" dirty="0" err="1"/>
              <a:t>WriteProjectedPages</a:t>
            </a:r>
            <a:r>
              <a:rPr lang="en-US" sz="2000" dirty="0"/>
              <a:t> + </a:t>
            </a:r>
          </a:p>
          <a:p>
            <a:pPr marL="152400" indent="0">
              <a:lnSpc>
                <a:spcPct val="90000"/>
              </a:lnSpc>
              <a:buNone/>
              <a:defRPr/>
            </a:pPr>
            <a:r>
              <a:rPr lang="en-US" sz="2000" dirty="0"/>
              <a:t>	   </a:t>
            </a:r>
            <a:r>
              <a:rPr lang="en-US" sz="2000" dirty="0" err="1"/>
              <a:t>SortingCost</a:t>
            </a:r>
            <a:r>
              <a:rPr lang="en-US" sz="2000" dirty="0"/>
              <a:t> + 	   </a:t>
            </a:r>
          </a:p>
          <a:p>
            <a:pPr marL="152400" indent="0">
              <a:lnSpc>
                <a:spcPct val="90000"/>
              </a:lnSpc>
              <a:buNone/>
              <a:defRPr/>
            </a:pPr>
            <a:r>
              <a:rPr lang="en-US" sz="2000" dirty="0"/>
              <a:t>	   </a:t>
            </a:r>
            <a:r>
              <a:rPr lang="en-US" sz="2000" dirty="0" err="1"/>
              <a:t>ReadProjectedPages</a:t>
            </a:r>
            <a:endParaRPr lang="en-US" sz="2000" dirty="0"/>
          </a:p>
          <a:p>
            <a:pPr marL="152400" indent="0">
              <a:lnSpc>
                <a:spcPct val="90000"/>
              </a:lnSpc>
              <a:buNone/>
              <a:defRPr/>
            </a:pPr>
            <a:endParaRPr lang="en-US" sz="2000" b="1" dirty="0"/>
          </a:p>
          <a:p>
            <a:pPr marL="152400" indent="0">
              <a:lnSpc>
                <a:spcPct val="90000"/>
              </a:lnSpc>
              <a:buNone/>
              <a:defRPr/>
            </a:pPr>
            <a:r>
              <a:rPr lang="en-US" sz="2000" b="1" dirty="0" err="1">
                <a:solidFill>
                  <a:schemeClr val="tx1"/>
                </a:solidFill>
              </a:rPr>
              <a:t>WriteProjectedPages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NPages</a:t>
            </a:r>
            <a:r>
              <a:rPr lang="en-US" sz="2000" dirty="0">
                <a:solidFill>
                  <a:schemeClr val="tx1"/>
                </a:solidFill>
              </a:rPr>
              <a:t>(R)* PF </a:t>
            </a:r>
          </a:p>
          <a:p>
            <a:pPr marL="152400" indent="0">
              <a:lnSpc>
                <a:spcPct val="90000"/>
              </a:lnSpc>
              <a:buNone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152400" indent="0">
              <a:lnSpc>
                <a:spcPct val="90000"/>
              </a:lnSpc>
              <a:buNone/>
              <a:defRPr/>
            </a:pPr>
            <a:r>
              <a:rPr lang="en-US" sz="2000" b="1" dirty="0">
                <a:solidFill>
                  <a:schemeClr val="tx1"/>
                </a:solidFill>
              </a:rPr>
              <a:t>PF: Projection Factor </a:t>
            </a:r>
            <a:r>
              <a:rPr lang="en-US" sz="2000" dirty="0">
                <a:solidFill>
                  <a:schemeClr val="tx1"/>
                </a:solidFill>
              </a:rPr>
              <a:t>says how much are we projecting, ratio with respect to all attributes (e.g. keeping ¼ of attributes, or 10% of all attributes)</a:t>
            </a:r>
          </a:p>
          <a:p>
            <a:pPr marL="152400" indent="0">
              <a:lnSpc>
                <a:spcPct val="90000"/>
              </a:lnSpc>
              <a:buNone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152400" indent="0">
              <a:lnSpc>
                <a:spcPct val="90000"/>
              </a:lnSpc>
              <a:buNone/>
              <a:defRPr/>
            </a:pPr>
            <a:r>
              <a:rPr lang="en-US" sz="2000" b="1" dirty="0" err="1">
                <a:solidFill>
                  <a:schemeClr val="tx1"/>
                </a:solidFill>
              </a:rPr>
              <a:t>SortingCost</a:t>
            </a:r>
            <a:r>
              <a:rPr lang="en-US" sz="2000" b="1" dirty="0">
                <a:solidFill>
                  <a:schemeClr val="tx1"/>
                </a:solidFill>
              </a:rPr>
              <a:t> = 2*</a:t>
            </a:r>
            <a:r>
              <a:rPr lang="en-US" sz="2000" b="1" dirty="0" err="1">
                <a:solidFill>
                  <a:schemeClr val="tx1"/>
                </a:solidFill>
              </a:rPr>
              <a:t>NumPasses</a:t>
            </a:r>
            <a:r>
              <a:rPr lang="en-US" sz="2000" b="1" dirty="0">
                <a:solidFill>
                  <a:schemeClr val="tx1"/>
                </a:solidFill>
              </a:rPr>
              <a:t>*</a:t>
            </a:r>
            <a:r>
              <a:rPr lang="en-US" sz="2000" b="1" dirty="0" err="1">
                <a:solidFill>
                  <a:schemeClr val="tx1"/>
                </a:solidFill>
              </a:rPr>
              <a:t>ReadProjectedPages</a:t>
            </a:r>
            <a:endParaRPr lang="en-US" sz="2000" dirty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" name="TextBox 1"/>
          <p:cNvSpPr txBox="1"/>
          <p:nvPr/>
        </p:nvSpPr>
        <p:spPr>
          <a:xfrm>
            <a:off x="3214916" y="2603025"/>
            <a:ext cx="585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Read the entire table and keep only projected attributes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0374" y="2939702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Write pages with projected attributes to disk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8572" y="3289999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Sort pages with projected attributes with external sort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0200" y="3661062"/>
            <a:ext cx="538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Read sorted projected pages to discard adjacent duplicates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0880" y="5415672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Every time we read and write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70212" y="5687032"/>
            <a:ext cx="8709" cy="195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55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36050" cy="5211763"/>
          </a:xfrm>
        </p:spPr>
        <p:txBody>
          <a:bodyPr/>
          <a:lstStyle/>
          <a:p>
            <a:pPr eaLnBrk="1" hangingPunct="1"/>
            <a:endParaRPr lang="en-US" sz="2400" dirty="0">
              <a:ea typeface="Arial" pitchFamily="34" charset="0"/>
            </a:endParaRPr>
          </a:p>
          <a:p>
            <a:pPr eaLnBrk="1" hangingPunct="1"/>
            <a:endParaRPr lang="en-US" sz="2400" dirty="0">
              <a:ea typeface="Arial" pitchFamily="34" charset="0"/>
            </a:endParaRPr>
          </a:p>
          <a:p>
            <a:pPr eaLnBrk="1" hangingPunct="1"/>
            <a:endParaRPr lang="en-US" sz="2400" dirty="0">
              <a:ea typeface="Arial" pitchFamily="34" charset="0"/>
            </a:endParaRPr>
          </a:p>
          <a:p>
            <a:pPr eaLnBrk="1" hangingPunct="1"/>
            <a:endParaRPr lang="en-US" sz="2400" dirty="0">
              <a:ea typeface="Arial" pitchFamily="34" charset="0"/>
            </a:endParaRPr>
          </a:p>
          <a:p>
            <a:pPr marL="152400" indent="0">
              <a:lnSpc>
                <a:spcPct val="90000"/>
              </a:lnSpc>
              <a:buNone/>
              <a:defRPr/>
            </a:pPr>
            <a:endParaRPr lang="en-US" sz="2400" b="1" dirty="0"/>
          </a:p>
          <a:p>
            <a:pPr marL="152400" indent="0">
              <a:lnSpc>
                <a:spcPct val="90000"/>
              </a:lnSpc>
              <a:buNone/>
              <a:defRPr/>
            </a:pPr>
            <a:r>
              <a:rPr lang="en-US" sz="2400" b="1" dirty="0"/>
              <a:t>Our example: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u="sng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b="1" dirty="0"/>
              <a:t>   Cost =   </a:t>
            </a:r>
            <a:r>
              <a:rPr lang="en-US" sz="2000" dirty="0" err="1"/>
              <a:t>ReadTable</a:t>
            </a:r>
            <a:r>
              <a:rPr lang="en-US" sz="2000" dirty="0"/>
              <a:t> +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/>
              <a:t>	    </a:t>
            </a:r>
            <a:r>
              <a:rPr lang="en-US" sz="2000" dirty="0" err="1"/>
              <a:t>WriteProjectedPages</a:t>
            </a:r>
            <a:r>
              <a:rPr lang="en-US" sz="2000" dirty="0"/>
              <a:t> +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/>
              <a:t>	    </a:t>
            </a:r>
            <a:r>
              <a:rPr lang="en-US" sz="2000" dirty="0" err="1"/>
              <a:t>ReadProjectedPages</a:t>
            </a:r>
            <a:endParaRPr lang="en-US" sz="2000" dirty="0"/>
          </a:p>
          <a:p>
            <a:pPr marL="152400" indent="0">
              <a:lnSpc>
                <a:spcPct val="90000"/>
              </a:lnSpc>
              <a:buNone/>
              <a:defRPr/>
            </a:pPr>
            <a:r>
              <a:rPr lang="en-US" sz="2400" dirty="0"/>
              <a:t>	= 1000 + 0.25 * 1000 + 250 = 1500 (I/O)</a:t>
            </a:r>
          </a:p>
          <a:p>
            <a:pPr marL="152400" indent="0" eaLnBrk="1" hangingPunct="1">
              <a:buNone/>
            </a:pPr>
            <a:endParaRPr lang="en-US" sz="2400" dirty="0">
              <a:ea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0463" y="0"/>
            <a:ext cx="660558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AU" sz="2400" dirty="0"/>
              <a:t>Cost of External Hashing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-68358" y="10552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endParaRPr lang="en-US" sz="2000" u="sng" dirty="0"/>
          </a:p>
          <a:p>
            <a:pPr marL="152400">
              <a:lnSpc>
                <a:spcPct val="90000"/>
              </a:lnSpc>
              <a:defRPr/>
            </a:pPr>
            <a:r>
              <a:rPr lang="en-US" sz="2000" b="1" dirty="0"/>
              <a:t>Cost =   </a:t>
            </a:r>
            <a:r>
              <a:rPr lang="en-US" sz="2000" dirty="0" err="1"/>
              <a:t>ReadTable</a:t>
            </a:r>
            <a:r>
              <a:rPr lang="en-US" sz="2000" dirty="0"/>
              <a:t> + </a:t>
            </a:r>
          </a:p>
          <a:p>
            <a:pPr marL="152400">
              <a:lnSpc>
                <a:spcPct val="90000"/>
              </a:lnSpc>
              <a:defRPr/>
            </a:pPr>
            <a:r>
              <a:rPr lang="en-US" sz="2000" dirty="0"/>
              <a:t>	   </a:t>
            </a:r>
            <a:r>
              <a:rPr lang="en-US" sz="2000" dirty="0" err="1"/>
              <a:t>WriteProjectedPages</a:t>
            </a:r>
            <a:r>
              <a:rPr lang="en-US" sz="2000" dirty="0"/>
              <a:t> + </a:t>
            </a:r>
          </a:p>
          <a:p>
            <a:pPr marL="152400">
              <a:lnSpc>
                <a:spcPct val="90000"/>
              </a:lnSpc>
              <a:defRPr/>
            </a:pPr>
            <a:r>
              <a:rPr lang="en-US" sz="2000" dirty="0"/>
              <a:t>	   </a:t>
            </a:r>
            <a:r>
              <a:rPr lang="en-US" sz="2000" dirty="0" err="1"/>
              <a:t>ReadProjectedPages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752781" y="1260284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Read the entire table and project attributes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2781" y="1568225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Write projected pages into corresponding partitions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7390" y="1904020"/>
            <a:ext cx="538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Read partitions one by one, create another hash table and discard duplicates within a bucket</a:t>
            </a:r>
          </a:p>
        </p:txBody>
      </p:sp>
    </p:spTree>
    <p:extLst>
      <p:ext uri="{BB962C8B-B14F-4D97-AF65-F5344CB8AC3E}">
        <p14:creationId xmlns:p14="http://schemas.microsoft.com/office/powerpoint/2010/main" val="10261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33082" y="1129553"/>
            <a:ext cx="8453718" cy="532363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sz="2400" dirty="0"/>
              <a:t>Are very common and can be </a:t>
            </a:r>
            <a:r>
              <a:rPr lang="en-US" sz="2400" b="1" dirty="0"/>
              <a:t>very</a:t>
            </a:r>
            <a:r>
              <a:rPr lang="en-US" sz="2400" dirty="0"/>
              <a:t> expensive (cross product in the worst case)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en-US" sz="2400" dirty="0"/>
          </a:p>
          <a:p>
            <a:pPr marL="457200" indent="-457200" eaLnBrk="1" hangingPunct="1">
              <a:lnSpc>
                <a:spcPct val="80000"/>
              </a:lnSpc>
            </a:pPr>
            <a:r>
              <a:rPr lang="en-US" sz="2400" dirty="0"/>
              <a:t>There are many implementation techniques for join operations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 marL="457200" indent="-457200" eaLnBrk="1" hangingPunct="1">
              <a:lnSpc>
                <a:spcPct val="80000"/>
              </a:lnSpc>
            </a:pPr>
            <a:endParaRPr lang="en-US" sz="2400" dirty="0"/>
          </a:p>
          <a:p>
            <a:pPr indent="-342900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Join techniques we will cover: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solidFill>
                  <a:schemeClr val="accent2"/>
                </a:solidFill>
                <a:ea typeface="Arial" pitchFamily="34" charset="0"/>
              </a:rPr>
              <a:t>Nested-loops join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solidFill>
                  <a:schemeClr val="accent2"/>
                </a:solidFill>
                <a:ea typeface="Arial" pitchFamily="34" charset="0"/>
              </a:rPr>
              <a:t>Sort-merge join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>
                <a:solidFill>
                  <a:schemeClr val="accent2"/>
                </a:solidFill>
                <a:ea typeface="Arial" pitchFamily="34" charset="0"/>
              </a:rPr>
              <a:t>Hash join</a:t>
            </a:r>
          </a:p>
          <a:p>
            <a:pPr marL="457200" indent="-457200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23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Nested Loops Join</a:t>
            </a:r>
          </a:p>
        </p:txBody>
      </p:sp>
      <p:sp>
        <p:nvSpPr>
          <p:cNvPr id="38919" name="Rectangle 5"/>
          <p:cNvSpPr>
            <a:spLocks noGrp="1" noChangeArrowheads="1"/>
          </p:cNvSpPr>
          <p:nvPr>
            <p:ph idx="1"/>
          </p:nvPr>
        </p:nvSpPr>
        <p:spPr>
          <a:xfrm>
            <a:off x="-95795" y="923109"/>
            <a:ext cx="9413965" cy="6069874"/>
          </a:xfrm>
        </p:spPr>
        <p:txBody>
          <a:bodyPr>
            <a:noAutofit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+mn-ea"/>
              </a:rPr>
              <a:t>For each tuple in the </a:t>
            </a:r>
            <a:r>
              <a:rPr lang="en-US" sz="2400" i="1" dirty="0">
                <a:ea typeface="+mn-ea"/>
              </a:rPr>
              <a:t>outer</a:t>
            </a:r>
            <a:r>
              <a:rPr lang="en-US" sz="2400" dirty="0">
                <a:ea typeface="+mn-ea"/>
              </a:rPr>
              <a:t> relation R, we scan the entire </a:t>
            </a:r>
            <a:r>
              <a:rPr lang="en-US" sz="2400" i="1" dirty="0">
                <a:ea typeface="+mn-ea"/>
              </a:rPr>
              <a:t>inner</a:t>
            </a:r>
            <a:r>
              <a:rPr lang="en-US" sz="2400" dirty="0">
                <a:ea typeface="+mn-ea"/>
              </a:rPr>
              <a:t> relation 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ea typeface="+mn-ea"/>
            </a:endParaRPr>
          </a:p>
          <a:p>
            <a:pPr eaLnBrk="1" hangingPunct="1">
              <a:defRPr/>
            </a:pPr>
            <a:r>
              <a:rPr lang="en-US" sz="2400" dirty="0">
                <a:ea typeface="+mn-ea"/>
              </a:rPr>
              <a:t>Cost: </a:t>
            </a:r>
          </a:p>
          <a:p>
            <a:pPr marL="152400" indent="0" eaLnBrk="1" hangingPunct="1">
              <a:buNone/>
              <a:defRPr/>
            </a:pPr>
            <a:r>
              <a:rPr lang="en-US" sz="2400" b="1" dirty="0">
                <a:ea typeface="+mn-ea"/>
              </a:rPr>
              <a:t> Cost (SNJL) = </a:t>
            </a:r>
            <a:r>
              <a:rPr lang="en-US" sz="2400" b="1" dirty="0" err="1">
                <a:ea typeface="+mn-ea"/>
              </a:rPr>
              <a:t>NPages</a:t>
            </a:r>
            <a:r>
              <a:rPr lang="en-US" sz="2400" b="1" dirty="0">
                <a:ea typeface="+mn-ea"/>
              </a:rPr>
              <a:t>(Outer) +</a:t>
            </a:r>
          </a:p>
          <a:p>
            <a:pPr marL="152400" indent="0" eaLnBrk="1" hangingPunct="1">
              <a:buNone/>
              <a:defRPr/>
            </a:pPr>
            <a:r>
              <a:rPr lang="en-US" sz="2400" b="1" dirty="0">
                <a:ea typeface="+mn-ea"/>
              </a:rPr>
              <a:t>		      </a:t>
            </a:r>
            <a:r>
              <a:rPr lang="en-US" sz="2400" b="1" dirty="0" err="1">
                <a:ea typeface="+mn-ea"/>
              </a:rPr>
              <a:t>NTuples</a:t>
            </a:r>
            <a:r>
              <a:rPr lang="en-US" sz="2400" b="1" dirty="0">
                <a:ea typeface="+mn-ea"/>
              </a:rPr>
              <a:t>(Outer) * </a:t>
            </a:r>
            <a:r>
              <a:rPr lang="en-US" sz="2400" b="1" dirty="0" err="1">
                <a:ea typeface="+mn-ea"/>
              </a:rPr>
              <a:t>NPages</a:t>
            </a:r>
            <a:r>
              <a:rPr lang="en-US" sz="2400" b="1" dirty="0">
                <a:ea typeface="+mn-ea"/>
              </a:rPr>
              <a:t>(Inner)</a:t>
            </a:r>
          </a:p>
          <a:p>
            <a:pPr marL="152400" indent="0" eaLnBrk="1" hangingPunct="1">
              <a:buNone/>
              <a:defRPr/>
            </a:pPr>
            <a:endParaRPr lang="en-US" sz="2400" b="1" dirty="0">
              <a:ea typeface="+mn-ea"/>
            </a:endParaRPr>
          </a:p>
          <a:p>
            <a:pPr>
              <a:defRPr/>
            </a:pPr>
            <a:r>
              <a:rPr lang="en-US" sz="2400" b="1" dirty="0">
                <a:ea typeface="+mn-ea"/>
              </a:rPr>
              <a:t>Our example: </a:t>
            </a:r>
          </a:p>
          <a:p>
            <a:pPr marL="152400" indent="0">
              <a:buNone/>
              <a:defRPr/>
            </a:pPr>
            <a:r>
              <a:rPr lang="en-US" sz="2400" dirty="0">
                <a:ea typeface="+mn-ea"/>
              </a:rPr>
              <a:t>  Cost (SNLJ)= </a:t>
            </a:r>
            <a:r>
              <a:rPr lang="en-US" sz="2400" dirty="0">
                <a:solidFill>
                  <a:schemeClr val="accent6"/>
                </a:solidFill>
                <a:ea typeface="+mn-ea"/>
              </a:rPr>
              <a:t>1000</a:t>
            </a:r>
            <a:r>
              <a:rPr lang="en-US" sz="2400" dirty="0">
                <a:solidFill>
                  <a:schemeClr val="accent4"/>
                </a:solidFill>
                <a:ea typeface="+mn-ea"/>
              </a:rPr>
              <a:t>+</a:t>
            </a:r>
            <a:r>
              <a:rPr lang="en-US" sz="24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sz="2400" dirty="0"/>
              <a:t>1</a:t>
            </a:r>
            <a:r>
              <a:rPr lang="en-US" sz="2400" dirty="0">
                <a:solidFill>
                  <a:schemeClr val="accent4"/>
                </a:solidFill>
              </a:rPr>
              <a:t>00*</a:t>
            </a:r>
            <a:r>
              <a:rPr lang="en-US" sz="2400" dirty="0">
                <a:solidFill>
                  <a:schemeClr val="accent2"/>
                </a:solidFill>
              </a:rPr>
              <a:t>1000</a:t>
            </a:r>
            <a:r>
              <a:rPr lang="en-US" sz="2400" dirty="0"/>
              <a:t>*</a:t>
            </a:r>
            <a:r>
              <a:rPr lang="en-US" sz="2400" dirty="0">
                <a:solidFill>
                  <a:srgbClr val="FF0000"/>
                </a:solidFill>
              </a:rPr>
              <a:t>500</a:t>
            </a:r>
            <a:r>
              <a:rPr lang="en-US" sz="2400" dirty="0"/>
              <a:t> </a:t>
            </a:r>
          </a:p>
          <a:p>
            <a:pPr marL="152400" indent="0">
              <a:buNone/>
              <a:defRPr/>
            </a:pPr>
            <a:r>
              <a:rPr lang="en-US" sz="2400" dirty="0"/>
              <a:t>		 = </a:t>
            </a:r>
            <a:r>
              <a:rPr lang="en-US" sz="2400" dirty="0">
                <a:ea typeface="+mn-ea"/>
              </a:rPr>
              <a:t>50001000 (I/O)</a:t>
            </a:r>
          </a:p>
          <a:p>
            <a:pPr lvl="1" eaLnBrk="1" hangingPunct="1">
              <a:defRPr/>
            </a:pPr>
            <a:endParaRPr lang="en-US" sz="2400" dirty="0">
              <a:ea typeface="+mn-ea"/>
            </a:endParaRPr>
          </a:p>
          <a:p>
            <a:pPr lvl="1" eaLnBrk="1" hangingPunct="1">
              <a:defRPr/>
            </a:pPr>
            <a:endParaRPr lang="en-US" sz="2400" dirty="0"/>
          </a:p>
        </p:txBody>
      </p:sp>
      <p:sp>
        <p:nvSpPr>
          <p:cNvPr id="49155" name="Rectangle 9"/>
          <p:cNvSpPr>
            <a:spLocks noChangeArrowheads="1"/>
          </p:cNvSpPr>
          <p:nvPr/>
        </p:nvSpPr>
        <p:spPr bwMode="auto">
          <a:xfrm>
            <a:off x="219859" y="2265418"/>
            <a:ext cx="6415333" cy="1108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200" dirty="0" err="1"/>
              <a:t>foreach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6"/>
                </a:solidFill>
              </a:rPr>
              <a:t>tuple </a:t>
            </a:r>
            <a:r>
              <a:rPr lang="en-US" sz="2200" dirty="0"/>
              <a:t>r in </a:t>
            </a:r>
            <a:r>
              <a:rPr lang="en-US" sz="2200" b="1" dirty="0"/>
              <a:t>R</a:t>
            </a:r>
            <a:r>
              <a:rPr lang="en-US" sz="2200" dirty="0"/>
              <a:t> do</a:t>
            </a:r>
          </a:p>
          <a:p>
            <a:pPr eaLnBrk="0" hangingPunct="0"/>
            <a:r>
              <a:rPr lang="en-US" sz="2200" dirty="0"/>
              <a:t>	</a:t>
            </a:r>
            <a:r>
              <a:rPr lang="en-US" sz="2200" dirty="0" err="1"/>
              <a:t>foreach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tuple</a:t>
            </a:r>
            <a:r>
              <a:rPr lang="en-US" sz="2200" dirty="0"/>
              <a:t> s in </a:t>
            </a:r>
            <a:r>
              <a:rPr lang="en-US" sz="2200" b="1" dirty="0"/>
              <a:t>S</a:t>
            </a:r>
            <a:r>
              <a:rPr lang="en-US" sz="2200" dirty="0"/>
              <a:t> do</a:t>
            </a:r>
          </a:p>
          <a:p>
            <a:pPr eaLnBrk="0" hangingPunct="0"/>
            <a:r>
              <a:rPr lang="en-US" sz="2200" dirty="0"/>
              <a:t>		if </a:t>
            </a:r>
            <a:r>
              <a:rPr lang="en-US" sz="2200" dirty="0" err="1"/>
              <a:t>r</a:t>
            </a:r>
            <a:r>
              <a:rPr lang="en-US" sz="2200" baseline="-10000" dirty="0" err="1"/>
              <a:t>i</a:t>
            </a:r>
            <a:r>
              <a:rPr lang="en-US" sz="2200" dirty="0"/>
              <a:t> == </a:t>
            </a:r>
            <a:r>
              <a:rPr lang="en-US" sz="2200" dirty="0" err="1"/>
              <a:t>s</a:t>
            </a:r>
            <a:r>
              <a:rPr lang="en-US" sz="2200" baseline="-10000" dirty="0" err="1"/>
              <a:t>j</a:t>
            </a:r>
            <a:r>
              <a:rPr lang="en-US" sz="2200" baseline="-10000" dirty="0"/>
              <a:t> </a:t>
            </a:r>
            <a:r>
              <a:rPr lang="en-US" sz="2200" dirty="0"/>
              <a:t> then add &lt;r, s&gt; to result</a:t>
            </a: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9" name="Group 90"/>
          <p:cNvGrpSpPr/>
          <p:nvPr/>
        </p:nvGrpSpPr>
        <p:grpSpPr>
          <a:xfrm>
            <a:off x="6884224" y="2150657"/>
            <a:ext cx="648036" cy="1100540"/>
            <a:chOff x="2819400" y="5044440"/>
            <a:chExt cx="648036" cy="1100540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2819400" y="504444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rot="5400000">
              <a:off x="2598756" y="5276300"/>
              <a:ext cx="1097280" cy="64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819400" y="522732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2819400" y="541020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2819400" y="559308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19400" y="577596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819400" y="595884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90"/>
          <p:cNvGrpSpPr/>
          <p:nvPr/>
        </p:nvGrpSpPr>
        <p:grpSpPr>
          <a:xfrm>
            <a:off x="8190674" y="2150657"/>
            <a:ext cx="648036" cy="1100540"/>
            <a:chOff x="2819400" y="5044440"/>
            <a:chExt cx="648036" cy="1100540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819400" y="504444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 rot="5400000">
              <a:off x="2598756" y="5276300"/>
              <a:ext cx="1097280" cy="64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819400" y="522732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819400" y="541020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819400" y="559308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2819400" y="577596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819400" y="595884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015437" y="1922886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52018" y="1917769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sp>
        <p:nvSpPr>
          <p:cNvPr id="27" name="Rectangle 1101"/>
          <p:cNvSpPr>
            <a:spLocks noChangeArrowheads="1"/>
          </p:cNvSpPr>
          <p:nvPr/>
        </p:nvSpPr>
        <p:spPr bwMode="auto">
          <a:xfrm>
            <a:off x="8159229" y="2992150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12,10</a:t>
            </a:r>
          </a:p>
        </p:txBody>
      </p:sp>
      <p:sp>
        <p:nvSpPr>
          <p:cNvPr id="28" name="Rectangle 1102"/>
          <p:cNvSpPr>
            <a:spLocks noChangeArrowheads="1"/>
          </p:cNvSpPr>
          <p:nvPr/>
        </p:nvSpPr>
        <p:spPr bwMode="auto">
          <a:xfrm>
            <a:off x="6850156" y="2447255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12,10</a:t>
            </a:r>
          </a:p>
        </p:txBody>
      </p:sp>
      <p:sp>
        <p:nvSpPr>
          <p:cNvPr id="29" name="Rectangle 1103"/>
          <p:cNvSpPr>
            <a:spLocks noChangeArrowheads="1"/>
          </p:cNvSpPr>
          <p:nvPr/>
        </p:nvSpPr>
        <p:spPr bwMode="auto">
          <a:xfrm>
            <a:off x="6852562" y="2078657"/>
            <a:ext cx="687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11,80</a:t>
            </a:r>
          </a:p>
        </p:txBody>
      </p:sp>
      <p:sp>
        <p:nvSpPr>
          <p:cNvPr id="30" name="Rectangle 1104"/>
          <p:cNvSpPr>
            <a:spLocks noChangeArrowheads="1"/>
          </p:cNvSpPr>
          <p:nvPr/>
        </p:nvSpPr>
        <p:spPr bwMode="auto">
          <a:xfrm>
            <a:off x="6876285" y="2994600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13,74</a:t>
            </a:r>
          </a:p>
        </p:txBody>
      </p:sp>
      <p:sp>
        <p:nvSpPr>
          <p:cNvPr id="31" name="Rectangle 1102"/>
          <p:cNvSpPr>
            <a:spLocks noChangeArrowheads="1"/>
          </p:cNvSpPr>
          <p:nvPr/>
        </p:nvSpPr>
        <p:spPr bwMode="auto">
          <a:xfrm>
            <a:off x="8141344" y="2448262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12,20</a:t>
            </a:r>
          </a:p>
        </p:txBody>
      </p:sp>
      <p:sp>
        <p:nvSpPr>
          <p:cNvPr id="32" name="Rectangle 1104"/>
          <p:cNvSpPr>
            <a:spLocks noChangeArrowheads="1"/>
          </p:cNvSpPr>
          <p:nvPr/>
        </p:nvSpPr>
        <p:spPr bwMode="auto">
          <a:xfrm>
            <a:off x="6846804" y="2277392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13,75</a:t>
            </a:r>
          </a:p>
        </p:txBody>
      </p:sp>
      <p:sp>
        <p:nvSpPr>
          <p:cNvPr id="33" name="Rectangle 1104"/>
          <p:cNvSpPr>
            <a:spLocks noChangeArrowheads="1"/>
          </p:cNvSpPr>
          <p:nvPr/>
        </p:nvSpPr>
        <p:spPr bwMode="auto">
          <a:xfrm>
            <a:off x="8149076" y="2804266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13,35</a:t>
            </a:r>
          </a:p>
        </p:txBody>
      </p:sp>
      <p:sp>
        <p:nvSpPr>
          <p:cNvPr id="34" name="Rectangle 1104"/>
          <p:cNvSpPr>
            <a:spLocks noChangeArrowheads="1"/>
          </p:cNvSpPr>
          <p:nvPr/>
        </p:nvSpPr>
        <p:spPr bwMode="auto">
          <a:xfrm>
            <a:off x="8149076" y="2629170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13,75</a:t>
            </a:r>
          </a:p>
        </p:txBody>
      </p:sp>
      <p:sp>
        <p:nvSpPr>
          <p:cNvPr id="35" name="Rectangle 1103"/>
          <p:cNvSpPr>
            <a:spLocks noChangeArrowheads="1"/>
          </p:cNvSpPr>
          <p:nvPr/>
        </p:nvSpPr>
        <p:spPr bwMode="auto">
          <a:xfrm>
            <a:off x="6850627" y="2653964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15,80</a:t>
            </a:r>
          </a:p>
        </p:txBody>
      </p:sp>
      <p:sp>
        <p:nvSpPr>
          <p:cNvPr id="36" name="Rectangle 1103"/>
          <p:cNvSpPr>
            <a:spLocks noChangeArrowheads="1"/>
          </p:cNvSpPr>
          <p:nvPr/>
        </p:nvSpPr>
        <p:spPr bwMode="auto">
          <a:xfrm>
            <a:off x="6863331" y="2816213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15,44</a:t>
            </a:r>
          </a:p>
        </p:txBody>
      </p:sp>
      <p:sp>
        <p:nvSpPr>
          <p:cNvPr id="37" name="Rectangle 1102"/>
          <p:cNvSpPr>
            <a:spLocks noChangeArrowheads="1"/>
          </p:cNvSpPr>
          <p:nvPr/>
        </p:nvSpPr>
        <p:spPr bwMode="auto">
          <a:xfrm>
            <a:off x="8135482" y="2266552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13,20</a:t>
            </a:r>
          </a:p>
        </p:txBody>
      </p:sp>
      <p:sp>
        <p:nvSpPr>
          <p:cNvPr id="38" name="Rectangle 1102"/>
          <p:cNvSpPr>
            <a:spLocks noChangeArrowheads="1"/>
          </p:cNvSpPr>
          <p:nvPr/>
        </p:nvSpPr>
        <p:spPr bwMode="auto">
          <a:xfrm>
            <a:off x="8117898" y="2090705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11,20</a:t>
            </a:r>
          </a:p>
        </p:txBody>
      </p:sp>
      <p:cxnSp>
        <p:nvCxnSpPr>
          <p:cNvPr id="4" name="Straight Arrow Connector 3"/>
          <p:cNvCxnSpPr>
            <a:stCxn id="10" idx="3"/>
            <a:endCxn id="18" idx="1"/>
          </p:cNvCxnSpPr>
          <p:nvPr/>
        </p:nvCxnSpPr>
        <p:spPr>
          <a:xfrm>
            <a:off x="7524304" y="2242097"/>
            <a:ext cx="666370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0" idx="1"/>
          </p:cNvCxnSpPr>
          <p:nvPr/>
        </p:nvCxnSpPr>
        <p:spPr>
          <a:xfrm>
            <a:off x="7532260" y="2268321"/>
            <a:ext cx="658414" cy="156656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1" idx="1"/>
          </p:cNvCxnSpPr>
          <p:nvPr/>
        </p:nvCxnSpPr>
        <p:spPr>
          <a:xfrm>
            <a:off x="7524304" y="2294446"/>
            <a:ext cx="666370" cy="313411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4" idx="1"/>
          </p:cNvCxnSpPr>
          <p:nvPr/>
        </p:nvCxnSpPr>
        <p:spPr>
          <a:xfrm>
            <a:off x="7532260" y="2333537"/>
            <a:ext cx="658414" cy="8229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57326" y="24373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8316" y="1935213"/>
            <a:ext cx="20393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Pseudo code: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809" y="3847089"/>
            <a:ext cx="8641001" cy="1059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0961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Page-Oriented Nested Loops Join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idx="1"/>
          </p:nvPr>
        </p:nvSpPr>
        <p:spPr>
          <a:xfrm>
            <a:off x="152400" y="846611"/>
            <a:ext cx="8991600" cy="6011389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>
                <a:ea typeface="+mn-ea"/>
              </a:rPr>
              <a:t>For each </a:t>
            </a:r>
            <a:r>
              <a:rPr lang="en-US" sz="2400" i="1" dirty="0">
                <a:solidFill>
                  <a:srgbClr val="FF0000"/>
                </a:solidFill>
                <a:ea typeface="+mn-ea"/>
              </a:rPr>
              <a:t>page</a:t>
            </a:r>
            <a:r>
              <a:rPr lang="en-US" sz="2400" dirty="0">
                <a:ea typeface="+mn-ea"/>
              </a:rPr>
              <a:t> of R</a:t>
            </a:r>
          </a:p>
          <a:p>
            <a:pPr lvl="1" eaLnBrk="1" hangingPunct="1">
              <a:defRPr/>
            </a:pPr>
            <a:r>
              <a:rPr lang="en-US" sz="2200" dirty="0">
                <a:ea typeface="+mn-ea"/>
              </a:rPr>
              <a:t>get each </a:t>
            </a:r>
            <a:r>
              <a:rPr lang="en-US" sz="2200" i="1" dirty="0">
                <a:solidFill>
                  <a:schemeClr val="accent2"/>
                </a:solidFill>
                <a:ea typeface="+mn-ea"/>
              </a:rPr>
              <a:t>page</a:t>
            </a:r>
            <a:r>
              <a:rPr lang="en-US" sz="2200" dirty="0">
                <a:solidFill>
                  <a:schemeClr val="accent2"/>
                </a:solidFill>
                <a:ea typeface="+mn-ea"/>
              </a:rPr>
              <a:t> </a:t>
            </a:r>
            <a:r>
              <a:rPr lang="en-US" sz="2200" dirty="0">
                <a:ea typeface="+mn-ea"/>
              </a:rPr>
              <a:t>of S</a:t>
            </a:r>
          </a:p>
          <a:p>
            <a:pPr lvl="1" eaLnBrk="1" hangingPunct="1">
              <a:defRPr/>
            </a:pPr>
            <a:r>
              <a:rPr lang="en-US" sz="2200" dirty="0">
                <a:ea typeface="+mn-ea"/>
              </a:rPr>
              <a:t>write out matching pairs of tuples &lt;r, s&gt;, where r is in R-page and S is in S-page</a:t>
            </a:r>
          </a:p>
          <a:p>
            <a:pPr lvl="1" eaLnBrk="1" hangingPunct="1">
              <a:defRPr/>
            </a:pPr>
            <a:endParaRPr lang="en-US" sz="2400" dirty="0">
              <a:ea typeface="+mn-ea"/>
            </a:endParaRPr>
          </a:p>
          <a:p>
            <a:pPr lvl="1" eaLnBrk="1" hangingPunct="1">
              <a:defRPr/>
            </a:pPr>
            <a:endParaRPr lang="en-US" sz="2400" dirty="0">
              <a:ea typeface="+mn-ea"/>
            </a:endParaRPr>
          </a:p>
          <a:p>
            <a:pPr lvl="1" eaLnBrk="1" hangingPunct="1">
              <a:defRPr/>
            </a:pPr>
            <a:endParaRPr lang="en-US" sz="2400" dirty="0">
              <a:ea typeface="+mn-ea"/>
            </a:endParaRPr>
          </a:p>
          <a:p>
            <a:pPr lvl="1" eaLnBrk="1" hangingPunct="1">
              <a:defRPr/>
            </a:pPr>
            <a:endParaRPr lang="en-US" sz="2400" dirty="0">
              <a:ea typeface="+mn-ea"/>
            </a:endParaRPr>
          </a:p>
          <a:p>
            <a:pPr marL="152400" indent="0" eaLnBrk="1" hangingPunct="1">
              <a:buNone/>
              <a:defRPr/>
            </a:pPr>
            <a:endParaRPr lang="en-US" sz="1000" dirty="0">
              <a:ea typeface="+mn-ea"/>
            </a:endParaRPr>
          </a:p>
          <a:p>
            <a:pPr marL="152400" indent="0" eaLnBrk="1" hangingPunct="1">
              <a:buNone/>
              <a:defRPr/>
            </a:pPr>
            <a:endParaRPr lang="en-US" sz="1000" dirty="0">
              <a:ea typeface="+mn-ea"/>
            </a:endParaRPr>
          </a:p>
          <a:p>
            <a:pPr marL="152400" indent="0" eaLnBrk="1" hangingPunct="1">
              <a:buNone/>
              <a:defRPr/>
            </a:pPr>
            <a:endParaRPr lang="en-US" sz="1000" dirty="0"/>
          </a:p>
          <a:p>
            <a:pPr marL="152400" indent="0" eaLnBrk="1" hangingPunct="1">
              <a:buNone/>
              <a:defRPr/>
            </a:pPr>
            <a:r>
              <a:rPr lang="en-US" sz="2400" b="1" dirty="0"/>
              <a:t>Cost (PNJL) = </a:t>
            </a:r>
            <a:r>
              <a:rPr lang="en-US" sz="2400" b="1" dirty="0" err="1"/>
              <a:t>NPages</a:t>
            </a:r>
            <a:r>
              <a:rPr lang="en-US" sz="2400" b="1" dirty="0"/>
              <a:t>(Outer) +</a:t>
            </a:r>
          </a:p>
          <a:p>
            <a:pPr marL="152400" indent="0" eaLnBrk="1" hangingPunct="1">
              <a:buNone/>
              <a:defRPr/>
            </a:pPr>
            <a:r>
              <a:rPr lang="en-US" sz="2400" b="1" dirty="0"/>
              <a:t>		     </a:t>
            </a:r>
            <a:r>
              <a:rPr lang="en-US" sz="2400" b="1" dirty="0" err="1"/>
              <a:t>NPages</a:t>
            </a:r>
            <a:r>
              <a:rPr lang="en-US" sz="2400" b="1" dirty="0"/>
              <a:t>(Outer) * </a:t>
            </a:r>
            <a:r>
              <a:rPr lang="en-US" sz="2400" b="1" dirty="0" err="1"/>
              <a:t>NPages</a:t>
            </a:r>
            <a:r>
              <a:rPr lang="en-US" sz="2400" b="1" dirty="0"/>
              <a:t>(Inner)</a:t>
            </a:r>
          </a:p>
          <a:p>
            <a:pPr>
              <a:defRPr/>
            </a:pPr>
            <a:r>
              <a:rPr lang="en-US" sz="2400" b="1" dirty="0"/>
              <a:t>Our example: </a:t>
            </a:r>
          </a:p>
          <a:p>
            <a:pPr marL="152400" indent="0">
              <a:buNone/>
              <a:defRPr/>
            </a:pPr>
            <a:r>
              <a:rPr lang="en-US" sz="2400" dirty="0"/>
              <a:t>  </a:t>
            </a:r>
            <a:r>
              <a:rPr lang="en-US" sz="2200" dirty="0"/>
              <a:t>Cost (PNLJ)= </a:t>
            </a:r>
            <a:r>
              <a:rPr lang="en-US" sz="2200" dirty="0">
                <a:solidFill>
                  <a:schemeClr val="accent6"/>
                </a:solidFill>
              </a:rPr>
              <a:t>1000</a:t>
            </a:r>
            <a:r>
              <a:rPr lang="en-US" sz="2200" dirty="0">
                <a:solidFill>
                  <a:schemeClr val="accent4"/>
                </a:solidFill>
              </a:rPr>
              <a:t>+</a:t>
            </a:r>
            <a:r>
              <a:rPr lang="en-US" sz="2200" dirty="0">
                <a:solidFill>
                  <a:schemeClr val="accent2"/>
                </a:solidFill>
              </a:rPr>
              <a:t>1000</a:t>
            </a:r>
            <a:r>
              <a:rPr lang="en-US" sz="2200" dirty="0"/>
              <a:t>*</a:t>
            </a:r>
            <a:r>
              <a:rPr lang="en-US" sz="2200" dirty="0">
                <a:solidFill>
                  <a:srgbClr val="FF0000"/>
                </a:solidFill>
              </a:rPr>
              <a:t>500</a:t>
            </a:r>
            <a:r>
              <a:rPr lang="en-US" sz="2200" dirty="0"/>
              <a:t>  = 501000 (I/O)</a:t>
            </a:r>
          </a:p>
          <a:p>
            <a:pPr marL="152400" indent="0" eaLnBrk="1" hangingPunct="1">
              <a:buNone/>
              <a:defRPr/>
            </a:pPr>
            <a:endParaRPr lang="en-US" sz="2400" b="1" dirty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409877" y="2869621"/>
            <a:ext cx="7661275" cy="17857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200" dirty="0" err="1"/>
              <a:t>foreach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page</a:t>
            </a:r>
            <a:r>
              <a:rPr lang="en-US" sz="2200" dirty="0"/>
              <a:t> </a:t>
            </a:r>
            <a:r>
              <a:rPr lang="en-US" sz="2200" dirty="0" err="1"/>
              <a:t>b</a:t>
            </a:r>
            <a:r>
              <a:rPr lang="en-US" sz="2200" baseline="-25000" dirty="0" err="1"/>
              <a:t>R</a:t>
            </a:r>
            <a:r>
              <a:rPr lang="en-US" sz="2200" dirty="0"/>
              <a:t> in R do</a:t>
            </a:r>
          </a:p>
          <a:p>
            <a:pPr eaLnBrk="0" hangingPunct="0"/>
            <a:r>
              <a:rPr lang="en-US" sz="2200" dirty="0"/>
              <a:t>    </a:t>
            </a:r>
            <a:r>
              <a:rPr lang="en-US" sz="2200" dirty="0" err="1"/>
              <a:t>foreach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page </a:t>
            </a:r>
            <a:r>
              <a:rPr lang="en-US" sz="2200" dirty="0" err="1"/>
              <a:t>b</a:t>
            </a:r>
            <a:r>
              <a:rPr lang="en-US" sz="2200" baseline="-25000" dirty="0" err="1"/>
              <a:t>S</a:t>
            </a:r>
            <a:r>
              <a:rPr lang="en-US" sz="2200" dirty="0"/>
              <a:t> in S do</a:t>
            </a:r>
          </a:p>
          <a:p>
            <a:pPr eaLnBrk="0" hangingPunct="0"/>
            <a:r>
              <a:rPr lang="en-US" sz="2200" dirty="0"/>
              <a:t>         </a:t>
            </a:r>
            <a:r>
              <a:rPr lang="en-US" sz="2200" dirty="0" err="1"/>
              <a:t>foreach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tuple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r in </a:t>
            </a:r>
            <a:r>
              <a:rPr lang="en-US" sz="2200" dirty="0" err="1"/>
              <a:t>b</a:t>
            </a:r>
            <a:r>
              <a:rPr lang="en-US" sz="2200" baseline="-25000" dirty="0" err="1"/>
              <a:t>R</a:t>
            </a:r>
            <a:r>
              <a:rPr lang="en-US" sz="2200" dirty="0"/>
              <a:t> do</a:t>
            </a:r>
          </a:p>
          <a:p>
            <a:pPr eaLnBrk="0" hangingPunct="0"/>
            <a:r>
              <a:rPr lang="en-US" sz="2200" dirty="0"/>
              <a:t>	</a:t>
            </a:r>
            <a:r>
              <a:rPr lang="en-US" sz="2200" dirty="0" err="1"/>
              <a:t>foreach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tuple</a:t>
            </a:r>
            <a:r>
              <a:rPr lang="en-US" sz="2200" dirty="0"/>
              <a:t> s in </a:t>
            </a:r>
            <a:r>
              <a:rPr lang="en-US" sz="2200" dirty="0" err="1"/>
              <a:t>b</a:t>
            </a:r>
            <a:r>
              <a:rPr lang="en-US" sz="2200" baseline="-25000" dirty="0" err="1"/>
              <a:t>S</a:t>
            </a:r>
            <a:r>
              <a:rPr lang="en-US" sz="2200" dirty="0" err="1"/>
              <a:t>do</a:t>
            </a:r>
            <a:endParaRPr lang="en-US" sz="2200" dirty="0"/>
          </a:p>
          <a:p>
            <a:pPr eaLnBrk="0" hangingPunct="0"/>
            <a:r>
              <a:rPr lang="en-US" sz="2200" dirty="0"/>
              <a:t>		if </a:t>
            </a:r>
            <a:r>
              <a:rPr lang="en-US" sz="2200" dirty="0" err="1"/>
              <a:t>r</a:t>
            </a:r>
            <a:r>
              <a:rPr lang="en-US" sz="2200" baseline="-10000" dirty="0" err="1"/>
              <a:t>i</a:t>
            </a:r>
            <a:r>
              <a:rPr lang="en-US" sz="2200" dirty="0"/>
              <a:t> == </a:t>
            </a:r>
            <a:r>
              <a:rPr lang="en-US" sz="2200" dirty="0" err="1"/>
              <a:t>s</a:t>
            </a:r>
            <a:r>
              <a:rPr lang="en-US" sz="2200" baseline="-10000" dirty="0" err="1"/>
              <a:t>j</a:t>
            </a:r>
            <a:r>
              <a:rPr lang="en-US" sz="2200" baseline="-10000" dirty="0"/>
              <a:t> </a:t>
            </a:r>
            <a:r>
              <a:rPr lang="en-US" sz="2200" dirty="0"/>
              <a:t> then add &lt;r, s&gt; to result</a:t>
            </a:r>
          </a:p>
        </p:txBody>
      </p:sp>
      <p:grpSp>
        <p:nvGrpSpPr>
          <p:cNvPr id="8" name="Group 90"/>
          <p:cNvGrpSpPr/>
          <p:nvPr/>
        </p:nvGrpSpPr>
        <p:grpSpPr>
          <a:xfrm>
            <a:off x="6771013" y="2873469"/>
            <a:ext cx="648036" cy="1100540"/>
            <a:chOff x="2819400" y="5044440"/>
            <a:chExt cx="648036" cy="110054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2819400" y="504444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 rot="5400000">
              <a:off x="2598756" y="5276300"/>
              <a:ext cx="1097280" cy="64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2819400" y="522732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819400" y="541020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2819400" y="559308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2819400" y="577596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819400" y="595884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90"/>
          <p:cNvGrpSpPr/>
          <p:nvPr/>
        </p:nvGrpSpPr>
        <p:grpSpPr>
          <a:xfrm>
            <a:off x="7912003" y="2873469"/>
            <a:ext cx="648036" cy="1100540"/>
            <a:chOff x="2819400" y="5044440"/>
            <a:chExt cx="648036" cy="110054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819400" y="504444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 rot="5400000">
              <a:off x="2598756" y="5276300"/>
              <a:ext cx="1097280" cy="64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819400" y="522732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819400" y="541020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819400" y="559308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819400" y="577596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2819400" y="595884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902226" y="264569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3347" y="2640581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sp>
        <p:nvSpPr>
          <p:cNvPr id="26" name="Rectangle 1101"/>
          <p:cNvSpPr>
            <a:spLocks noChangeArrowheads="1"/>
          </p:cNvSpPr>
          <p:nvPr/>
        </p:nvSpPr>
        <p:spPr bwMode="auto">
          <a:xfrm>
            <a:off x="7880558" y="3714962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12,10</a:t>
            </a:r>
          </a:p>
        </p:txBody>
      </p:sp>
      <p:sp>
        <p:nvSpPr>
          <p:cNvPr id="27" name="Rectangle 1102"/>
          <p:cNvSpPr>
            <a:spLocks noChangeArrowheads="1"/>
          </p:cNvSpPr>
          <p:nvPr/>
        </p:nvSpPr>
        <p:spPr bwMode="auto">
          <a:xfrm>
            <a:off x="6728241" y="3170067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12,10</a:t>
            </a:r>
          </a:p>
        </p:txBody>
      </p:sp>
      <p:sp>
        <p:nvSpPr>
          <p:cNvPr id="28" name="Rectangle 1103"/>
          <p:cNvSpPr>
            <a:spLocks noChangeArrowheads="1"/>
          </p:cNvSpPr>
          <p:nvPr/>
        </p:nvSpPr>
        <p:spPr bwMode="auto">
          <a:xfrm>
            <a:off x="6739354" y="2801469"/>
            <a:ext cx="687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11,80</a:t>
            </a:r>
          </a:p>
        </p:txBody>
      </p:sp>
      <p:sp>
        <p:nvSpPr>
          <p:cNvPr id="29" name="Rectangle 1104"/>
          <p:cNvSpPr>
            <a:spLocks noChangeArrowheads="1"/>
          </p:cNvSpPr>
          <p:nvPr/>
        </p:nvSpPr>
        <p:spPr bwMode="auto">
          <a:xfrm>
            <a:off x="6728241" y="3699994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13,74</a:t>
            </a:r>
          </a:p>
        </p:txBody>
      </p:sp>
      <p:sp>
        <p:nvSpPr>
          <p:cNvPr id="30" name="Rectangle 1102"/>
          <p:cNvSpPr>
            <a:spLocks noChangeArrowheads="1"/>
          </p:cNvSpPr>
          <p:nvPr/>
        </p:nvSpPr>
        <p:spPr bwMode="auto">
          <a:xfrm>
            <a:off x="7862675" y="3171074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12,20</a:t>
            </a:r>
          </a:p>
        </p:txBody>
      </p:sp>
      <p:sp>
        <p:nvSpPr>
          <p:cNvPr id="31" name="Rectangle 1104"/>
          <p:cNvSpPr>
            <a:spLocks noChangeArrowheads="1"/>
          </p:cNvSpPr>
          <p:nvPr/>
        </p:nvSpPr>
        <p:spPr bwMode="auto">
          <a:xfrm>
            <a:off x="6733596" y="3000204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13,75</a:t>
            </a:r>
          </a:p>
        </p:txBody>
      </p:sp>
      <p:sp>
        <p:nvSpPr>
          <p:cNvPr id="32" name="Rectangle 1104"/>
          <p:cNvSpPr>
            <a:spLocks noChangeArrowheads="1"/>
          </p:cNvSpPr>
          <p:nvPr/>
        </p:nvSpPr>
        <p:spPr bwMode="auto">
          <a:xfrm>
            <a:off x="7879114" y="3527078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13,35</a:t>
            </a:r>
          </a:p>
        </p:txBody>
      </p:sp>
      <p:sp>
        <p:nvSpPr>
          <p:cNvPr id="33" name="Rectangle 1104"/>
          <p:cNvSpPr>
            <a:spLocks noChangeArrowheads="1"/>
          </p:cNvSpPr>
          <p:nvPr/>
        </p:nvSpPr>
        <p:spPr bwMode="auto">
          <a:xfrm>
            <a:off x="7879114" y="3351982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13,75</a:t>
            </a:r>
          </a:p>
        </p:txBody>
      </p:sp>
      <p:sp>
        <p:nvSpPr>
          <p:cNvPr id="34" name="Rectangle 1103"/>
          <p:cNvSpPr>
            <a:spLocks noChangeArrowheads="1"/>
          </p:cNvSpPr>
          <p:nvPr/>
        </p:nvSpPr>
        <p:spPr bwMode="auto">
          <a:xfrm>
            <a:off x="6737419" y="3376776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15,80</a:t>
            </a:r>
          </a:p>
        </p:txBody>
      </p:sp>
      <p:sp>
        <p:nvSpPr>
          <p:cNvPr id="35" name="Rectangle 1103"/>
          <p:cNvSpPr>
            <a:spLocks noChangeArrowheads="1"/>
          </p:cNvSpPr>
          <p:nvPr/>
        </p:nvSpPr>
        <p:spPr bwMode="auto">
          <a:xfrm>
            <a:off x="6741416" y="3539025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15,44</a:t>
            </a:r>
          </a:p>
        </p:txBody>
      </p:sp>
      <p:sp>
        <p:nvSpPr>
          <p:cNvPr id="36" name="Rectangle 1102"/>
          <p:cNvSpPr>
            <a:spLocks noChangeArrowheads="1"/>
          </p:cNvSpPr>
          <p:nvPr/>
        </p:nvSpPr>
        <p:spPr bwMode="auto">
          <a:xfrm>
            <a:off x="7865520" y="2989364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13,20</a:t>
            </a:r>
          </a:p>
        </p:txBody>
      </p:sp>
      <p:sp>
        <p:nvSpPr>
          <p:cNvPr id="37" name="Rectangle 1102"/>
          <p:cNvSpPr>
            <a:spLocks noChangeArrowheads="1"/>
          </p:cNvSpPr>
          <p:nvPr/>
        </p:nvSpPr>
        <p:spPr bwMode="auto">
          <a:xfrm>
            <a:off x="7847936" y="2813517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11,20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487886" y="3424356"/>
            <a:ext cx="19093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70469" y="3000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67073" y="34055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23453" y="29968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15009" y="34148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682" y="2498995"/>
            <a:ext cx="20393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Pseudo code: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403055" y="3122279"/>
            <a:ext cx="508948" cy="2551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3" idx="1"/>
          </p:cNvCxnSpPr>
          <p:nvPr/>
        </p:nvCxnSpPr>
        <p:spPr>
          <a:xfrm>
            <a:off x="7392080" y="3158551"/>
            <a:ext cx="519923" cy="720758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9" idx="1"/>
          </p:cNvCxnSpPr>
          <p:nvPr/>
        </p:nvCxnSpPr>
        <p:spPr>
          <a:xfrm flipV="1">
            <a:off x="7430023" y="3147789"/>
            <a:ext cx="481980" cy="504629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437979" y="3678642"/>
            <a:ext cx="469634" cy="244039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2400" y="4706901"/>
            <a:ext cx="8641001" cy="962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0712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Nested Loops Join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85750" y="1027611"/>
                <a:ext cx="8439150" cy="5354139"/>
              </a:xfrm>
            </p:spPr>
            <p:txBody>
              <a:bodyPr>
                <a:noAutofit/>
              </a:bodyPr>
              <a:lstStyle/>
              <a:p>
                <a:pPr marL="152400" indent="0" eaLnBrk="1" hangingPunct="1">
                  <a:buNone/>
                  <a:defRPr/>
                </a:pPr>
                <a:r>
                  <a:rPr lang="en-US" sz="2200" b="1" dirty="0"/>
                  <a:t>Cost (BNJL) = </a:t>
                </a:r>
                <a:r>
                  <a:rPr lang="en-US" sz="2200" b="1" dirty="0" err="1"/>
                  <a:t>NPages</a:t>
                </a:r>
                <a:r>
                  <a:rPr lang="en-US" sz="2200" b="1" dirty="0"/>
                  <a:t>(Outer) +</a:t>
                </a:r>
              </a:p>
              <a:p>
                <a:pPr marL="152400" indent="0" eaLnBrk="1" hangingPunct="1">
                  <a:buNone/>
                  <a:defRPr/>
                </a:pPr>
                <a:r>
                  <a:rPr lang="en-US" sz="2200" b="1" dirty="0"/>
                  <a:t>		   </a:t>
                </a:r>
                <a:r>
                  <a:rPr lang="en-US" sz="2200" b="1" dirty="0" err="1"/>
                  <a:t>NBlocks</a:t>
                </a:r>
                <a:r>
                  <a:rPr lang="en-US" sz="2200" b="1" dirty="0"/>
                  <a:t>(Outer) * </a:t>
                </a:r>
                <a:r>
                  <a:rPr lang="en-US" sz="2200" b="1" dirty="0" err="1"/>
                  <a:t>NPages</a:t>
                </a:r>
                <a:r>
                  <a:rPr lang="en-US" sz="2200" b="1" dirty="0"/>
                  <a:t>(Inner)</a:t>
                </a:r>
              </a:p>
              <a:p>
                <a:pPr marL="152400" indent="0" eaLnBrk="1" hangingPunct="1">
                  <a:buNone/>
                  <a:defRPr/>
                </a:pPr>
                <a:endParaRPr lang="en-US" sz="2200" dirty="0">
                  <a:ea typeface="+mn-ea"/>
                </a:endParaRPr>
              </a:p>
              <a:p>
                <a:pPr>
                  <a:defRPr/>
                </a:pPr>
                <a:r>
                  <a:rPr lang="en-US" sz="2200" b="1" dirty="0" err="1"/>
                  <a:t>NBlocks</a:t>
                </a:r>
                <a:r>
                  <a:rPr lang="en-US" sz="2200" b="1" dirty="0"/>
                  <a:t>(Outer) </a:t>
                </a:r>
                <a:r>
                  <a:rPr lang="en-US" sz="2200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𝑁𝑃𝑎𝑔𝑒𝑠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𝑂𝑢𝑡𝑒𝑟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d>
                  </m:oMath>
                </a14:m>
                <a:endParaRPr lang="en-US" sz="2200" dirty="0">
                  <a:latin typeface="+mn-lt"/>
                </a:endParaRPr>
              </a:p>
              <a:p>
                <a:pPr marL="152400" indent="0" eaLnBrk="1" hangingPunct="1">
                  <a:buNone/>
                  <a:defRPr/>
                </a:pPr>
                <a:endParaRPr lang="en-US" sz="2200" dirty="0">
                  <a:ea typeface="+mn-ea"/>
                </a:endParaRPr>
              </a:p>
              <a:p>
                <a:pPr eaLnBrk="1" hangingPunct="1">
                  <a:defRPr/>
                </a:pPr>
                <a:r>
                  <a:rPr lang="en-US" sz="2200" b="1" dirty="0">
                    <a:ea typeface="+mn-ea"/>
                  </a:rPr>
                  <a:t>Our example</a:t>
                </a:r>
                <a:r>
                  <a:rPr lang="en-US" sz="2200" dirty="0">
                    <a:ea typeface="+mn-ea"/>
                  </a:rPr>
                  <a:t>:</a:t>
                </a:r>
              </a:p>
              <a:p>
                <a:pPr marL="152400" indent="0" eaLnBrk="1" hangingPunct="1">
                  <a:buNone/>
                  <a:defRPr/>
                </a:pPr>
                <a:r>
                  <a:rPr lang="en-US" sz="2200" dirty="0">
                    <a:ea typeface="+mn-ea"/>
                  </a:rPr>
                  <a:t>Let’s say we have 102 pages of space in memory, and consider Reserves (R) as the outer and Sailors (S) as the inner table.</a:t>
                </a:r>
              </a:p>
              <a:p>
                <a:pPr eaLnBrk="1" hangingPunct="1">
                  <a:defRPr/>
                </a:pPr>
                <a:endParaRPr lang="en-US" sz="2200" dirty="0">
                  <a:ea typeface="+mn-ea"/>
                </a:endParaRPr>
              </a:p>
              <a:p>
                <a:pPr marL="552450" lvl="1" indent="0">
                  <a:buNone/>
                  <a:defRPr/>
                </a:pPr>
                <a:r>
                  <a:rPr lang="en-US" sz="2200" dirty="0" err="1">
                    <a:ea typeface="+mn-ea"/>
                  </a:rPr>
                  <a:t>NBlocks</a:t>
                </a:r>
                <a:r>
                  <a:rPr lang="en-US" sz="2200" dirty="0">
                    <a:ea typeface="+mn-ea"/>
                  </a:rPr>
                  <a:t>(R) = </a:t>
                </a:r>
                <a:r>
                  <a:rPr lang="en-US" sz="2200" dirty="0">
                    <a:solidFill>
                      <a:schemeClr val="accent6"/>
                    </a:solidFill>
                    <a:ea typeface="+mn-ea"/>
                  </a:rPr>
                  <a:t>1000</a:t>
                </a:r>
                <a:r>
                  <a:rPr lang="en-US" sz="2200" dirty="0">
                    <a:ea typeface="+mn-ea"/>
                  </a:rPr>
                  <a:t>/(102-2) = 10</a:t>
                </a:r>
              </a:p>
              <a:p>
                <a:pPr marL="552450" lvl="1" indent="0">
                  <a:buNone/>
                  <a:defRPr/>
                </a:pPr>
                <a:r>
                  <a:rPr lang="en-US" sz="2200" dirty="0">
                    <a:ea typeface="+mn-ea"/>
                  </a:rPr>
                  <a:t>Cost(BNLJ) = </a:t>
                </a:r>
                <a:r>
                  <a:rPr lang="en-US" sz="2200" dirty="0">
                    <a:solidFill>
                      <a:schemeClr val="accent2"/>
                    </a:solidFill>
                    <a:ea typeface="+mn-ea"/>
                  </a:rPr>
                  <a:t>1000</a:t>
                </a:r>
                <a:r>
                  <a:rPr lang="en-US" sz="2200" dirty="0">
                    <a:ea typeface="+mn-ea"/>
                  </a:rPr>
                  <a:t> + 10* </a:t>
                </a:r>
                <a:r>
                  <a:rPr lang="en-US" sz="2200" dirty="0">
                    <a:solidFill>
                      <a:srgbClr val="FF0000"/>
                    </a:solidFill>
                    <a:ea typeface="+mn-ea"/>
                  </a:rPr>
                  <a:t>500</a:t>
                </a:r>
                <a:r>
                  <a:rPr lang="en-US" sz="2200" dirty="0">
                    <a:ea typeface="+mn-ea"/>
                  </a:rPr>
                  <a:t> = 6000 I/O</a:t>
                </a:r>
              </a:p>
              <a:p>
                <a:pPr lvl="1" eaLnBrk="1" hangingPunct="1">
                  <a:defRPr/>
                </a:pPr>
                <a:endParaRPr lang="en-US" sz="2200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50" y="1027611"/>
                <a:ext cx="8439150" cy="535413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90"/>
          <p:cNvGrpSpPr/>
          <p:nvPr/>
        </p:nvGrpSpPr>
        <p:grpSpPr>
          <a:xfrm>
            <a:off x="7400011" y="1956998"/>
            <a:ext cx="648036" cy="1100540"/>
            <a:chOff x="2819400" y="5044440"/>
            <a:chExt cx="648036" cy="1100540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2819400" y="504444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5400000">
              <a:off x="2598756" y="5276300"/>
              <a:ext cx="1097280" cy="64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2819400" y="522732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2819400" y="541020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2819400" y="559308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819400" y="577596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2819400" y="595884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90"/>
          <p:cNvGrpSpPr/>
          <p:nvPr/>
        </p:nvGrpSpPr>
        <p:grpSpPr>
          <a:xfrm>
            <a:off x="8149112" y="1956998"/>
            <a:ext cx="648036" cy="1100540"/>
            <a:chOff x="2819400" y="5044440"/>
            <a:chExt cx="648036" cy="110054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819400" y="504444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 rot="5400000">
              <a:off x="2598756" y="5276300"/>
              <a:ext cx="1097280" cy="64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819400" y="522732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819400" y="541020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819400" y="559308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819400" y="577596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819400" y="5958840"/>
              <a:ext cx="640080" cy="18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31224" y="1729227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10456" y="1724110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sp>
        <p:nvSpPr>
          <p:cNvPr id="24" name="Rectangle 1101"/>
          <p:cNvSpPr>
            <a:spLocks noChangeArrowheads="1"/>
          </p:cNvSpPr>
          <p:nvPr/>
        </p:nvSpPr>
        <p:spPr bwMode="auto">
          <a:xfrm>
            <a:off x="8117667" y="2798491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12,10</a:t>
            </a:r>
          </a:p>
        </p:txBody>
      </p:sp>
      <p:sp>
        <p:nvSpPr>
          <p:cNvPr id="25" name="Rectangle 1102"/>
          <p:cNvSpPr>
            <a:spLocks noChangeArrowheads="1"/>
          </p:cNvSpPr>
          <p:nvPr/>
        </p:nvSpPr>
        <p:spPr bwMode="auto">
          <a:xfrm>
            <a:off x="7357239" y="2253596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12,10</a:t>
            </a:r>
          </a:p>
        </p:txBody>
      </p:sp>
      <p:sp>
        <p:nvSpPr>
          <p:cNvPr id="26" name="Rectangle 1103"/>
          <p:cNvSpPr>
            <a:spLocks noChangeArrowheads="1"/>
          </p:cNvSpPr>
          <p:nvPr/>
        </p:nvSpPr>
        <p:spPr bwMode="auto">
          <a:xfrm>
            <a:off x="7368352" y="1884998"/>
            <a:ext cx="687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11,80</a:t>
            </a:r>
          </a:p>
        </p:txBody>
      </p:sp>
      <p:sp>
        <p:nvSpPr>
          <p:cNvPr id="27" name="Rectangle 1104"/>
          <p:cNvSpPr>
            <a:spLocks noChangeArrowheads="1"/>
          </p:cNvSpPr>
          <p:nvPr/>
        </p:nvSpPr>
        <p:spPr bwMode="auto">
          <a:xfrm>
            <a:off x="7357239" y="2783523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13,74</a:t>
            </a:r>
          </a:p>
        </p:txBody>
      </p:sp>
      <p:sp>
        <p:nvSpPr>
          <p:cNvPr id="28" name="Rectangle 1102"/>
          <p:cNvSpPr>
            <a:spLocks noChangeArrowheads="1"/>
          </p:cNvSpPr>
          <p:nvPr/>
        </p:nvSpPr>
        <p:spPr bwMode="auto">
          <a:xfrm>
            <a:off x="8099782" y="2254603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12,20</a:t>
            </a:r>
          </a:p>
        </p:txBody>
      </p:sp>
      <p:sp>
        <p:nvSpPr>
          <p:cNvPr id="29" name="Rectangle 1104"/>
          <p:cNvSpPr>
            <a:spLocks noChangeArrowheads="1"/>
          </p:cNvSpPr>
          <p:nvPr/>
        </p:nvSpPr>
        <p:spPr bwMode="auto">
          <a:xfrm>
            <a:off x="7362594" y="2083733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13,75</a:t>
            </a:r>
          </a:p>
        </p:txBody>
      </p:sp>
      <p:sp>
        <p:nvSpPr>
          <p:cNvPr id="30" name="Rectangle 1104"/>
          <p:cNvSpPr>
            <a:spLocks noChangeArrowheads="1"/>
          </p:cNvSpPr>
          <p:nvPr/>
        </p:nvSpPr>
        <p:spPr bwMode="auto">
          <a:xfrm>
            <a:off x="8107514" y="2610607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13,35</a:t>
            </a:r>
          </a:p>
        </p:txBody>
      </p:sp>
      <p:sp>
        <p:nvSpPr>
          <p:cNvPr id="31" name="Rectangle 1104"/>
          <p:cNvSpPr>
            <a:spLocks noChangeArrowheads="1"/>
          </p:cNvSpPr>
          <p:nvPr/>
        </p:nvSpPr>
        <p:spPr bwMode="auto">
          <a:xfrm>
            <a:off x="8107514" y="2435511"/>
            <a:ext cx="700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13,75</a:t>
            </a:r>
          </a:p>
        </p:txBody>
      </p:sp>
      <p:sp>
        <p:nvSpPr>
          <p:cNvPr id="32" name="Rectangle 1103"/>
          <p:cNvSpPr>
            <a:spLocks noChangeArrowheads="1"/>
          </p:cNvSpPr>
          <p:nvPr/>
        </p:nvSpPr>
        <p:spPr bwMode="auto">
          <a:xfrm>
            <a:off x="7366417" y="2460305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15,80</a:t>
            </a:r>
          </a:p>
        </p:txBody>
      </p:sp>
      <p:sp>
        <p:nvSpPr>
          <p:cNvPr id="33" name="Rectangle 1103"/>
          <p:cNvSpPr>
            <a:spLocks noChangeArrowheads="1"/>
          </p:cNvSpPr>
          <p:nvPr/>
        </p:nvSpPr>
        <p:spPr bwMode="auto">
          <a:xfrm>
            <a:off x="7370414" y="2622554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15,44</a:t>
            </a:r>
          </a:p>
        </p:txBody>
      </p:sp>
      <p:sp>
        <p:nvSpPr>
          <p:cNvPr id="34" name="Rectangle 1102"/>
          <p:cNvSpPr>
            <a:spLocks noChangeArrowheads="1"/>
          </p:cNvSpPr>
          <p:nvPr/>
        </p:nvSpPr>
        <p:spPr bwMode="auto">
          <a:xfrm>
            <a:off x="8093920" y="2072893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13,20</a:t>
            </a:r>
          </a:p>
        </p:txBody>
      </p:sp>
      <p:sp>
        <p:nvSpPr>
          <p:cNvPr id="35" name="Rectangle 1102"/>
          <p:cNvSpPr>
            <a:spLocks noChangeArrowheads="1"/>
          </p:cNvSpPr>
          <p:nvPr/>
        </p:nvSpPr>
        <p:spPr bwMode="auto">
          <a:xfrm>
            <a:off x="8076336" y="1897046"/>
            <a:ext cx="69890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11,20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7116884" y="2489120"/>
            <a:ext cx="990630" cy="187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99467" y="208373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96071" y="248912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1201" y="997524"/>
            <a:ext cx="7136394" cy="9341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006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and hash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" name="Rectangle 2"/>
          <p:cNvSpPr/>
          <p:nvPr/>
        </p:nvSpPr>
        <p:spPr>
          <a:xfrm>
            <a:off x="144144" y="1668073"/>
            <a:ext cx="89677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defRPr/>
            </a:pPr>
            <a:r>
              <a:rPr lang="en-US" sz="2200" b="1" dirty="0"/>
              <a:t>Cost (SMJ) =  Sort(Outer) + Sort(Inner) </a:t>
            </a:r>
          </a:p>
          <a:p>
            <a:pPr marL="152400">
              <a:defRPr/>
            </a:pPr>
            <a:r>
              <a:rPr lang="en-US" sz="2200" b="1" dirty="0"/>
              <a:t>		+ </a:t>
            </a:r>
            <a:r>
              <a:rPr lang="en-US" sz="2200" b="1" dirty="0" err="1"/>
              <a:t>NPages</a:t>
            </a:r>
            <a:r>
              <a:rPr lang="en-US" sz="2200" b="1" dirty="0"/>
              <a:t>(Outer) + </a:t>
            </a:r>
            <a:r>
              <a:rPr lang="en-US" sz="2200" b="1" dirty="0" err="1"/>
              <a:t>NPages</a:t>
            </a:r>
            <a:r>
              <a:rPr lang="en-US" sz="2200" b="1" dirty="0"/>
              <a:t>(Inner)</a:t>
            </a:r>
          </a:p>
          <a:p>
            <a:pPr marL="152400">
              <a:defRPr/>
            </a:pPr>
            <a:endParaRPr lang="en-US" sz="2200" b="1" dirty="0"/>
          </a:p>
          <a:p>
            <a:pPr marL="152400">
              <a:defRPr/>
            </a:pPr>
            <a:r>
              <a:rPr lang="en-US" sz="2200" b="1" dirty="0"/>
              <a:t>Sort(R) = </a:t>
            </a:r>
            <a:r>
              <a:rPr lang="en-US" sz="2200" dirty="0"/>
              <a:t>External Sort Cost </a:t>
            </a:r>
            <a:r>
              <a:rPr lang="en-US" sz="2200" b="1" dirty="0"/>
              <a:t>= 2*</a:t>
            </a:r>
            <a:r>
              <a:rPr lang="en-US" sz="2200" b="1" dirty="0" err="1"/>
              <a:t>NumPasses</a:t>
            </a:r>
            <a:r>
              <a:rPr lang="en-US" sz="2200" b="1" dirty="0"/>
              <a:t>*</a:t>
            </a:r>
            <a:r>
              <a:rPr lang="en-US" sz="2200" b="1" dirty="0" err="1"/>
              <a:t>NPages</a:t>
            </a:r>
            <a:r>
              <a:rPr lang="en-US" sz="2200" b="1" dirty="0"/>
              <a:t>(R)</a:t>
            </a:r>
          </a:p>
          <a:p>
            <a:pPr marL="152400">
              <a:defRPr/>
            </a:pPr>
            <a:endParaRPr lang="en-US" sz="2200" b="1" dirty="0"/>
          </a:p>
          <a:p>
            <a:pPr marL="152400">
              <a:defRPr/>
            </a:pPr>
            <a:endParaRPr lang="en-US" sz="2200" b="1" dirty="0"/>
          </a:p>
          <a:p>
            <a:pPr marL="152400">
              <a:defRPr/>
            </a:pPr>
            <a:endParaRPr lang="en-US" sz="2200" b="1" dirty="0"/>
          </a:p>
          <a:p>
            <a:pPr marL="152400">
              <a:defRPr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843982" y="1623100"/>
            <a:ext cx="1534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Sort inputs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1940" y="1991372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Merge inputs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212" y="1615352"/>
            <a:ext cx="8641001" cy="15834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6DA2477-78CA-C744-90B7-3E93C994E8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278" y="3264194"/>
            <a:ext cx="8903653" cy="3703366"/>
          </a:xfrm>
          <a:noFill/>
        </p:spPr>
        <p:txBody>
          <a:bodyPr/>
          <a:lstStyle/>
          <a:p>
            <a:pPr marL="152400" indent="0" eaLnBrk="1" hangingPunct="1">
              <a:buNone/>
            </a:pPr>
            <a:r>
              <a:rPr lang="en-US" sz="2800" dirty="0"/>
              <a:t>Hash-join cost:</a:t>
            </a:r>
          </a:p>
          <a:p>
            <a:pPr marL="609600" indent="-457200" eaLnBrk="1" hangingPunct="1">
              <a:buFont typeface="+mj-lt"/>
              <a:buAutoNum type="arabicPeriod"/>
            </a:pPr>
            <a:r>
              <a:rPr lang="en-US" sz="2400" dirty="0"/>
              <a:t>In partitioning phase, we </a:t>
            </a:r>
            <a:r>
              <a:rPr lang="en-US" sz="2400" dirty="0" err="1"/>
              <a:t>read+write</a:t>
            </a:r>
            <a:r>
              <a:rPr lang="en-US" sz="2400" dirty="0"/>
              <a:t> both relations</a:t>
            </a:r>
          </a:p>
          <a:p>
            <a:pPr marL="609600" indent="-457200" eaLnBrk="1" hangingPunct="1">
              <a:buFont typeface="+mj-lt"/>
              <a:buAutoNum type="arabicPeriod"/>
            </a:pPr>
            <a:r>
              <a:rPr lang="en-US" sz="2400" dirty="0"/>
              <a:t>In matching phase, we read both relations</a:t>
            </a:r>
          </a:p>
          <a:p>
            <a:pPr marL="596900" lvl="1" indent="0">
              <a:buNone/>
            </a:pPr>
            <a:endParaRPr lang="en-US" sz="2400" dirty="0"/>
          </a:p>
          <a:p>
            <a:pPr marL="596900" lvl="1" indent="0">
              <a:buNone/>
            </a:pPr>
            <a:endParaRPr lang="en-US" sz="2400" dirty="0"/>
          </a:p>
          <a:p>
            <a:pPr marL="596900" lvl="1" indent="0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EE33A-6F5A-0B4D-889C-5095CB4B0F5D}"/>
              </a:ext>
            </a:extLst>
          </p:cNvPr>
          <p:cNvSpPr txBox="1"/>
          <p:nvPr/>
        </p:nvSpPr>
        <p:spPr>
          <a:xfrm>
            <a:off x="361915" y="4840536"/>
            <a:ext cx="755527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>
              <a:defRPr/>
            </a:pPr>
            <a:r>
              <a:rPr lang="en-US" sz="2200" b="1" dirty="0"/>
              <a:t>Cost (HJ) = 2 * </a:t>
            </a:r>
            <a:r>
              <a:rPr lang="en-US" sz="2200" b="1" dirty="0" err="1"/>
              <a:t>NPages</a:t>
            </a:r>
            <a:r>
              <a:rPr lang="en-US" sz="2200" b="1" dirty="0"/>
              <a:t>(Outer) + 2* </a:t>
            </a:r>
            <a:r>
              <a:rPr lang="en-US" sz="2200" b="1" dirty="0" err="1"/>
              <a:t>NPages</a:t>
            </a:r>
            <a:r>
              <a:rPr lang="en-US" sz="2200" b="1" dirty="0"/>
              <a:t>(Inner)</a:t>
            </a:r>
          </a:p>
          <a:p>
            <a:pPr marL="152400">
              <a:defRPr/>
            </a:pPr>
            <a:r>
              <a:rPr lang="en-US" sz="2200" b="1" dirty="0"/>
              <a:t>	          + </a:t>
            </a:r>
            <a:r>
              <a:rPr lang="en-US" sz="2200" b="1" dirty="0" err="1"/>
              <a:t>NPages</a:t>
            </a:r>
            <a:r>
              <a:rPr lang="en-US" sz="2200" b="1" dirty="0"/>
              <a:t>(Outer) + </a:t>
            </a:r>
            <a:r>
              <a:rPr lang="en-US" sz="2200" b="1" dirty="0" err="1"/>
              <a:t>NPages</a:t>
            </a:r>
            <a:r>
              <a:rPr lang="en-US" sz="2200" b="1" dirty="0"/>
              <a:t>(Inner)</a:t>
            </a:r>
          </a:p>
          <a:p>
            <a:r>
              <a:rPr lang="en-US" sz="2400" dirty="0"/>
              <a:t> 		</a:t>
            </a:r>
            <a:r>
              <a:rPr lang="en-US" sz="2400" b="1" dirty="0"/>
              <a:t>= 3 * (</a:t>
            </a:r>
            <a:r>
              <a:rPr lang="en-US" sz="2400" b="1" dirty="0" err="1"/>
              <a:t>NPages</a:t>
            </a:r>
            <a:r>
              <a:rPr lang="en-US" sz="2400" b="1" dirty="0"/>
              <a:t>(Outer) + </a:t>
            </a:r>
            <a:r>
              <a:rPr lang="en-US" sz="2400" b="1" dirty="0" err="1"/>
              <a:t>NPages</a:t>
            </a:r>
            <a:r>
              <a:rPr lang="en-US" sz="2400" b="1" dirty="0"/>
              <a:t>(Inner))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FD75A8-8194-5841-BF5F-7C26D7D6EF73}"/>
              </a:ext>
            </a:extLst>
          </p:cNvPr>
          <p:cNvSpPr/>
          <p:nvPr/>
        </p:nvSpPr>
        <p:spPr>
          <a:xfrm>
            <a:off x="251499" y="4717845"/>
            <a:ext cx="8641001" cy="15834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F0B862-9A7C-4B4B-B2A6-0701BAEAC6B8}"/>
              </a:ext>
            </a:extLst>
          </p:cNvPr>
          <p:cNvSpPr/>
          <p:nvPr/>
        </p:nvSpPr>
        <p:spPr>
          <a:xfrm>
            <a:off x="229507" y="1026774"/>
            <a:ext cx="3583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Sort-Merge Join Cost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3B200-A2DE-774A-973B-1A7A10C069E3}"/>
              </a:ext>
            </a:extLst>
          </p:cNvPr>
          <p:cNvSpPr/>
          <p:nvPr/>
        </p:nvSpPr>
        <p:spPr>
          <a:xfrm>
            <a:off x="7141980" y="4894193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 partitions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FBEC1-BB95-064D-8EA0-52AC9354B587}"/>
              </a:ext>
            </a:extLst>
          </p:cNvPr>
          <p:cNvSpPr/>
          <p:nvPr/>
        </p:nvSpPr>
        <p:spPr>
          <a:xfrm>
            <a:off x="6724718" y="526158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Match partitions</a:t>
            </a:r>
          </a:p>
        </p:txBody>
      </p:sp>
    </p:spTree>
    <p:extLst>
      <p:ext uri="{BB962C8B-B14F-4D97-AF65-F5344CB8AC3E}">
        <p14:creationId xmlns:p14="http://schemas.microsoft.com/office/powerpoint/2010/main" val="4138687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Join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9731"/>
            <a:ext cx="9067800" cy="4648200"/>
          </a:xfrm>
          <a:noFill/>
        </p:spPr>
        <p:txBody>
          <a:bodyPr/>
          <a:lstStyle/>
          <a:p>
            <a:pPr eaLnBrk="1" hangingPunct="1"/>
            <a:r>
              <a:rPr lang="en-US" sz="2400" dirty="0"/>
              <a:t>Equalities over several attributes (e.g.,  </a:t>
            </a:r>
            <a:r>
              <a:rPr lang="en-US" sz="2400" i="1" dirty="0" err="1">
                <a:solidFill>
                  <a:schemeClr val="accent2"/>
                </a:solidFill>
              </a:rPr>
              <a:t>R.sid</a:t>
            </a:r>
            <a:r>
              <a:rPr lang="en-US" sz="2400" i="1" dirty="0">
                <a:solidFill>
                  <a:schemeClr val="accent2"/>
                </a:solidFill>
              </a:rPr>
              <a:t>=</a:t>
            </a:r>
            <a:r>
              <a:rPr lang="en-US" sz="2400" i="1" dirty="0" err="1">
                <a:solidFill>
                  <a:schemeClr val="accent2"/>
                </a:solidFill>
              </a:rPr>
              <a:t>S.sid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AND </a:t>
            </a:r>
            <a:r>
              <a:rPr lang="en-US" sz="2400" i="1" dirty="0" err="1">
                <a:solidFill>
                  <a:schemeClr val="accent2"/>
                </a:solidFill>
              </a:rPr>
              <a:t>R.rname</a:t>
            </a:r>
            <a:r>
              <a:rPr lang="en-US" sz="2400" i="1" dirty="0">
                <a:solidFill>
                  <a:schemeClr val="accent2"/>
                </a:solidFill>
              </a:rPr>
              <a:t>=</a:t>
            </a:r>
            <a:r>
              <a:rPr lang="en-US" sz="2400" i="1" dirty="0" err="1">
                <a:solidFill>
                  <a:schemeClr val="accent2"/>
                </a:solidFill>
              </a:rPr>
              <a:t>S.sname</a:t>
            </a:r>
            <a:r>
              <a:rPr lang="en-US" sz="2400" dirty="0"/>
              <a:t>):</a:t>
            </a:r>
          </a:p>
          <a:p>
            <a:pPr lvl="1" eaLnBrk="1" hangingPunct="1"/>
            <a:r>
              <a:rPr lang="en-US" sz="2200" dirty="0">
                <a:ea typeface="Arial" pitchFamily="34" charset="0"/>
              </a:rPr>
              <a:t>For </a:t>
            </a:r>
            <a:r>
              <a:rPr lang="en-US" sz="2200" dirty="0">
                <a:solidFill>
                  <a:srgbClr val="FF0000"/>
                </a:solidFill>
                <a:ea typeface="Arial" pitchFamily="34" charset="0"/>
              </a:rPr>
              <a:t>Sort-Merge and Hash Join</a:t>
            </a:r>
            <a:r>
              <a:rPr lang="en-US" sz="2200" dirty="0">
                <a:ea typeface="Arial" pitchFamily="34" charset="0"/>
              </a:rPr>
              <a:t>, sort/partition on combination of the two join columns</a:t>
            </a:r>
          </a:p>
          <a:p>
            <a:pPr lvl="1" eaLnBrk="1" hangingPunct="1"/>
            <a:endParaRPr lang="en-US" sz="2200" dirty="0">
              <a:ea typeface="Arial" pitchFamily="34" charset="0"/>
            </a:endParaRPr>
          </a:p>
          <a:p>
            <a:pPr eaLnBrk="1" hangingPunct="1"/>
            <a:r>
              <a:rPr lang="en-US" sz="2400" dirty="0"/>
              <a:t>Inequality conditions (e.g.,  </a:t>
            </a:r>
            <a:r>
              <a:rPr lang="en-US" sz="2400" i="1" dirty="0" err="1">
                <a:solidFill>
                  <a:schemeClr val="accent2"/>
                </a:solidFill>
              </a:rPr>
              <a:t>R.rname</a:t>
            </a:r>
            <a:r>
              <a:rPr lang="en-US" sz="2400" i="1" dirty="0">
                <a:solidFill>
                  <a:schemeClr val="accent2"/>
                </a:solidFill>
              </a:rPr>
              <a:t> &lt; </a:t>
            </a:r>
            <a:r>
              <a:rPr lang="en-US" sz="2400" i="1" dirty="0" err="1">
                <a:solidFill>
                  <a:schemeClr val="accent2"/>
                </a:solidFill>
              </a:rPr>
              <a:t>S.sname</a:t>
            </a:r>
            <a:r>
              <a:rPr lang="en-US" sz="2400" dirty="0"/>
              <a:t>):</a:t>
            </a:r>
          </a:p>
          <a:p>
            <a:pPr lvl="1" eaLnBrk="1" hangingPunct="1"/>
            <a:r>
              <a:rPr lang="en-US" sz="2200" dirty="0">
                <a:solidFill>
                  <a:srgbClr val="FF0000"/>
                </a:solidFill>
                <a:ea typeface="Arial" pitchFamily="34" charset="0"/>
              </a:rPr>
              <a:t>Hash Join, Sort Merge Join not applicable</a:t>
            </a:r>
          </a:p>
          <a:p>
            <a:pPr lvl="1" eaLnBrk="1" hangingPunct="1"/>
            <a:r>
              <a:rPr lang="en-US" sz="2200" dirty="0">
                <a:solidFill>
                  <a:srgbClr val="FF0000"/>
                </a:solidFill>
                <a:ea typeface="Arial" pitchFamily="34" charset="0"/>
              </a:rPr>
              <a:t>Block NL</a:t>
            </a:r>
            <a:r>
              <a:rPr lang="en-US" sz="2200" dirty="0">
                <a:ea typeface="Arial" pitchFamily="34" charset="0"/>
              </a:rPr>
              <a:t> quite likely to be the best join method here</a:t>
            </a:r>
          </a:p>
        </p:txBody>
      </p:sp>
    </p:spTree>
    <p:extLst>
      <p:ext uri="{BB962C8B-B14F-4D97-AF65-F5344CB8AC3E}">
        <p14:creationId xmlns:p14="http://schemas.microsoft.com/office/powerpoint/2010/main" val="23488527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Join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2AD1E-1F2A-D846-AC6B-92354552813F}"/>
              </a:ext>
            </a:extLst>
          </p:cNvPr>
          <p:cNvSpPr txBox="1"/>
          <p:nvPr/>
        </p:nvSpPr>
        <p:spPr>
          <a:xfrm>
            <a:off x="3524759" y="3136613"/>
            <a:ext cx="209448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065872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92" name="TextBox 4"/>
          <p:cNvSpPr txBox="1"/>
          <p:nvPr/>
        </p:nvSpPr>
        <p:spPr>
          <a:xfrm>
            <a:off x="496612" y="1671307"/>
            <a:ext cx="8571188" cy="420788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200" b="1"/>
            </a:pPr>
            <a:endParaRPr dirty="0"/>
          </a:p>
          <a:p>
            <a:pPr marL="427789" indent="-427789">
              <a:lnSpc>
                <a:spcPct val="150000"/>
              </a:lnSpc>
              <a:buSzPct val="100000"/>
              <a:buAutoNum type="arabicPeriod"/>
              <a:defRPr sz="3000" b="1"/>
            </a:pPr>
            <a:r>
              <a:rPr dirty="0"/>
              <a:t>Notice </a:t>
            </a:r>
            <a:endParaRPr lang="en-AU" dirty="0"/>
          </a:p>
          <a:p>
            <a:pPr marL="427789" indent="-427789">
              <a:lnSpc>
                <a:spcPct val="150000"/>
              </a:lnSpc>
              <a:buSzPct val="100000"/>
              <a:buAutoNum type="arabicPeriod"/>
              <a:defRPr sz="3000" b="1"/>
            </a:pPr>
            <a:r>
              <a:rPr lang="en-AU" dirty="0"/>
              <a:t>Quick Review</a:t>
            </a:r>
            <a:endParaRPr dirty="0"/>
          </a:p>
          <a:p>
            <a:pPr marL="427789" indent="-427789">
              <a:lnSpc>
                <a:spcPct val="150000"/>
              </a:lnSpc>
              <a:buSzPct val="100000"/>
              <a:buAutoNum type="arabicPeriod"/>
              <a:defRPr sz="3000" b="1"/>
            </a:pPr>
            <a:r>
              <a:rPr dirty="0"/>
              <a:t>Effect of index on selection operator</a:t>
            </a:r>
          </a:p>
          <a:p>
            <a:pPr marL="427789" indent="-427789">
              <a:lnSpc>
                <a:spcPct val="150000"/>
              </a:lnSpc>
              <a:buSzPct val="100000"/>
              <a:buAutoNum type="arabicPeriod"/>
              <a:defRPr sz="3000" b="1"/>
            </a:pPr>
            <a:r>
              <a:rPr dirty="0"/>
              <a:t>Matching index</a:t>
            </a:r>
          </a:p>
          <a:p>
            <a:pPr marL="427789" indent="-427789">
              <a:lnSpc>
                <a:spcPct val="150000"/>
              </a:lnSpc>
              <a:buSzPct val="100000"/>
              <a:buAutoNum type="arabicPeriod"/>
              <a:defRPr sz="3000" b="1"/>
            </a:pPr>
            <a:r>
              <a:rPr dirty="0"/>
              <a:t>Cost estimation for different joins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Effect of index on selection operator </a:t>
            </a:r>
          </a:p>
        </p:txBody>
      </p:sp>
      <p:sp>
        <p:nvSpPr>
          <p:cNvPr id="104" name="1. Consider a relation R (a,b,c,d,e) containing 5,000,000 records, where each data page of the relation holds 10 records. R is organized as a sorted file with secondary indexes. Assume that R.a is a candidate key for R, with values lying in the range 0 t"/>
          <p:cNvSpPr txBox="1"/>
          <p:nvPr/>
        </p:nvSpPr>
        <p:spPr>
          <a:xfrm>
            <a:off x="224589" y="978569"/>
            <a:ext cx="8899895" cy="6532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sz="2200" dirty="0"/>
              <a:t>1. Consider a relation R (</a:t>
            </a:r>
            <a:r>
              <a:rPr sz="2200" dirty="0" err="1"/>
              <a:t>a,b,c,d,e</a:t>
            </a:r>
            <a:r>
              <a:rPr sz="2200" dirty="0"/>
              <a:t>) containing 5,000,000 records, where each data page of the relation holds 10 records. R is organized as a sorted file with secondary indexes. Assume that </a:t>
            </a:r>
            <a:r>
              <a:rPr sz="2200" dirty="0" err="1"/>
              <a:t>R.a</a:t>
            </a:r>
            <a:r>
              <a:rPr sz="2200" dirty="0"/>
              <a:t> is a candidate key for R, with values lying in the range 0 to 4,999,999, and that R is stored in </a:t>
            </a:r>
            <a:r>
              <a:rPr sz="2200" dirty="0" err="1"/>
              <a:t>R.a</a:t>
            </a:r>
            <a:r>
              <a:rPr sz="2200" dirty="0"/>
              <a:t> order. For each of the following relational algebra queries, state which of the following three approaches is most likely to be the cheapest: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rPr sz="2200" dirty="0"/>
              <a:t>Access the sorted file of R directly. </a:t>
            </a:r>
            <a:endParaRPr sz="2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rPr sz="2200" dirty="0"/>
              <a:t>Use a B+ tree index on attribute </a:t>
            </a:r>
            <a:r>
              <a:rPr sz="2200" dirty="0" err="1"/>
              <a:t>R.a.</a:t>
            </a:r>
            <a:r>
              <a:rPr sz="2200" dirty="0"/>
              <a:t>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/>
            </a:pPr>
            <a:r>
              <a:rPr sz="2200" b="1" dirty="0"/>
              <a:t>Use a hash index on attribute </a:t>
            </a:r>
            <a:r>
              <a:rPr sz="2200" b="1" dirty="0" err="1"/>
              <a:t>R.a.</a:t>
            </a:r>
            <a:r>
              <a:rPr sz="2200" b="1" dirty="0"/>
              <a:t> </a:t>
            </a:r>
            <a:br>
              <a:rPr dirty="0">
                <a:latin typeface="Times Roman"/>
                <a:ea typeface="Times Roman"/>
                <a:cs typeface="Times Roman"/>
                <a:sym typeface="Times Roman"/>
              </a:rPr>
            </a:b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400"/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Effect of index on selection operator </a:t>
            </a:r>
          </a:p>
        </p:txBody>
      </p:sp>
      <p:sp>
        <p:nvSpPr>
          <p:cNvPr id="110" name="a. 𝜎a &lt; 50000 (R)"/>
          <p:cNvSpPr txBox="1"/>
          <p:nvPr/>
        </p:nvSpPr>
        <p:spPr>
          <a:xfrm>
            <a:off x="-195739" y="990599"/>
            <a:ext cx="9320223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a. </a:t>
            </a:r>
            <a:r>
              <a:rPr sz="53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dirty="0"/>
              <a:t>a &lt; 50000</a:t>
            </a:r>
            <a:r>
              <a:rPr sz="3200" dirty="0"/>
              <a:t> (R)</a:t>
            </a:r>
          </a:p>
        </p:txBody>
      </p:sp>
      <p:sp>
        <p:nvSpPr>
          <p:cNvPr id="111" name="Access the sorted file of R directly.…"/>
          <p:cNvSpPr txBox="1"/>
          <p:nvPr/>
        </p:nvSpPr>
        <p:spPr>
          <a:xfrm>
            <a:off x="76988" y="2253614"/>
            <a:ext cx="6416812" cy="149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t>Access the sorted file of R directly. 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t>Use a B+ tree index on attribute R.a.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/>
            </a:pPr>
            <a:r>
              <a:rPr b="1"/>
              <a:t>Use a hash index on attribute R.a.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Effect of index on selection operator </a:t>
            </a:r>
          </a:p>
        </p:txBody>
      </p:sp>
      <p:sp>
        <p:nvSpPr>
          <p:cNvPr id="117" name="a. 𝜎a &lt; 50000 (R)"/>
          <p:cNvSpPr txBox="1"/>
          <p:nvPr/>
        </p:nvSpPr>
        <p:spPr>
          <a:xfrm>
            <a:off x="-195739" y="990599"/>
            <a:ext cx="9320223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a. </a:t>
            </a:r>
            <a:r>
              <a:rPr sz="53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dirty="0"/>
              <a:t>a &lt; 50000</a:t>
            </a:r>
            <a:r>
              <a:rPr sz="3200" dirty="0"/>
              <a:t> (R)</a:t>
            </a:r>
          </a:p>
        </p:txBody>
      </p:sp>
      <p:sp>
        <p:nvSpPr>
          <p:cNvPr id="118" name="Access the sorted file of R directly.…"/>
          <p:cNvSpPr txBox="1"/>
          <p:nvPr/>
        </p:nvSpPr>
        <p:spPr>
          <a:xfrm>
            <a:off x="76988" y="2253614"/>
            <a:ext cx="6416812" cy="149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rPr dirty="0">
                <a:solidFill>
                  <a:srgbClr val="FD1D01"/>
                </a:solidFill>
              </a:rPr>
              <a:t>Access the sorted file of R directly.</a:t>
            </a:r>
            <a:r>
              <a:rPr dirty="0"/>
              <a:t> </a:t>
            </a: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rPr dirty="0"/>
              <a:t>Use a B+ tree index on attribute </a:t>
            </a:r>
            <a:r>
              <a:rPr dirty="0" err="1"/>
              <a:t>R.a.</a:t>
            </a:r>
            <a:r>
              <a:rPr dirty="0"/>
              <a:t>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/>
            </a:pPr>
            <a:r>
              <a:rPr b="1" dirty="0"/>
              <a:t>Use a hash index on attribute </a:t>
            </a:r>
            <a:r>
              <a:rPr b="1" dirty="0" err="1"/>
              <a:t>R.a.</a:t>
            </a:r>
            <a:r>
              <a:rPr b="1" dirty="0"/>
              <a:t> </a:t>
            </a:r>
          </a:p>
        </p:txBody>
      </p:sp>
      <p:sp>
        <p:nvSpPr>
          <p:cNvPr id="119" name="The sorted file over R is preferred in this case –…"/>
          <p:cNvSpPr txBox="1"/>
          <p:nvPr/>
        </p:nvSpPr>
        <p:spPr>
          <a:xfrm>
            <a:off x="65702" y="4655038"/>
            <a:ext cx="8797341" cy="965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The sorted file over R is preferred in this case – </a:t>
            </a:r>
          </a:p>
          <a:p>
            <a:pPr lvl="2" indent="457200">
              <a:lnSpc>
                <a:spcPct val="150000"/>
              </a:lnSpc>
              <a:defRPr sz="2400" b="1"/>
            </a:pPr>
            <a:r>
              <a:rPr b="0" dirty="0"/>
              <a:t>just </a:t>
            </a:r>
            <a:r>
              <a:rPr dirty="0"/>
              <a:t>start from the beginning</a:t>
            </a:r>
            <a:r>
              <a:rPr b="0" dirty="0"/>
              <a:t> producing results directly.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Effect of index on selection operator </a:t>
            </a:r>
          </a:p>
        </p:txBody>
      </p:sp>
      <p:sp>
        <p:nvSpPr>
          <p:cNvPr id="125" name="b. 𝜎a = 50000 (R)"/>
          <p:cNvSpPr txBox="1"/>
          <p:nvPr/>
        </p:nvSpPr>
        <p:spPr>
          <a:xfrm>
            <a:off x="-195739" y="990599"/>
            <a:ext cx="9320223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b. </a:t>
            </a:r>
            <a:r>
              <a:rPr sz="5366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/>
              <a:t>a = 50000</a:t>
            </a:r>
            <a:r>
              <a:rPr sz="3200"/>
              <a:t> (R)</a:t>
            </a:r>
          </a:p>
        </p:txBody>
      </p:sp>
      <p:sp>
        <p:nvSpPr>
          <p:cNvPr id="126" name="Access the sorted file of R directly.…"/>
          <p:cNvSpPr txBox="1"/>
          <p:nvPr/>
        </p:nvSpPr>
        <p:spPr>
          <a:xfrm>
            <a:off x="76988" y="2253614"/>
            <a:ext cx="6416812" cy="149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t>Access the sorted file of R directly. 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t>Use a B+ tree index on attribute R.a.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/>
            </a:pPr>
            <a:r>
              <a:rPr b="1"/>
              <a:t>Use a hash index on attribute R.a.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Effect of index on selection operator </a:t>
            </a:r>
          </a:p>
        </p:txBody>
      </p:sp>
      <p:sp>
        <p:nvSpPr>
          <p:cNvPr id="132" name="b. 𝜎a = 50000 (R)"/>
          <p:cNvSpPr txBox="1"/>
          <p:nvPr/>
        </p:nvSpPr>
        <p:spPr>
          <a:xfrm>
            <a:off x="-195739" y="990599"/>
            <a:ext cx="9320223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b. </a:t>
            </a:r>
            <a:r>
              <a:rPr sz="5366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/>
              <a:t>a = 50000</a:t>
            </a:r>
            <a:r>
              <a:rPr sz="3200"/>
              <a:t> (R)</a:t>
            </a:r>
          </a:p>
        </p:txBody>
      </p:sp>
      <p:sp>
        <p:nvSpPr>
          <p:cNvPr id="133" name="Access the sorted file of R directly.…"/>
          <p:cNvSpPr txBox="1"/>
          <p:nvPr/>
        </p:nvSpPr>
        <p:spPr>
          <a:xfrm>
            <a:off x="76988" y="2253614"/>
            <a:ext cx="6416812" cy="149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t>Access the sorted file of R directly. 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t>Use a B+ tree index on attribute R.a.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>
                <a:solidFill>
                  <a:srgbClr val="FD1E01"/>
                </a:solidFill>
              </a:defRPr>
            </a:pPr>
            <a:r>
              <a:rPr b="1"/>
              <a:t>Use a hash index on attribute R.a. </a:t>
            </a:r>
          </a:p>
        </p:txBody>
      </p:sp>
      <p:sp>
        <p:nvSpPr>
          <p:cNvPr id="134" name="This is an equality query.…"/>
          <p:cNvSpPr txBox="1"/>
          <p:nvPr/>
        </p:nvSpPr>
        <p:spPr>
          <a:xfrm>
            <a:off x="65702" y="4655038"/>
            <a:ext cx="8797341" cy="149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This is an </a:t>
            </a:r>
            <a:r>
              <a:rPr b="1"/>
              <a:t>equality query</a:t>
            </a:r>
            <a:r>
              <a:t>. </a:t>
            </a:r>
          </a:p>
          <a:p>
            <a:pPr lvl="2" indent="457200">
              <a:lnSpc>
                <a:spcPct val="150000"/>
              </a:lnSpc>
              <a:defRPr sz="2400"/>
            </a:pPr>
            <a:r>
              <a:t>A hash index will be the most cost-effective option in this case.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Effect of index on selection operator </a:t>
            </a:r>
          </a:p>
        </p:txBody>
      </p:sp>
      <p:sp>
        <p:nvSpPr>
          <p:cNvPr id="140" name="c. 𝜎a&gt;50000∧a&lt;50010 (R)"/>
          <p:cNvSpPr txBox="1"/>
          <p:nvPr/>
        </p:nvSpPr>
        <p:spPr>
          <a:xfrm>
            <a:off x="-195739" y="990599"/>
            <a:ext cx="9320223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c. </a:t>
            </a:r>
            <a:r>
              <a:rPr sz="5366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/>
              <a:t>a&gt;50000</a:t>
            </a:r>
            <a:r>
              <a:rPr sz="2000">
                <a:latin typeface="Times Roman"/>
                <a:ea typeface="Times Roman"/>
                <a:cs typeface="Times Roman"/>
                <a:sym typeface="Times Roman"/>
              </a:rPr>
              <a:t>∧</a:t>
            </a:r>
            <a:r>
              <a:rPr sz="2000"/>
              <a:t>a&lt;50010</a:t>
            </a:r>
            <a:r>
              <a:rPr sz="3200"/>
              <a:t> (R)</a:t>
            </a:r>
          </a:p>
        </p:txBody>
      </p:sp>
      <p:sp>
        <p:nvSpPr>
          <p:cNvPr id="141" name="Access the sorted file of R directly.…"/>
          <p:cNvSpPr txBox="1"/>
          <p:nvPr/>
        </p:nvSpPr>
        <p:spPr>
          <a:xfrm>
            <a:off x="76988" y="2253614"/>
            <a:ext cx="6416812" cy="149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t>Access the sorted file of R directly. 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t>Use a B+ tree index on attribute R.a.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/>
            </a:pPr>
            <a:r>
              <a:rPr b="1"/>
              <a:t>Use a hash index on attribute R.a.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Effect of index on selection operator </a:t>
            </a:r>
          </a:p>
        </p:txBody>
      </p:sp>
      <p:sp>
        <p:nvSpPr>
          <p:cNvPr id="147" name="c. 𝜎a&gt;50000∧a&lt;50010 (R)"/>
          <p:cNvSpPr txBox="1"/>
          <p:nvPr/>
        </p:nvSpPr>
        <p:spPr>
          <a:xfrm>
            <a:off x="-195739" y="990599"/>
            <a:ext cx="9320223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c. </a:t>
            </a:r>
            <a:r>
              <a:rPr sz="5366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/>
              <a:t>a&gt;50000</a:t>
            </a:r>
            <a:r>
              <a:rPr sz="2000">
                <a:latin typeface="Times Roman"/>
                <a:ea typeface="Times Roman"/>
                <a:cs typeface="Times Roman"/>
                <a:sym typeface="Times Roman"/>
              </a:rPr>
              <a:t>∧</a:t>
            </a:r>
            <a:r>
              <a:rPr sz="2000"/>
              <a:t>a&lt;50010</a:t>
            </a:r>
            <a:r>
              <a:rPr sz="3200"/>
              <a:t> (R)</a:t>
            </a:r>
          </a:p>
        </p:txBody>
      </p:sp>
      <p:sp>
        <p:nvSpPr>
          <p:cNvPr id="148" name="Access the sorted file of R directly.…"/>
          <p:cNvSpPr txBox="1"/>
          <p:nvPr/>
        </p:nvSpPr>
        <p:spPr>
          <a:xfrm>
            <a:off x="76988" y="2253614"/>
            <a:ext cx="6416812" cy="149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t>Access the sorted file of R directly. 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 b="1"/>
            </a:pPr>
            <a:r>
              <a:rPr>
                <a:solidFill>
                  <a:srgbClr val="FD0803"/>
                </a:solidFill>
              </a:rPr>
              <a:t>Use a B+ tree index on attribute R.a.</a:t>
            </a:r>
            <a:r>
              <a:t>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400"/>
            </a:pPr>
            <a:r>
              <a:rPr b="1"/>
              <a:t>Use a hash index on attribute R.a. </a:t>
            </a:r>
          </a:p>
        </p:txBody>
      </p:sp>
      <p:sp>
        <p:nvSpPr>
          <p:cNvPr id="149" name="This is a range query which does not begin at the start of the sorted file.…"/>
          <p:cNvSpPr txBox="1"/>
          <p:nvPr/>
        </p:nvSpPr>
        <p:spPr>
          <a:xfrm>
            <a:off x="65702" y="4655038"/>
            <a:ext cx="8797341" cy="2121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This is a </a:t>
            </a:r>
            <a:r>
              <a:rPr b="1"/>
              <a:t>range query</a:t>
            </a:r>
            <a:r>
              <a:t> which </a:t>
            </a:r>
            <a:r>
              <a:rPr b="1"/>
              <a:t>does not begin</a:t>
            </a:r>
            <a:r>
              <a:t> at the start of the sorted file. </a:t>
            </a:r>
          </a:p>
          <a:p>
            <a:pPr lvl="2" indent="457200">
              <a:lnSpc>
                <a:spcPct val="150000"/>
              </a:lnSpc>
              <a:defRPr sz="2400"/>
            </a:pPr>
            <a:r>
              <a:t>A B+ tree index should be the cheapest of all the options </a:t>
            </a: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88712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54" name="TextBox 4"/>
          <p:cNvSpPr txBox="1"/>
          <p:nvPr/>
        </p:nvSpPr>
        <p:spPr>
          <a:xfrm>
            <a:off x="108606" y="3111981"/>
            <a:ext cx="8571188" cy="63403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900" b="1"/>
            </a:lvl1pPr>
          </a:lstStyle>
          <a:p>
            <a:r>
              <a:t>Any questions? </a:t>
            </a:r>
          </a:p>
        </p:txBody>
      </p:sp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Effect of index on selection operator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Matching index</a:t>
            </a:r>
          </a:p>
        </p:txBody>
      </p:sp>
      <p:sp>
        <p:nvSpPr>
          <p:cNvPr id="161" name="2. Matching index…"/>
          <p:cNvSpPr txBox="1"/>
          <p:nvPr/>
        </p:nvSpPr>
        <p:spPr>
          <a:xfrm>
            <a:off x="183928" y="1031874"/>
            <a:ext cx="8355915" cy="490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lnSpc>
                <a:spcPct val="150000"/>
              </a:lnSpc>
              <a:spcBef>
                <a:spcPts val="1200"/>
              </a:spcBef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 </a:t>
            </a: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Matching index </a:t>
            </a:r>
            <a:br>
              <a:rPr dirty="0">
                <a:latin typeface="Times Roman"/>
                <a:ea typeface="Times Roman"/>
                <a:cs typeface="Times Roman"/>
                <a:sym typeface="Times Roman"/>
              </a:rPr>
            </a:br>
            <a:r>
              <a:rPr sz="2400" b="0" dirty="0"/>
              <a:t>Consider the following schema for the Sailors relation:</a:t>
            </a:r>
            <a:endParaRPr lang="en-US" sz="2400" dirty="0"/>
          </a:p>
          <a:p>
            <a:pPr defTabSz="457200">
              <a:lnSpc>
                <a:spcPct val="150000"/>
              </a:lnSpc>
              <a:spcBef>
                <a:spcPts val="1200"/>
              </a:spcBef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sz="2400" dirty="0"/>
            </a:br>
            <a:r>
              <a:rPr sz="2400" dirty="0"/>
              <a:t>Sailors (</a:t>
            </a:r>
            <a:r>
              <a:rPr sz="2400" dirty="0" err="1"/>
              <a:t>sid</a:t>
            </a:r>
            <a:r>
              <a:rPr sz="2400" dirty="0"/>
              <a:t> INT, </a:t>
            </a:r>
            <a:r>
              <a:rPr sz="2400" dirty="0" err="1"/>
              <a:t>sname</a:t>
            </a:r>
            <a:r>
              <a:rPr sz="2400" dirty="0"/>
              <a:t> VARCHAR(50), rating INT, age DOUBLE)</a:t>
            </a:r>
            <a:endParaRPr lang="en-US" sz="2400" dirty="0"/>
          </a:p>
          <a:p>
            <a:pPr defTabSz="457200">
              <a:lnSpc>
                <a:spcPct val="150000"/>
              </a:lnSpc>
              <a:spcBef>
                <a:spcPts val="1200"/>
              </a:spcBef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sz="2400" dirty="0">
                <a:latin typeface="Times Roman"/>
                <a:ea typeface="Times Roman"/>
                <a:cs typeface="Times Roman"/>
                <a:sym typeface="Times Roman"/>
              </a:rPr>
            </a:br>
            <a:r>
              <a:rPr sz="2400" b="0" dirty="0"/>
              <a:t>For each of the following indexes, list whether the index matches the given selection conditions and briefly explain why.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Matching index</a:t>
            </a:r>
          </a:p>
        </p:txBody>
      </p:sp>
      <p:sp>
        <p:nvSpPr>
          <p:cNvPr id="167" name="A B+ tree index on the search key (Sailors.sid)…"/>
          <p:cNvSpPr txBox="1"/>
          <p:nvPr/>
        </p:nvSpPr>
        <p:spPr>
          <a:xfrm>
            <a:off x="183928" y="1031874"/>
            <a:ext cx="8178199" cy="2425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89131" indent="-649431" defTabSz="457200">
              <a:lnSpc>
                <a:spcPts val="53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A </a:t>
            </a:r>
            <a:r>
              <a:rPr dirty="0"/>
              <a:t>B+ tree </a:t>
            </a:r>
            <a:r>
              <a:rPr b="0" dirty="0"/>
              <a:t>index on the search key (</a:t>
            </a:r>
            <a:r>
              <a:rPr b="0" dirty="0" err="1"/>
              <a:t>Sailors.sid</a:t>
            </a:r>
            <a:r>
              <a:rPr b="0" dirty="0"/>
              <a:t>)</a:t>
            </a:r>
          </a:p>
          <a:p>
            <a:pPr marL="1417493" lvl="3" indent="-858693" defTabSz="457200">
              <a:lnSpc>
                <a:spcPts val="64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Sailors.sid</a:t>
            </a:r>
            <a:r>
              <a:rPr sz="2000" b="0" dirty="0"/>
              <a:t> &lt; 50,000</a:t>
            </a:r>
            <a:r>
              <a:rPr dirty="0"/>
              <a:t> </a:t>
            </a:r>
            <a:r>
              <a:rPr sz="2866" baseline="4651" dirty="0"/>
              <a:t>(Sailors)</a:t>
            </a:r>
          </a:p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69" name="Match, primary conjuncts are: Sailors.sid &lt; 50,000"/>
          <p:cNvSpPr txBox="1"/>
          <p:nvPr/>
        </p:nvSpPr>
        <p:spPr>
          <a:xfrm>
            <a:off x="336669" y="2487929"/>
            <a:ext cx="1246493" cy="61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5772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Notice</a:t>
            </a:r>
          </a:p>
        </p:txBody>
      </p:sp>
      <p:sp>
        <p:nvSpPr>
          <p:cNvPr id="98" name="Assignment 2 has released - LMS Assignments…"/>
          <p:cNvSpPr txBox="1"/>
          <p:nvPr/>
        </p:nvSpPr>
        <p:spPr>
          <a:xfrm>
            <a:off x="203988" y="1138288"/>
            <a:ext cx="8613786" cy="484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74315" indent="-374315">
              <a:lnSpc>
                <a:spcPct val="150000"/>
              </a:lnSpc>
              <a:buSzPct val="100000"/>
              <a:buAutoNum type="arabicPeriod"/>
              <a:defRPr sz="2800"/>
            </a:pPr>
            <a:r>
              <a:rPr dirty="0"/>
              <a:t>Assignment 2 has released - LMS Assignments</a:t>
            </a:r>
          </a:p>
          <a:p>
            <a:pPr marL="374315" indent="-374315">
              <a:lnSpc>
                <a:spcPct val="150000"/>
              </a:lnSpc>
              <a:buSzPct val="100000"/>
              <a:buAutoNum type="arabicPeriod"/>
              <a:defRPr sz="2800"/>
            </a:pPr>
            <a:r>
              <a:rPr dirty="0"/>
              <a:t>due date: </a:t>
            </a:r>
            <a:r>
              <a:rPr b="1" dirty="0">
                <a:solidFill>
                  <a:srgbClr val="FD3001"/>
                </a:solidFill>
              </a:rPr>
              <a:t>6:00pm Friday </a:t>
            </a:r>
            <a:r>
              <a:rPr lang="en-US" b="1" dirty="0">
                <a:solidFill>
                  <a:srgbClr val="FD3001"/>
                </a:solidFill>
              </a:rPr>
              <a:t>17</a:t>
            </a:r>
            <a:r>
              <a:rPr b="1" dirty="0">
                <a:solidFill>
                  <a:srgbClr val="FD3001"/>
                </a:solidFill>
              </a:rPr>
              <a:t> </a:t>
            </a:r>
            <a:r>
              <a:rPr lang="en-US" b="1" dirty="0">
                <a:solidFill>
                  <a:srgbClr val="FD3001"/>
                </a:solidFill>
              </a:rPr>
              <a:t>September</a:t>
            </a:r>
            <a:endParaRPr b="1" dirty="0">
              <a:solidFill>
                <a:srgbClr val="FF2E01"/>
              </a:solidFill>
            </a:endParaRPr>
          </a:p>
          <a:p>
            <a:pPr marL="374315" indent="-374315">
              <a:lnSpc>
                <a:spcPct val="150000"/>
              </a:lnSpc>
              <a:buSzPct val="100000"/>
              <a:buAutoNum type="arabicPeriod"/>
              <a:defRPr sz="2800"/>
            </a:pPr>
            <a:r>
              <a:rPr dirty="0"/>
              <a:t>Tips: </a:t>
            </a:r>
          </a:p>
          <a:p>
            <a:pPr marL="661736" lvl="1" indent="-280736">
              <a:lnSpc>
                <a:spcPct val="150000"/>
              </a:lnSpc>
              <a:buSzPct val="100000"/>
              <a:buChar char="•"/>
              <a:defRPr sz="2500"/>
            </a:pPr>
            <a:r>
              <a:rPr dirty="0"/>
              <a:t>Follow the submission instruction and format</a:t>
            </a:r>
          </a:p>
          <a:p>
            <a:pPr marL="661736" lvl="1" indent="-280736">
              <a:lnSpc>
                <a:spcPct val="150000"/>
              </a:lnSpc>
              <a:buSzPct val="100000"/>
              <a:buChar char="•"/>
              <a:defRPr sz="2500"/>
            </a:pPr>
            <a:r>
              <a:rPr dirty="0"/>
              <a:t>Try SQL practice first - LMS Practice on your own / Lab</a:t>
            </a:r>
          </a:p>
          <a:p>
            <a:pPr marL="661736" lvl="1" indent="-280736">
              <a:lnSpc>
                <a:spcPct val="150000"/>
              </a:lnSpc>
              <a:buSzPct val="100000"/>
              <a:buChar char="•"/>
              <a:defRPr sz="2500"/>
            </a:pPr>
            <a:r>
              <a:rPr dirty="0"/>
              <a:t>Might involve some SQL functions not taught - Google</a:t>
            </a:r>
          </a:p>
          <a:p>
            <a:pPr marL="661736" lvl="1" indent="-280736">
              <a:lnSpc>
                <a:spcPct val="150000"/>
              </a:lnSpc>
              <a:buSzPct val="100000"/>
              <a:buChar char="•"/>
              <a:defRPr sz="2500"/>
            </a:pPr>
            <a:r>
              <a:rPr dirty="0"/>
              <a:t>Complex queries - break down into sub tasks - nest</a:t>
            </a:r>
          </a:p>
          <a:p>
            <a:pPr marL="661736" lvl="1" indent="-280736">
              <a:lnSpc>
                <a:spcPct val="150000"/>
              </a:lnSpc>
              <a:buSzPct val="100000"/>
              <a:buChar char="•"/>
              <a:defRPr sz="2500"/>
            </a:pPr>
            <a:r>
              <a:rPr dirty="0"/>
              <a:t>Always check solutions manually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Matching index</a:t>
            </a:r>
          </a:p>
        </p:txBody>
      </p:sp>
      <p:sp>
        <p:nvSpPr>
          <p:cNvPr id="167" name="A B+ tree index on the search key (Sailors.sid)…"/>
          <p:cNvSpPr txBox="1"/>
          <p:nvPr/>
        </p:nvSpPr>
        <p:spPr>
          <a:xfrm>
            <a:off x="183928" y="1031874"/>
            <a:ext cx="8178199" cy="406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789131" indent="-649431" defTabSz="457200">
              <a:lnSpc>
                <a:spcPts val="53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A </a:t>
            </a:r>
            <a:r>
              <a:rPr dirty="0"/>
              <a:t>B+ tree </a:t>
            </a:r>
            <a:r>
              <a:rPr b="0" dirty="0"/>
              <a:t>index on the search key (</a:t>
            </a:r>
            <a:r>
              <a:rPr b="0" dirty="0" err="1"/>
              <a:t>Sailors.sid</a:t>
            </a:r>
            <a:r>
              <a:rPr b="0" dirty="0"/>
              <a:t>)</a:t>
            </a:r>
          </a:p>
          <a:p>
            <a:pPr marL="1417493" lvl="3" indent="-858693" defTabSz="457200">
              <a:lnSpc>
                <a:spcPts val="64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Sailors.sid</a:t>
            </a:r>
            <a:r>
              <a:rPr sz="2000" b="0" dirty="0"/>
              <a:t> &lt; 50,000</a:t>
            </a:r>
            <a:r>
              <a:rPr dirty="0"/>
              <a:t> </a:t>
            </a:r>
            <a:r>
              <a:rPr sz="2866" baseline="4651" dirty="0"/>
              <a:t>(Sailors)</a:t>
            </a:r>
          </a:p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aseline="5555" dirty="0"/>
          </a:p>
          <a:p>
            <a:pPr marL="1417493" lvl="3" indent="-858693" defTabSz="457200">
              <a:lnSpc>
                <a:spcPts val="64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Sailors.sid</a:t>
            </a:r>
            <a:r>
              <a:rPr sz="2000" b="0" dirty="0"/>
              <a:t> = 50,000</a:t>
            </a:r>
            <a:r>
              <a:rPr dirty="0"/>
              <a:t> </a:t>
            </a:r>
            <a:r>
              <a:rPr sz="2866" baseline="4651" dirty="0"/>
              <a:t>(Sailors)</a:t>
            </a:r>
          </a:p>
        </p:txBody>
      </p:sp>
      <p:sp>
        <p:nvSpPr>
          <p:cNvPr id="168" name="Match, primary conjuncts are: Sailors.sid = 50,000"/>
          <p:cNvSpPr txBox="1"/>
          <p:nvPr/>
        </p:nvSpPr>
        <p:spPr>
          <a:xfrm>
            <a:off x="298569" y="4939029"/>
            <a:ext cx="1246493" cy="61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69" name="Match, primary conjuncts are: Sailors.sid &lt; 50,000"/>
          <p:cNvSpPr txBox="1"/>
          <p:nvPr/>
        </p:nvSpPr>
        <p:spPr>
          <a:xfrm>
            <a:off x="336669" y="2487929"/>
            <a:ext cx="75562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Match</a:t>
            </a:r>
            <a:r>
              <a:t>, primary conjuncts are: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Sailors.sid &lt; 50,000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2" animBg="1" advAuto="0"/>
      <p:bldP spid="169" grpId="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Matching index</a:t>
            </a:r>
          </a:p>
        </p:txBody>
      </p:sp>
      <p:sp>
        <p:nvSpPr>
          <p:cNvPr id="167" name="A B+ tree index on the search key (Sailors.sid)…"/>
          <p:cNvSpPr txBox="1"/>
          <p:nvPr/>
        </p:nvSpPr>
        <p:spPr>
          <a:xfrm>
            <a:off x="183928" y="1031874"/>
            <a:ext cx="8178199" cy="406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89131" indent="-649431" defTabSz="457200">
              <a:lnSpc>
                <a:spcPts val="53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A </a:t>
            </a:r>
            <a:r>
              <a:rPr dirty="0"/>
              <a:t>B+ tree </a:t>
            </a:r>
            <a:r>
              <a:rPr b="0" dirty="0"/>
              <a:t>index on the search key (</a:t>
            </a:r>
            <a:r>
              <a:rPr b="0" dirty="0" err="1"/>
              <a:t>Sailors.sid</a:t>
            </a:r>
            <a:r>
              <a:rPr b="0" dirty="0"/>
              <a:t>)</a:t>
            </a:r>
          </a:p>
          <a:p>
            <a:pPr marL="1417493" lvl="3" indent="-858693" defTabSz="457200">
              <a:lnSpc>
                <a:spcPts val="64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Sailors.sid</a:t>
            </a:r>
            <a:r>
              <a:rPr sz="2000" b="0" dirty="0"/>
              <a:t> &lt; 50,000</a:t>
            </a:r>
            <a:r>
              <a:rPr dirty="0"/>
              <a:t> </a:t>
            </a:r>
            <a:r>
              <a:rPr sz="2866" baseline="4651" dirty="0"/>
              <a:t>(Sailors)</a:t>
            </a:r>
          </a:p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aseline="5555" dirty="0"/>
          </a:p>
          <a:p>
            <a:pPr marL="1417493" lvl="3" indent="-858693" defTabSz="457200">
              <a:lnSpc>
                <a:spcPts val="64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Sailors.sid</a:t>
            </a:r>
            <a:r>
              <a:rPr sz="2000" b="0" dirty="0"/>
              <a:t> = 50,000</a:t>
            </a:r>
            <a:r>
              <a:rPr dirty="0"/>
              <a:t> </a:t>
            </a:r>
            <a:r>
              <a:rPr sz="2866" baseline="4651" dirty="0"/>
              <a:t>(Sailors)</a:t>
            </a:r>
          </a:p>
        </p:txBody>
      </p:sp>
      <p:sp>
        <p:nvSpPr>
          <p:cNvPr id="168" name="Match, primary conjuncts are: Sailors.sid = 50,000"/>
          <p:cNvSpPr txBox="1"/>
          <p:nvPr/>
        </p:nvSpPr>
        <p:spPr>
          <a:xfrm>
            <a:off x="298569" y="4939029"/>
            <a:ext cx="76324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dirty="0"/>
              <a:t>Match</a:t>
            </a:r>
            <a:r>
              <a:rPr dirty="0"/>
              <a:t>, primary conjuncts are: </a:t>
            </a:r>
            <a:r>
              <a:rPr i="1" dirty="0" err="1">
                <a:latin typeface="Times Roman"/>
                <a:ea typeface="Times Roman"/>
                <a:cs typeface="Times Roman"/>
                <a:sym typeface="Times Roman"/>
              </a:rPr>
              <a:t>Sailors.sid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 = 50,000 </a:t>
            </a:r>
          </a:p>
        </p:txBody>
      </p:sp>
      <p:sp>
        <p:nvSpPr>
          <p:cNvPr id="169" name="Match, primary conjuncts are: Sailors.sid &lt; 50,000"/>
          <p:cNvSpPr txBox="1"/>
          <p:nvPr/>
        </p:nvSpPr>
        <p:spPr>
          <a:xfrm>
            <a:off x="336669" y="2487929"/>
            <a:ext cx="75562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Match</a:t>
            </a:r>
            <a:r>
              <a:t>, primary conjuncts are: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Sailors.sid &lt; 50,000</a:t>
            </a:r>
          </a:p>
        </p:txBody>
      </p:sp>
    </p:spTree>
    <p:extLst>
      <p:ext uri="{BB962C8B-B14F-4D97-AF65-F5344CB8AC3E}">
        <p14:creationId xmlns:p14="http://schemas.microsoft.com/office/powerpoint/2010/main" val="201489401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 advAuto="0"/>
      <p:bldP spid="169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Matching index</a:t>
            </a:r>
          </a:p>
        </p:txBody>
      </p:sp>
      <p:sp>
        <p:nvSpPr>
          <p:cNvPr id="175" name="A hash index on the search key (Sailors.sid)…"/>
          <p:cNvSpPr txBox="1"/>
          <p:nvPr/>
        </p:nvSpPr>
        <p:spPr>
          <a:xfrm>
            <a:off x="183928" y="511174"/>
            <a:ext cx="7772639" cy="3259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89131" indent="-649431" defTabSz="457200">
              <a:lnSpc>
                <a:spcPts val="53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789131" indent="-649431" defTabSz="457200">
              <a:lnSpc>
                <a:spcPts val="53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 startAt="2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A</a:t>
            </a:r>
            <a:r>
              <a:rPr dirty="0"/>
              <a:t> hash index </a:t>
            </a:r>
            <a:r>
              <a:rPr b="0" dirty="0"/>
              <a:t>on the search key (</a:t>
            </a:r>
            <a:r>
              <a:rPr b="0" dirty="0" err="1"/>
              <a:t>Sailors.sid</a:t>
            </a:r>
            <a:r>
              <a:rPr b="0" dirty="0"/>
              <a:t>)</a:t>
            </a:r>
          </a:p>
          <a:p>
            <a:pPr marL="1417493" lvl="3" indent="-858693" defTabSz="457200">
              <a:lnSpc>
                <a:spcPts val="64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Sailors.sid</a:t>
            </a:r>
            <a:r>
              <a:rPr sz="2000" b="0" dirty="0"/>
              <a:t> &lt; 50,000</a:t>
            </a:r>
            <a:r>
              <a:rPr dirty="0"/>
              <a:t> </a:t>
            </a:r>
            <a:r>
              <a:rPr sz="2866" baseline="4651" dirty="0"/>
              <a:t>(Sailors)</a:t>
            </a:r>
          </a:p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baseline="5555" dirty="0"/>
          </a:p>
        </p:txBody>
      </p:sp>
      <p:sp>
        <p:nvSpPr>
          <p:cNvPr id="177" name="No match, range queries cannot be applied to a hash index."/>
          <p:cNvSpPr txBox="1"/>
          <p:nvPr/>
        </p:nvSpPr>
        <p:spPr>
          <a:xfrm>
            <a:off x="183928" y="2664459"/>
            <a:ext cx="1246493" cy="571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60620958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Matching index</a:t>
            </a:r>
          </a:p>
        </p:txBody>
      </p:sp>
      <p:sp>
        <p:nvSpPr>
          <p:cNvPr id="175" name="A hash index on the search key (Sailors.sid)…"/>
          <p:cNvSpPr txBox="1"/>
          <p:nvPr/>
        </p:nvSpPr>
        <p:spPr>
          <a:xfrm>
            <a:off x="183928" y="511174"/>
            <a:ext cx="7772639" cy="4170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789131" indent="-649431" defTabSz="457200">
              <a:lnSpc>
                <a:spcPts val="53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789131" indent="-649431" defTabSz="457200">
              <a:lnSpc>
                <a:spcPts val="53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 startAt="2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A</a:t>
            </a:r>
            <a:r>
              <a:rPr dirty="0"/>
              <a:t> hash index </a:t>
            </a:r>
            <a:r>
              <a:rPr b="0" dirty="0"/>
              <a:t>on the search key (</a:t>
            </a:r>
            <a:r>
              <a:rPr b="0" dirty="0" err="1"/>
              <a:t>Sailors.sid</a:t>
            </a:r>
            <a:r>
              <a:rPr b="0" dirty="0"/>
              <a:t>)</a:t>
            </a:r>
          </a:p>
          <a:p>
            <a:pPr marL="1417493" lvl="3" indent="-858693" defTabSz="457200">
              <a:lnSpc>
                <a:spcPts val="64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Sailors.sid</a:t>
            </a:r>
            <a:r>
              <a:rPr sz="2000" b="0" dirty="0"/>
              <a:t> &lt; 50,000</a:t>
            </a:r>
            <a:r>
              <a:rPr dirty="0"/>
              <a:t> </a:t>
            </a:r>
            <a:r>
              <a:rPr sz="2866" baseline="4651" dirty="0"/>
              <a:t>(Sailors)</a:t>
            </a:r>
          </a:p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baseline="5555" dirty="0"/>
          </a:p>
          <a:p>
            <a:pPr marL="1417493" lvl="3" indent="-858693" defTabSz="457200">
              <a:lnSpc>
                <a:spcPts val="64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Sailors.sid</a:t>
            </a:r>
            <a:r>
              <a:rPr sz="2000" b="0" dirty="0"/>
              <a:t> = 50,000</a:t>
            </a:r>
            <a:r>
              <a:rPr dirty="0"/>
              <a:t> </a:t>
            </a:r>
            <a:r>
              <a:rPr sz="2866" baseline="4651" dirty="0"/>
              <a:t>(Sailors)</a:t>
            </a:r>
          </a:p>
        </p:txBody>
      </p:sp>
      <p:sp>
        <p:nvSpPr>
          <p:cNvPr id="176" name="Match, primary conjuncts are: Sailors.sid = 50,000"/>
          <p:cNvSpPr txBox="1"/>
          <p:nvPr/>
        </p:nvSpPr>
        <p:spPr>
          <a:xfrm>
            <a:off x="324105" y="4525606"/>
            <a:ext cx="1246493" cy="61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77" name="No match, range queries cannot be applied to a hash index."/>
          <p:cNvSpPr txBox="1"/>
          <p:nvPr/>
        </p:nvSpPr>
        <p:spPr>
          <a:xfrm>
            <a:off x="183928" y="2664459"/>
            <a:ext cx="858540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dirty="0"/>
              <a:t>No match</a:t>
            </a:r>
            <a:r>
              <a:rPr dirty="0"/>
              <a:t>, range queries </a:t>
            </a:r>
            <a:r>
              <a:rPr dirty="0">
                <a:solidFill>
                  <a:srgbClr val="FE1E00"/>
                </a:solidFill>
              </a:rPr>
              <a:t>cannot be</a:t>
            </a:r>
            <a:r>
              <a:rPr dirty="0"/>
              <a:t> applied to a hash index. 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2" animBg="1" advAuto="0"/>
      <p:bldP spid="177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Matching index</a:t>
            </a:r>
          </a:p>
        </p:txBody>
      </p:sp>
      <p:sp>
        <p:nvSpPr>
          <p:cNvPr id="175" name="A hash index on the search key (Sailors.sid)…"/>
          <p:cNvSpPr txBox="1"/>
          <p:nvPr/>
        </p:nvSpPr>
        <p:spPr>
          <a:xfrm>
            <a:off x="183928" y="511174"/>
            <a:ext cx="7772639" cy="4170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789131" indent="-649431" defTabSz="457200">
              <a:lnSpc>
                <a:spcPts val="53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789131" indent="-649431" defTabSz="457200">
              <a:lnSpc>
                <a:spcPts val="53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 startAt="2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A</a:t>
            </a:r>
            <a:r>
              <a:rPr dirty="0"/>
              <a:t> hash index </a:t>
            </a:r>
            <a:r>
              <a:rPr b="0" dirty="0"/>
              <a:t>on the search key (</a:t>
            </a:r>
            <a:r>
              <a:rPr b="0" dirty="0" err="1"/>
              <a:t>Sailors.sid</a:t>
            </a:r>
            <a:r>
              <a:rPr b="0" dirty="0"/>
              <a:t>)</a:t>
            </a:r>
          </a:p>
          <a:p>
            <a:pPr marL="1417493" lvl="3" indent="-858693" defTabSz="457200">
              <a:lnSpc>
                <a:spcPts val="64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Sailors.sid</a:t>
            </a:r>
            <a:r>
              <a:rPr sz="2000" b="0" dirty="0"/>
              <a:t> &lt; 50,000</a:t>
            </a:r>
            <a:r>
              <a:rPr dirty="0"/>
              <a:t> </a:t>
            </a:r>
            <a:r>
              <a:rPr sz="2866" baseline="4651" dirty="0"/>
              <a:t>(Sailors)</a:t>
            </a:r>
          </a:p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baseline="5555" dirty="0"/>
          </a:p>
          <a:p>
            <a:pPr marL="1417493" lvl="3" indent="-858693" defTabSz="457200">
              <a:lnSpc>
                <a:spcPts val="64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Sailors.sid</a:t>
            </a:r>
            <a:r>
              <a:rPr sz="2000" b="0" dirty="0"/>
              <a:t> = 50,000</a:t>
            </a:r>
            <a:r>
              <a:rPr dirty="0"/>
              <a:t> </a:t>
            </a:r>
            <a:r>
              <a:rPr sz="2866" baseline="4651" dirty="0"/>
              <a:t>(Sailors)</a:t>
            </a:r>
          </a:p>
        </p:txBody>
      </p:sp>
      <p:sp>
        <p:nvSpPr>
          <p:cNvPr id="176" name="Match, primary conjuncts are: Sailors.sid = 50,000"/>
          <p:cNvSpPr txBox="1"/>
          <p:nvPr/>
        </p:nvSpPr>
        <p:spPr>
          <a:xfrm>
            <a:off x="324105" y="4525606"/>
            <a:ext cx="76324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dirty="0"/>
              <a:t>Match</a:t>
            </a:r>
            <a:r>
              <a:rPr dirty="0"/>
              <a:t>, primary conjuncts are: </a:t>
            </a:r>
            <a:r>
              <a:rPr i="1" dirty="0" err="1">
                <a:latin typeface="Times Roman"/>
                <a:ea typeface="Times Roman"/>
                <a:cs typeface="Times Roman"/>
                <a:sym typeface="Times Roman"/>
              </a:rPr>
              <a:t>Sailors.sid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 = 50,000 </a:t>
            </a:r>
          </a:p>
        </p:txBody>
      </p:sp>
      <p:sp>
        <p:nvSpPr>
          <p:cNvPr id="177" name="No match, range queries cannot be applied to a hash index."/>
          <p:cNvSpPr txBox="1"/>
          <p:nvPr/>
        </p:nvSpPr>
        <p:spPr>
          <a:xfrm>
            <a:off x="183928" y="2664459"/>
            <a:ext cx="1246493" cy="571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7" name="No match, range queries cannot be applied to a hash index.">
            <a:extLst>
              <a:ext uri="{FF2B5EF4-FFF2-40B4-BE49-F238E27FC236}">
                <a16:creationId xmlns:a16="http://schemas.microsoft.com/office/drawing/2014/main" id="{2B10BC1A-E44C-8942-BB17-5552EF80968B}"/>
              </a:ext>
            </a:extLst>
          </p:cNvPr>
          <p:cNvSpPr txBox="1"/>
          <p:nvPr/>
        </p:nvSpPr>
        <p:spPr>
          <a:xfrm>
            <a:off x="183928" y="2664459"/>
            <a:ext cx="858540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dirty="0"/>
              <a:t>No match</a:t>
            </a:r>
            <a:r>
              <a:rPr dirty="0"/>
              <a:t>, range queries </a:t>
            </a:r>
            <a:r>
              <a:rPr dirty="0">
                <a:solidFill>
                  <a:srgbClr val="FE1E00"/>
                </a:solidFill>
              </a:rPr>
              <a:t>cannot be</a:t>
            </a:r>
            <a:r>
              <a:rPr dirty="0"/>
              <a:t> applied to a hash index. 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964356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77" grpId="0" animBg="1" advAuto="0"/>
      <p:bldP spid="7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Matching index</a:t>
            </a:r>
          </a:p>
        </p:txBody>
      </p:sp>
      <p:sp>
        <p:nvSpPr>
          <p:cNvPr id="183" name="A B+ tree index on the search key (Sailors.rating, Sailors.age)…"/>
          <p:cNvSpPr txBox="1"/>
          <p:nvPr/>
        </p:nvSpPr>
        <p:spPr>
          <a:xfrm>
            <a:off x="149432" y="-62515"/>
            <a:ext cx="8655894" cy="350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789131" indent="-649431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789131" indent="-649431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 startAt="2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789131" indent="-649431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 startAt="3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0" dirty="0"/>
              <a:t>A </a:t>
            </a:r>
            <a:r>
              <a:rPr sz="2400" dirty="0"/>
              <a:t>B+ tree </a:t>
            </a:r>
            <a:r>
              <a:rPr sz="2400" b="0" dirty="0"/>
              <a:t>index on the search key (</a:t>
            </a:r>
            <a:r>
              <a:rPr sz="2400" b="0" dirty="0" err="1"/>
              <a:t>Sailors.rating</a:t>
            </a:r>
            <a:r>
              <a:rPr sz="2400" b="0" dirty="0"/>
              <a:t>, </a:t>
            </a:r>
            <a:r>
              <a:rPr sz="2400" b="0" dirty="0" err="1"/>
              <a:t>Sailors.age</a:t>
            </a:r>
            <a:r>
              <a:rPr sz="2400" b="0" dirty="0"/>
              <a:t>) </a:t>
            </a:r>
          </a:p>
          <a:p>
            <a:pPr marL="1417493" lvl="3" indent="-858693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Sailors.rating</a:t>
            </a:r>
            <a:r>
              <a:rPr sz="2000" b="0" dirty="0"/>
              <a:t> &lt; 8 </a:t>
            </a:r>
            <a:r>
              <a:rPr sz="2000" b="0" dirty="0">
                <a:latin typeface="Times Roman"/>
                <a:ea typeface="Times Roman"/>
                <a:cs typeface="Times Roman"/>
                <a:sym typeface="Times Roman"/>
              </a:rPr>
              <a:t>∧ </a:t>
            </a:r>
            <a:r>
              <a:rPr sz="2000" b="0" dirty="0" err="1"/>
              <a:t>Sailors.age</a:t>
            </a:r>
            <a:r>
              <a:rPr sz="2000" b="0" dirty="0"/>
              <a:t> = 21</a:t>
            </a:r>
            <a:r>
              <a:rPr dirty="0"/>
              <a:t> </a:t>
            </a:r>
            <a:r>
              <a:rPr sz="2866" baseline="4651" dirty="0"/>
              <a:t>(Sailors)</a:t>
            </a:r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baseline="5555" dirty="0"/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baseline="5555" dirty="0"/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aseline="5555" dirty="0"/>
          </a:p>
        </p:txBody>
      </p:sp>
      <p:sp>
        <p:nvSpPr>
          <p:cNvPr id="184" name="Match, primary conjuncts are: Sailors.rating = 8"/>
          <p:cNvSpPr txBox="1"/>
          <p:nvPr/>
        </p:nvSpPr>
        <p:spPr>
          <a:xfrm>
            <a:off x="552559" y="3705431"/>
            <a:ext cx="1246493" cy="585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i="1" dirty="0"/>
          </a:p>
        </p:txBody>
      </p:sp>
      <p:sp>
        <p:nvSpPr>
          <p:cNvPr id="185" name="Match, primary conjuncts are Sailors.rating &lt; 8 and Sailors.rating &lt; 8 ∧ Sailors.age = 21"/>
          <p:cNvSpPr txBox="1"/>
          <p:nvPr/>
        </p:nvSpPr>
        <p:spPr>
          <a:xfrm>
            <a:off x="552559" y="2112641"/>
            <a:ext cx="7259946" cy="515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lvl="5" indent="1143000" defTabSz="457200">
              <a:lnSpc>
                <a:spcPct val="1500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i="1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2" animBg="1" advAuto="0"/>
      <p:bldP spid="185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Matching index</a:t>
            </a:r>
          </a:p>
        </p:txBody>
      </p:sp>
      <p:sp>
        <p:nvSpPr>
          <p:cNvPr id="183" name="A B+ tree index on the search key (Sailors.rating, Sailors.age)…"/>
          <p:cNvSpPr txBox="1"/>
          <p:nvPr/>
        </p:nvSpPr>
        <p:spPr>
          <a:xfrm>
            <a:off x="149432" y="-62515"/>
            <a:ext cx="8655894" cy="4572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89131" indent="-649431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789131" indent="-649431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 startAt="2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789131" indent="-649431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 startAt="3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0" dirty="0"/>
              <a:t>A </a:t>
            </a:r>
            <a:r>
              <a:rPr sz="2400" dirty="0"/>
              <a:t>B+ tree </a:t>
            </a:r>
            <a:r>
              <a:rPr sz="2400" b="0" dirty="0"/>
              <a:t>index on the search key (</a:t>
            </a:r>
            <a:r>
              <a:rPr sz="2400" b="0" dirty="0" err="1"/>
              <a:t>Sailors.rating</a:t>
            </a:r>
            <a:r>
              <a:rPr sz="2400" b="0" dirty="0"/>
              <a:t>, </a:t>
            </a:r>
            <a:r>
              <a:rPr sz="2400" b="0" dirty="0" err="1"/>
              <a:t>Sailors.age</a:t>
            </a:r>
            <a:r>
              <a:rPr sz="2400" b="0" dirty="0"/>
              <a:t>) </a:t>
            </a:r>
          </a:p>
          <a:p>
            <a:pPr marL="1417493" lvl="3" indent="-858693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Sailors.rating</a:t>
            </a:r>
            <a:r>
              <a:rPr sz="2000" b="0" dirty="0"/>
              <a:t> &lt; 8 </a:t>
            </a:r>
            <a:r>
              <a:rPr sz="2000" b="0" dirty="0">
                <a:latin typeface="Times Roman"/>
                <a:ea typeface="Times Roman"/>
                <a:cs typeface="Times Roman"/>
                <a:sym typeface="Times Roman"/>
              </a:rPr>
              <a:t>∧ </a:t>
            </a:r>
            <a:r>
              <a:rPr sz="2000" b="0" dirty="0" err="1"/>
              <a:t>Sailors.age</a:t>
            </a:r>
            <a:r>
              <a:rPr sz="2000" b="0" dirty="0"/>
              <a:t> = 21</a:t>
            </a:r>
            <a:r>
              <a:rPr dirty="0"/>
              <a:t> </a:t>
            </a:r>
            <a:r>
              <a:rPr sz="2866" baseline="4651" dirty="0"/>
              <a:t>(Sailors)</a:t>
            </a:r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baseline="5555" dirty="0"/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baseline="5555" dirty="0"/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aseline="5555" dirty="0"/>
          </a:p>
          <a:p>
            <a:pPr marL="1417493" lvl="3" indent="-858693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Sailors.rating</a:t>
            </a:r>
            <a:r>
              <a:rPr sz="2000" b="0" dirty="0"/>
              <a:t> = 8</a:t>
            </a:r>
            <a:r>
              <a:rPr dirty="0"/>
              <a:t> </a:t>
            </a:r>
            <a:r>
              <a:rPr sz="2866" baseline="4651" dirty="0"/>
              <a:t>(Sailors)</a:t>
            </a:r>
            <a:endParaRPr lang="en-US" sz="2866" baseline="4651" dirty="0"/>
          </a:p>
          <a:p>
            <a:pPr marL="1417493" lvl="3" indent="-858693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866" baseline="4651" dirty="0"/>
          </a:p>
        </p:txBody>
      </p:sp>
      <p:sp>
        <p:nvSpPr>
          <p:cNvPr id="184" name="Match, primary conjuncts are: Sailors.rating = 8"/>
          <p:cNvSpPr txBox="1"/>
          <p:nvPr/>
        </p:nvSpPr>
        <p:spPr>
          <a:xfrm>
            <a:off x="552559" y="3705431"/>
            <a:ext cx="1246493" cy="585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i="1" dirty="0"/>
          </a:p>
        </p:txBody>
      </p:sp>
      <p:sp>
        <p:nvSpPr>
          <p:cNvPr id="185" name="Match, primary conjuncts are Sailors.rating &lt; 8 and Sailors.rating &lt; 8 ∧ Sailors.age = 21"/>
          <p:cNvSpPr txBox="1"/>
          <p:nvPr/>
        </p:nvSpPr>
        <p:spPr>
          <a:xfrm>
            <a:off x="552559" y="2112641"/>
            <a:ext cx="7259946" cy="97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5" indent="1143000" defTabSz="457200">
              <a:lnSpc>
                <a:spcPct val="1500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 dirty="0"/>
              <a:t>Match</a:t>
            </a:r>
            <a:r>
              <a:rPr sz="2000" dirty="0"/>
              <a:t>, primary conjuncts are </a:t>
            </a:r>
            <a:r>
              <a:rPr sz="2000" i="1" dirty="0" err="1">
                <a:latin typeface="Times Roman"/>
                <a:ea typeface="Times Roman"/>
                <a:cs typeface="Times Roman"/>
                <a:sym typeface="Times Roman"/>
              </a:rPr>
              <a:t>Sailors.rating</a:t>
            </a:r>
            <a:r>
              <a:rPr sz="2000" i="1" dirty="0">
                <a:latin typeface="Times Roman"/>
                <a:ea typeface="Times Roman"/>
                <a:cs typeface="Times Roman"/>
                <a:sym typeface="Times Roman"/>
              </a:rPr>
              <a:t> &lt; 8 </a:t>
            </a:r>
            <a:r>
              <a:rPr sz="2000" dirty="0"/>
              <a:t>and</a:t>
            </a:r>
            <a:r>
              <a:rPr lang="en-AU" sz="2000" dirty="0"/>
              <a:t> </a:t>
            </a:r>
            <a:r>
              <a:rPr sz="2000" i="1" dirty="0" err="1">
                <a:latin typeface="Times Roman"/>
                <a:ea typeface="Times Roman"/>
                <a:cs typeface="Times Roman"/>
                <a:sym typeface="Times Roman"/>
              </a:rPr>
              <a:t>Sailors.age</a:t>
            </a:r>
            <a:r>
              <a:rPr sz="2000" i="1" dirty="0">
                <a:latin typeface="Times Roman"/>
                <a:ea typeface="Times Roman"/>
                <a:cs typeface="Times Roman"/>
                <a:sym typeface="Times Roman"/>
              </a:rPr>
              <a:t> = 21</a:t>
            </a:r>
            <a:r>
              <a:rPr lang="en-AU" sz="2000" i="1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lang="en-AU" sz="2000" dirty="0">
                <a:latin typeface="Times Roman"/>
                <a:ea typeface="Times Roman"/>
                <a:cs typeface="Times Roman"/>
                <a:sym typeface="Times Roman"/>
              </a:rPr>
              <a:t>the prefix of search key contains them</a:t>
            </a:r>
            <a:endParaRPr lang="en-US" sz="20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466417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 advAuto="0"/>
      <p:bldP spid="185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/>
          </a:p>
        </p:txBody>
      </p:sp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Matching index</a:t>
            </a:r>
          </a:p>
        </p:txBody>
      </p:sp>
      <p:sp>
        <p:nvSpPr>
          <p:cNvPr id="183" name="A B+ tree index on the search key (Sailors.rating, Sailors.age)…"/>
          <p:cNvSpPr txBox="1"/>
          <p:nvPr/>
        </p:nvSpPr>
        <p:spPr>
          <a:xfrm>
            <a:off x="149432" y="-62515"/>
            <a:ext cx="8655894" cy="5187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789131" indent="-649431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789131" indent="-649431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 startAt="2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789131" indent="-649431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 startAt="3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0" dirty="0"/>
              <a:t>A </a:t>
            </a:r>
            <a:r>
              <a:rPr sz="2400" dirty="0"/>
              <a:t>B+ tree </a:t>
            </a:r>
            <a:r>
              <a:rPr sz="2400" b="0" dirty="0"/>
              <a:t>index on the search key (</a:t>
            </a:r>
            <a:r>
              <a:rPr sz="2400" b="0" dirty="0" err="1"/>
              <a:t>Sailors.rating</a:t>
            </a:r>
            <a:r>
              <a:rPr sz="2400" b="0" dirty="0"/>
              <a:t>, </a:t>
            </a:r>
            <a:r>
              <a:rPr sz="2400" b="0" dirty="0" err="1"/>
              <a:t>Sailors.age</a:t>
            </a:r>
            <a:r>
              <a:rPr sz="2400" b="0" dirty="0"/>
              <a:t>) </a:t>
            </a:r>
          </a:p>
          <a:p>
            <a:pPr marL="1417493" lvl="3" indent="-858693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Sailors.rating</a:t>
            </a:r>
            <a:r>
              <a:rPr sz="2000" b="0" dirty="0"/>
              <a:t> &lt; 8 </a:t>
            </a:r>
            <a:r>
              <a:rPr sz="2000" b="0" dirty="0">
                <a:latin typeface="Times Roman"/>
                <a:ea typeface="Times Roman"/>
                <a:cs typeface="Times Roman"/>
                <a:sym typeface="Times Roman"/>
              </a:rPr>
              <a:t>∧ </a:t>
            </a:r>
            <a:r>
              <a:rPr sz="2000" b="0" dirty="0" err="1"/>
              <a:t>Sailors.age</a:t>
            </a:r>
            <a:r>
              <a:rPr sz="2000" b="0" dirty="0"/>
              <a:t> = 21</a:t>
            </a:r>
            <a:r>
              <a:rPr dirty="0"/>
              <a:t> </a:t>
            </a:r>
            <a:r>
              <a:rPr sz="2866" baseline="4651" dirty="0"/>
              <a:t>(Sailors)</a:t>
            </a:r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baseline="5555" dirty="0"/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baseline="5555" dirty="0"/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aseline="5555" dirty="0"/>
          </a:p>
          <a:p>
            <a:pPr marL="1417493" lvl="3" indent="-858693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Sailors.rating</a:t>
            </a:r>
            <a:r>
              <a:rPr sz="2000" b="0" dirty="0"/>
              <a:t> = 8</a:t>
            </a:r>
            <a:r>
              <a:rPr dirty="0"/>
              <a:t> </a:t>
            </a:r>
            <a:r>
              <a:rPr sz="2866" baseline="4651" dirty="0"/>
              <a:t>(Sailors)</a:t>
            </a:r>
            <a:endParaRPr lang="en-US" sz="2866" baseline="4651" dirty="0"/>
          </a:p>
          <a:p>
            <a:pPr marL="1417493" lvl="3" indent="-858693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866" baseline="4651" dirty="0"/>
          </a:p>
          <a:p>
            <a:pPr marL="1417493" lvl="3" indent="-858693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Sailors.age</a:t>
            </a:r>
            <a:r>
              <a:rPr sz="2000" b="0" dirty="0"/>
              <a:t> = 21</a:t>
            </a:r>
            <a:r>
              <a:rPr dirty="0"/>
              <a:t> </a:t>
            </a:r>
            <a:r>
              <a:rPr sz="2866" baseline="4651" dirty="0"/>
              <a:t>(Sailors)</a:t>
            </a:r>
          </a:p>
        </p:txBody>
      </p:sp>
      <p:sp>
        <p:nvSpPr>
          <p:cNvPr id="184" name="Match, primary conjuncts are: Sailors.rating = 8"/>
          <p:cNvSpPr txBox="1"/>
          <p:nvPr/>
        </p:nvSpPr>
        <p:spPr>
          <a:xfrm>
            <a:off x="552559" y="3705431"/>
            <a:ext cx="6295952" cy="585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 dirty="0"/>
              <a:t>Match</a:t>
            </a:r>
            <a:r>
              <a:rPr sz="2000" dirty="0"/>
              <a:t>, primary conjuncts are: </a:t>
            </a:r>
            <a:r>
              <a:rPr sz="2000" i="1" dirty="0" err="1"/>
              <a:t>Sailors.rating</a:t>
            </a:r>
            <a:r>
              <a:rPr sz="2000" i="1" dirty="0"/>
              <a:t> = 8</a:t>
            </a:r>
          </a:p>
        </p:txBody>
      </p:sp>
      <p:sp>
        <p:nvSpPr>
          <p:cNvPr id="8" name="Match, primary conjuncts are Sailors.rating &lt; 8 and Sailors.rating &lt; 8 ∧ Sailors.age = 21">
            <a:extLst>
              <a:ext uri="{FF2B5EF4-FFF2-40B4-BE49-F238E27FC236}">
                <a16:creationId xmlns:a16="http://schemas.microsoft.com/office/drawing/2014/main" id="{A47BF786-8BAC-F046-B58B-DA340C5E7962}"/>
              </a:ext>
            </a:extLst>
          </p:cNvPr>
          <p:cNvSpPr txBox="1"/>
          <p:nvPr/>
        </p:nvSpPr>
        <p:spPr>
          <a:xfrm>
            <a:off x="552559" y="2112641"/>
            <a:ext cx="7259946" cy="97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5" indent="1143000" defTabSz="457200">
              <a:lnSpc>
                <a:spcPct val="1500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 dirty="0"/>
              <a:t>Match</a:t>
            </a:r>
            <a:r>
              <a:rPr sz="2000" dirty="0"/>
              <a:t>, primary conjuncts are </a:t>
            </a:r>
            <a:r>
              <a:rPr sz="2000" i="1" dirty="0" err="1">
                <a:latin typeface="Times Roman"/>
                <a:ea typeface="Times Roman"/>
                <a:cs typeface="Times Roman"/>
                <a:sym typeface="Times Roman"/>
              </a:rPr>
              <a:t>Sailors.rating</a:t>
            </a:r>
            <a:r>
              <a:rPr sz="2000" i="1" dirty="0">
                <a:latin typeface="Times Roman"/>
                <a:ea typeface="Times Roman"/>
                <a:cs typeface="Times Roman"/>
                <a:sym typeface="Times Roman"/>
              </a:rPr>
              <a:t> &lt; 8 </a:t>
            </a:r>
            <a:r>
              <a:rPr sz="2000" dirty="0"/>
              <a:t>and</a:t>
            </a:r>
            <a:r>
              <a:rPr lang="en-AU" sz="2000" dirty="0"/>
              <a:t> </a:t>
            </a:r>
            <a:r>
              <a:rPr sz="2000" i="1" dirty="0" err="1">
                <a:latin typeface="Times Roman"/>
                <a:ea typeface="Times Roman"/>
                <a:cs typeface="Times Roman"/>
                <a:sym typeface="Times Roman"/>
              </a:rPr>
              <a:t>Sailors.age</a:t>
            </a:r>
            <a:r>
              <a:rPr sz="2000" i="1" dirty="0">
                <a:latin typeface="Times Roman"/>
                <a:ea typeface="Times Roman"/>
                <a:cs typeface="Times Roman"/>
                <a:sym typeface="Times Roman"/>
              </a:rPr>
              <a:t> = 21</a:t>
            </a:r>
            <a:r>
              <a:rPr lang="en-AU" sz="2000" i="1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lang="en-AU" sz="2000" dirty="0">
                <a:latin typeface="Times Roman"/>
                <a:ea typeface="Times Roman"/>
                <a:cs typeface="Times Roman"/>
                <a:sym typeface="Times Roman"/>
              </a:rPr>
              <a:t>the prefix of search key contains them</a:t>
            </a:r>
            <a:endParaRPr lang="en-US" sz="20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99365720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 advAuto="0"/>
      <p:bldP spid="8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38</a:t>
            </a:fld>
            <a:endParaRPr/>
          </a:p>
        </p:txBody>
      </p:sp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Matching index</a:t>
            </a:r>
          </a:p>
        </p:txBody>
      </p:sp>
      <p:sp>
        <p:nvSpPr>
          <p:cNvPr id="183" name="A B+ tree index on the search key (Sailors.rating, Sailors.age)…"/>
          <p:cNvSpPr txBox="1"/>
          <p:nvPr/>
        </p:nvSpPr>
        <p:spPr>
          <a:xfrm>
            <a:off x="149432" y="-62515"/>
            <a:ext cx="8655894" cy="5187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89131" indent="-649431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789131" indent="-649431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 startAt="2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789131" indent="-649431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romanUcPeriod" startAt="3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0" dirty="0"/>
              <a:t>A </a:t>
            </a:r>
            <a:r>
              <a:rPr sz="2400" dirty="0"/>
              <a:t>B+ tree </a:t>
            </a:r>
            <a:r>
              <a:rPr sz="2400" b="0" dirty="0"/>
              <a:t>index on the search key (</a:t>
            </a:r>
            <a:r>
              <a:rPr sz="2400" b="0" dirty="0" err="1"/>
              <a:t>Sailors.rating</a:t>
            </a:r>
            <a:r>
              <a:rPr sz="2400" b="0" dirty="0"/>
              <a:t>, </a:t>
            </a:r>
            <a:r>
              <a:rPr sz="2400" b="0" dirty="0" err="1"/>
              <a:t>Sailors.age</a:t>
            </a:r>
            <a:r>
              <a:rPr sz="2400" b="0" dirty="0"/>
              <a:t>) </a:t>
            </a:r>
          </a:p>
          <a:p>
            <a:pPr marL="1417493" lvl="3" indent="-858693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Sailors.rating</a:t>
            </a:r>
            <a:r>
              <a:rPr sz="2000" b="0" dirty="0"/>
              <a:t> &lt; 8 </a:t>
            </a:r>
            <a:r>
              <a:rPr sz="2000" b="0" dirty="0">
                <a:latin typeface="Times Roman"/>
                <a:ea typeface="Times Roman"/>
                <a:cs typeface="Times Roman"/>
                <a:sym typeface="Times Roman"/>
              </a:rPr>
              <a:t>∧ </a:t>
            </a:r>
            <a:r>
              <a:rPr sz="2000" b="0" dirty="0" err="1"/>
              <a:t>Sailors.age</a:t>
            </a:r>
            <a:r>
              <a:rPr sz="2000" b="0" dirty="0"/>
              <a:t> = 21</a:t>
            </a:r>
            <a:r>
              <a:rPr dirty="0"/>
              <a:t> </a:t>
            </a:r>
            <a:r>
              <a:rPr sz="2866" baseline="4651" dirty="0"/>
              <a:t>(Sailors)</a:t>
            </a:r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baseline="5555" dirty="0"/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baseline="5555" dirty="0"/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aseline="5555" dirty="0"/>
          </a:p>
          <a:p>
            <a:pPr marL="1417493" lvl="3" indent="-858693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Sailors.rating</a:t>
            </a:r>
            <a:r>
              <a:rPr sz="2000" b="0" dirty="0"/>
              <a:t> = 8</a:t>
            </a:r>
            <a:r>
              <a:rPr dirty="0"/>
              <a:t> </a:t>
            </a:r>
            <a:r>
              <a:rPr sz="2866" baseline="4651" dirty="0"/>
              <a:t>(Sailors)</a:t>
            </a:r>
            <a:endParaRPr lang="en-US" sz="2866" baseline="4651" dirty="0"/>
          </a:p>
          <a:p>
            <a:pPr marL="1417493" lvl="3" indent="-858693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866" baseline="4651" dirty="0"/>
          </a:p>
          <a:p>
            <a:pPr marL="1417493" lvl="3" indent="-858693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 New Roman"/>
              <a:buAutoNum type="alphaL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966" baseline="3361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b="0" dirty="0" err="1"/>
              <a:t>Sailors.age</a:t>
            </a:r>
            <a:r>
              <a:rPr sz="2000" b="0" dirty="0"/>
              <a:t> = 21</a:t>
            </a:r>
            <a:r>
              <a:rPr dirty="0"/>
              <a:t> </a:t>
            </a:r>
            <a:r>
              <a:rPr sz="2866" baseline="4651" dirty="0"/>
              <a:t>(Sailors)</a:t>
            </a:r>
          </a:p>
        </p:txBody>
      </p:sp>
      <p:sp>
        <p:nvSpPr>
          <p:cNvPr id="184" name="Match, primary conjuncts are: Sailors.rating = 8"/>
          <p:cNvSpPr txBox="1"/>
          <p:nvPr/>
        </p:nvSpPr>
        <p:spPr>
          <a:xfrm>
            <a:off x="552559" y="3705431"/>
            <a:ext cx="6295952" cy="585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5" indent="1143000"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 dirty="0"/>
              <a:t>Match</a:t>
            </a:r>
            <a:r>
              <a:rPr sz="2000" dirty="0"/>
              <a:t>, primary conjuncts are: </a:t>
            </a:r>
            <a:r>
              <a:rPr sz="2000" i="1" dirty="0" err="1"/>
              <a:t>Sailors.rating</a:t>
            </a:r>
            <a:r>
              <a:rPr sz="2000" i="1" dirty="0"/>
              <a:t> = 8</a:t>
            </a:r>
          </a:p>
        </p:txBody>
      </p:sp>
      <p:sp>
        <p:nvSpPr>
          <p:cNvPr id="186" name="No match. The index on (Sailors.rating, Sailors.age) is primarily sorted on Sailors.rating, so the entire relation would need to be searched to find those sailors with a particular Sailors.age value."/>
          <p:cNvSpPr txBox="1"/>
          <p:nvPr/>
        </p:nvSpPr>
        <p:spPr>
          <a:xfrm>
            <a:off x="338674" y="4983812"/>
            <a:ext cx="7805155" cy="1883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5" indent="1143000" defTabSz="457200">
              <a:lnSpc>
                <a:spcPct val="1500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 dirty="0"/>
              <a:t>No match</a:t>
            </a:r>
            <a:r>
              <a:rPr sz="2000" dirty="0"/>
              <a:t>. The index on (</a:t>
            </a:r>
            <a:r>
              <a:rPr sz="2000" dirty="0" err="1"/>
              <a:t>Sailors.rating</a:t>
            </a:r>
            <a:r>
              <a:rPr sz="2000" dirty="0"/>
              <a:t>, </a:t>
            </a:r>
            <a:r>
              <a:rPr sz="2000" dirty="0" err="1"/>
              <a:t>Sailors.age</a:t>
            </a:r>
            <a:r>
              <a:rPr sz="2000" dirty="0"/>
              <a:t>) is primarily sorted on </a:t>
            </a:r>
            <a:r>
              <a:rPr sz="2000" dirty="0" err="1"/>
              <a:t>Sailors.rating</a:t>
            </a:r>
            <a:r>
              <a:rPr sz="2000" dirty="0"/>
              <a:t>, so the </a:t>
            </a:r>
            <a:r>
              <a:rPr sz="2000" b="1" dirty="0"/>
              <a:t>entire relation</a:t>
            </a:r>
            <a:r>
              <a:rPr sz="2000" dirty="0"/>
              <a:t> would need to be searched to find those sailors with a particular </a:t>
            </a:r>
            <a:r>
              <a:rPr sz="2000" dirty="0" err="1"/>
              <a:t>Sailors.age</a:t>
            </a:r>
            <a:r>
              <a:rPr sz="2000" dirty="0"/>
              <a:t> value. </a:t>
            </a:r>
            <a:br>
              <a:rPr sz="2000" dirty="0"/>
            </a:br>
            <a:endParaRPr sz="2000" dirty="0"/>
          </a:p>
        </p:txBody>
      </p:sp>
      <p:sp>
        <p:nvSpPr>
          <p:cNvPr id="8" name="Match, primary conjuncts are Sailors.rating &lt; 8 and Sailors.rating &lt; 8 ∧ Sailors.age = 21">
            <a:extLst>
              <a:ext uri="{FF2B5EF4-FFF2-40B4-BE49-F238E27FC236}">
                <a16:creationId xmlns:a16="http://schemas.microsoft.com/office/drawing/2014/main" id="{8CCCEF47-48C1-9C4B-A065-BE4F986DF039}"/>
              </a:ext>
            </a:extLst>
          </p:cNvPr>
          <p:cNvSpPr txBox="1"/>
          <p:nvPr/>
        </p:nvSpPr>
        <p:spPr>
          <a:xfrm>
            <a:off x="552559" y="2112641"/>
            <a:ext cx="7259946" cy="97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5" indent="1143000" defTabSz="457200">
              <a:lnSpc>
                <a:spcPct val="1500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b="1" dirty="0"/>
              <a:t>Match</a:t>
            </a:r>
            <a:r>
              <a:rPr sz="2000" dirty="0"/>
              <a:t>, primary conjuncts are </a:t>
            </a:r>
            <a:r>
              <a:rPr sz="2000" i="1" dirty="0" err="1">
                <a:latin typeface="Times Roman"/>
                <a:ea typeface="Times Roman"/>
                <a:cs typeface="Times Roman"/>
                <a:sym typeface="Times Roman"/>
              </a:rPr>
              <a:t>Sailors.rating</a:t>
            </a:r>
            <a:r>
              <a:rPr sz="2000" i="1" dirty="0">
                <a:latin typeface="Times Roman"/>
                <a:ea typeface="Times Roman"/>
                <a:cs typeface="Times Roman"/>
                <a:sym typeface="Times Roman"/>
              </a:rPr>
              <a:t> &lt; 8 </a:t>
            </a:r>
            <a:r>
              <a:rPr sz="2000" dirty="0"/>
              <a:t>and</a:t>
            </a:r>
            <a:r>
              <a:rPr lang="en-AU" sz="2000" dirty="0"/>
              <a:t> </a:t>
            </a:r>
            <a:r>
              <a:rPr sz="2000" i="1" dirty="0" err="1">
                <a:latin typeface="Times Roman"/>
                <a:ea typeface="Times Roman"/>
                <a:cs typeface="Times Roman"/>
                <a:sym typeface="Times Roman"/>
              </a:rPr>
              <a:t>Sailors.age</a:t>
            </a:r>
            <a:r>
              <a:rPr sz="2000" i="1" dirty="0">
                <a:latin typeface="Times Roman"/>
                <a:ea typeface="Times Roman"/>
                <a:cs typeface="Times Roman"/>
                <a:sym typeface="Times Roman"/>
              </a:rPr>
              <a:t> = 21</a:t>
            </a:r>
            <a:r>
              <a:rPr lang="en-AU" sz="2000" i="1" dirty="0">
                <a:latin typeface="Times Roman"/>
                <a:ea typeface="Times Roman"/>
                <a:cs typeface="Times Roman"/>
                <a:sym typeface="Times Roman"/>
              </a:rPr>
              <a:t>, </a:t>
            </a:r>
            <a:r>
              <a:rPr lang="en-AU" sz="2000" dirty="0">
                <a:latin typeface="Times Roman"/>
                <a:ea typeface="Times Roman"/>
                <a:cs typeface="Times Roman"/>
                <a:sym typeface="Times Roman"/>
              </a:rPr>
              <a:t>the prefix of search key contains them</a:t>
            </a:r>
            <a:endParaRPr lang="en-US" sz="20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750873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 advAuto="0"/>
      <p:bldP spid="186" grpId="0" animBg="1" advAuto="0"/>
      <p:bldP spid="8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191" name="TextBox 4"/>
          <p:cNvSpPr txBox="1"/>
          <p:nvPr/>
        </p:nvSpPr>
        <p:spPr>
          <a:xfrm>
            <a:off x="108606" y="3111981"/>
            <a:ext cx="8571188" cy="63403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900" b="1"/>
            </a:lvl1pPr>
          </a:lstStyle>
          <a:p>
            <a:r>
              <a:t>Any questions? </a:t>
            </a:r>
          </a:p>
        </p:txBody>
      </p:sp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Matching index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8229600" cy="79216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Relational Operations</a:t>
            </a:r>
          </a:p>
        </p:txBody>
      </p:sp>
      <p:sp>
        <p:nvSpPr>
          <p:cNvPr id="20486" name="Rectangle 1029"/>
          <p:cNvSpPr>
            <a:spLocks noGrp="1" noChangeArrowheads="1"/>
          </p:cNvSpPr>
          <p:nvPr>
            <p:ph type="body" sz="half" idx="1"/>
          </p:nvPr>
        </p:nvSpPr>
        <p:spPr>
          <a:xfrm>
            <a:off x="211931" y="2205717"/>
            <a:ext cx="8720138" cy="2085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+mn-ea"/>
              </a:rPr>
              <a:t>We will consider how to implement:</a:t>
            </a:r>
          </a:p>
          <a:p>
            <a:pPr lvl="1" eaLnBrk="1" hangingPunct="1">
              <a:defRPr/>
            </a:pPr>
            <a:r>
              <a:rPr lang="en-US" sz="2200" i="1" u="sng" dirty="0">
                <a:solidFill>
                  <a:schemeClr val="accent2"/>
                </a:solidFill>
                <a:latin typeface="+mj-lt"/>
              </a:rPr>
              <a:t>Selection</a:t>
            </a:r>
            <a:r>
              <a:rPr lang="en-US" sz="2200" dirty="0">
                <a:latin typeface="+mj-lt"/>
              </a:rPr>
              <a:t>  (</a:t>
            </a:r>
            <a:r>
              <a:rPr lang="en-US" sz="2200" dirty="0">
                <a:latin typeface="+mj-lt"/>
                <a:sym typeface="Symbol" pitchFamily="18" charset="2"/>
              </a:rPr>
              <a:t></a:t>
            </a:r>
            <a:r>
              <a:rPr lang="en-US" sz="2200" dirty="0">
                <a:latin typeface="+mj-lt"/>
              </a:rPr>
              <a:t>)    Selects a subset of rows from relation</a:t>
            </a:r>
          </a:p>
          <a:p>
            <a:pPr lvl="1" eaLnBrk="1" hangingPunct="1">
              <a:defRPr/>
            </a:pPr>
            <a:r>
              <a:rPr lang="en-US" sz="2200" i="1" u="sng" dirty="0">
                <a:solidFill>
                  <a:schemeClr val="accent2"/>
                </a:solidFill>
                <a:latin typeface="+mj-lt"/>
              </a:rPr>
              <a:t>Projection</a:t>
            </a:r>
            <a:r>
              <a:rPr lang="en-US" sz="2200" dirty="0">
                <a:latin typeface="+mj-lt"/>
              </a:rPr>
              <a:t>  (</a:t>
            </a:r>
            <a:r>
              <a:rPr lang="en-US" sz="2200" dirty="0">
                <a:latin typeface="+mj-lt"/>
                <a:sym typeface="Symbol" pitchFamily="18" charset="2"/>
              </a:rPr>
              <a:t></a:t>
            </a:r>
            <a:r>
              <a:rPr lang="en-US" sz="2200" dirty="0">
                <a:latin typeface="+mj-lt"/>
              </a:rPr>
              <a:t>)   Deletes unwanted columns from relation</a:t>
            </a:r>
          </a:p>
          <a:p>
            <a:pPr lvl="1" eaLnBrk="1" hangingPunct="1">
              <a:defRPr/>
            </a:pPr>
            <a:r>
              <a:rPr lang="en-US" sz="2200" i="1" u="sng" dirty="0">
                <a:solidFill>
                  <a:schemeClr val="accent2"/>
                </a:solidFill>
                <a:latin typeface="+mj-lt"/>
              </a:rPr>
              <a:t>Join</a:t>
            </a:r>
            <a:r>
              <a:rPr lang="en-US" sz="22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200" dirty="0">
                <a:latin typeface="+mj-lt"/>
              </a:rPr>
              <a:t> (      )  Allows us to combine two relations</a:t>
            </a:r>
          </a:p>
          <a:p>
            <a:pPr eaLnBrk="1" hangingPunct="1">
              <a:defRPr/>
            </a:pPr>
            <a:endParaRPr lang="en-US" sz="2400" dirty="0">
              <a:latin typeface="+mj-lt"/>
              <a:ea typeface="+mn-ea"/>
            </a:endParaRPr>
          </a:p>
        </p:txBody>
      </p:sp>
      <p:graphicFrame>
        <p:nvGraphicFramePr>
          <p:cNvPr id="22534" name="Object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4784684"/>
              </p:ext>
            </p:extLst>
          </p:nvPr>
        </p:nvGraphicFramePr>
        <p:xfrm>
          <a:off x="1853827" y="3551859"/>
          <a:ext cx="42703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427038" imgH="261938" progId="Equation.3">
                  <p:embed/>
                </p:oleObj>
              </mc:Choice>
              <mc:Fallback>
                <p:oleObj name="Equation" r:id="rId4" imgW="427038" imgH="261938" progId="Equation.3">
                  <p:embed/>
                  <p:pic>
                    <p:nvPicPr>
                      <p:cNvPr id="2253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827" y="3551859"/>
                        <a:ext cx="427037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2532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077117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Cost estimation for different joins</a:t>
            </a:r>
          </a:p>
        </p:txBody>
      </p:sp>
      <p:sp>
        <p:nvSpPr>
          <p:cNvPr id="198" name="Consider the join R ⨝R.a = S.b S, given the following information about the relations to be joined:…"/>
          <p:cNvSpPr txBox="1"/>
          <p:nvPr/>
        </p:nvSpPr>
        <p:spPr>
          <a:xfrm>
            <a:off x="162726" y="990599"/>
            <a:ext cx="8818548" cy="537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Consider the join R </a:t>
            </a: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⨝</a:t>
            </a:r>
            <a:r>
              <a:rPr sz="1800" baseline="-7407" dirty="0" err="1"/>
              <a:t>R.a</a:t>
            </a:r>
            <a:r>
              <a:rPr sz="1800" baseline="-7407" dirty="0"/>
              <a:t> = </a:t>
            </a:r>
            <a:r>
              <a:rPr sz="1800" baseline="-7407" dirty="0" err="1"/>
              <a:t>S.b</a:t>
            </a:r>
            <a:r>
              <a:rPr baseline="-5128" dirty="0"/>
              <a:t> </a:t>
            </a:r>
            <a:r>
              <a:rPr dirty="0"/>
              <a:t>S, given the following information about the relations to be joined: 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 sz="2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200" dirty="0">
                <a:latin typeface="Times Roman"/>
                <a:ea typeface="Times Roman"/>
                <a:cs typeface="Times Roman"/>
                <a:sym typeface="Times Roman"/>
              </a:rPr>
              <a:t>           </a:t>
            </a:r>
            <a:r>
              <a:rPr sz="2000" b="0" dirty="0"/>
              <a:t>Relation R contains 10,000 tuples and has 10 tuples/page. </a:t>
            </a:r>
            <a:br>
              <a:rPr sz="2000" b="0" dirty="0">
                <a:latin typeface="Times Roman"/>
                <a:ea typeface="Times Roman"/>
                <a:cs typeface="Times Roman"/>
                <a:sym typeface="Times Roman"/>
              </a:rPr>
            </a:br>
            <a:r>
              <a:rPr sz="1200" dirty="0">
                <a:latin typeface="Times Roman"/>
                <a:ea typeface="Times Roman"/>
                <a:cs typeface="Times Roman"/>
                <a:sym typeface="Times Roman"/>
              </a:rPr>
              <a:t>           </a:t>
            </a:r>
            <a:r>
              <a:rPr sz="2000" b="0" dirty="0"/>
              <a:t>Relation S contains 2,000 tuples and also has 10 tuples/page. </a:t>
            </a:r>
            <a:br>
              <a:rPr sz="2000" b="0" dirty="0">
                <a:latin typeface="Times Roman"/>
                <a:ea typeface="Times Roman"/>
                <a:cs typeface="Times Roman"/>
                <a:sym typeface="Times Roman"/>
              </a:rPr>
            </a:br>
            <a:r>
              <a:rPr sz="1200" dirty="0">
                <a:latin typeface="Times Roman"/>
                <a:ea typeface="Times Roman"/>
                <a:cs typeface="Times Roman"/>
                <a:sym typeface="Times Roman"/>
              </a:rPr>
              <a:t>           </a:t>
            </a:r>
            <a:r>
              <a:rPr sz="2000" b="0" dirty="0"/>
              <a:t>Attribute b of relation S is the primary key for S. </a:t>
            </a:r>
            <a:br>
              <a:rPr sz="2000" b="0" dirty="0">
                <a:latin typeface="Times Roman"/>
                <a:ea typeface="Times Roman"/>
                <a:cs typeface="Times Roman"/>
                <a:sym typeface="Times Roman"/>
              </a:rPr>
            </a:br>
            <a:r>
              <a:rPr sz="1200" dirty="0">
                <a:latin typeface="Times Roman"/>
                <a:ea typeface="Times Roman"/>
                <a:cs typeface="Times Roman"/>
                <a:sym typeface="Times Roman"/>
              </a:rPr>
              <a:t>           </a:t>
            </a:r>
            <a:r>
              <a:rPr sz="2000" b="0" dirty="0"/>
              <a:t>Both relations are stored as simple heap files. </a:t>
            </a:r>
            <a:br>
              <a:rPr sz="2000" b="0" dirty="0">
                <a:latin typeface="Times Roman"/>
                <a:ea typeface="Times Roman"/>
                <a:cs typeface="Times Roman"/>
                <a:sym typeface="Times Roman"/>
              </a:rPr>
            </a:br>
            <a:r>
              <a:rPr sz="1200" dirty="0">
                <a:latin typeface="Times Roman"/>
                <a:ea typeface="Times Roman"/>
                <a:cs typeface="Times Roman"/>
                <a:sym typeface="Times Roman"/>
              </a:rPr>
              <a:t>           </a:t>
            </a:r>
            <a:r>
              <a:rPr sz="2000" b="0" dirty="0"/>
              <a:t>Neither relation has any indexes built on it. </a:t>
            </a:r>
            <a:br>
              <a:rPr sz="2000" b="0" dirty="0">
                <a:latin typeface="Times Roman"/>
                <a:ea typeface="Times Roman"/>
                <a:cs typeface="Times Roman"/>
                <a:sym typeface="Times Roman"/>
              </a:rPr>
            </a:br>
            <a:r>
              <a:rPr sz="1200" dirty="0">
                <a:latin typeface="Times Roman"/>
                <a:ea typeface="Times Roman"/>
                <a:cs typeface="Times Roman"/>
                <a:sym typeface="Times Roman"/>
              </a:rPr>
              <a:t>           </a:t>
            </a:r>
            <a:r>
              <a:rPr sz="2000" b="0" dirty="0"/>
              <a:t>52 buffer pages are available. </a:t>
            </a:r>
          </a:p>
          <a:p>
            <a:pPr defTabSz="457200">
              <a:spcBef>
                <a:spcPts val="1200"/>
              </a:spcBef>
              <a:defRPr sz="2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0" dirty="0"/>
              <a:t>The cost metric is the number of page I/</a:t>
            </a:r>
            <a:r>
              <a:rPr sz="2400" b="0" dirty="0" err="1"/>
              <a:t>Os</a:t>
            </a:r>
            <a:r>
              <a:rPr sz="2400" b="0" dirty="0"/>
              <a:t> unless otherwise noted and the cost of writing out the result should be uniformly ignored.</a:t>
            </a:r>
            <a:br>
              <a:rPr b="0" dirty="0">
                <a:latin typeface="Times Roman"/>
                <a:ea typeface="Times Roman"/>
                <a:cs typeface="Times Roman"/>
                <a:sym typeface="Times Roman"/>
              </a:rPr>
            </a:br>
            <a:r>
              <a:rPr b="0" dirty="0">
                <a:solidFill>
                  <a:srgbClr val="0939F9"/>
                </a:solidFill>
              </a:rPr>
              <a:t>Let </a:t>
            </a:r>
            <a:r>
              <a:rPr b="0" i="1" dirty="0">
                <a:solidFill>
                  <a:srgbClr val="0939F9"/>
                </a:solidFill>
                <a:latin typeface="Times Roman"/>
                <a:ea typeface="Times Roman"/>
                <a:cs typeface="Times Roman"/>
                <a:sym typeface="Times Roman"/>
              </a:rPr>
              <a:t>M=10,000 / 10</a:t>
            </a:r>
            <a:r>
              <a:rPr sz="1066" b="0" baseline="75000" dirty="0">
                <a:solidFill>
                  <a:srgbClr val="0939F9"/>
                </a:solidFill>
              </a:rPr>
              <a:t>  </a:t>
            </a:r>
            <a:r>
              <a:rPr b="0" dirty="0">
                <a:solidFill>
                  <a:srgbClr val="0939F9"/>
                </a:solidFill>
              </a:rPr>
              <a:t>= 1000 be the number of pages in R</a:t>
            </a:r>
          </a:p>
          <a:p>
            <a:pPr defTabSz="457200">
              <a:spcBef>
                <a:spcPts val="1200"/>
              </a:spcBef>
              <a:defRPr sz="2600">
                <a:solidFill>
                  <a:srgbClr val="0939F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N=2,000 / 10 </a:t>
            </a:r>
            <a:r>
              <a:rPr dirty="0"/>
              <a:t>= 200 bet he number of pages in S, and </a:t>
            </a:r>
          </a:p>
          <a:p>
            <a:pPr defTabSz="457200">
              <a:spcBef>
                <a:spcPts val="1200"/>
              </a:spcBef>
              <a:defRPr sz="2600">
                <a:solidFill>
                  <a:srgbClr val="0939F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B </a:t>
            </a:r>
            <a:r>
              <a:rPr dirty="0"/>
              <a:t>= 52 be the number of buffer pages available.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0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Cost estimation for different joins</a:t>
            </a:r>
          </a:p>
        </p:txBody>
      </p:sp>
      <p:sp>
        <p:nvSpPr>
          <p:cNvPr id="204" name="a. What is the cost of joining R and S using the page-oriented Simple Nested Loops algorithm? What is the minimum number of buffer pages (in memory) required in order for this cost to remain unchanged?"/>
          <p:cNvSpPr txBox="1"/>
          <p:nvPr/>
        </p:nvSpPr>
        <p:spPr>
          <a:xfrm>
            <a:off x="162726" y="990599"/>
            <a:ext cx="8818548" cy="1680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a. What is the cost of joining R and S using the </a:t>
            </a: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page-oriented Simple Nested Loops </a:t>
            </a:r>
            <a:r>
              <a:t>algorithm? What is the minimum number of buffer pages (in memory) required in order for this cost to remain unchanged? </a:t>
            </a:r>
          </a:p>
        </p:txBody>
      </p:sp>
      <p:sp>
        <p:nvSpPr>
          <p:cNvPr id="205" name="The basic idea of page-oriented nested loops join is:…"/>
          <p:cNvSpPr txBox="1"/>
          <p:nvPr/>
        </p:nvSpPr>
        <p:spPr>
          <a:xfrm>
            <a:off x="162726" y="2849814"/>
            <a:ext cx="8818548" cy="3354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basic idea of </a:t>
            </a:r>
            <a:r>
              <a:rPr>
                <a:solidFill>
                  <a:srgbClr val="FE1902"/>
                </a:solidFill>
              </a:rPr>
              <a:t>page-oriented nested loops</a:t>
            </a:r>
            <a:r>
              <a:t> join is: </a:t>
            </a: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do a page by page scan of the </a:t>
            </a:r>
            <a:r>
              <a:rPr b="1"/>
              <a:t>outer</a:t>
            </a:r>
            <a:r>
              <a:t> relation</a:t>
            </a: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for each outer page, do a page-by-page scan of the </a:t>
            </a:r>
            <a:r>
              <a:rPr b="1"/>
              <a:t>inner</a:t>
            </a:r>
            <a:r>
              <a:t> relation. </a:t>
            </a: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cost can be </a:t>
            </a:r>
            <a:r>
              <a:rPr>
                <a:solidFill>
                  <a:srgbClr val="FF1601"/>
                </a:solidFill>
              </a:rPr>
              <a:t>minimised</a:t>
            </a:r>
            <a:r>
              <a:t> by selecting the smaller relation as the outer relation: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10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Cost estimation for different joins</a:t>
            </a:r>
          </a:p>
        </p:txBody>
      </p:sp>
      <p:sp>
        <p:nvSpPr>
          <p:cNvPr id="211" name="a. What is the cost of joining R and S using the page-oriented Simple Nested Loops algorithm? What is the minimum number of buffer pages (in memory) required in order for this cost to remain unchanged?"/>
          <p:cNvSpPr txBox="1"/>
          <p:nvPr/>
        </p:nvSpPr>
        <p:spPr>
          <a:xfrm>
            <a:off x="162726" y="990599"/>
            <a:ext cx="8818548" cy="1680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a. What is the cost of joining R and S using the </a:t>
            </a: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page-oriented Simple Nested Loops </a:t>
            </a:r>
            <a:r>
              <a:t>algorithm? What is the minimum number of buffer pages (in memory) required in order for this cost to remain unchanged? </a:t>
            </a:r>
          </a:p>
        </p:txBody>
      </p:sp>
      <p:sp>
        <p:nvSpPr>
          <p:cNvPr id="212" name="Total cost = (# of pages in outer) + (# of pages in outer × # of pages in inner)…"/>
          <p:cNvSpPr txBox="1"/>
          <p:nvPr/>
        </p:nvSpPr>
        <p:spPr>
          <a:xfrm>
            <a:off x="162726" y="2823266"/>
            <a:ext cx="8818548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Total cost = (# of pages in outer) + (# of pages in outer × # of pages in inner) </a:t>
            </a:r>
          </a:p>
          <a:p>
            <a:pPr lvl="6" indent="1371600"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N </a:t>
            </a:r>
            <a:r>
              <a:t>+ (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N </a:t>
            </a:r>
            <a:r>
              <a:t>×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t>) </a:t>
            </a:r>
          </a:p>
          <a:p>
            <a:pPr lvl="6" indent="1371600"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200 + (200 × 1000) </a:t>
            </a:r>
          </a:p>
          <a:p>
            <a:pPr lvl="6" indent="1371600"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200,200</a:t>
            </a: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total 3 buffer pages are required. (one input R, one input S, one output)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21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Cost estimation for different joins</a:t>
            </a:r>
          </a:p>
        </p:txBody>
      </p:sp>
      <p:sp>
        <p:nvSpPr>
          <p:cNvPr id="218" name="b. What is the cost of joining R and S using the Block Nested Loops algorithm? What is the minimum number of buffer pages required in order for this cost to remain unchanged?"/>
          <p:cNvSpPr txBox="1"/>
          <p:nvPr/>
        </p:nvSpPr>
        <p:spPr>
          <a:xfrm>
            <a:off x="162726" y="990599"/>
            <a:ext cx="8818548" cy="129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b. What is the cost of joining R and S using the </a:t>
            </a: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Block Nested Loops </a:t>
            </a:r>
            <a:r>
              <a:t>algorithm? What is the minimum number of buffer pages required in order for this cost to remain unchanged? </a:t>
            </a:r>
          </a:p>
        </p:txBody>
      </p:sp>
      <p:sp>
        <p:nvSpPr>
          <p:cNvPr id="219" name="In block nested loops join…"/>
          <p:cNvSpPr txBox="1"/>
          <p:nvPr/>
        </p:nvSpPr>
        <p:spPr>
          <a:xfrm>
            <a:off x="162726" y="2849814"/>
            <a:ext cx="8818548" cy="2820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</a:t>
            </a:r>
            <a:r>
              <a:rPr>
                <a:solidFill>
                  <a:srgbClr val="FC0F04"/>
                </a:solidFill>
              </a:rPr>
              <a:t>block nested loops join</a:t>
            </a: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the outer relation is read </a:t>
            </a:r>
            <a:r>
              <a:rPr>
                <a:solidFill>
                  <a:srgbClr val="FE1F02"/>
                </a:solidFill>
              </a:rPr>
              <a:t>in blocks</a:t>
            </a:r>
            <a:r>
              <a:t> (groups of pages that will fit into whatever buffer pages are available)</a:t>
            </a: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2.for each block, do a page-by-page scan of the inner relation. </a:t>
            </a: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outer relation is scanned once, and the inner relation is scanned only once for the outer block.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22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Cost estimation for different joins</a:t>
            </a:r>
          </a:p>
        </p:txBody>
      </p:sp>
      <p:sp>
        <p:nvSpPr>
          <p:cNvPr id="225" name="b. What is the cost of joining R and S using the Block Nested Loops algorithm? What is the minimum number of buffer pages required in order for this cost to remain unchanged?"/>
          <p:cNvSpPr txBox="1"/>
          <p:nvPr/>
        </p:nvSpPr>
        <p:spPr>
          <a:xfrm>
            <a:off x="162726" y="990599"/>
            <a:ext cx="8818548" cy="129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b. What is the cost of joining R and S using the </a:t>
            </a: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Block Nested Loops </a:t>
            </a:r>
            <a:r>
              <a:t>algorithm? What is the minimum number of buffer pages required in order for this cost to remain unchanged? </a:t>
            </a:r>
          </a:p>
        </p:txBody>
      </p:sp>
      <p:sp>
        <p:nvSpPr>
          <p:cNvPr id="226" name="# of blocks = ceil( #pages in outer / (B - 2) ) = ceil(200 / 50) = 4…"/>
          <p:cNvSpPr txBox="1"/>
          <p:nvPr/>
        </p:nvSpPr>
        <p:spPr>
          <a:xfrm>
            <a:off x="162726" y="2849814"/>
            <a:ext cx="8818548" cy="319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# of blocks = ceil( #pages in outer / (B - 2)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) </a:t>
            </a:r>
            <a:r>
              <a:t>= ceil(200 / 50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) </a:t>
            </a:r>
            <a:r>
              <a:t>= 4</a:t>
            </a: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Total cost = (# of pages in outer) + (# of blocks × # of pages in inner) </a:t>
            </a:r>
          </a:p>
          <a:p>
            <a:pPr lvl="6" indent="1371600"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200 + (4 × 1000) </a:t>
            </a:r>
          </a:p>
          <a:p>
            <a:pPr lvl="6" indent="1371600"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4200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minimum number of buffer pages is 52 (FULL) for this cost.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1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23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Cost estimation for different joins</a:t>
            </a:r>
          </a:p>
        </p:txBody>
      </p:sp>
      <p:sp>
        <p:nvSpPr>
          <p:cNvPr id="232" name="c. What is the cost of joining R and S using the Sort-Merge Join algorithm? Assume that the external merge sort process can be completed in 2 passes."/>
          <p:cNvSpPr txBox="1"/>
          <p:nvPr/>
        </p:nvSpPr>
        <p:spPr>
          <a:xfrm>
            <a:off x="162726" y="841803"/>
            <a:ext cx="8818548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c. What is the cost of joining R and S using the </a:t>
            </a:r>
            <a:r>
              <a:rPr b="1" dirty="0">
                <a:latin typeface="Times Roman"/>
                <a:ea typeface="Times Roman"/>
                <a:cs typeface="Times Roman"/>
                <a:sym typeface="Times Roman"/>
              </a:rPr>
              <a:t>Sort-Merge Join </a:t>
            </a:r>
            <a:r>
              <a:rPr dirty="0"/>
              <a:t>algorithm? Assume that the external merge sort process can be completed in 2 passes.</a:t>
            </a:r>
          </a:p>
        </p:txBody>
      </p:sp>
      <p:sp>
        <p:nvSpPr>
          <p:cNvPr id="233" name="external merge sort:…"/>
          <p:cNvSpPr txBox="1"/>
          <p:nvPr/>
        </p:nvSpPr>
        <p:spPr>
          <a:xfrm>
            <a:off x="162726" y="2019576"/>
            <a:ext cx="8818548" cy="489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FE3602"/>
                </a:solidFill>
              </a:rPr>
              <a:t>external merge sort:</a:t>
            </a:r>
            <a:r>
              <a:rPr dirty="0"/>
              <a:t> </a:t>
            </a: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1. </a:t>
            </a:r>
            <a:r>
              <a:rPr lang="en-AU" dirty="0"/>
              <a:t>Pass 1: </a:t>
            </a:r>
            <a:r>
              <a:rPr dirty="0"/>
              <a:t>The initial sorting pass will split R into 20 runs of 50 buffer pages. After that, these pages will be written to the disk. </a:t>
            </a: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 </a:t>
            </a:r>
            <a:r>
              <a:rPr lang="en-AU" dirty="0"/>
              <a:t>Pass 2: </a:t>
            </a:r>
            <a:r>
              <a:rPr dirty="0"/>
              <a:t>These sorted pages will be read again to be compared across runs and combine the results. The resulting sorted pages will be written to disk. </a:t>
            </a: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3. Similarly, S will split into 4 runs of approximately 50 buffer pages and follow the same process as R. </a:t>
            </a: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The general formula for external merge sort is 2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lang="en-AU" i="1" dirty="0">
                <a:latin typeface="Times Roman"/>
                <a:ea typeface="Times Roman"/>
                <a:cs typeface="Times Roman"/>
                <a:sym typeface="Times Roman"/>
              </a:rPr>
              <a:t>Page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dirty="0"/>
              <a:t>× # of passes.</a:t>
            </a:r>
            <a:br>
              <a:rPr sz="1200" dirty="0">
                <a:latin typeface="Times Roman"/>
                <a:ea typeface="Times Roman"/>
                <a:cs typeface="Times Roman"/>
                <a:sym typeface="Times Roman"/>
              </a:rPr>
            </a:b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Cost estimation for different joins</a:t>
            </a:r>
          </a:p>
        </p:txBody>
      </p:sp>
      <p:sp>
        <p:nvSpPr>
          <p:cNvPr id="239" name="c. What is the cost of joining R and S using the Sort-Merge Join algorithm? Assume that the external merge sort process can be completed in 2 passes."/>
          <p:cNvSpPr txBox="1"/>
          <p:nvPr/>
        </p:nvSpPr>
        <p:spPr>
          <a:xfrm>
            <a:off x="162725" y="963060"/>
            <a:ext cx="8818548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c. What is the cost of joining R and S using the </a:t>
            </a:r>
            <a:r>
              <a:rPr b="1" dirty="0">
                <a:latin typeface="Times Roman"/>
                <a:ea typeface="Times Roman"/>
                <a:cs typeface="Times Roman"/>
                <a:sym typeface="Times Roman"/>
              </a:rPr>
              <a:t>Sort-Merge Join </a:t>
            </a:r>
            <a:r>
              <a:rPr dirty="0"/>
              <a:t>algorithm? Assume that the external merge sort process can be completed in 2 passes.</a:t>
            </a:r>
          </a:p>
        </p:txBody>
      </p:sp>
      <p:sp>
        <p:nvSpPr>
          <p:cNvPr id="240" name="Cost of sorting R = 2 × # of passes × # of pages of R…"/>
          <p:cNvSpPr txBox="1"/>
          <p:nvPr/>
        </p:nvSpPr>
        <p:spPr>
          <a:xfrm>
            <a:off x="232486" y="2222901"/>
            <a:ext cx="8679025" cy="517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Cost of sorting R = 2 × # of passes × # of pages of R </a:t>
            </a:r>
          </a:p>
          <a:p>
            <a:pPr lvl="8" indent="1828800"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= 2 × 2 × 1000 = 4000 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Cost of sorting S = 2 × 2 × 200 = 800 </a:t>
            </a:r>
            <a:br>
              <a:rPr sz="1200" dirty="0">
                <a:latin typeface="Times Roman"/>
                <a:ea typeface="Times Roman"/>
                <a:cs typeface="Times Roman"/>
                <a:sym typeface="Times Roman"/>
              </a:rPr>
            </a:br>
            <a:r>
              <a:rPr dirty="0"/>
              <a:t>Cost of merging R and S = # of pages read of R + # of pages read of S </a:t>
            </a:r>
          </a:p>
          <a:p>
            <a:pPr lvl="8" indent="1828800"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= 1000 + 200 = 1200 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Total cost = Cost of sorting R + Cost of sorting S + Cost of merging R and S </a:t>
            </a:r>
          </a:p>
          <a:p>
            <a:pPr lvl="8" indent="1828800"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= 4000 + 800 + 1200 = 6000 </a:t>
            </a:r>
            <a:br>
              <a:rPr sz="1200" dirty="0">
                <a:latin typeface="Times Roman"/>
                <a:ea typeface="Times Roman"/>
                <a:cs typeface="Times Roman"/>
                <a:sym typeface="Times Roman"/>
              </a:rPr>
            </a:b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sz="1200" dirty="0">
                <a:latin typeface="Times Roman"/>
                <a:ea typeface="Times Roman"/>
                <a:cs typeface="Times Roman"/>
                <a:sym typeface="Times Roman"/>
              </a:rPr>
            </a:b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245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Cost estimation for different joins</a:t>
            </a:r>
          </a:p>
        </p:txBody>
      </p:sp>
      <p:sp>
        <p:nvSpPr>
          <p:cNvPr id="246" name="d. What is the cost of joining R and S using the Hash Join algorithm?"/>
          <p:cNvSpPr txBox="1"/>
          <p:nvPr/>
        </p:nvSpPr>
        <p:spPr>
          <a:xfrm>
            <a:off x="162726" y="990599"/>
            <a:ext cx="8818548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d. What is the cost of joining R and S using the </a:t>
            </a: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Hash Join </a:t>
            </a:r>
            <a:r>
              <a:t>algorithm?</a:t>
            </a:r>
          </a:p>
        </p:txBody>
      </p:sp>
      <p:sp>
        <p:nvSpPr>
          <p:cNvPr id="247" name="In hash join…"/>
          <p:cNvSpPr txBox="1"/>
          <p:nvPr/>
        </p:nvSpPr>
        <p:spPr>
          <a:xfrm>
            <a:off x="162726" y="2402838"/>
            <a:ext cx="8818548" cy="1754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</a:t>
            </a:r>
            <a:r>
              <a:rPr>
                <a:solidFill>
                  <a:srgbClr val="FE0E02"/>
                </a:solidFill>
              </a:rPr>
              <a:t>hash join</a:t>
            </a: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each relation is partitioned</a:t>
            </a: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join is performed by “matching” elements from corresponding partitions.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1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25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Cost estimation for different joins</a:t>
            </a:r>
          </a:p>
        </p:txBody>
      </p:sp>
      <p:sp>
        <p:nvSpPr>
          <p:cNvPr id="253" name="d. What is the cost of joining R and S using the Hash Join algorithm?"/>
          <p:cNvSpPr txBox="1"/>
          <p:nvPr/>
        </p:nvSpPr>
        <p:spPr>
          <a:xfrm>
            <a:off x="162726" y="990599"/>
            <a:ext cx="8818548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d. What is the cost of joining R and S using the </a:t>
            </a: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Hash Join </a:t>
            </a:r>
            <a:r>
              <a:t>algorithm?</a:t>
            </a:r>
          </a:p>
        </p:txBody>
      </p:sp>
      <p:sp>
        <p:nvSpPr>
          <p:cNvPr id="254" name="Total cost = 3(M + N)…"/>
          <p:cNvSpPr txBox="1"/>
          <p:nvPr/>
        </p:nvSpPr>
        <p:spPr>
          <a:xfrm>
            <a:off x="162726" y="2402838"/>
            <a:ext cx="8818548" cy="197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Total cost = 3(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M </a:t>
            </a:r>
            <a:r>
              <a:t>+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t>)</a:t>
            </a:r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3(1000 + 200) </a:t>
            </a:r>
          </a:p>
          <a:p>
            <a:pPr lvl="5" indent="1143000"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 3600 </a:t>
            </a: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1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25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Cost estimation for different joins</a:t>
            </a:r>
          </a:p>
        </p:txBody>
      </p:sp>
      <p:sp>
        <p:nvSpPr>
          <p:cNvPr id="260" name="e. What would the lowest possible I/O cost be for joining R and S using any join algorithm, and how much buffer space would be needed to achieve this cost? Explain briefly."/>
          <p:cNvSpPr txBox="1"/>
          <p:nvPr/>
        </p:nvSpPr>
        <p:spPr>
          <a:xfrm>
            <a:off x="162726" y="990599"/>
            <a:ext cx="8818548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e. What would the lowest possible I/O cost be for joining R and S using any join algorithm, and how much buffer space would be needed to achieve this cost? Explain briefly.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Simple Selections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072055"/>
            <a:ext cx="8220891" cy="4495800"/>
          </a:xfrm>
          <a:noFill/>
        </p:spPr>
        <p:txBody>
          <a:bodyPr/>
          <a:lstStyle/>
          <a:p>
            <a:pPr eaLnBrk="1" hangingPunct="1"/>
            <a:r>
              <a:rPr lang="en-US" sz="2400" dirty="0"/>
              <a:t>Of the form</a:t>
            </a:r>
          </a:p>
          <a:p>
            <a:pPr eaLnBrk="1" hangingPunct="1"/>
            <a:r>
              <a:rPr lang="en-US" sz="2400" dirty="0"/>
              <a:t>Example: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152400" indent="0" eaLnBrk="1" hangingPunct="1"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The best way to perform a selection depends on:</a:t>
            </a:r>
          </a:p>
          <a:p>
            <a:pPr marL="1054100" lvl="1" indent="-457200" eaLnBrk="1" hangingPunct="1">
              <a:buFont typeface="+mj-lt"/>
              <a:buAutoNum type="arabicPeriod"/>
            </a:pPr>
            <a:r>
              <a:rPr lang="en-US" sz="2200" dirty="0">
                <a:ea typeface="Arial" pitchFamily="34" charset="0"/>
              </a:rPr>
              <a:t>available indexes/access paths</a:t>
            </a:r>
          </a:p>
          <a:p>
            <a:pPr marL="1054100" lvl="1" indent="-457200" eaLnBrk="1" hangingPunct="1">
              <a:buFont typeface="+mj-lt"/>
              <a:buAutoNum type="arabicPeriod"/>
            </a:pPr>
            <a:r>
              <a:rPr lang="en-US" sz="2200" dirty="0">
                <a:ea typeface="Arial" pitchFamily="34" charset="0"/>
              </a:rPr>
              <a:t>expected </a:t>
            </a:r>
            <a:r>
              <a:rPr lang="en-US" sz="2200" b="1" dirty="0">
                <a:ea typeface="Arial" pitchFamily="34" charset="0"/>
              </a:rPr>
              <a:t>size of the result </a:t>
            </a:r>
            <a:r>
              <a:rPr lang="en-US" sz="2200" dirty="0">
                <a:ea typeface="Arial" pitchFamily="34" charset="0"/>
              </a:rPr>
              <a:t>(number of tuples and/or number of pages)</a:t>
            </a:r>
          </a:p>
          <a:p>
            <a:pPr lvl="1" eaLnBrk="1" hangingPunct="1"/>
            <a:endParaRPr lang="en-US" sz="2200" dirty="0">
              <a:ea typeface="Arial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459302" y="1680615"/>
            <a:ext cx="2359620" cy="10163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SELECT</a:t>
            </a:r>
            <a:r>
              <a:rPr lang="en-US" dirty="0"/>
              <a:t>  *</a:t>
            </a:r>
          </a:p>
          <a:p>
            <a:pPr eaLnBrk="0" hangingPunct="0"/>
            <a:r>
              <a:rPr lang="en-US" sz="2000" dirty="0"/>
              <a:t>FROM</a:t>
            </a:r>
            <a:r>
              <a:rPr lang="en-US" dirty="0"/>
              <a:t> </a:t>
            </a:r>
            <a:r>
              <a:rPr lang="en-US" sz="1600"/>
              <a:t>Reserves R</a:t>
            </a:r>
            <a:endParaRPr lang="en-US" sz="1600" dirty="0"/>
          </a:p>
          <a:p>
            <a:pPr eaLnBrk="0" hangingPunct="0"/>
            <a:r>
              <a:rPr lang="en-US" sz="2000" dirty="0"/>
              <a:t>WHERE</a:t>
            </a:r>
            <a:r>
              <a:rPr lang="en-US" dirty="0"/>
              <a:t>   </a:t>
            </a:r>
            <a:r>
              <a:rPr lang="en-US" sz="1600" dirty="0"/>
              <a:t>R.BID </a:t>
            </a:r>
            <a:r>
              <a:rPr lang="en-AU" sz="1600" dirty="0"/>
              <a:t>&gt; 20;</a:t>
            </a:r>
            <a:endParaRPr lang="en-US" sz="1600" dirty="0"/>
          </a:p>
        </p:txBody>
      </p:sp>
      <p:graphicFrame>
        <p:nvGraphicFramePr>
          <p:cNvPr id="25607" name="Object 2"/>
          <p:cNvGraphicFramePr>
            <a:graphicFrameLocks/>
          </p:cNvGraphicFramePr>
          <p:nvPr/>
        </p:nvGraphicFramePr>
        <p:xfrm>
          <a:off x="2459038" y="993775"/>
          <a:ext cx="35607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348849" imgH="300316" progId="Equation.3">
                  <p:embed/>
                </p:oleObj>
              </mc:Choice>
              <mc:Fallback>
                <p:oleObj name="Equation" r:id="rId4" imgW="1348849" imgH="300316" progId="Equation.3">
                  <p:embed/>
                  <p:pic>
                    <p:nvPicPr>
                      <p:cNvPr id="2560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993775"/>
                        <a:ext cx="35607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55512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25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Cost estimation for different joins</a:t>
            </a:r>
          </a:p>
        </p:txBody>
      </p:sp>
      <p:sp>
        <p:nvSpPr>
          <p:cNvPr id="260" name="e. What would the lowest possible I/O cost be for joining R and S using any join algorithm, and how much buffer space would be needed to achieve this cost? Explain briefly."/>
          <p:cNvSpPr txBox="1"/>
          <p:nvPr/>
        </p:nvSpPr>
        <p:spPr>
          <a:xfrm>
            <a:off x="162726" y="990599"/>
            <a:ext cx="8818548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e. What would the lowest possible I/O cost be for joining R and S using any join algorithm, and how much buffer space would be needed to achieve this cost? Explain briefly.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261" name="Hint: each relation was read only once"/>
          <p:cNvSpPr txBox="1"/>
          <p:nvPr/>
        </p:nvSpPr>
        <p:spPr>
          <a:xfrm>
            <a:off x="162726" y="2402838"/>
            <a:ext cx="881854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Hint: each relation was read only </a:t>
            </a:r>
            <a:r>
              <a:rPr dirty="0">
                <a:solidFill>
                  <a:srgbClr val="FE2102"/>
                </a:solidFill>
              </a:rPr>
              <a:t>once</a:t>
            </a:r>
            <a:r>
              <a:rPr lang="en-AU" dirty="0">
                <a:solidFill>
                  <a:srgbClr val="FE2102"/>
                </a:solidFill>
              </a:rPr>
              <a:t> by putting the smaller relation in memory</a:t>
            </a:r>
            <a:r>
              <a:rPr dirty="0"/>
              <a:t> </a:t>
            </a:r>
          </a:p>
        </p:txBody>
      </p:sp>
      <p:sp>
        <p:nvSpPr>
          <p:cNvPr id="262" name="1. storing the entire smaller relation in memory…"/>
          <p:cNvSpPr txBox="1"/>
          <p:nvPr/>
        </p:nvSpPr>
        <p:spPr>
          <a:xfrm>
            <a:off x="162726" y="3189355"/>
            <a:ext cx="8818548" cy="1602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1. storing the entire smaller relation in memory</a:t>
            </a: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 reading in the larger relation page by page and for each tuple in the larger relation we search the smaller relation (which exists entirely in memory) for matching tuples.</a:t>
            </a:r>
          </a:p>
        </p:txBody>
      </p:sp>
      <p:sp>
        <p:nvSpPr>
          <p:cNvPr id="263" name="Block nested loop Join!"/>
          <p:cNvSpPr txBox="1"/>
          <p:nvPr/>
        </p:nvSpPr>
        <p:spPr>
          <a:xfrm>
            <a:off x="162726" y="4911856"/>
            <a:ext cx="8818548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Block nested loop Join!</a:t>
            </a:r>
          </a:p>
        </p:txBody>
      </p:sp>
      <p:sp>
        <p:nvSpPr>
          <p:cNvPr id="264" name="Total cost = M + N = 1200…"/>
          <p:cNvSpPr txBox="1"/>
          <p:nvPr/>
        </p:nvSpPr>
        <p:spPr>
          <a:xfrm>
            <a:off x="162726" y="5373326"/>
            <a:ext cx="8818548" cy="133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Total cost = 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M </a:t>
            </a:r>
            <a:r>
              <a:rPr dirty="0"/>
              <a:t>+ 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N </a:t>
            </a:r>
            <a:r>
              <a:rPr dirty="0"/>
              <a:t>= 1200</a:t>
            </a: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minimum number of buffer pages = min{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M</a:t>
            </a:r>
            <a:r>
              <a:rPr dirty="0"/>
              <a:t>, 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dirty="0"/>
              <a:t>} + 1 + 1 = 202. 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420520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animBg="1" advAuto="0"/>
      <p:bldP spid="262" grpId="0" animBg="1" advAuto="0"/>
      <p:bldP spid="263" grpId="0" animBg="1" advAuto="0"/>
      <p:bldP spid="264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269" name="TextBox 4"/>
          <p:cNvSpPr txBox="1"/>
          <p:nvPr/>
        </p:nvSpPr>
        <p:spPr>
          <a:xfrm>
            <a:off x="286406" y="3111981"/>
            <a:ext cx="8571188" cy="63403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900" b="1"/>
            </a:lvl1pPr>
          </a:lstStyle>
          <a:p>
            <a:r>
              <a:t>Any questions? </a:t>
            </a:r>
          </a:p>
        </p:txBody>
      </p:sp>
      <p:sp>
        <p:nvSpPr>
          <p:cNvPr id="270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96111">
              <a:lnSpc>
                <a:spcPct val="150000"/>
              </a:lnSpc>
              <a:defRPr sz="3136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Cost estimation for different joins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result size (reduction factor)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44311" y="2154673"/>
                <a:ext cx="8455378" cy="2985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Size of result </a:t>
                </a:r>
                <a:r>
                  <a:rPr lang="en-US" sz="2400" dirty="0">
                    <a:solidFill>
                      <a:schemeClr val="tx1"/>
                    </a:solidFill>
                  </a:rPr>
                  <a:t>approximated </a:t>
                </a:r>
                <a:r>
                  <a:rPr lang="en-US" sz="2400" dirty="0"/>
                  <a:t>as: </a:t>
                </a:r>
              </a:p>
              <a:p>
                <a:r>
                  <a:rPr lang="en-US" sz="2400" i="1" dirty="0">
                    <a:solidFill>
                      <a:schemeClr val="accent2"/>
                    </a:solidFill>
                  </a:rPr>
                  <a:t>			</a:t>
                </a:r>
              </a:p>
              <a:p>
                <a:pPr algn="ctr"/>
                <a:r>
                  <a:rPr lang="en-US" sz="2400" i="1" dirty="0">
                    <a:solidFill>
                      <a:schemeClr val="accent2"/>
                    </a:solidFill>
                  </a:rPr>
                  <a:t>size of relation *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chemeClr val="accent2"/>
                            </a:solidFill>
                          </a:rPr>
                          <m:t>reduction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chemeClr val="accent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chemeClr val="accent2"/>
                            </a:solidFill>
                          </a:rPr>
                          <m:t>factors</m:t>
                        </m:r>
                        <m:r>
                          <m:rPr>
                            <m:nor/>
                          </m:rPr>
                          <a:rPr lang="en-US" sz="2400" b="0" i="1" dirty="0" smtClean="0">
                            <a:solidFill>
                              <a:schemeClr val="accent2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 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1" eaLnBrk="1" hangingPunct="1"/>
                <a:endParaRPr lang="en-US" altLang="ja-JP" sz="2200" dirty="0">
                  <a:ea typeface="MS PGothic" pitchFamily="34" charset="-128"/>
                </a:endParaRPr>
              </a:p>
              <a:p>
                <a:pPr marL="342900" lvl="1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altLang="ja-JP" sz="2200" b="1" dirty="0">
                    <a:ea typeface="MS PGothic" pitchFamily="34" charset="-128"/>
                  </a:rPr>
                  <a:t>Reduction factor </a:t>
                </a:r>
                <a:r>
                  <a:rPr lang="en-US" altLang="ja-JP" sz="2200" dirty="0">
                    <a:ea typeface="MS PGothic" pitchFamily="34" charset="-128"/>
                  </a:rPr>
                  <a:t>is usually called </a:t>
                </a:r>
                <a:r>
                  <a:rPr lang="en-US" altLang="ja-JP" sz="2200" b="1" i="1" dirty="0">
                    <a:solidFill>
                      <a:srgbClr val="002060"/>
                    </a:solidFill>
                    <a:ea typeface="MS PGothic" pitchFamily="34" charset="-128"/>
                  </a:rPr>
                  <a:t>selectivity. </a:t>
                </a:r>
                <a:r>
                  <a:rPr lang="en-US" altLang="ja-JP" sz="2400" dirty="0">
                    <a:solidFill>
                      <a:schemeClr val="tx1"/>
                    </a:solidFill>
                  </a:rPr>
                  <a:t>It estimates what portion of the relation will qualify for the given predicate, i.e. satisfy the given condition. </a:t>
                </a:r>
              </a:p>
              <a:p>
                <a:pPr marL="342900" lvl="1" indent="-342900" eaLnBrk="1" hangingPunct="1">
                  <a:buFont typeface="Arial" panose="020B0604020202020204" pitchFamily="34" charset="0"/>
                  <a:buChar char="•"/>
                </a:pPr>
                <a:endParaRPr lang="en-US" altLang="ja-JP" sz="2200" b="1" i="1" dirty="0">
                  <a:solidFill>
                    <a:srgbClr val="002060"/>
                  </a:solidFill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11" y="2154673"/>
                <a:ext cx="8455378" cy="2985433"/>
              </a:xfrm>
              <a:prstGeom prst="rect">
                <a:avLst/>
              </a:prstGeom>
              <a:blipFill>
                <a:blip r:embed="rId3"/>
                <a:stretch>
                  <a:fillRect l="-898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43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Alternatives for Simple Selections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12845" y="1853159"/>
            <a:ext cx="8718309" cy="4187877"/>
          </a:xfrm>
        </p:spPr>
        <p:txBody>
          <a:bodyPr/>
          <a:lstStyle/>
          <a:p>
            <a:pPr marL="609600" indent="-457200" eaLnBrk="1" hangingPunct="1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</a:rPr>
              <a:t>With no index, unsorted:  </a:t>
            </a:r>
          </a:p>
          <a:p>
            <a:pPr lvl="1" eaLnBrk="1" hangingPunct="1"/>
            <a:r>
              <a:rPr lang="en-US" sz="2000" dirty="0">
                <a:ea typeface="Arial" pitchFamily="34" charset="0"/>
              </a:rPr>
              <a:t>Must scan the whole relation, i.e. perform Heap Scan</a:t>
            </a:r>
          </a:p>
          <a:p>
            <a:pPr lvl="1" eaLnBrk="1" hangingPunct="1"/>
            <a:r>
              <a:rPr lang="en-US" sz="2000" b="1" dirty="0">
                <a:solidFill>
                  <a:schemeClr val="tx1"/>
                </a:solidFill>
                <a:ea typeface="Arial" pitchFamily="34" charset="0"/>
              </a:rPr>
              <a:t>Cost = Number of  Pages of Relation, i.e. </a:t>
            </a:r>
            <a:r>
              <a:rPr lang="en-US" sz="2000" b="1" dirty="0" err="1">
                <a:solidFill>
                  <a:schemeClr val="tx1"/>
                </a:solidFill>
                <a:ea typeface="Arial" pitchFamily="34" charset="0"/>
              </a:rPr>
              <a:t>NPages</a:t>
            </a:r>
            <a:r>
              <a:rPr lang="en-US" sz="2000" b="1" dirty="0">
                <a:solidFill>
                  <a:schemeClr val="tx1"/>
                </a:solidFill>
                <a:ea typeface="Arial" pitchFamily="34" charset="0"/>
              </a:rPr>
              <a:t>(R) </a:t>
            </a:r>
          </a:p>
          <a:p>
            <a:pPr lvl="1" eaLnBrk="1" hangingPunct="1"/>
            <a:endParaRPr lang="en-US" altLang="ja-JP" sz="2000" dirty="0">
              <a:ea typeface="MS PGothic" pitchFamily="34" charset="-128"/>
            </a:endParaRPr>
          </a:p>
          <a:p>
            <a:pPr marL="6096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</a:rPr>
              <a:t>With no index, but file is sorted:</a:t>
            </a:r>
          </a:p>
          <a:p>
            <a:pPr lvl="1" eaLnBrk="1" hangingPunct="1"/>
            <a:r>
              <a:rPr lang="en-US" sz="2000" dirty="0">
                <a:ea typeface="Arial" pitchFamily="34" charset="0"/>
              </a:rPr>
              <a:t>cost = </a:t>
            </a:r>
            <a:r>
              <a:rPr lang="en-US" sz="2000" b="1" dirty="0">
                <a:ea typeface="Arial" pitchFamily="34" charset="0"/>
              </a:rPr>
              <a:t>binary search cost + number of pages containing results</a:t>
            </a:r>
          </a:p>
          <a:p>
            <a:pPr lvl="1"/>
            <a:r>
              <a:rPr lang="en-US" sz="2000" b="1" dirty="0">
                <a:ea typeface="Arial" pitchFamily="34" charset="0"/>
              </a:rPr>
              <a:t>Cost = log</a:t>
            </a:r>
            <a:r>
              <a:rPr lang="en-US" sz="2000" b="1" baseline="-25000" dirty="0">
                <a:ea typeface="Arial" pitchFamily="34" charset="0"/>
              </a:rPr>
              <a:t>2</a:t>
            </a:r>
            <a:r>
              <a:rPr lang="en-US" sz="2000" b="1" dirty="0">
                <a:ea typeface="Arial" pitchFamily="34" charset="0"/>
              </a:rPr>
              <a:t>(</a:t>
            </a:r>
            <a:r>
              <a:rPr lang="en-US" sz="2000" b="1" dirty="0" err="1">
                <a:ea typeface="Arial" pitchFamily="34" charset="0"/>
              </a:rPr>
              <a:t>NPages</a:t>
            </a:r>
            <a:r>
              <a:rPr lang="en-US" sz="2000" b="1" dirty="0">
                <a:ea typeface="Arial" pitchFamily="34" charset="0"/>
              </a:rPr>
              <a:t>(R)) + </a:t>
            </a:r>
            <a:r>
              <a:rPr lang="en-US" sz="2000" b="1" dirty="0">
                <a:ea typeface="Arial" pitchFamily="34" charset="0"/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FF0000"/>
                </a:solidFill>
                <a:ea typeface="Arial" pitchFamily="34" charset="0"/>
              </a:rPr>
              <a:t>RF</a:t>
            </a:r>
            <a:r>
              <a:rPr lang="en-US" sz="2000" dirty="0">
                <a:ea typeface="Arial" pitchFamily="34" charset="0"/>
              </a:rPr>
              <a:t>*</a:t>
            </a:r>
            <a:r>
              <a:rPr lang="en-US" sz="2000" dirty="0" err="1">
                <a:ea typeface="Arial" pitchFamily="34" charset="0"/>
              </a:rPr>
              <a:t>NPages</a:t>
            </a:r>
            <a:r>
              <a:rPr lang="en-US" sz="2000" dirty="0">
                <a:ea typeface="Arial" pitchFamily="34" charset="0"/>
              </a:rPr>
              <a:t>(R)</a:t>
            </a:r>
            <a:r>
              <a:rPr lang="en-US" sz="2000" b="1" dirty="0">
                <a:ea typeface="Arial" pitchFamily="34" charset="0"/>
                <a:sym typeface="Symbol" pitchFamily="18" charset="2"/>
              </a:rPr>
              <a:t>)</a:t>
            </a:r>
            <a:endParaRPr lang="en-US" sz="2000" b="1" dirty="0">
              <a:ea typeface="Arial" pitchFamily="34" charset="0"/>
            </a:endParaRPr>
          </a:p>
          <a:p>
            <a:pPr lvl="1" eaLnBrk="1" hangingPunct="1"/>
            <a:endParaRPr lang="en-US" sz="2000" b="1" dirty="0">
              <a:ea typeface="Arial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61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an Index for Selections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454046" y="1556571"/>
            <a:ext cx="7195279" cy="3744858"/>
          </a:xfrm>
        </p:spPr>
        <p:txBody>
          <a:bodyPr/>
          <a:lstStyle/>
          <a:p>
            <a:pPr marL="152400" indent="0" eaLnBrk="1" hangingPunct="1">
              <a:buNone/>
            </a:pPr>
            <a:r>
              <a:rPr lang="en-US" sz="2400" dirty="0">
                <a:solidFill>
                  <a:schemeClr val="accent2"/>
                </a:solidFill>
              </a:rPr>
              <a:t>3. With an index on selection attribute:  </a:t>
            </a:r>
          </a:p>
          <a:p>
            <a:pPr lvl="1"/>
            <a:r>
              <a:rPr lang="en-US" sz="2000" dirty="0">
                <a:ea typeface="Arial" pitchFamily="34" charset="0"/>
              </a:rPr>
              <a:t>Use index to find qualifying data entries, </a:t>
            </a:r>
          </a:p>
          <a:p>
            <a:pPr lvl="1"/>
            <a:r>
              <a:rPr lang="en-US" sz="2000" dirty="0">
                <a:ea typeface="Arial" pitchFamily="34" charset="0"/>
              </a:rPr>
              <a:t>Then retrieve corresponding data records </a:t>
            </a:r>
          </a:p>
          <a:p>
            <a:r>
              <a:rPr lang="en-US" sz="2400" b="1" dirty="0">
                <a:ea typeface="Arial" pitchFamily="34" charset="0"/>
              </a:rPr>
              <a:t>Cost: </a:t>
            </a:r>
          </a:p>
          <a:p>
            <a:pPr marL="609600" indent="-457200">
              <a:buFont typeface="+mj-lt"/>
              <a:buAutoNum type="arabicPeriod"/>
            </a:pPr>
            <a:r>
              <a:rPr lang="en-US" sz="2200" dirty="0">
                <a:ea typeface="Arial" pitchFamily="34" charset="0"/>
              </a:rPr>
              <a:t>Clustered (tree)</a:t>
            </a:r>
            <a:r>
              <a:rPr lang="en-US" sz="2200" b="1" dirty="0">
                <a:ea typeface="Arial" pitchFamily="34" charset="0"/>
              </a:rPr>
              <a:t> </a:t>
            </a:r>
            <a:r>
              <a:rPr lang="en-US" sz="2200" dirty="0">
                <a:ea typeface="Arial" pitchFamily="34" charset="0"/>
              </a:rPr>
              <a:t>index</a:t>
            </a:r>
            <a:r>
              <a:rPr lang="en-US" sz="2200" b="1" dirty="0">
                <a:ea typeface="Arial" pitchFamily="34" charset="0"/>
              </a:rPr>
              <a:t>: </a:t>
            </a:r>
          </a:p>
          <a:p>
            <a:pPr marL="552450" lvl="1" indent="0">
              <a:buNone/>
            </a:pPr>
            <a:r>
              <a:rPr lang="en-US" sz="2200" b="1" dirty="0">
                <a:ea typeface="Arial" pitchFamily="34" charset="0"/>
              </a:rPr>
              <a:t>Cost = (</a:t>
            </a:r>
            <a:r>
              <a:rPr lang="en-US" sz="2200" b="1" dirty="0" err="1">
                <a:ea typeface="Arial" pitchFamily="34" charset="0"/>
              </a:rPr>
              <a:t>NPages</a:t>
            </a:r>
            <a:r>
              <a:rPr lang="en-US" sz="2200" b="1" dirty="0">
                <a:ea typeface="Arial" pitchFamily="34" charset="0"/>
              </a:rPr>
              <a:t>(I) + </a:t>
            </a:r>
            <a:r>
              <a:rPr lang="en-US" sz="2200" b="1" dirty="0" err="1">
                <a:solidFill>
                  <a:srgbClr val="FF0000"/>
                </a:solidFill>
                <a:ea typeface="Arial" pitchFamily="34" charset="0"/>
              </a:rPr>
              <a:t>NPages</a:t>
            </a:r>
            <a:r>
              <a:rPr lang="en-US" sz="2200" b="1" dirty="0">
                <a:ea typeface="Arial" pitchFamily="34" charset="0"/>
              </a:rPr>
              <a:t>(R))*RF</a:t>
            </a:r>
          </a:p>
          <a:p>
            <a:pPr marL="609600" indent="-457200">
              <a:buFont typeface="+mj-lt"/>
              <a:buAutoNum type="arabicPeriod"/>
            </a:pPr>
            <a:r>
              <a:rPr lang="en-US" sz="2200" dirty="0" err="1">
                <a:ea typeface="Arial" pitchFamily="34" charset="0"/>
              </a:rPr>
              <a:t>Unclustered</a:t>
            </a:r>
            <a:r>
              <a:rPr lang="en-US" sz="2200" dirty="0">
                <a:ea typeface="Arial" pitchFamily="34" charset="0"/>
              </a:rPr>
              <a:t> (tree)</a:t>
            </a:r>
            <a:r>
              <a:rPr lang="en-US" sz="2200" b="1" dirty="0">
                <a:ea typeface="Arial" pitchFamily="34" charset="0"/>
              </a:rPr>
              <a:t> </a:t>
            </a:r>
            <a:r>
              <a:rPr lang="en-US" sz="2200" dirty="0">
                <a:ea typeface="Arial" pitchFamily="34" charset="0"/>
              </a:rPr>
              <a:t>index: </a:t>
            </a:r>
          </a:p>
          <a:p>
            <a:pPr marL="552450" lvl="1" indent="0">
              <a:buNone/>
            </a:pPr>
            <a:r>
              <a:rPr lang="en-US" sz="2200" b="1" dirty="0">
                <a:ea typeface="Arial" pitchFamily="34" charset="0"/>
              </a:rPr>
              <a:t>Cost = (</a:t>
            </a:r>
            <a:r>
              <a:rPr lang="en-US" sz="2200" b="1" dirty="0" err="1">
                <a:ea typeface="Arial" pitchFamily="34" charset="0"/>
              </a:rPr>
              <a:t>NPages</a:t>
            </a:r>
            <a:r>
              <a:rPr lang="en-US" sz="2200" b="1" dirty="0">
                <a:ea typeface="Arial" pitchFamily="34" charset="0"/>
              </a:rPr>
              <a:t>(I) + </a:t>
            </a:r>
            <a:r>
              <a:rPr lang="en-US" sz="2200" b="1" dirty="0" err="1">
                <a:solidFill>
                  <a:srgbClr val="FF0000"/>
                </a:solidFill>
                <a:ea typeface="Arial" pitchFamily="34" charset="0"/>
              </a:rPr>
              <a:t>NTuples</a:t>
            </a:r>
            <a:r>
              <a:rPr lang="en-US" sz="2200" b="1" dirty="0">
                <a:ea typeface="Arial" pitchFamily="34" charset="0"/>
              </a:rPr>
              <a:t>(R))*RF</a:t>
            </a:r>
            <a:r>
              <a:rPr lang="en-US" sz="2400" dirty="0">
                <a:ea typeface="Arial" pitchFamily="34" charset="0"/>
              </a:rPr>
              <a:t>				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153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Selection Conditions</a:t>
            </a:r>
          </a:p>
        </p:txBody>
      </p:sp>
      <p:sp>
        <p:nvSpPr>
          <p:cNvPr id="39937" name="Rectangle 1029"/>
          <p:cNvSpPr>
            <a:spLocks noGrp="1" noChangeArrowheads="1"/>
          </p:cNvSpPr>
          <p:nvPr>
            <p:ph idx="1"/>
          </p:nvPr>
        </p:nvSpPr>
        <p:spPr>
          <a:xfrm>
            <a:off x="-69669" y="644434"/>
            <a:ext cx="9099369" cy="5603966"/>
          </a:xfrm>
        </p:spPr>
        <p:txBody>
          <a:bodyPr/>
          <a:lstStyle/>
          <a:p>
            <a:pPr marL="152400" indent="0" eaLnBrk="1" hangingPunct="1">
              <a:lnSpc>
                <a:spcPct val="90000"/>
              </a:lnSpc>
              <a:buNone/>
              <a:defRPr/>
            </a:pPr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Typically queries have multiple predicates (conditions) 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Example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/>
                </a:solidFill>
              </a:rPr>
              <a:t>day&lt;8/9/94&gt; AND </a:t>
            </a:r>
            <a:r>
              <a:rPr lang="en-US" sz="2200" dirty="0" err="1">
                <a:solidFill>
                  <a:schemeClr val="tx1"/>
                </a:solidFill>
              </a:rPr>
              <a:t>rname</a:t>
            </a:r>
            <a:r>
              <a:rPr lang="en-US" sz="2200" dirty="0">
                <a:solidFill>
                  <a:schemeClr val="tx1"/>
                </a:solidFill>
              </a:rPr>
              <a:t>=</a:t>
            </a:r>
            <a:r>
              <a:rPr lang="ja-JP" altLang="en-US" sz="2200" dirty="0">
                <a:solidFill>
                  <a:schemeClr val="tx1"/>
                </a:solidFill>
              </a:rPr>
              <a:t>‘</a:t>
            </a:r>
            <a:r>
              <a:rPr lang="en-US" altLang="ja-JP" sz="2200" dirty="0">
                <a:solidFill>
                  <a:schemeClr val="tx1"/>
                </a:solidFill>
              </a:rPr>
              <a:t>Paul</a:t>
            </a:r>
            <a:r>
              <a:rPr lang="ja-JP" altLang="en-US" sz="2200" dirty="0">
                <a:solidFill>
                  <a:schemeClr val="tx1"/>
                </a:solidFill>
              </a:rPr>
              <a:t>’</a:t>
            </a:r>
            <a:r>
              <a:rPr lang="en-US" altLang="ja-JP" sz="2200" dirty="0">
                <a:solidFill>
                  <a:schemeClr val="tx1"/>
                </a:solidFill>
              </a:rPr>
              <a:t> AND bid=5 AND </a:t>
            </a:r>
            <a:r>
              <a:rPr lang="en-US" altLang="ja-JP" sz="2200" dirty="0" err="1">
                <a:solidFill>
                  <a:schemeClr val="tx1"/>
                </a:solidFill>
              </a:rPr>
              <a:t>sid</a:t>
            </a:r>
            <a:r>
              <a:rPr lang="en-US" altLang="ja-JP" sz="2200" dirty="0">
                <a:solidFill>
                  <a:schemeClr val="tx1"/>
                </a:solidFill>
              </a:rPr>
              <a:t>=3</a:t>
            </a:r>
            <a:endParaRPr lang="en-US" sz="22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 B-tree index </a:t>
            </a:r>
            <a:r>
              <a:rPr lang="en-US" sz="2400" dirty="0">
                <a:solidFill>
                  <a:schemeClr val="accent2"/>
                </a:solidFill>
              </a:rPr>
              <a:t>matches</a:t>
            </a:r>
            <a:r>
              <a:rPr lang="en-US" sz="2400" dirty="0"/>
              <a:t> (a combination of) predicates that involve only attributes in a </a:t>
            </a:r>
            <a:r>
              <a:rPr lang="en-US" sz="2400" b="1" dirty="0"/>
              <a:t>prefix of the search key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Index on </a:t>
            </a:r>
            <a:r>
              <a:rPr lang="en-US" sz="2400" dirty="0">
                <a:solidFill>
                  <a:schemeClr val="accent2"/>
                </a:solidFill>
                <a:ea typeface="Arial" pitchFamily="34" charset="0"/>
              </a:rPr>
              <a:t>&lt;a, b, c&gt; </a:t>
            </a:r>
            <a:r>
              <a:rPr lang="en-US" sz="2400" dirty="0"/>
              <a:t>matches predicates on: </a:t>
            </a:r>
            <a:r>
              <a:rPr lang="en-US" sz="2400" dirty="0">
                <a:solidFill>
                  <a:schemeClr val="accent2"/>
                </a:solidFill>
                <a:ea typeface="Arial" pitchFamily="34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ea typeface="Arial" pitchFamily="34" charset="0"/>
              </a:rPr>
              <a:t>a,b,c</a:t>
            </a:r>
            <a:r>
              <a:rPr lang="en-US" sz="2400" dirty="0">
                <a:solidFill>
                  <a:schemeClr val="accent2"/>
                </a:solidFill>
                <a:ea typeface="Arial" pitchFamily="34" charset="0"/>
              </a:rPr>
              <a:t>), (</a:t>
            </a:r>
            <a:r>
              <a:rPr lang="en-US" sz="2400" dirty="0" err="1">
                <a:solidFill>
                  <a:schemeClr val="accent2"/>
                </a:solidFill>
                <a:ea typeface="Arial" pitchFamily="34" charset="0"/>
              </a:rPr>
              <a:t>a,b</a:t>
            </a:r>
            <a:r>
              <a:rPr lang="en-US" sz="2400" dirty="0">
                <a:solidFill>
                  <a:schemeClr val="accent2"/>
                </a:solidFill>
                <a:ea typeface="Arial" pitchFamily="34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ea typeface="Arial" pitchFamily="34" charset="0"/>
              </a:rPr>
              <a:t>and</a:t>
            </a:r>
            <a:r>
              <a:rPr lang="en-US" sz="2400" dirty="0">
                <a:solidFill>
                  <a:schemeClr val="accent2"/>
                </a:solidFill>
                <a:ea typeface="Arial" pitchFamily="34" charset="0"/>
              </a:rPr>
              <a:t> (a)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Arial" pitchFamily="34" charset="0"/>
              </a:rPr>
              <a:t>Index on </a:t>
            </a:r>
            <a:r>
              <a:rPr lang="en-US" sz="2400" dirty="0">
                <a:solidFill>
                  <a:schemeClr val="accent2"/>
                </a:solidFill>
                <a:ea typeface="Arial" pitchFamily="34" charset="0"/>
              </a:rPr>
              <a:t>&lt;</a:t>
            </a:r>
            <a:r>
              <a:rPr lang="en-US" sz="2400" i="1" dirty="0">
                <a:solidFill>
                  <a:schemeClr val="accent2"/>
                </a:solidFill>
                <a:ea typeface="Arial" pitchFamily="34" charset="0"/>
              </a:rPr>
              <a:t>a, b, c</a:t>
            </a:r>
            <a:r>
              <a:rPr lang="en-US" sz="2400" dirty="0">
                <a:solidFill>
                  <a:schemeClr val="accent2"/>
                </a:solidFill>
                <a:ea typeface="Arial" pitchFamily="34" charset="0"/>
              </a:rPr>
              <a:t>&gt;  </a:t>
            </a:r>
            <a:r>
              <a:rPr lang="en-US" sz="2400" dirty="0">
                <a:solidFill>
                  <a:schemeClr val="tx1"/>
                </a:solidFill>
                <a:ea typeface="Arial" pitchFamily="34" charset="0"/>
              </a:rPr>
              <a:t>matches</a:t>
            </a:r>
            <a:r>
              <a:rPr lang="en-US" sz="2400" dirty="0">
                <a:solidFill>
                  <a:schemeClr val="accent2"/>
                </a:solidFill>
                <a:ea typeface="Arial" pitchFamily="34" charset="0"/>
              </a:rPr>
              <a:t> </a:t>
            </a:r>
            <a:r>
              <a:rPr lang="en-US" sz="2400" i="1" dirty="0">
                <a:solidFill>
                  <a:schemeClr val="accent2"/>
                </a:solidFill>
                <a:ea typeface="Arial" pitchFamily="34" charset="0"/>
              </a:rPr>
              <a:t>a=5 AND b=3</a:t>
            </a:r>
            <a:r>
              <a:rPr lang="en-US" sz="2400" dirty="0">
                <a:ea typeface="Arial" pitchFamily="34" charset="0"/>
              </a:rPr>
              <a:t>, but will not</a:t>
            </a:r>
            <a:r>
              <a:rPr lang="en-US" sz="2400" dirty="0">
                <a:solidFill>
                  <a:schemeClr val="accent2"/>
                </a:solidFill>
                <a:ea typeface="Arial" pitchFamily="34" charset="0"/>
              </a:rPr>
              <a:t> </a:t>
            </a:r>
            <a:r>
              <a:rPr lang="en-US" sz="2400" dirty="0">
                <a:ea typeface="Arial" pitchFamily="34" charset="0"/>
              </a:rPr>
              <a:t>used to answer </a:t>
            </a:r>
            <a:r>
              <a:rPr lang="en-US" sz="2400" i="1" dirty="0">
                <a:solidFill>
                  <a:schemeClr val="accent2"/>
                </a:solidFill>
                <a:ea typeface="Arial" pitchFamily="34" charset="0"/>
              </a:rPr>
              <a:t>b=3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tx1"/>
                </a:solidFill>
                <a:ea typeface="Arial" pitchFamily="34" charset="0"/>
              </a:rPr>
              <a:t>This implies that only reduction factors of predicates that are </a:t>
            </a:r>
            <a:r>
              <a:rPr lang="en-US" sz="2400" dirty="0">
                <a:solidFill>
                  <a:schemeClr val="accent6"/>
                </a:solidFill>
                <a:ea typeface="Arial" pitchFamily="34" charset="0"/>
              </a:rPr>
              <a:t>part of the prefix </a:t>
            </a:r>
            <a:r>
              <a:rPr lang="en-US" sz="2400" dirty="0">
                <a:solidFill>
                  <a:schemeClr val="tx1"/>
                </a:solidFill>
                <a:ea typeface="Arial" pitchFamily="34" charset="0"/>
              </a:rPr>
              <a:t>will be used to determine the cost (they are called matching predicates (or primary conjuncts))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>
              <a:ea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803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plate">
  <a:themeElements>
    <a:clrScheme name="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8029</Words>
  <Application>Microsoft Macintosh PowerPoint</Application>
  <PresentationFormat>On-screen Show (4:3)</PresentationFormat>
  <Paragraphs>756</Paragraphs>
  <Slides>51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Book Antiqua</vt:lpstr>
      <vt:lpstr>Calibri</vt:lpstr>
      <vt:lpstr>Cambria Math</vt:lpstr>
      <vt:lpstr>Helvetica</vt:lpstr>
      <vt:lpstr>Times New Roman</vt:lpstr>
      <vt:lpstr>Times Roman</vt:lpstr>
      <vt:lpstr>Template</vt:lpstr>
      <vt:lpstr>Equation</vt:lpstr>
      <vt:lpstr>INFO20003 Database Systems</vt:lpstr>
      <vt:lpstr>Agenda</vt:lpstr>
      <vt:lpstr>Notice</vt:lpstr>
      <vt:lpstr>Relational Operations</vt:lpstr>
      <vt:lpstr>Simple Selections</vt:lpstr>
      <vt:lpstr>Estimate result size (reduction factor)</vt:lpstr>
      <vt:lpstr>Alternatives for Simple Selections</vt:lpstr>
      <vt:lpstr>Using an Index for Selections</vt:lpstr>
      <vt:lpstr>General Selection Conditions</vt:lpstr>
      <vt:lpstr>The Projection Operation</vt:lpstr>
      <vt:lpstr>The Projection Operation Cost</vt:lpstr>
      <vt:lpstr>PowerPoint Presentation</vt:lpstr>
      <vt:lpstr>Joins</vt:lpstr>
      <vt:lpstr>Simple Nested Loops Join</vt:lpstr>
      <vt:lpstr>Page-Oriented Nested Loops Join</vt:lpstr>
      <vt:lpstr>Block Nested Loops Join Cost</vt:lpstr>
      <vt:lpstr>Sort and hash</vt:lpstr>
      <vt:lpstr>General Join Conditions</vt:lpstr>
      <vt:lpstr>General Join Conditions</vt:lpstr>
      <vt:lpstr>Effect of index on selection operator </vt:lpstr>
      <vt:lpstr>Effect of index on selection operator </vt:lpstr>
      <vt:lpstr>Effect of index on selection operator </vt:lpstr>
      <vt:lpstr>Effect of index on selection operator </vt:lpstr>
      <vt:lpstr>Effect of index on selection operator </vt:lpstr>
      <vt:lpstr>Effect of index on selection operator </vt:lpstr>
      <vt:lpstr>Effect of index on selection operator </vt:lpstr>
      <vt:lpstr>Effect of index on selection operator </vt:lpstr>
      <vt:lpstr>Matching index</vt:lpstr>
      <vt:lpstr>Matching index</vt:lpstr>
      <vt:lpstr>Matching index</vt:lpstr>
      <vt:lpstr>Matching index</vt:lpstr>
      <vt:lpstr>Matching index</vt:lpstr>
      <vt:lpstr>Matching index</vt:lpstr>
      <vt:lpstr>Matching index</vt:lpstr>
      <vt:lpstr>Matching index</vt:lpstr>
      <vt:lpstr>Matching index</vt:lpstr>
      <vt:lpstr>Matching index</vt:lpstr>
      <vt:lpstr>Matching index</vt:lpstr>
      <vt:lpstr>Matching index</vt:lpstr>
      <vt:lpstr>Cost estimation for different joins</vt:lpstr>
      <vt:lpstr>Cost estimation for different joins</vt:lpstr>
      <vt:lpstr>Cost estimation for different joins</vt:lpstr>
      <vt:lpstr>Cost estimation for different joins</vt:lpstr>
      <vt:lpstr>Cost estimation for different joins</vt:lpstr>
      <vt:lpstr>Cost estimation for different joins</vt:lpstr>
      <vt:lpstr>Cost estimation for different joins</vt:lpstr>
      <vt:lpstr>Cost estimation for different joins</vt:lpstr>
      <vt:lpstr>Cost estimation for different joins</vt:lpstr>
      <vt:lpstr>Cost estimation for different joins</vt:lpstr>
      <vt:lpstr>Cost estimation for different joins</vt:lpstr>
      <vt:lpstr>Cost estimation for different joins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INFO20003 Database Systems</dc:title>
  <cp:lastModifiedBy>Kuoyuan Li</cp:lastModifiedBy>
  <cp:revision>14</cp:revision>
  <dcterms:modified xsi:type="dcterms:W3CDTF">2021-09-06T12:51:26Z</dcterms:modified>
</cp:coreProperties>
</file>