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24"/>
  </p:notesMasterIdLst>
  <p:sldIdLst>
    <p:sldId id="256" r:id="rId2"/>
    <p:sldId id="266" r:id="rId3"/>
    <p:sldId id="269" r:id="rId4"/>
    <p:sldId id="270" r:id="rId5"/>
    <p:sldId id="275" r:id="rId6"/>
    <p:sldId id="274" r:id="rId7"/>
    <p:sldId id="273" r:id="rId8"/>
    <p:sldId id="272" r:id="rId9"/>
    <p:sldId id="271" r:id="rId10"/>
    <p:sldId id="276" r:id="rId11"/>
    <p:sldId id="277" r:id="rId12"/>
    <p:sldId id="278" r:id="rId13"/>
    <p:sldId id="281" r:id="rId14"/>
    <p:sldId id="279" r:id="rId15"/>
    <p:sldId id="280" r:id="rId16"/>
    <p:sldId id="282" r:id="rId17"/>
    <p:sldId id="286" r:id="rId18"/>
    <p:sldId id="283" r:id="rId19"/>
    <p:sldId id="292" r:id="rId20"/>
    <p:sldId id="288" r:id="rId21"/>
    <p:sldId id="287" r:id="rId22"/>
    <p:sldId id="293" r:id="rId23"/>
  </p:sldIdLst>
  <p:sldSz cx="9144000" cy="6858000" type="screen4x3"/>
  <p:notesSz cx="9929813" cy="6789738"/>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8E6"/>
    <a:srgbClr val="EBF7DF"/>
    <a:srgbClr val="FF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F626B8-A274-439A-9DD5-EA6B30249343}">
  <a:tblStyle styleId="{2DF626B8-A274-439A-9DD5-EA6B30249343}" styleName="Table_0">
    <a:wholeTbl>
      <a:tcTxStyle b="off" i="off">
        <a:font>
          <a:latin typeface="Arial"/>
          <a:ea typeface="Arial"/>
          <a:cs typeface="Arial"/>
        </a:font>
        <a:schemeClr val="dk1"/>
      </a:tcTxStyle>
      <a:tcStyle>
        <a:tcBdr>
          <a:left>
            <a:ln w="12700" cap="flat" cmpd="sng">
              <a:solidFill>
                <a:schemeClr val="accent2"/>
              </a:solidFill>
              <a:prstDash val="solid"/>
              <a:round/>
              <a:headEnd type="none" w="med" len="med"/>
              <a:tailEnd type="none" w="med" len="med"/>
            </a:ln>
          </a:left>
          <a:right>
            <a:ln w="12700" cap="flat" cmpd="sng">
              <a:solidFill>
                <a:schemeClr val="accent2"/>
              </a:solidFill>
              <a:prstDash val="solid"/>
              <a:round/>
              <a:headEnd type="none" w="med" len="med"/>
              <a:tailEnd type="none" w="med" len="med"/>
            </a:ln>
          </a:right>
          <a:top>
            <a:ln w="12700" cap="flat" cmpd="sng">
              <a:solidFill>
                <a:schemeClr val="accent2"/>
              </a:solidFill>
              <a:prstDash val="solid"/>
              <a:round/>
              <a:headEnd type="none" w="med" len="med"/>
              <a:tailEnd type="none" w="med" len="med"/>
            </a:ln>
          </a:top>
          <a:bottom>
            <a:ln w="12700" cap="flat" cmpd="sng">
              <a:solidFill>
                <a:schemeClr val="accent2"/>
              </a:solidFill>
              <a:prstDash val="solid"/>
              <a:round/>
              <a:headEnd type="none" w="med" len="med"/>
              <a:tailEnd type="none" w="med" len="med"/>
            </a:ln>
          </a:bottom>
          <a:insideH>
            <a:ln w="12700" cap="flat" cmpd="sng">
              <a:solidFill>
                <a:schemeClr val="accent2"/>
              </a:solidFill>
              <a:prstDash val="solid"/>
              <a:round/>
              <a:headEnd type="none" w="med" len="med"/>
              <a:tailEnd type="none" w="med" len="med"/>
            </a:ln>
          </a:insideH>
          <a:insideV>
            <a:ln w="12700" cap="flat" cmpd="sng">
              <a:solidFill>
                <a:schemeClr val="accent2"/>
              </a:solidFill>
              <a:prstDash val="solid"/>
              <a:round/>
              <a:headEnd type="none" w="med" len="med"/>
              <a:tailEnd type="none" w="med" len="med"/>
            </a:ln>
          </a:insideV>
        </a:tcBdr>
        <a:fill>
          <a:solidFill>
            <a:srgbClr val="ECECF5"/>
          </a:solidFill>
        </a:fill>
      </a:tcStyle>
    </a:wholeTbl>
    <a:band1H>
      <a:tcStyle>
        <a:tcBdr/>
        <a:fill>
          <a:solidFill>
            <a:srgbClr val="D5D5EA"/>
          </a:solidFill>
        </a:fill>
      </a:tcStyle>
    </a:band1H>
    <a:band1V>
      <a:tcStyle>
        <a:tcBdr/>
        <a:fill>
          <a:solidFill>
            <a:srgbClr val="D5D5EA"/>
          </a:solidFill>
        </a:fill>
      </a:tcStyle>
    </a:band1V>
    <a:lastCol>
      <a:tcTxStyle b="on" i="off"/>
      <a:tcStyle>
        <a:tcBdr/>
      </a:tcStyle>
    </a:lastCol>
    <a:firstCol>
      <a:tcTxStyle b="on" i="off"/>
      <a:tcStyle>
        <a:tcBdr/>
      </a:tcStyle>
    </a:firstCol>
    <a:lastRow>
      <a:tcTxStyle b="on" i="off"/>
      <a:tcStyle>
        <a:tcBdr>
          <a:top>
            <a:ln w="25400" cap="flat" cmpd="sng">
              <a:solidFill>
                <a:schemeClr val="accent2"/>
              </a:solidFill>
              <a:prstDash val="solid"/>
              <a:round/>
              <a:headEnd type="none" w="med" len="med"/>
              <a:tailEnd type="none" w="med" len="med"/>
            </a:ln>
          </a:top>
        </a:tcBdr>
        <a:fill>
          <a:solidFill>
            <a:srgbClr val="ECECF5"/>
          </a:solidFill>
        </a:fill>
      </a:tcStyle>
    </a:lastRow>
    <a:firstRow>
      <a:tcTxStyle b="on" i="off"/>
      <a:tcStyle>
        <a:tcBdr/>
        <a:fill>
          <a:solidFill>
            <a:srgbClr val="ECECF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39"/>
    <p:restoredTop sz="84795" autoAdjust="0"/>
  </p:normalViewPr>
  <p:slideViewPr>
    <p:cSldViewPr snapToGrid="0">
      <p:cViewPr>
        <p:scale>
          <a:sx n="66" d="100"/>
          <a:sy n="66" d="100"/>
        </p:scale>
        <p:origin x="52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4302919" cy="339486"/>
          </a:xfrm>
          <a:prstGeom prst="rect">
            <a:avLst/>
          </a:prstGeom>
          <a:noFill/>
          <a:ln>
            <a:noFill/>
          </a:ln>
        </p:spPr>
        <p:txBody>
          <a:bodyPr lIns="91425" tIns="91425" rIns="91425" bIns="91425" anchor="t" anchorCtr="0"/>
          <a:lstStyle>
            <a:lvl1pPr marL="0" marR="0" lvl="0" indent="0" algn="l"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5624596" y="0"/>
            <a:ext cx="4302919" cy="339486"/>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267075" y="509587"/>
            <a:ext cx="3395663" cy="254634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992982" y="3225125"/>
            <a:ext cx="7943849" cy="3055381"/>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6449073"/>
            <a:ext cx="4302919" cy="339486"/>
          </a:xfrm>
          <a:prstGeom prst="rect">
            <a:avLst/>
          </a:prstGeom>
          <a:noFill/>
          <a:ln>
            <a:noFill/>
          </a:ln>
        </p:spPr>
        <p:txBody>
          <a:bodyPr lIns="91425" tIns="91425" rIns="91425" bIns="91425" anchor="b" anchorCtr="0"/>
          <a:lstStyle>
            <a:lvl1pPr marL="0" marR="0" lvl="0" indent="0" algn="l"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5624596" y="6449073"/>
            <a:ext cx="4302919" cy="339486"/>
          </a:xfrm>
          <a:prstGeom prst="rect">
            <a:avLst/>
          </a:prstGeom>
          <a:noFill/>
          <a:ln>
            <a:noFill/>
          </a:ln>
        </p:spPr>
        <p:txBody>
          <a:bodyPr lIns="91425" tIns="91425" rIns="91425" bIns="91425" anchor="b"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extLst>
      <p:ext uri="{BB962C8B-B14F-4D97-AF65-F5344CB8AC3E}">
        <p14:creationId xmlns:p14="http://schemas.microsoft.com/office/powerpoint/2010/main" val="13760018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992982" y="3225125"/>
            <a:ext cx="7943849" cy="3055381"/>
          </a:xfrm>
          <a:prstGeom prst="rect">
            <a:avLst/>
          </a:prstGeom>
        </p:spPr>
        <p:txBody>
          <a:bodyPr lIns="91425" tIns="91425" rIns="91425" bIns="91425" anchor="ctr" anchorCtr="0">
            <a:noAutofit/>
          </a:bodyPr>
          <a:lstStyle/>
          <a:p>
            <a:pPr lvl="0">
              <a:spcBef>
                <a:spcPts val="0"/>
              </a:spcBef>
              <a:buNone/>
            </a:pPr>
            <a:endParaRPr/>
          </a:p>
        </p:txBody>
      </p:sp>
      <p:sp>
        <p:nvSpPr>
          <p:cNvPr id="51" name="Shape 51"/>
          <p:cNvSpPr>
            <a:spLocks noGrp="1" noRot="1" noChangeAspect="1"/>
          </p:cNvSpPr>
          <p:nvPr>
            <p:ph type="sldImg" idx="2"/>
          </p:nvPr>
        </p:nvSpPr>
        <p:spPr>
          <a:xfrm>
            <a:off x="3267075" y="509588"/>
            <a:ext cx="3395663" cy="25463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8710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184908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156234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1698377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3673812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1867515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45180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3870649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658682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1474705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86385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54191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550646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345712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2974365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185566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107558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2894804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388033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665085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558851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21"/>
        <p:cNvGrpSpPr/>
        <p:nvPr/>
      </p:nvGrpSpPr>
      <p:grpSpPr>
        <a:xfrm>
          <a:off x="0" y="0"/>
          <a:ext cx="0" cy="0"/>
          <a:chOff x="0" y="0"/>
          <a:chExt cx="0" cy="0"/>
        </a:xfrm>
      </p:grpSpPr>
      <p:cxnSp>
        <p:nvCxnSpPr>
          <p:cNvPr id="22" name="Shape 22"/>
          <p:cNvCxnSpPr/>
          <p:nvPr/>
        </p:nvCxnSpPr>
        <p:spPr>
          <a:xfrm>
            <a:off x="1812925" y="107950"/>
            <a:ext cx="0" cy="862012"/>
          </a:xfrm>
          <a:prstGeom prst="straightConnector1">
            <a:avLst/>
          </a:prstGeom>
          <a:noFill/>
          <a:ln w="9525" cap="flat" cmpd="sng">
            <a:solidFill>
              <a:schemeClr val="lt1"/>
            </a:solidFill>
            <a:prstDash val="solid"/>
            <a:round/>
            <a:headEnd type="none" w="med" len="med"/>
            <a:tailEnd type="none" w="med" len="med"/>
          </a:ln>
        </p:spPr>
      </p:cxnSp>
      <p:cxnSp>
        <p:nvCxnSpPr>
          <p:cNvPr id="23" name="Shape 23"/>
          <p:cNvCxnSpPr/>
          <p:nvPr/>
        </p:nvCxnSpPr>
        <p:spPr>
          <a:xfrm>
            <a:off x="2743200" y="107950"/>
            <a:ext cx="1587" cy="519112"/>
          </a:xfrm>
          <a:prstGeom prst="straightConnector1">
            <a:avLst/>
          </a:prstGeom>
          <a:noFill/>
          <a:ln w="9525" cap="flat" cmpd="sng">
            <a:solidFill>
              <a:schemeClr val="lt1"/>
            </a:solidFill>
            <a:prstDash val="solid"/>
            <a:round/>
            <a:headEnd type="none" w="med" len="med"/>
            <a:tailEnd type="none" w="med" len="med"/>
          </a:ln>
        </p:spPr>
      </p:cxnSp>
      <p:pic>
        <p:nvPicPr>
          <p:cNvPr id="24" name="Shape 24"/>
          <p:cNvPicPr preferRelativeResize="0"/>
          <p:nvPr userDrawn="1"/>
        </p:nvPicPr>
        <p:blipFill rotWithShape="1">
          <a:blip r:embed="rId2">
            <a:alphaModFix/>
          </a:blip>
          <a:srcRect/>
          <a:stretch/>
        </p:blipFill>
        <p:spPr>
          <a:xfrm>
            <a:off x="-1588" y="0"/>
            <a:ext cx="9145588" cy="6859587"/>
          </a:xfrm>
          <a:prstGeom prst="rect">
            <a:avLst/>
          </a:prstGeom>
          <a:noFill/>
          <a:ln>
            <a:noFill/>
          </a:ln>
        </p:spPr>
      </p:pic>
      <p:cxnSp>
        <p:nvCxnSpPr>
          <p:cNvPr id="25" name="Shape 25"/>
          <p:cNvCxnSpPr/>
          <p:nvPr/>
        </p:nvCxnSpPr>
        <p:spPr>
          <a:xfrm>
            <a:off x="2286000" y="1806575"/>
            <a:ext cx="1587" cy="1312862"/>
          </a:xfrm>
          <a:prstGeom prst="straightConnector1">
            <a:avLst/>
          </a:prstGeom>
          <a:noFill/>
          <a:ln w="9525" cap="flat" cmpd="sng">
            <a:solidFill>
              <a:schemeClr val="lt1"/>
            </a:solidFill>
            <a:prstDash val="solid"/>
            <a:round/>
            <a:headEnd type="none" w="med" len="med"/>
            <a:tailEnd type="none" w="med" len="med"/>
          </a:ln>
        </p:spPr>
      </p:cxnSp>
      <p:pic>
        <p:nvPicPr>
          <p:cNvPr id="26" name="Shape 26"/>
          <p:cNvPicPr preferRelativeResize="0"/>
          <p:nvPr/>
        </p:nvPicPr>
        <p:blipFill rotWithShape="1">
          <a:blip r:embed="rId3">
            <a:alphaModFix/>
          </a:blip>
          <a:srcRect/>
          <a:stretch/>
        </p:blipFill>
        <p:spPr>
          <a:xfrm>
            <a:off x="849959" y="1752600"/>
            <a:ext cx="1347788" cy="1366837"/>
          </a:xfrm>
          <a:prstGeom prst="rect">
            <a:avLst/>
          </a:prstGeom>
          <a:noFill/>
          <a:ln>
            <a:noFill/>
          </a:ln>
        </p:spPr>
      </p:pic>
      <p:sp>
        <p:nvSpPr>
          <p:cNvPr id="27" name="Shape 27"/>
          <p:cNvSpPr txBox="1">
            <a:spLocks noGrp="1"/>
          </p:cNvSpPr>
          <p:nvPr>
            <p:ph type="ctrTitle"/>
          </p:nvPr>
        </p:nvSpPr>
        <p:spPr>
          <a:xfrm>
            <a:off x="2438400" y="1806575"/>
            <a:ext cx="6400799" cy="1312862"/>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28" name="Shape 28"/>
          <p:cNvSpPr txBox="1">
            <a:spLocks noGrp="1"/>
          </p:cNvSpPr>
          <p:nvPr>
            <p:ph type="subTitle" idx="1"/>
          </p:nvPr>
        </p:nvSpPr>
        <p:spPr>
          <a:xfrm>
            <a:off x="849959" y="4267200"/>
            <a:ext cx="7989239" cy="2286000"/>
          </a:xfrm>
          <a:prstGeom prst="rect">
            <a:avLst/>
          </a:prstGeom>
          <a:noFill/>
          <a:ln>
            <a:noFill/>
          </a:ln>
        </p:spPr>
        <p:txBody>
          <a:bodyPr lIns="91425" tIns="91425" rIns="91425" bIns="91425" anchor="t" anchorCtr="0"/>
          <a:lstStyle>
            <a:lvl1pPr marL="0" marR="0" lvl="0" indent="0" algn="ctr" rtl="0">
              <a:spcBef>
                <a:spcPts val="400"/>
              </a:spcBef>
              <a:spcAft>
                <a:spcPts val="0"/>
              </a:spcAft>
              <a:buClr>
                <a:schemeClr val="lt1"/>
              </a:buClr>
              <a:buFont typeface="Arial"/>
              <a:buNone/>
              <a:defRPr/>
            </a:lvl1pPr>
            <a:lvl2pPr marL="742950" marR="0" lvl="1" indent="-146050" algn="l" rtl="0">
              <a:spcBef>
                <a:spcPts val="440"/>
              </a:spcBef>
              <a:spcAft>
                <a:spcPts val="0"/>
              </a:spcAft>
              <a:buClr>
                <a:srgbClr val="002060"/>
              </a:buClr>
              <a:buFont typeface="Arial"/>
              <a:buChar char="–"/>
              <a:defRPr/>
            </a:lvl2pPr>
            <a:lvl3pPr marL="1143000" marR="0" lvl="2" indent="-101600" algn="l" rtl="0">
              <a:spcBef>
                <a:spcPts val="400"/>
              </a:spcBef>
              <a:spcAft>
                <a:spcPts val="0"/>
              </a:spcAft>
              <a:buClr>
                <a:srgbClr val="00B050"/>
              </a:buClr>
              <a:buFont typeface="Arial"/>
              <a:buChar char="•"/>
              <a:defRPr/>
            </a:lvl3pPr>
            <a:lvl4pPr marL="1600200" marR="0" lvl="3" indent="-101600" algn="l" rtl="0">
              <a:spcBef>
                <a:spcPts val="400"/>
              </a:spcBef>
              <a:spcAft>
                <a:spcPts val="0"/>
              </a:spcAft>
              <a:buClr>
                <a:srgbClr val="7030A0"/>
              </a:buClr>
              <a:buFont typeface="Arial"/>
              <a:buChar char="–"/>
              <a:defRPr/>
            </a:lvl4pPr>
            <a:lvl5pPr marL="2057400" marR="0" lvl="4" indent="-101600" algn="l" rtl="0">
              <a:spcBef>
                <a:spcPts val="400"/>
              </a:spcBef>
              <a:spcAft>
                <a:spcPts val="0"/>
              </a:spcAft>
              <a:buClr>
                <a:srgbClr val="C00000"/>
              </a:buClr>
              <a:buFont typeface="Arial"/>
              <a:buChar char="»"/>
              <a:defRPr/>
            </a:lvl5pPr>
            <a:lvl6pPr marL="2514600" marR="0" lvl="5" indent="-101600" algn="l" rtl="0">
              <a:spcBef>
                <a:spcPts val="400"/>
              </a:spcBef>
              <a:spcAft>
                <a:spcPts val="0"/>
              </a:spcAft>
              <a:buClr>
                <a:schemeClr val="dk1"/>
              </a:buClr>
              <a:buFont typeface="Arial"/>
              <a:buChar char="»"/>
              <a:defRPr/>
            </a:lvl6pPr>
            <a:lvl7pPr marL="2971800" marR="0" lvl="6" indent="-101600" algn="l" rtl="0">
              <a:spcBef>
                <a:spcPts val="400"/>
              </a:spcBef>
              <a:spcAft>
                <a:spcPts val="0"/>
              </a:spcAft>
              <a:buClr>
                <a:schemeClr val="dk1"/>
              </a:buClr>
              <a:buFont typeface="Arial"/>
              <a:buChar char="»"/>
              <a:defRPr/>
            </a:lvl7pPr>
            <a:lvl8pPr marL="3429000" marR="0" lvl="7" indent="-101600" algn="l" rtl="0">
              <a:spcBef>
                <a:spcPts val="400"/>
              </a:spcBef>
              <a:spcAft>
                <a:spcPts val="0"/>
              </a:spcAft>
              <a:buClr>
                <a:schemeClr val="dk1"/>
              </a:buClr>
              <a:buFont typeface="Arial"/>
              <a:buChar char="»"/>
              <a:defRPr/>
            </a:lvl8pPr>
            <a:lvl9pPr marL="3886200" marR="0" lvl="8" indent="-101600" algn="l" rtl="0">
              <a:spcBef>
                <a:spcPts val="400"/>
              </a:spcBef>
              <a:spcAft>
                <a:spcPts val="0"/>
              </a:spcAft>
              <a:buClr>
                <a:schemeClr val="dk1"/>
              </a:buClr>
              <a:buFont typeface="Arial"/>
              <a:buChar char="»"/>
              <a:defRPr/>
            </a:lvl9pPr>
          </a:lstStyle>
          <a:p>
            <a:endParaRPr/>
          </a:p>
        </p:txBody>
      </p:sp>
      <p:sp>
        <p:nvSpPr>
          <p:cNvPr id="29" name="Shape 29"/>
          <p:cNvSpPr txBox="1">
            <a:spLocks noGrp="1"/>
          </p:cNvSpPr>
          <p:nvPr>
            <p:ph type="body" idx="2"/>
          </p:nvPr>
        </p:nvSpPr>
        <p:spPr>
          <a:xfrm>
            <a:off x="849312" y="3581400"/>
            <a:ext cx="7989887" cy="609599"/>
          </a:xfrm>
          <a:prstGeom prst="rect">
            <a:avLst/>
          </a:prstGeom>
          <a:noFill/>
          <a:ln>
            <a:noFill/>
          </a:ln>
        </p:spPr>
        <p:txBody>
          <a:bodyPr lIns="91425" tIns="91425" rIns="91425" bIns="91425" anchor="t" anchorCtr="0"/>
          <a:lstStyle>
            <a:lvl1pPr marL="0" lvl="0" indent="0" algn="ctr" rtl="0">
              <a:spcBef>
                <a:spcPts val="0"/>
              </a:spcBef>
              <a:buClr>
                <a:srgbClr val="FFFF00"/>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ntent 2 Frame">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462213" y="76200"/>
            <a:ext cx="6605587" cy="685799"/>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36" name="Shape 36"/>
          <p:cNvSpPr txBox="1">
            <a:spLocks noGrp="1"/>
          </p:cNvSpPr>
          <p:nvPr>
            <p:ph type="sldNum" idx="12"/>
          </p:nvPr>
        </p:nvSpPr>
        <p:spPr>
          <a:xfrm>
            <a:off x="0" y="6597352"/>
            <a:ext cx="9144000" cy="260647"/>
          </a:xfrm>
          <a:prstGeom prst="rect">
            <a:avLst/>
          </a:prstGeom>
          <a:noFill/>
          <a:ln>
            <a:noFill/>
          </a:ln>
        </p:spPr>
        <p:txBody>
          <a:bodyPr lIns="91425" tIns="91425" rIns="91425" bIns="91425" anchor="ctr" anchorCtr="0">
            <a:noAutofit/>
          </a:bodyPr>
          <a:lstStyle/>
          <a:p>
            <a:pPr algn="ctr"/>
            <a:endParaRPr lang="en-US" dirty="0"/>
          </a:p>
          <a:p>
            <a:pPr marL="457200" lvl="1"/>
            <a:endParaRPr lang="en-US" dirty="0"/>
          </a:p>
          <a:p>
            <a:pPr marL="914400" lvl="2"/>
            <a:endParaRPr lang="en-US" dirty="0"/>
          </a:p>
          <a:p>
            <a:pPr marL="1371600" lvl="3"/>
            <a:endParaRPr lang="en-US" dirty="0"/>
          </a:p>
          <a:p>
            <a:pPr marL="1828800" lvl="4"/>
            <a:endParaRPr lang="en-US" dirty="0"/>
          </a:p>
          <a:p>
            <a:pPr marL="1828800" lvl="4"/>
            <a:r>
              <a:rPr lang="en-US" dirty="0"/>
              <a:t>		© University of Melbourne</a:t>
            </a:r>
          </a:p>
          <a:p>
            <a:pPr marL="1828800" lvl="4"/>
            <a:endParaRPr lang="en-US" dirty="0"/>
          </a:p>
          <a:p>
            <a:pPr marL="2286000" lvl="5"/>
            <a:endParaRPr lang="en-US" dirty="0"/>
          </a:p>
          <a:p>
            <a:pPr marL="2743200" lvl="6"/>
            <a:endParaRPr lang="en-US" dirty="0"/>
          </a:p>
          <a:p>
            <a:pPr marL="3200400" lvl="7"/>
            <a:endParaRPr lang="en-US" dirty="0"/>
          </a:p>
          <a:p>
            <a:pPr marL="3657600" lvl="8"/>
            <a:endParaRPr lang="en-US" dirty="0"/>
          </a:p>
        </p:txBody>
      </p:sp>
      <p:sp>
        <p:nvSpPr>
          <p:cNvPr id="37" name="Shape 37"/>
          <p:cNvSpPr txBox="1">
            <a:spLocks noGrp="1"/>
          </p:cNvSpPr>
          <p:nvPr>
            <p:ph type="body" idx="1"/>
          </p:nvPr>
        </p:nvSpPr>
        <p:spPr>
          <a:xfrm>
            <a:off x="76200" y="990600"/>
            <a:ext cx="4419599" cy="53339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2"/>
          </p:nvPr>
        </p:nvSpPr>
        <p:spPr>
          <a:xfrm>
            <a:off x="4648200" y="990600"/>
            <a:ext cx="4419599" cy="53339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2 Frame - Heading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462213" y="76200"/>
            <a:ext cx="6605587" cy="685799"/>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41" name="Shape 41"/>
          <p:cNvSpPr txBox="1">
            <a:spLocks noGrp="1"/>
          </p:cNvSpPr>
          <p:nvPr>
            <p:ph type="sldNum" idx="12"/>
          </p:nvPr>
        </p:nvSpPr>
        <p:spPr>
          <a:xfrm>
            <a:off x="0" y="6597352"/>
            <a:ext cx="9144000" cy="260647"/>
          </a:xfrm>
          <a:prstGeom prst="rect">
            <a:avLst/>
          </a:prstGeom>
          <a:noFill/>
          <a:ln>
            <a:noFill/>
          </a:ln>
        </p:spPr>
        <p:txBody>
          <a:bodyPr lIns="91425" tIns="91425" rIns="91425" bIns="91425" anchor="ctr" anchorCtr="0">
            <a:noAutofit/>
          </a:bodyPr>
          <a:lstStyle/>
          <a:p>
            <a:pPr algn="ctr"/>
            <a:endParaRPr lang="en-US" dirty="0"/>
          </a:p>
          <a:p>
            <a:pPr marL="457200" lvl="1"/>
            <a:endParaRPr lang="en-US" dirty="0"/>
          </a:p>
          <a:p>
            <a:pPr marL="914400" lvl="2"/>
            <a:endParaRPr lang="en-US" dirty="0"/>
          </a:p>
          <a:p>
            <a:pPr marL="1371600" lvl="3"/>
            <a:endParaRPr lang="en-US" dirty="0"/>
          </a:p>
          <a:p>
            <a:pPr marL="1828800" lvl="4"/>
            <a:endParaRPr lang="en-US" dirty="0"/>
          </a:p>
          <a:p>
            <a:pPr marL="1828800" lvl="4"/>
            <a:r>
              <a:rPr lang="en-US" dirty="0"/>
              <a:t>		© University of Melbourne</a:t>
            </a:r>
          </a:p>
          <a:p>
            <a:pPr marL="1828800" lvl="4"/>
            <a:endParaRPr lang="en-US" dirty="0"/>
          </a:p>
          <a:p>
            <a:pPr marL="2286000" lvl="5"/>
            <a:endParaRPr lang="en-US" dirty="0"/>
          </a:p>
          <a:p>
            <a:pPr marL="2743200" lvl="6"/>
            <a:endParaRPr lang="en-US" dirty="0"/>
          </a:p>
          <a:p>
            <a:pPr marL="3200400" lvl="7"/>
            <a:endParaRPr lang="en-US" dirty="0"/>
          </a:p>
          <a:p>
            <a:pPr marL="3657600" lvl="8"/>
            <a:endParaRPr lang="en-US" dirty="0"/>
          </a:p>
        </p:txBody>
      </p:sp>
      <p:sp>
        <p:nvSpPr>
          <p:cNvPr id="42" name="Shape 42"/>
          <p:cNvSpPr txBox="1">
            <a:spLocks noGrp="1"/>
          </p:cNvSpPr>
          <p:nvPr>
            <p:ph type="body" idx="1"/>
          </p:nvPr>
        </p:nvSpPr>
        <p:spPr>
          <a:xfrm>
            <a:off x="76200" y="1447800"/>
            <a:ext cx="4419599" cy="48767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3" name="Shape 43"/>
          <p:cNvSpPr txBox="1">
            <a:spLocks noGrp="1"/>
          </p:cNvSpPr>
          <p:nvPr>
            <p:ph type="body" idx="2"/>
          </p:nvPr>
        </p:nvSpPr>
        <p:spPr>
          <a:xfrm>
            <a:off x="4648200" y="1447800"/>
            <a:ext cx="4419599" cy="48767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4" name="Shape 44"/>
          <p:cNvSpPr txBox="1">
            <a:spLocks noGrp="1"/>
          </p:cNvSpPr>
          <p:nvPr>
            <p:ph type="body" idx="3"/>
          </p:nvPr>
        </p:nvSpPr>
        <p:spPr>
          <a:xfrm>
            <a:off x="76200" y="990600"/>
            <a:ext cx="4419599" cy="457200"/>
          </a:xfrm>
          <a:prstGeom prst="rect">
            <a:avLst/>
          </a:prstGeom>
          <a:noFill/>
          <a:ln>
            <a:noFill/>
          </a:ln>
        </p:spPr>
        <p:txBody>
          <a:bodyPr lIns="91425" tIns="91425" rIns="91425" bIns="91425" anchor="t" anchorCtr="0"/>
          <a:lstStyle>
            <a:lvl1pPr marL="0" lvl="0" indent="0" algn="ctr" rtl="0">
              <a:spcBef>
                <a:spcPts val="0"/>
              </a:spcBef>
              <a:buClr>
                <a:srgbClr val="00B050"/>
              </a:buClr>
              <a:buFont typeface="Arial"/>
              <a:buNone/>
              <a:defRPr/>
            </a:lvl1pPr>
            <a:lvl2pPr marL="457200" lvl="1" indent="0" algn="ctr" rtl="0">
              <a:spcBef>
                <a:spcPts val="0"/>
              </a:spcBef>
              <a:buFont typeface="Arial"/>
              <a:buNone/>
              <a:defRPr/>
            </a:lvl2pPr>
            <a:lvl3pPr marL="914400" lvl="2" indent="0" algn="ctr" rtl="0">
              <a:spcBef>
                <a:spcPts val="0"/>
              </a:spcBef>
              <a:buFont typeface="Arial"/>
              <a:buNone/>
              <a:defRPr/>
            </a:lvl3pPr>
            <a:lvl4pPr marL="1371600" lvl="3" indent="0" algn="ctr" rtl="0">
              <a:spcBef>
                <a:spcPts val="0"/>
              </a:spcBef>
              <a:buFont typeface="Arial"/>
              <a:buNone/>
              <a:defRPr/>
            </a:lvl4pPr>
            <a:lvl5pPr marL="1828800" lvl="4" indent="0" algn="ctr" rtl="0">
              <a:spcBef>
                <a:spcPts val="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5" name="Shape 45"/>
          <p:cNvSpPr txBox="1">
            <a:spLocks noGrp="1"/>
          </p:cNvSpPr>
          <p:nvPr>
            <p:ph type="body" idx="4"/>
          </p:nvPr>
        </p:nvSpPr>
        <p:spPr>
          <a:xfrm>
            <a:off x="4648200" y="990600"/>
            <a:ext cx="4419599" cy="457200"/>
          </a:xfrm>
          <a:prstGeom prst="rect">
            <a:avLst/>
          </a:prstGeom>
          <a:noFill/>
          <a:ln>
            <a:noFill/>
          </a:ln>
        </p:spPr>
        <p:txBody>
          <a:bodyPr lIns="91425" tIns="91425" rIns="91425" bIns="91425" anchor="t" anchorCtr="0"/>
          <a:lstStyle>
            <a:lvl1pPr marL="0" lvl="0" indent="0" algn="ctr" rtl="0">
              <a:spcBef>
                <a:spcPts val="0"/>
              </a:spcBef>
              <a:buClr>
                <a:srgbClr val="00B050"/>
              </a:buClr>
              <a:buFont typeface="Arial"/>
              <a:buNone/>
              <a:defRPr/>
            </a:lvl1pPr>
            <a:lvl2pPr marL="457200" lvl="1" indent="0" algn="ctr" rtl="0">
              <a:spcBef>
                <a:spcPts val="0"/>
              </a:spcBef>
              <a:buFont typeface="Arial"/>
              <a:buNone/>
              <a:defRPr/>
            </a:lvl2pPr>
            <a:lvl3pPr marL="914400" lvl="2" indent="0" algn="ctr" rtl="0">
              <a:spcBef>
                <a:spcPts val="0"/>
              </a:spcBef>
              <a:buFont typeface="Arial"/>
              <a:buNone/>
              <a:defRPr/>
            </a:lvl3pPr>
            <a:lvl4pPr marL="1371600" lvl="3" indent="0" algn="ctr" rtl="0">
              <a:spcBef>
                <a:spcPts val="0"/>
              </a:spcBef>
              <a:buFont typeface="Arial"/>
              <a:buNone/>
              <a:defRPr/>
            </a:lvl4pPr>
            <a:lvl5pPr marL="1828800" lvl="4" indent="0" algn="ctr" rtl="0">
              <a:spcBef>
                <a:spcPts val="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Layou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2462213" y="76200"/>
            <a:ext cx="6605587" cy="685799"/>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48" name="Shape 48"/>
          <p:cNvSpPr txBox="1">
            <a:spLocks noGrp="1"/>
          </p:cNvSpPr>
          <p:nvPr>
            <p:ph type="sldNum" idx="12"/>
          </p:nvPr>
        </p:nvSpPr>
        <p:spPr>
          <a:xfrm>
            <a:off x="0" y="6597352"/>
            <a:ext cx="9144000" cy="260647"/>
          </a:xfrm>
          <a:prstGeom prst="rect">
            <a:avLst/>
          </a:prstGeom>
          <a:noFill/>
          <a:ln>
            <a:noFill/>
          </a:ln>
        </p:spPr>
        <p:txBody>
          <a:bodyPr lIns="91425" tIns="91425" rIns="91425" bIns="91425" anchor="ctr" anchorCtr="0">
            <a:noAutofit/>
          </a:bodyPr>
          <a:lstStyle/>
          <a:p>
            <a:pPr algn="ctr"/>
            <a:endParaRPr lang="en-US" dirty="0"/>
          </a:p>
          <a:p>
            <a:pPr marL="457200" lvl="1"/>
            <a:endParaRPr lang="en-US" dirty="0"/>
          </a:p>
          <a:p>
            <a:pPr marL="914400" lvl="2"/>
            <a:endParaRPr lang="en-US" dirty="0"/>
          </a:p>
          <a:p>
            <a:pPr marL="1828800" lvl="4"/>
            <a:endParaRPr lang="en-US" dirty="0"/>
          </a:p>
          <a:p>
            <a:pPr marL="1828800" lvl="4"/>
            <a:endParaRPr lang="en-US" dirty="0"/>
          </a:p>
          <a:p>
            <a:pPr marL="1828800" lvl="4"/>
            <a:r>
              <a:rPr lang="en-US" dirty="0"/>
              <a:t>		© University of Melbourne</a:t>
            </a:r>
          </a:p>
          <a:p>
            <a:pPr marL="1828800" lvl="4"/>
            <a:endParaRPr lang="en-US" dirty="0"/>
          </a:p>
          <a:p>
            <a:pPr marL="2286000" lvl="5"/>
            <a:endParaRPr lang="en-US" dirty="0"/>
          </a:p>
          <a:p>
            <a:pPr marL="2743200" lvl="6"/>
            <a:endParaRPr lang="en-US" dirty="0"/>
          </a:p>
          <a:p>
            <a:pPr marL="3200400" lvl="7"/>
            <a:endParaRPr lang="en-US" dirty="0"/>
          </a:p>
          <a:p>
            <a:pPr marL="3657600" lvl="8"/>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Shape 10"/>
          <p:cNvCxnSpPr/>
          <p:nvPr/>
        </p:nvCxnSpPr>
        <p:spPr>
          <a:xfrm>
            <a:off x="1812925" y="107950"/>
            <a:ext cx="0" cy="862012"/>
          </a:xfrm>
          <a:prstGeom prst="straightConnector1">
            <a:avLst/>
          </a:prstGeom>
          <a:noFill/>
          <a:ln w="9525" cap="flat" cmpd="sng">
            <a:solidFill>
              <a:schemeClr val="lt1"/>
            </a:solidFill>
            <a:prstDash val="solid"/>
            <a:round/>
            <a:headEnd type="none" w="med" len="med"/>
            <a:tailEnd type="none" w="med" len="med"/>
          </a:ln>
        </p:spPr>
      </p:cxnSp>
      <p:pic>
        <p:nvPicPr>
          <p:cNvPr id="11" name="Shape 11"/>
          <p:cNvPicPr preferRelativeResize="0"/>
          <p:nvPr/>
        </p:nvPicPr>
        <p:blipFill rotWithShape="1">
          <a:blip r:embed="rId6">
            <a:alphaModFix/>
          </a:blip>
          <a:srcRect/>
          <a:stretch/>
        </p:blipFill>
        <p:spPr>
          <a:xfrm>
            <a:off x="533400" y="119063"/>
            <a:ext cx="860425" cy="871536"/>
          </a:xfrm>
          <a:prstGeom prst="rect">
            <a:avLst/>
          </a:prstGeom>
          <a:noFill/>
          <a:ln>
            <a:noFill/>
          </a:ln>
        </p:spPr>
      </p:pic>
      <p:sp>
        <p:nvSpPr>
          <p:cNvPr id="12" name="Shape 12"/>
          <p:cNvSpPr/>
          <p:nvPr/>
        </p:nvSpPr>
        <p:spPr>
          <a:xfrm>
            <a:off x="0" y="0"/>
            <a:ext cx="9144000" cy="838199"/>
          </a:xfrm>
          <a:prstGeom prst="rect">
            <a:avLst/>
          </a:prstGeom>
          <a:solidFill>
            <a:srgbClr val="003368"/>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cxnSp>
        <p:nvCxnSpPr>
          <p:cNvPr id="13" name="Shape 13"/>
          <p:cNvCxnSpPr/>
          <p:nvPr/>
        </p:nvCxnSpPr>
        <p:spPr>
          <a:xfrm>
            <a:off x="2386667" y="159543"/>
            <a:ext cx="1587" cy="519112"/>
          </a:xfrm>
          <a:prstGeom prst="straightConnector1">
            <a:avLst/>
          </a:prstGeom>
          <a:noFill/>
          <a:ln w="9525" cap="flat" cmpd="sng">
            <a:solidFill>
              <a:schemeClr val="lt1"/>
            </a:solidFill>
            <a:prstDash val="solid"/>
            <a:round/>
            <a:headEnd type="none" w="med" len="med"/>
            <a:tailEnd type="none" w="med" len="med"/>
          </a:ln>
        </p:spPr>
      </p:cxnSp>
      <p:pic>
        <p:nvPicPr>
          <p:cNvPr id="14" name="Shape 14"/>
          <p:cNvPicPr preferRelativeResize="0"/>
          <p:nvPr/>
        </p:nvPicPr>
        <p:blipFill rotWithShape="1">
          <a:blip r:embed="rId7">
            <a:alphaModFix/>
          </a:blip>
          <a:srcRect/>
          <a:stretch/>
        </p:blipFill>
        <p:spPr>
          <a:xfrm>
            <a:off x="0" y="107950"/>
            <a:ext cx="2362200" cy="612775"/>
          </a:xfrm>
          <a:prstGeom prst="rect">
            <a:avLst/>
          </a:prstGeom>
          <a:noFill/>
          <a:ln>
            <a:noFill/>
          </a:ln>
        </p:spPr>
      </p:pic>
      <p:cxnSp>
        <p:nvCxnSpPr>
          <p:cNvPr id="15" name="Shape 15"/>
          <p:cNvCxnSpPr/>
          <p:nvPr/>
        </p:nvCxnSpPr>
        <p:spPr>
          <a:xfrm>
            <a:off x="0" y="6525344"/>
            <a:ext cx="9144000" cy="0"/>
          </a:xfrm>
          <a:prstGeom prst="straightConnector1">
            <a:avLst/>
          </a:prstGeom>
          <a:noFill/>
          <a:ln w="9525" cap="flat" cmpd="sng">
            <a:solidFill>
              <a:srgbClr val="003368"/>
            </a:solidFill>
            <a:prstDash val="solid"/>
            <a:round/>
            <a:headEnd type="none" w="med" len="med"/>
            <a:tailEnd type="none" w="med" len="med"/>
          </a:ln>
        </p:spPr>
      </p:cxnSp>
      <p:sp>
        <p:nvSpPr>
          <p:cNvPr id="16" name="Shape 16"/>
          <p:cNvSpPr/>
          <p:nvPr/>
        </p:nvSpPr>
        <p:spPr>
          <a:xfrm>
            <a:off x="0" y="838200"/>
            <a:ext cx="9144000" cy="76199"/>
          </a:xfrm>
          <a:prstGeom prst="rect">
            <a:avLst/>
          </a:prstGeom>
          <a:solidFill>
            <a:srgbClr val="759FB8"/>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 name="Shape 17"/>
          <p:cNvSpPr txBox="1">
            <a:spLocks noGrp="1"/>
          </p:cNvSpPr>
          <p:nvPr>
            <p:ph type="title"/>
          </p:nvPr>
        </p:nvSpPr>
        <p:spPr>
          <a:xfrm>
            <a:off x="2462213" y="76200"/>
            <a:ext cx="6605587" cy="685799"/>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18" name="Shape 18"/>
          <p:cNvSpPr txBox="1">
            <a:spLocks noGrp="1"/>
          </p:cNvSpPr>
          <p:nvPr>
            <p:ph type="body" idx="1"/>
          </p:nvPr>
        </p:nvSpPr>
        <p:spPr>
          <a:xfrm>
            <a:off x="76200" y="990600"/>
            <a:ext cx="8991600" cy="5462736"/>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Font typeface="Arial"/>
              <a:buChar char="•"/>
              <a:defRPr/>
            </a:lvl1pPr>
            <a:lvl2pPr marL="742950" marR="0" lvl="1" indent="-146050" algn="l" rtl="0">
              <a:spcBef>
                <a:spcPts val="440"/>
              </a:spcBef>
              <a:spcAft>
                <a:spcPts val="0"/>
              </a:spcAft>
              <a:buClr>
                <a:srgbClr val="002060"/>
              </a:buClr>
              <a:buFont typeface="Arial"/>
              <a:buChar char="–"/>
              <a:defRPr/>
            </a:lvl2pPr>
            <a:lvl3pPr marL="1143000" marR="0" lvl="2" indent="-101600" algn="l" rtl="0">
              <a:spcBef>
                <a:spcPts val="400"/>
              </a:spcBef>
              <a:spcAft>
                <a:spcPts val="0"/>
              </a:spcAft>
              <a:buClr>
                <a:srgbClr val="00B050"/>
              </a:buClr>
              <a:buFont typeface="Arial"/>
              <a:buChar char="•"/>
              <a:defRPr/>
            </a:lvl3pPr>
            <a:lvl4pPr marL="1600200" marR="0" lvl="3" indent="-101600" algn="l" rtl="0">
              <a:spcBef>
                <a:spcPts val="400"/>
              </a:spcBef>
              <a:spcAft>
                <a:spcPts val="0"/>
              </a:spcAft>
              <a:buClr>
                <a:srgbClr val="7030A0"/>
              </a:buClr>
              <a:buFont typeface="Arial"/>
              <a:buChar char="–"/>
              <a:defRPr/>
            </a:lvl4pPr>
            <a:lvl5pPr marL="2057400" marR="0" lvl="4" indent="-101600" algn="l" rtl="0">
              <a:spcBef>
                <a:spcPts val="400"/>
              </a:spcBef>
              <a:spcAft>
                <a:spcPts val="0"/>
              </a:spcAft>
              <a:buClr>
                <a:srgbClr val="C00000"/>
              </a:buClr>
              <a:buFont typeface="Arial"/>
              <a:buChar char="»"/>
              <a:defRPr/>
            </a:lvl5pPr>
            <a:lvl6pPr marL="2514600" marR="0" lvl="5" indent="-101600" algn="l" rtl="0">
              <a:spcBef>
                <a:spcPts val="400"/>
              </a:spcBef>
              <a:spcAft>
                <a:spcPts val="0"/>
              </a:spcAft>
              <a:buClr>
                <a:schemeClr val="dk1"/>
              </a:buClr>
              <a:buFont typeface="Arial"/>
              <a:buChar char="»"/>
              <a:defRPr/>
            </a:lvl6pPr>
            <a:lvl7pPr marL="2971800" marR="0" lvl="6" indent="-101600" algn="l" rtl="0">
              <a:spcBef>
                <a:spcPts val="400"/>
              </a:spcBef>
              <a:spcAft>
                <a:spcPts val="0"/>
              </a:spcAft>
              <a:buClr>
                <a:schemeClr val="dk1"/>
              </a:buClr>
              <a:buFont typeface="Arial"/>
              <a:buChar char="»"/>
              <a:defRPr/>
            </a:lvl7pPr>
            <a:lvl8pPr marL="3429000" marR="0" lvl="7" indent="-101600" algn="l" rtl="0">
              <a:spcBef>
                <a:spcPts val="400"/>
              </a:spcBef>
              <a:spcAft>
                <a:spcPts val="0"/>
              </a:spcAft>
              <a:buClr>
                <a:schemeClr val="dk1"/>
              </a:buClr>
              <a:buFont typeface="Arial"/>
              <a:buChar char="»"/>
              <a:defRPr/>
            </a:lvl8pPr>
            <a:lvl9pPr marL="3886200" marR="0" lvl="8" indent="-101600" algn="l" rtl="0">
              <a:spcBef>
                <a:spcPts val="400"/>
              </a:spcBef>
              <a:spcAft>
                <a:spcPts val="0"/>
              </a:spcAft>
              <a:buClr>
                <a:schemeClr val="dk1"/>
              </a:buClr>
              <a:buFont typeface="Arial"/>
              <a:buChar char="»"/>
              <a:defRPr/>
            </a:lvl9pPr>
          </a:lstStyle>
          <a:p>
            <a:endParaRPr dirty="0"/>
          </a:p>
        </p:txBody>
      </p:sp>
      <p:sp>
        <p:nvSpPr>
          <p:cNvPr id="19" name="Shape 19"/>
          <p:cNvSpPr txBox="1"/>
          <p:nvPr/>
        </p:nvSpPr>
        <p:spPr>
          <a:xfrm>
            <a:off x="0" y="6581000"/>
            <a:ext cx="4067944" cy="27699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1200" b="0" i="1" u="none" strike="noStrike" cap="none">
                <a:solidFill>
                  <a:schemeClr val="lt2"/>
                </a:solidFill>
                <a:latin typeface="Arial"/>
                <a:ea typeface="Arial"/>
                <a:cs typeface="Arial"/>
                <a:sym typeface="Arial"/>
              </a:rPr>
              <a:t>INFO20003 Database Systems</a:t>
            </a:r>
          </a:p>
        </p:txBody>
      </p:sp>
      <p:sp>
        <p:nvSpPr>
          <p:cNvPr id="20" name="Shape 20"/>
          <p:cNvSpPr txBox="1">
            <a:spLocks noGrp="1"/>
          </p:cNvSpPr>
          <p:nvPr>
            <p:ph type="sldNum" idx="12"/>
          </p:nvPr>
        </p:nvSpPr>
        <p:spPr>
          <a:xfrm>
            <a:off x="0" y="6581000"/>
            <a:ext cx="9144000" cy="260647"/>
          </a:xfrm>
          <a:prstGeom prst="rect">
            <a:avLst/>
          </a:prstGeom>
          <a:noFill/>
          <a:ln>
            <a:noFill/>
          </a:ln>
        </p:spPr>
        <p:txBody>
          <a:bodyPr lIns="91425" tIns="91425" rIns="91425" bIns="91425" anchor="ctr" anchorCtr="0">
            <a:noAutofit/>
          </a:bodyPr>
          <a:lstStyle/>
          <a:p>
            <a:pPr algn="ctr"/>
            <a:endParaRPr lang="en-US" dirty="0"/>
          </a:p>
          <a:p>
            <a:pPr marL="457200" lvl="1"/>
            <a:endParaRPr lang="en-US" dirty="0"/>
          </a:p>
          <a:p>
            <a:pPr marL="914400" lvl="2"/>
            <a:endParaRPr lang="en-US" dirty="0"/>
          </a:p>
          <a:p>
            <a:pPr marL="1371600" lvl="3"/>
            <a:endParaRPr lang="en-US" dirty="0"/>
          </a:p>
          <a:p>
            <a:pPr marL="1828800" lvl="4"/>
            <a:r>
              <a:rPr lang="en-US" dirty="0"/>
              <a:t>		 © University of Melbourne </a:t>
            </a:r>
          </a:p>
          <a:p>
            <a:pPr marL="2286000" lvl="5"/>
            <a:endParaRPr lang="en-US" dirty="0"/>
          </a:p>
          <a:p>
            <a:pPr marL="2743200" lvl="6"/>
            <a:endParaRPr lang="en-US" dirty="0"/>
          </a:p>
          <a:p>
            <a:pPr marL="3200400" lvl="7"/>
            <a:endParaRPr lang="en-US" dirty="0"/>
          </a:p>
          <a:p>
            <a:pPr marL="3657600" lvl="8"/>
            <a:endParaRPr lang="en-US" dirty="0"/>
          </a:p>
        </p:txBody>
      </p:sp>
      <p:sp>
        <p:nvSpPr>
          <p:cNvPr id="2" name="TextBox 1"/>
          <p:cNvSpPr txBox="1"/>
          <p:nvPr userDrawn="1"/>
        </p:nvSpPr>
        <p:spPr>
          <a:xfrm>
            <a:off x="8539843" y="6541697"/>
            <a:ext cx="402674" cy="307777"/>
          </a:xfrm>
          <a:prstGeom prst="rect">
            <a:avLst/>
          </a:prstGeom>
          <a:noFill/>
        </p:spPr>
        <p:txBody>
          <a:bodyPr wrap="none" rtlCol="0">
            <a:spAutoFit/>
          </a:bodyPr>
          <a:lstStyle/>
          <a:p>
            <a:fld id="{2731EE0E-7B6B-47C7-B362-CFF96D45E3E9}" type="slidenum">
              <a:rPr lang="en-AU" smtClean="0"/>
              <a:t>‹#›</a:t>
            </a:fld>
            <a:endParaRPr lang="en-AU"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2438400" y="1806575"/>
            <a:ext cx="6400799" cy="1312862"/>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AU" sz="3200" b="0" i="0" u="none" strike="noStrike" cap="none">
                <a:solidFill>
                  <a:schemeClr val="lt1"/>
                </a:solidFill>
                <a:latin typeface="Arial"/>
                <a:ea typeface="Arial"/>
                <a:cs typeface="Arial"/>
                <a:sym typeface="Arial"/>
              </a:rPr>
              <a:t>INFO20003 Database Systems</a:t>
            </a:r>
          </a:p>
        </p:txBody>
      </p:sp>
      <p:sp>
        <p:nvSpPr>
          <p:cNvPr id="54" name="Shape 54"/>
          <p:cNvSpPr txBox="1">
            <a:spLocks noGrp="1"/>
          </p:cNvSpPr>
          <p:nvPr>
            <p:ph type="subTitle" idx="1"/>
          </p:nvPr>
        </p:nvSpPr>
        <p:spPr>
          <a:xfrm>
            <a:off x="849312" y="4588935"/>
            <a:ext cx="7989239" cy="660400"/>
          </a:xfrm>
          <a:prstGeom prst="rect">
            <a:avLst/>
          </a:prstGeom>
          <a:noFill/>
          <a:ln>
            <a:noFill/>
          </a:ln>
        </p:spPr>
        <p:txBody>
          <a:bodyPr lIns="91425" tIns="45700" rIns="91425" bIns="45700" anchor="t" anchorCtr="0">
            <a:noAutofit/>
          </a:bodyPr>
          <a:lstStyle/>
          <a:p>
            <a:r>
              <a:rPr lang="en-US" sz="2000" dirty="0">
                <a:solidFill>
                  <a:schemeClr val="bg1"/>
                </a:solidFill>
              </a:rPr>
              <a:t>Week 3</a:t>
            </a:r>
          </a:p>
          <a:p>
            <a:br>
              <a:rPr lang="en-US" sz="2000" dirty="0"/>
            </a:br>
            <a:endParaRPr lang="en-AU" sz="2000" b="0" i="0" u="none" strike="noStrike" cap="none" dirty="0">
              <a:solidFill>
                <a:schemeClr val="lt1"/>
              </a:solidFill>
              <a:latin typeface="Arial"/>
              <a:ea typeface="Arial"/>
              <a:cs typeface="Arial"/>
              <a:sym typeface="Arial"/>
            </a:endParaRPr>
          </a:p>
        </p:txBody>
      </p:sp>
      <p:sp>
        <p:nvSpPr>
          <p:cNvPr id="55" name="Shape 55"/>
          <p:cNvSpPr txBox="1">
            <a:spLocks noGrp="1"/>
          </p:cNvSpPr>
          <p:nvPr>
            <p:ph type="body" idx="2"/>
          </p:nvPr>
        </p:nvSpPr>
        <p:spPr>
          <a:xfrm>
            <a:off x="848664" y="3974408"/>
            <a:ext cx="7989887" cy="105003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FF00"/>
              </a:buClr>
              <a:buSzPct val="25000"/>
              <a:buFont typeface="Arial"/>
              <a:buNone/>
            </a:pPr>
            <a:r>
              <a:rPr lang="en-AU" sz="2400" b="1" i="0" u="none" strike="noStrike" cap="none" dirty="0" err="1">
                <a:solidFill>
                  <a:schemeClr val="bg1"/>
                </a:solidFill>
                <a:latin typeface="Arial"/>
                <a:ea typeface="Arial"/>
                <a:cs typeface="Arial"/>
                <a:sym typeface="Arial"/>
              </a:rPr>
              <a:t>Kuoyuan</a:t>
            </a:r>
            <a:r>
              <a:rPr lang="en-AU" sz="2400" b="1" i="0" u="none" strike="noStrike" cap="none" dirty="0">
                <a:solidFill>
                  <a:schemeClr val="bg1"/>
                </a:solidFill>
                <a:latin typeface="Arial"/>
                <a:ea typeface="Arial"/>
                <a:cs typeface="Arial"/>
                <a:sym typeface="Arial"/>
              </a:rPr>
              <a:t> 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3BC1ADFB-9F75-3C44-B2E5-83DD12507D54}"/>
              </a:ext>
            </a:extLst>
          </p:cNvPr>
          <p:cNvSpPr/>
          <p:nvPr/>
        </p:nvSpPr>
        <p:spPr>
          <a:xfrm>
            <a:off x="291830" y="1042855"/>
            <a:ext cx="8560340" cy="5324535"/>
          </a:xfrm>
          <a:prstGeom prst="rect">
            <a:avLst/>
          </a:prstGeom>
        </p:spPr>
        <p:txBody>
          <a:bodyPr wrap="square">
            <a:spAutoFit/>
          </a:bodyPr>
          <a:lstStyle/>
          <a:p>
            <a:r>
              <a:rPr lang="en-AU" sz="2000" dirty="0">
                <a:latin typeface="TimesNewRomanPSMT"/>
              </a:rPr>
              <a:t>A cinema chain operates a number of cinemas. Each cinema has several screens, numbered starting from 1. The chain keeps track of the size (in feet) and seating capacity of every screen, as well as whether the screen offers the Gold Class experience. </a:t>
            </a:r>
            <a:endParaRPr lang="en-AU" sz="2000" dirty="0"/>
          </a:p>
          <a:p>
            <a:r>
              <a:rPr lang="en-AU" sz="2000" dirty="0">
                <a:latin typeface="TimesNewRomanPSMT"/>
              </a:rPr>
              <a:t>The cinema chain owns hundreds of movie projectors – both film projectors (16 mm and 35 mm) and digital projectors (2D and 3D). The chain stores key information about each projector, namely its serial number, model number, resolution and hours of use. Each movie screen has space for a single projector; technicians must be able to identify which screen each projector is currently projecting onto. </a:t>
            </a:r>
            <a:endParaRPr lang="en-AU" sz="2000" dirty="0"/>
          </a:p>
          <a:p>
            <a:r>
              <a:rPr lang="en-AU" sz="2000" dirty="0">
                <a:latin typeface="TimesNewRomanPSMT"/>
              </a:rPr>
              <a:t>A wide range of movies are shown at these cinemas. The system should keep track of the last time a movie was shown on a particular screen. The marketing department needs to know the movie’s title and year of release, along with the movie’s rating (G, PG, M, MA15+ or R18+). </a:t>
            </a:r>
            <a:endParaRPr lang="en-AU" sz="2000" dirty="0"/>
          </a:p>
          <a:p>
            <a:r>
              <a:rPr lang="en-AU" sz="2000" dirty="0">
                <a:latin typeface="TimesNewRomanPSMT"/>
              </a:rPr>
              <a:t>Each cinema has a numeric ID, name and address. For cinemas that are not owned outright, the business also keeps track of yearly rent. The system needs to be able to generate weekly activity reports for the chain’s chief operating officer. </a:t>
            </a:r>
            <a:endParaRPr lang="en-AU" sz="2000" dirty="0"/>
          </a:p>
        </p:txBody>
      </p:sp>
    </p:spTree>
    <p:extLst>
      <p:ext uri="{BB962C8B-B14F-4D97-AF65-F5344CB8AC3E}">
        <p14:creationId xmlns:p14="http://schemas.microsoft.com/office/powerpoint/2010/main" val="101305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C8206416-6B35-E740-954A-9A61260F497A}"/>
              </a:ext>
            </a:extLst>
          </p:cNvPr>
          <p:cNvSpPr/>
          <p:nvPr/>
        </p:nvSpPr>
        <p:spPr>
          <a:xfrm>
            <a:off x="841442" y="2459504"/>
            <a:ext cx="7461115" cy="1938992"/>
          </a:xfrm>
          <a:prstGeom prst="rect">
            <a:avLst/>
          </a:prstGeom>
        </p:spPr>
        <p:txBody>
          <a:bodyPr wrap="square">
            <a:spAutoFit/>
          </a:bodyPr>
          <a:lstStyle/>
          <a:p>
            <a:pPr marL="342900" indent="-342900">
              <a:buAutoNum type="alphaLcPeriod"/>
            </a:pPr>
            <a:r>
              <a:rPr lang="en-AU" sz="2400" dirty="0">
                <a:latin typeface="TimesNewRomanPSMT"/>
              </a:rPr>
              <a:t>Revise last week’s identified </a:t>
            </a:r>
            <a:r>
              <a:rPr lang="en-AU" sz="2400" b="1" dirty="0">
                <a:latin typeface="TimesNewRomanPS"/>
              </a:rPr>
              <a:t>entities</a:t>
            </a:r>
            <a:r>
              <a:rPr lang="en-AU" sz="2400" dirty="0">
                <a:latin typeface="TimesNewRomanPSMT"/>
              </a:rPr>
              <a:t>. </a:t>
            </a:r>
          </a:p>
          <a:p>
            <a:r>
              <a:rPr lang="en-AU" sz="2400" dirty="0">
                <a:solidFill>
                  <a:schemeClr val="tx1"/>
                </a:solidFill>
                <a:latin typeface="SymbolMT"/>
              </a:rPr>
              <a:t>• </a:t>
            </a:r>
            <a:r>
              <a:rPr lang="en-AU" sz="2400" dirty="0">
                <a:solidFill>
                  <a:schemeClr val="tx1"/>
                </a:solidFill>
                <a:latin typeface="TimesNewRomanPSMT"/>
              </a:rPr>
              <a:t>Cinema </a:t>
            </a:r>
            <a:endParaRPr lang="en-AU" sz="2400" dirty="0">
              <a:solidFill>
                <a:schemeClr val="tx1"/>
              </a:solidFill>
            </a:endParaRPr>
          </a:p>
          <a:p>
            <a:r>
              <a:rPr lang="en-AU" sz="2400" dirty="0">
                <a:solidFill>
                  <a:schemeClr val="tx1"/>
                </a:solidFill>
                <a:latin typeface="SymbolMT"/>
              </a:rPr>
              <a:t>• </a:t>
            </a:r>
            <a:r>
              <a:rPr lang="en-AU" sz="2400" dirty="0">
                <a:solidFill>
                  <a:schemeClr val="tx1"/>
                </a:solidFill>
                <a:latin typeface="TimesNewRomanPSMT"/>
              </a:rPr>
              <a:t>Screen</a:t>
            </a:r>
            <a:br>
              <a:rPr lang="en-AU" sz="2400" dirty="0">
                <a:solidFill>
                  <a:schemeClr val="tx1"/>
                </a:solidFill>
                <a:latin typeface="TimesNewRomanPSMT"/>
              </a:rPr>
            </a:br>
            <a:r>
              <a:rPr lang="en-AU" sz="2400" dirty="0">
                <a:solidFill>
                  <a:schemeClr val="tx1"/>
                </a:solidFill>
                <a:latin typeface="SymbolMT"/>
              </a:rPr>
              <a:t>• </a:t>
            </a:r>
            <a:r>
              <a:rPr lang="en-AU" sz="2400" dirty="0">
                <a:solidFill>
                  <a:schemeClr val="tx1"/>
                </a:solidFill>
                <a:latin typeface="TimesNewRomanPSMT"/>
              </a:rPr>
              <a:t>Projector </a:t>
            </a:r>
          </a:p>
          <a:p>
            <a:r>
              <a:rPr lang="en-AU" sz="2400" dirty="0">
                <a:solidFill>
                  <a:schemeClr val="tx1"/>
                </a:solidFill>
                <a:latin typeface="SymbolMT"/>
              </a:rPr>
              <a:t>• </a:t>
            </a:r>
            <a:r>
              <a:rPr lang="en-AU" sz="2400" dirty="0">
                <a:solidFill>
                  <a:schemeClr val="tx1"/>
                </a:solidFill>
                <a:latin typeface="TimesNewRomanPSMT"/>
              </a:rPr>
              <a:t>Movie </a:t>
            </a:r>
          </a:p>
        </p:txBody>
      </p:sp>
    </p:spTree>
    <p:extLst>
      <p:ext uri="{BB962C8B-B14F-4D97-AF65-F5344CB8AC3E}">
        <p14:creationId xmlns:p14="http://schemas.microsoft.com/office/powerpoint/2010/main" val="147582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Case study</a:t>
            </a:r>
          </a:p>
        </p:txBody>
      </p:sp>
      <p:pic>
        <p:nvPicPr>
          <p:cNvPr id="1039" name="Picture 15" descr="page4image189425408">
            <a:extLst>
              <a:ext uri="{FF2B5EF4-FFF2-40B4-BE49-F238E27FC236}">
                <a16:creationId xmlns:a16="http://schemas.microsoft.com/office/drawing/2014/main" id="{9208C59C-1506-5046-8DD2-C374F7195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945" y="3711575"/>
            <a:ext cx="54991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age4image189425600">
            <a:extLst>
              <a:ext uri="{FF2B5EF4-FFF2-40B4-BE49-F238E27FC236}">
                <a16:creationId xmlns:a16="http://schemas.microsoft.com/office/drawing/2014/main" id="{9BD4C1E3-44DD-CE46-8915-E8D96CF22C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945" y="3711575"/>
            <a:ext cx="54991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page4image189425792">
            <a:extLst>
              <a:ext uri="{FF2B5EF4-FFF2-40B4-BE49-F238E27FC236}">
                <a16:creationId xmlns:a16="http://schemas.microsoft.com/office/drawing/2014/main" id="{D9E614B3-999E-4D4C-856A-CF24BAF11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6945" y="3711575"/>
            <a:ext cx="5499100" cy="12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6695286-2F0D-B04A-81B4-A4D1A4A79C3A}"/>
              </a:ext>
            </a:extLst>
          </p:cNvPr>
          <p:cNvSpPr/>
          <p:nvPr/>
        </p:nvSpPr>
        <p:spPr>
          <a:xfrm>
            <a:off x="364926" y="1084816"/>
            <a:ext cx="5147563" cy="461665"/>
          </a:xfrm>
          <a:prstGeom prst="rect">
            <a:avLst/>
          </a:prstGeom>
        </p:spPr>
        <p:txBody>
          <a:bodyPr wrap="none">
            <a:spAutoFit/>
          </a:bodyPr>
          <a:lstStyle/>
          <a:p>
            <a:r>
              <a:rPr lang="en-AU" sz="2400" dirty="0">
                <a:latin typeface="TimesNewRomanPSMT"/>
              </a:rPr>
              <a:t>b. Form </a:t>
            </a:r>
            <a:r>
              <a:rPr lang="en-AU" sz="2400" b="1" dirty="0">
                <a:latin typeface="TimesNewRomanPS"/>
              </a:rPr>
              <a:t>relationships </a:t>
            </a:r>
            <a:r>
              <a:rPr lang="en-AU" sz="2400" dirty="0">
                <a:latin typeface="TimesNewRomanPSMT"/>
              </a:rPr>
              <a:t>between entities. </a:t>
            </a:r>
            <a:endParaRPr lang="en-AU" sz="2400" dirty="0"/>
          </a:p>
        </p:txBody>
      </p:sp>
      <p:sp>
        <p:nvSpPr>
          <p:cNvPr id="8" name="Rectangle 7">
            <a:extLst>
              <a:ext uri="{FF2B5EF4-FFF2-40B4-BE49-F238E27FC236}">
                <a16:creationId xmlns:a16="http://schemas.microsoft.com/office/drawing/2014/main" id="{C6511D1A-D542-6E43-86A4-BF04899400A7}"/>
              </a:ext>
            </a:extLst>
          </p:cNvPr>
          <p:cNvSpPr/>
          <p:nvPr/>
        </p:nvSpPr>
        <p:spPr>
          <a:xfrm>
            <a:off x="364926" y="1869298"/>
            <a:ext cx="8414148" cy="830997"/>
          </a:xfrm>
          <a:prstGeom prst="rect">
            <a:avLst/>
          </a:prstGeom>
        </p:spPr>
        <p:txBody>
          <a:bodyPr wrap="square">
            <a:spAutoFit/>
          </a:bodyPr>
          <a:lstStyle/>
          <a:p>
            <a:r>
              <a:rPr lang="en-AU" sz="2400" dirty="0">
                <a:solidFill>
                  <a:schemeClr val="tx1"/>
                </a:solidFill>
                <a:latin typeface="TimesNewRomanPSMT"/>
              </a:rPr>
              <a:t>“Each cinema has several screens” </a:t>
            </a:r>
            <a:endParaRPr lang="en-AU" sz="2400" dirty="0">
              <a:solidFill>
                <a:schemeClr val="tx1"/>
              </a:solidFill>
              <a:latin typeface="SymbolMT"/>
            </a:endParaRPr>
          </a:p>
          <a:p>
            <a:r>
              <a:rPr lang="en-AU" sz="2400" dirty="0">
                <a:solidFill>
                  <a:schemeClr val="tx1"/>
                </a:solidFill>
                <a:latin typeface="TimesNewRomanPSMT"/>
              </a:rPr>
              <a:t>	→ screen is </a:t>
            </a:r>
            <a:r>
              <a:rPr lang="en-AU" sz="2400" b="1" dirty="0">
                <a:solidFill>
                  <a:schemeClr val="tx1"/>
                </a:solidFill>
                <a:latin typeface="TimesNewRomanPS"/>
              </a:rPr>
              <a:t>located in </a:t>
            </a:r>
            <a:r>
              <a:rPr lang="en-AU" sz="2400" dirty="0">
                <a:solidFill>
                  <a:schemeClr val="tx1"/>
                </a:solidFill>
                <a:latin typeface="TimesNewRomanPSMT"/>
              </a:rPr>
              <a:t>cinema</a:t>
            </a:r>
            <a:endParaRPr lang="en-AU" sz="2400" dirty="0">
              <a:solidFill>
                <a:schemeClr val="tx1"/>
              </a:solidFill>
              <a:latin typeface="SymbolMT"/>
            </a:endParaRPr>
          </a:p>
        </p:txBody>
      </p:sp>
      <p:sp>
        <p:nvSpPr>
          <p:cNvPr id="9" name="Rectangle 8">
            <a:extLst>
              <a:ext uri="{FF2B5EF4-FFF2-40B4-BE49-F238E27FC236}">
                <a16:creationId xmlns:a16="http://schemas.microsoft.com/office/drawing/2014/main" id="{30A8A609-B61C-E543-8C3D-C6FD5A859944}"/>
              </a:ext>
            </a:extLst>
          </p:cNvPr>
          <p:cNvSpPr/>
          <p:nvPr/>
        </p:nvSpPr>
        <p:spPr>
          <a:xfrm>
            <a:off x="364926" y="2915625"/>
            <a:ext cx="8414148" cy="1200329"/>
          </a:xfrm>
          <a:prstGeom prst="rect">
            <a:avLst/>
          </a:prstGeom>
        </p:spPr>
        <p:txBody>
          <a:bodyPr wrap="square">
            <a:spAutoFit/>
          </a:bodyPr>
          <a:lstStyle/>
          <a:p>
            <a:r>
              <a:rPr lang="en-AU" sz="2400" dirty="0">
                <a:solidFill>
                  <a:schemeClr val="tx1"/>
                </a:solidFill>
                <a:latin typeface="TimesNewRomanPSMT"/>
              </a:rPr>
              <a:t>“Technicians must be able to identify which movie screen each projector is currently projecting onto” </a:t>
            </a:r>
            <a:endParaRPr lang="en-AU" sz="2400" dirty="0">
              <a:solidFill>
                <a:schemeClr val="tx1"/>
              </a:solidFill>
              <a:latin typeface="SymbolMT"/>
            </a:endParaRPr>
          </a:p>
          <a:p>
            <a:r>
              <a:rPr lang="en-AU" sz="2400" dirty="0">
                <a:solidFill>
                  <a:schemeClr val="tx1"/>
                </a:solidFill>
                <a:latin typeface="TimesNewRomanPSMT"/>
              </a:rPr>
              <a:t>	→ projector </a:t>
            </a:r>
            <a:r>
              <a:rPr lang="en-AU" sz="2400" b="1" dirty="0">
                <a:solidFill>
                  <a:schemeClr val="tx1"/>
                </a:solidFill>
                <a:latin typeface="TimesNewRomanPS"/>
              </a:rPr>
              <a:t>projects onto </a:t>
            </a:r>
            <a:r>
              <a:rPr lang="en-AU" sz="2400" dirty="0">
                <a:solidFill>
                  <a:schemeClr val="tx1"/>
                </a:solidFill>
                <a:latin typeface="TimesNewRomanPSMT"/>
              </a:rPr>
              <a:t>movie screen</a:t>
            </a:r>
            <a:endParaRPr lang="en-AU" sz="2400" dirty="0">
              <a:solidFill>
                <a:schemeClr val="tx1"/>
              </a:solidFill>
              <a:latin typeface="SymbolMT"/>
            </a:endParaRPr>
          </a:p>
        </p:txBody>
      </p:sp>
      <p:sp>
        <p:nvSpPr>
          <p:cNvPr id="12" name="Rectangle 11">
            <a:extLst>
              <a:ext uri="{FF2B5EF4-FFF2-40B4-BE49-F238E27FC236}">
                <a16:creationId xmlns:a16="http://schemas.microsoft.com/office/drawing/2014/main" id="{254FD979-FCBF-604F-B0A8-9B8BD85E9289}"/>
              </a:ext>
            </a:extLst>
          </p:cNvPr>
          <p:cNvSpPr/>
          <p:nvPr/>
        </p:nvSpPr>
        <p:spPr>
          <a:xfrm>
            <a:off x="364926" y="4331284"/>
            <a:ext cx="8414148" cy="1233804"/>
          </a:xfrm>
          <a:prstGeom prst="rect">
            <a:avLst/>
          </a:prstGeom>
        </p:spPr>
        <p:txBody>
          <a:bodyPr wrap="square">
            <a:spAutoFit/>
          </a:bodyPr>
          <a:lstStyle/>
          <a:p>
            <a:r>
              <a:rPr lang="en-AU" sz="2400" dirty="0">
                <a:solidFill>
                  <a:schemeClr val="tx1"/>
                </a:solidFill>
                <a:latin typeface="TimesNewRomanPSMT"/>
              </a:rPr>
              <a:t>The system should keep track of the last time a movie was shown on a particular screen</a:t>
            </a:r>
          </a:p>
          <a:p>
            <a:r>
              <a:rPr lang="en-AU" sz="2400" dirty="0">
                <a:solidFill>
                  <a:schemeClr val="tx1"/>
                </a:solidFill>
              </a:rPr>
              <a:t>	</a:t>
            </a:r>
            <a:r>
              <a:rPr lang="en-AU" sz="2400" dirty="0">
                <a:solidFill>
                  <a:schemeClr val="tx1"/>
                </a:solidFill>
                <a:latin typeface="TimesNewRomanPSMT"/>
              </a:rPr>
              <a:t> → </a:t>
            </a:r>
            <a:r>
              <a:rPr lang="en-AU" sz="2400" dirty="0">
                <a:solidFill>
                  <a:schemeClr val="tx1"/>
                </a:solidFill>
              </a:rPr>
              <a:t>screen </a:t>
            </a:r>
            <a:r>
              <a:rPr lang="en-AU" sz="2400" b="1" dirty="0">
                <a:solidFill>
                  <a:schemeClr val="tx1"/>
                </a:solidFill>
              </a:rPr>
              <a:t>shows </a:t>
            </a:r>
            <a:r>
              <a:rPr lang="en-AU" sz="2400" dirty="0">
                <a:solidFill>
                  <a:schemeClr val="tx1"/>
                </a:solidFill>
              </a:rPr>
              <a:t>movie </a:t>
            </a:r>
            <a:r>
              <a:rPr lang="en-AU" sz="2400" dirty="0">
                <a:solidFill>
                  <a:schemeClr val="tx1"/>
                </a:solidFill>
                <a:latin typeface="TimesNewRomanPSMT"/>
              </a:rPr>
              <a:t> </a:t>
            </a:r>
            <a:endParaRPr lang="en-AU" sz="2400" dirty="0">
              <a:solidFill>
                <a:schemeClr val="tx1"/>
              </a:solidFill>
              <a:latin typeface="SymbolMT"/>
            </a:endParaRPr>
          </a:p>
        </p:txBody>
      </p:sp>
      <p:sp>
        <p:nvSpPr>
          <p:cNvPr id="13" name="Rectangle 12">
            <a:extLst>
              <a:ext uri="{FF2B5EF4-FFF2-40B4-BE49-F238E27FC236}">
                <a16:creationId xmlns:a16="http://schemas.microsoft.com/office/drawing/2014/main" id="{A0282C41-21C8-B74F-966A-625BD1AF7736}"/>
              </a:ext>
            </a:extLst>
          </p:cNvPr>
          <p:cNvSpPr/>
          <p:nvPr/>
        </p:nvSpPr>
        <p:spPr>
          <a:xfrm>
            <a:off x="220563" y="5780418"/>
            <a:ext cx="8702874" cy="461665"/>
          </a:xfrm>
          <a:prstGeom prst="rect">
            <a:avLst/>
          </a:prstGeom>
        </p:spPr>
        <p:txBody>
          <a:bodyPr wrap="square">
            <a:spAutoFit/>
          </a:bodyPr>
          <a:lstStyle/>
          <a:p>
            <a:r>
              <a:rPr lang="en-AU" sz="2400" dirty="0">
                <a:solidFill>
                  <a:srgbClr val="FF0000"/>
                </a:solidFill>
                <a:latin typeface="TimesNewRomanPSMT"/>
              </a:rPr>
              <a:t>Note: Avoid using vague words like “has” to label your relationships. </a:t>
            </a:r>
            <a:endParaRPr lang="en-AU" sz="2400" dirty="0">
              <a:solidFill>
                <a:srgbClr val="FF0000"/>
              </a:solidFill>
            </a:endParaRPr>
          </a:p>
        </p:txBody>
      </p:sp>
    </p:spTree>
    <p:extLst>
      <p:ext uri="{BB962C8B-B14F-4D97-AF65-F5344CB8AC3E}">
        <p14:creationId xmlns:p14="http://schemas.microsoft.com/office/powerpoint/2010/main" val="69708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Case study</a:t>
            </a:r>
          </a:p>
        </p:txBody>
      </p:sp>
      <p:pic>
        <p:nvPicPr>
          <p:cNvPr id="1039" name="Picture 15" descr="page4image189425408">
            <a:extLst>
              <a:ext uri="{FF2B5EF4-FFF2-40B4-BE49-F238E27FC236}">
                <a16:creationId xmlns:a16="http://schemas.microsoft.com/office/drawing/2014/main" id="{9208C59C-1506-5046-8DD2-C374F7195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945" y="3711575"/>
            <a:ext cx="54991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age4image189425600">
            <a:extLst>
              <a:ext uri="{FF2B5EF4-FFF2-40B4-BE49-F238E27FC236}">
                <a16:creationId xmlns:a16="http://schemas.microsoft.com/office/drawing/2014/main" id="{9BD4C1E3-44DD-CE46-8915-E8D96CF22C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945" y="3711575"/>
            <a:ext cx="54991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page4image189425792">
            <a:extLst>
              <a:ext uri="{FF2B5EF4-FFF2-40B4-BE49-F238E27FC236}">
                <a16:creationId xmlns:a16="http://schemas.microsoft.com/office/drawing/2014/main" id="{D9E614B3-999E-4D4C-856A-CF24BAF11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6945" y="3711575"/>
            <a:ext cx="5499100" cy="12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6695286-2F0D-B04A-81B4-A4D1A4A79C3A}"/>
              </a:ext>
            </a:extLst>
          </p:cNvPr>
          <p:cNvSpPr/>
          <p:nvPr/>
        </p:nvSpPr>
        <p:spPr>
          <a:xfrm>
            <a:off x="364926" y="1084816"/>
            <a:ext cx="5147563" cy="461665"/>
          </a:xfrm>
          <a:prstGeom prst="rect">
            <a:avLst/>
          </a:prstGeom>
        </p:spPr>
        <p:txBody>
          <a:bodyPr wrap="none">
            <a:spAutoFit/>
          </a:bodyPr>
          <a:lstStyle/>
          <a:p>
            <a:r>
              <a:rPr lang="en-AU" sz="2400" dirty="0">
                <a:latin typeface="TimesNewRomanPSMT"/>
              </a:rPr>
              <a:t>b. Form </a:t>
            </a:r>
            <a:r>
              <a:rPr lang="en-AU" sz="2400" b="1" dirty="0">
                <a:latin typeface="TimesNewRomanPS"/>
              </a:rPr>
              <a:t>relationships </a:t>
            </a:r>
            <a:r>
              <a:rPr lang="en-AU" sz="2400" dirty="0">
                <a:latin typeface="TimesNewRomanPSMT"/>
              </a:rPr>
              <a:t>between entities. </a:t>
            </a:r>
            <a:endParaRPr lang="en-AU" sz="2400" dirty="0"/>
          </a:p>
        </p:txBody>
      </p:sp>
      <p:pic>
        <p:nvPicPr>
          <p:cNvPr id="3" name="Picture 2">
            <a:extLst>
              <a:ext uri="{FF2B5EF4-FFF2-40B4-BE49-F238E27FC236}">
                <a16:creationId xmlns:a16="http://schemas.microsoft.com/office/drawing/2014/main" id="{5F920F11-20BF-8D48-9A30-7E2263C43D14}"/>
              </a:ext>
            </a:extLst>
          </p:cNvPr>
          <p:cNvPicPr>
            <a:picLocks noChangeAspect="1"/>
          </p:cNvPicPr>
          <p:nvPr/>
        </p:nvPicPr>
        <p:blipFill>
          <a:blip r:embed="rId5"/>
          <a:stretch>
            <a:fillRect/>
          </a:stretch>
        </p:blipFill>
        <p:spPr>
          <a:xfrm>
            <a:off x="224547" y="3170744"/>
            <a:ext cx="8694906" cy="2699541"/>
          </a:xfrm>
          <a:prstGeom prst="rect">
            <a:avLst/>
          </a:prstGeom>
        </p:spPr>
      </p:pic>
      <p:sp>
        <p:nvSpPr>
          <p:cNvPr id="4" name="Rectangle 3">
            <a:extLst>
              <a:ext uri="{FF2B5EF4-FFF2-40B4-BE49-F238E27FC236}">
                <a16:creationId xmlns:a16="http://schemas.microsoft.com/office/drawing/2014/main" id="{3C58CFB7-55E6-6841-A257-F9EE3AB74977}"/>
              </a:ext>
            </a:extLst>
          </p:cNvPr>
          <p:cNvSpPr/>
          <p:nvPr/>
        </p:nvSpPr>
        <p:spPr>
          <a:xfrm>
            <a:off x="715983" y="1638465"/>
            <a:ext cx="4015843" cy="461665"/>
          </a:xfrm>
          <a:prstGeom prst="rect">
            <a:avLst/>
          </a:prstGeom>
        </p:spPr>
        <p:txBody>
          <a:bodyPr wrap="none">
            <a:spAutoFit/>
          </a:bodyPr>
          <a:lstStyle/>
          <a:p>
            <a:r>
              <a:rPr lang="en-AU" sz="2400" dirty="0">
                <a:solidFill>
                  <a:schemeClr val="tx1"/>
                </a:solidFill>
                <a:latin typeface="+mj-lt"/>
              </a:rPr>
              <a:t>screen is </a:t>
            </a:r>
            <a:r>
              <a:rPr lang="en-AU" sz="2400" b="1" dirty="0">
                <a:solidFill>
                  <a:schemeClr val="tx1"/>
                </a:solidFill>
                <a:latin typeface="+mj-lt"/>
              </a:rPr>
              <a:t>located in </a:t>
            </a:r>
            <a:r>
              <a:rPr lang="en-AU" sz="2400" dirty="0">
                <a:solidFill>
                  <a:schemeClr val="tx1"/>
                </a:solidFill>
                <a:latin typeface="+mj-lt"/>
              </a:rPr>
              <a:t>cinema</a:t>
            </a:r>
            <a:endParaRPr lang="en-US" sz="2400" dirty="0">
              <a:latin typeface="+mj-lt"/>
            </a:endParaRPr>
          </a:p>
        </p:txBody>
      </p:sp>
      <p:sp>
        <p:nvSpPr>
          <p:cNvPr id="5" name="Rectangle 4">
            <a:extLst>
              <a:ext uri="{FF2B5EF4-FFF2-40B4-BE49-F238E27FC236}">
                <a16:creationId xmlns:a16="http://schemas.microsoft.com/office/drawing/2014/main" id="{D50FA22C-3684-0C41-8599-30A1C498518F}"/>
              </a:ext>
            </a:extLst>
          </p:cNvPr>
          <p:cNvSpPr/>
          <p:nvPr/>
        </p:nvSpPr>
        <p:spPr>
          <a:xfrm>
            <a:off x="715983" y="2038226"/>
            <a:ext cx="5333511" cy="461665"/>
          </a:xfrm>
          <a:prstGeom prst="rect">
            <a:avLst/>
          </a:prstGeom>
        </p:spPr>
        <p:txBody>
          <a:bodyPr wrap="none">
            <a:spAutoFit/>
          </a:bodyPr>
          <a:lstStyle/>
          <a:p>
            <a:r>
              <a:rPr lang="en-AU" sz="2400" dirty="0">
                <a:solidFill>
                  <a:schemeClr val="tx1"/>
                </a:solidFill>
                <a:latin typeface="+mj-lt"/>
              </a:rPr>
              <a:t>projector </a:t>
            </a:r>
            <a:r>
              <a:rPr lang="en-AU" sz="2400" b="1" dirty="0">
                <a:solidFill>
                  <a:schemeClr val="tx1"/>
                </a:solidFill>
                <a:latin typeface="+mj-lt"/>
              </a:rPr>
              <a:t>projects onto </a:t>
            </a:r>
            <a:r>
              <a:rPr lang="en-AU" sz="2400" dirty="0">
                <a:solidFill>
                  <a:schemeClr val="tx1"/>
                </a:solidFill>
                <a:latin typeface="+mj-lt"/>
              </a:rPr>
              <a:t>movie screen</a:t>
            </a:r>
            <a:endParaRPr lang="en-US" sz="2400" dirty="0">
              <a:latin typeface="+mj-lt"/>
            </a:endParaRPr>
          </a:p>
        </p:txBody>
      </p:sp>
      <p:sp>
        <p:nvSpPr>
          <p:cNvPr id="7" name="Rectangle 6">
            <a:extLst>
              <a:ext uri="{FF2B5EF4-FFF2-40B4-BE49-F238E27FC236}">
                <a16:creationId xmlns:a16="http://schemas.microsoft.com/office/drawing/2014/main" id="{FD233E02-547A-E84A-BAB8-F90D5D85F362}"/>
              </a:ext>
            </a:extLst>
          </p:cNvPr>
          <p:cNvSpPr/>
          <p:nvPr/>
        </p:nvSpPr>
        <p:spPr>
          <a:xfrm>
            <a:off x="715983" y="2499891"/>
            <a:ext cx="3143809" cy="461665"/>
          </a:xfrm>
          <a:prstGeom prst="rect">
            <a:avLst/>
          </a:prstGeom>
        </p:spPr>
        <p:txBody>
          <a:bodyPr wrap="none">
            <a:spAutoFit/>
          </a:bodyPr>
          <a:lstStyle/>
          <a:p>
            <a:r>
              <a:rPr lang="en-AU" sz="2400" dirty="0">
                <a:solidFill>
                  <a:schemeClr val="tx1"/>
                </a:solidFill>
                <a:latin typeface="+mj-lt"/>
              </a:rPr>
              <a:t>screen </a:t>
            </a:r>
            <a:r>
              <a:rPr lang="en-AU" sz="2400" b="1" dirty="0">
                <a:solidFill>
                  <a:schemeClr val="tx1"/>
                </a:solidFill>
                <a:latin typeface="+mj-lt"/>
              </a:rPr>
              <a:t>shows </a:t>
            </a:r>
            <a:r>
              <a:rPr lang="en-AU" sz="2400" dirty="0">
                <a:solidFill>
                  <a:schemeClr val="tx1"/>
                </a:solidFill>
                <a:latin typeface="+mj-lt"/>
              </a:rPr>
              <a:t>movie </a:t>
            </a:r>
            <a:endParaRPr lang="en-US" sz="2400" dirty="0">
              <a:latin typeface="+mj-lt"/>
            </a:endParaRPr>
          </a:p>
        </p:txBody>
      </p:sp>
    </p:spTree>
    <p:extLst>
      <p:ext uri="{BB962C8B-B14F-4D97-AF65-F5344CB8AC3E}">
        <p14:creationId xmlns:p14="http://schemas.microsoft.com/office/powerpoint/2010/main" val="38891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51910678-BADC-5049-8AD1-1D92C9E28106}"/>
              </a:ext>
            </a:extLst>
          </p:cNvPr>
          <p:cNvSpPr/>
          <p:nvPr/>
        </p:nvSpPr>
        <p:spPr>
          <a:xfrm>
            <a:off x="137808" y="1241314"/>
            <a:ext cx="9006192" cy="830997"/>
          </a:xfrm>
          <a:prstGeom prst="rect">
            <a:avLst/>
          </a:prstGeom>
        </p:spPr>
        <p:txBody>
          <a:bodyPr wrap="square">
            <a:spAutoFit/>
          </a:bodyPr>
          <a:lstStyle/>
          <a:p>
            <a:r>
              <a:rPr lang="en-AU" sz="2400" b="1" dirty="0">
                <a:latin typeface="TimesNewRomanPSMT"/>
              </a:rPr>
              <a:t>c. Apply </a:t>
            </a:r>
            <a:r>
              <a:rPr lang="en-AU" sz="2400" b="1" dirty="0">
                <a:latin typeface="TimesNewRomanPS"/>
              </a:rPr>
              <a:t>constraints </a:t>
            </a:r>
            <a:r>
              <a:rPr lang="en-AU" sz="2400" b="1" dirty="0">
                <a:latin typeface="TimesNewRomanPSMT"/>
              </a:rPr>
              <a:t>(key constraints and participation constraints) to the relationships </a:t>
            </a:r>
            <a:endParaRPr lang="en-AU" sz="2400" b="1" dirty="0"/>
          </a:p>
        </p:txBody>
      </p:sp>
      <p:pic>
        <p:nvPicPr>
          <p:cNvPr id="5" name="Picture 4">
            <a:extLst>
              <a:ext uri="{FF2B5EF4-FFF2-40B4-BE49-F238E27FC236}">
                <a16:creationId xmlns:a16="http://schemas.microsoft.com/office/drawing/2014/main" id="{675A951C-5EEB-504B-BC1A-3D7A4BC1DEA7}"/>
              </a:ext>
            </a:extLst>
          </p:cNvPr>
          <p:cNvPicPr>
            <a:picLocks noChangeAspect="1"/>
          </p:cNvPicPr>
          <p:nvPr/>
        </p:nvPicPr>
        <p:blipFill>
          <a:blip r:embed="rId3"/>
          <a:stretch>
            <a:fillRect/>
          </a:stretch>
        </p:blipFill>
        <p:spPr>
          <a:xfrm>
            <a:off x="0" y="2551626"/>
            <a:ext cx="9144000" cy="2829208"/>
          </a:xfrm>
          <a:prstGeom prst="rect">
            <a:avLst/>
          </a:prstGeom>
        </p:spPr>
      </p:pic>
    </p:spTree>
    <p:extLst>
      <p:ext uri="{BB962C8B-B14F-4D97-AF65-F5344CB8AC3E}">
        <p14:creationId xmlns:p14="http://schemas.microsoft.com/office/powerpoint/2010/main" val="2129442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8EC35024-432C-8344-818B-0F843B6D49ED}"/>
              </a:ext>
            </a:extLst>
          </p:cNvPr>
          <p:cNvSpPr/>
          <p:nvPr/>
        </p:nvSpPr>
        <p:spPr>
          <a:xfrm>
            <a:off x="408561" y="1106880"/>
            <a:ext cx="8326877" cy="461665"/>
          </a:xfrm>
          <a:prstGeom prst="rect">
            <a:avLst/>
          </a:prstGeom>
        </p:spPr>
        <p:txBody>
          <a:bodyPr wrap="square">
            <a:spAutoFit/>
          </a:bodyPr>
          <a:lstStyle/>
          <a:p>
            <a:r>
              <a:rPr lang="en-AU" sz="2400" dirty="0">
                <a:latin typeface="TimesNewRomanPSMT"/>
              </a:rPr>
              <a:t>d. Add </a:t>
            </a:r>
            <a:r>
              <a:rPr lang="en-AU" sz="2400" b="1" dirty="0">
                <a:latin typeface="TimesNewRomanPS"/>
              </a:rPr>
              <a:t>attributes </a:t>
            </a:r>
            <a:r>
              <a:rPr lang="en-AU" sz="2400" dirty="0">
                <a:latin typeface="TimesNewRomanPSMT"/>
              </a:rPr>
              <a:t>which describe the entities and relationships. </a:t>
            </a:r>
            <a:endParaRPr lang="en-AU" sz="2400" dirty="0"/>
          </a:p>
        </p:txBody>
      </p:sp>
      <p:pic>
        <p:nvPicPr>
          <p:cNvPr id="4" name="Picture 3">
            <a:extLst>
              <a:ext uri="{FF2B5EF4-FFF2-40B4-BE49-F238E27FC236}">
                <a16:creationId xmlns:a16="http://schemas.microsoft.com/office/drawing/2014/main" id="{956DC69C-C261-0142-89E1-F06F3407CE41}"/>
              </a:ext>
            </a:extLst>
          </p:cNvPr>
          <p:cNvPicPr>
            <a:picLocks noChangeAspect="1"/>
          </p:cNvPicPr>
          <p:nvPr/>
        </p:nvPicPr>
        <p:blipFill>
          <a:blip r:embed="rId3"/>
          <a:stretch>
            <a:fillRect/>
          </a:stretch>
        </p:blipFill>
        <p:spPr>
          <a:xfrm>
            <a:off x="650942" y="1826864"/>
            <a:ext cx="7460304" cy="3924256"/>
          </a:xfrm>
          <a:prstGeom prst="rect">
            <a:avLst/>
          </a:prstGeom>
        </p:spPr>
      </p:pic>
      <p:sp>
        <p:nvSpPr>
          <p:cNvPr id="5" name="Rectangle 4">
            <a:extLst>
              <a:ext uri="{FF2B5EF4-FFF2-40B4-BE49-F238E27FC236}">
                <a16:creationId xmlns:a16="http://schemas.microsoft.com/office/drawing/2014/main" id="{CDA24CE7-3769-4B48-A1C6-AA9819ACABAC}"/>
              </a:ext>
            </a:extLst>
          </p:cNvPr>
          <p:cNvSpPr/>
          <p:nvPr/>
        </p:nvSpPr>
        <p:spPr>
          <a:xfrm>
            <a:off x="217655" y="5593940"/>
            <a:ext cx="8326877" cy="830997"/>
          </a:xfrm>
          <a:prstGeom prst="rect">
            <a:avLst/>
          </a:prstGeom>
        </p:spPr>
        <p:txBody>
          <a:bodyPr wrap="square">
            <a:spAutoFit/>
          </a:bodyPr>
          <a:lstStyle/>
          <a:p>
            <a:r>
              <a:rPr lang="en-AU" sz="2400" dirty="0">
                <a:solidFill>
                  <a:srgbClr val="FB0308"/>
                </a:solidFill>
                <a:latin typeface="Times New Roman" panose="02020603050405020304" pitchFamily="18" charset="0"/>
              </a:rPr>
              <a:t>Don’t forget to look for attributes for the relationships in your model, not just the entities! </a:t>
            </a:r>
            <a:endParaRPr lang="en-AU" sz="2400" dirty="0">
              <a:solidFill>
                <a:srgbClr val="FB0308"/>
              </a:solidFill>
              <a:effectLst/>
              <a:latin typeface="Times New Roman" panose="02020603050405020304" pitchFamily="18" charset="0"/>
            </a:endParaRPr>
          </a:p>
        </p:txBody>
      </p:sp>
    </p:spTree>
    <p:extLst>
      <p:ext uri="{BB962C8B-B14F-4D97-AF65-F5344CB8AC3E}">
        <p14:creationId xmlns:p14="http://schemas.microsoft.com/office/powerpoint/2010/main" val="18697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Case study</a:t>
            </a:r>
          </a:p>
        </p:txBody>
      </p:sp>
      <p:sp>
        <p:nvSpPr>
          <p:cNvPr id="5" name="Rectangle 4">
            <a:extLst>
              <a:ext uri="{FF2B5EF4-FFF2-40B4-BE49-F238E27FC236}">
                <a16:creationId xmlns:a16="http://schemas.microsoft.com/office/drawing/2014/main" id="{B046EDE5-1FD8-3F43-887C-7ADDEA8D1B6C}"/>
              </a:ext>
            </a:extLst>
          </p:cNvPr>
          <p:cNvSpPr/>
          <p:nvPr/>
        </p:nvSpPr>
        <p:spPr>
          <a:xfrm>
            <a:off x="328613" y="1280224"/>
            <a:ext cx="8815387" cy="830997"/>
          </a:xfrm>
          <a:prstGeom prst="rect">
            <a:avLst/>
          </a:prstGeom>
        </p:spPr>
        <p:txBody>
          <a:bodyPr wrap="square">
            <a:spAutoFit/>
          </a:bodyPr>
          <a:lstStyle/>
          <a:p>
            <a:r>
              <a:rPr lang="en-AU" sz="2400" dirty="0">
                <a:latin typeface="Arial" panose="020B0604020202020204" pitchFamily="34" charset="0"/>
              </a:rPr>
              <a:t>e. Finalize your conceptual model by marking </a:t>
            </a:r>
            <a:r>
              <a:rPr lang="en-AU" sz="2400" b="1" dirty="0">
                <a:latin typeface="Times" pitchFamily="2" charset="0"/>
              </a:rPr>
              <a:t>weak entities</a:t>
            </a:r>
            <a:r>
              <a:rPr lang="en-AU" sz="2400" dirty="0">
                <a:latin typeface="Arial" panose="020B0604020202020204" pitchFamily="34" charset="0"/>
              </a:rPr>
              <a:t>, </a:t>
            </a:r>
            <a:r>
              <a:rPr lang="en-AU" sz="2400" b="1" dirty="0">
                <a:latin typeface="Times" pitchFamily="2" charset="0"/>
              </a:rPr>
              <a:t>identifying relationships </a:t>
            </a:r>
            <a:r>
              <a:rPr lang="en-AU" sz="2400" dirty="0">
                <a:latin typeface="Arial" panose="020B0604020202020204" pitchFamily="34" charset="0"/>
              </a:rPr>
              <a:t>and </a:t>
            </a:r>
            <a:r>
              <a:rPr lang="en-AU" sz="2400" b="1" dirty="0">
                <a:latin typeface="Times" pitchFamily="2" charset="0"/>
              </a:rPr>
              <a:t>key attributes</a:t>
            </a:r>
            <a:r>
              <a:rPr lang="en-AU" sz="2400" dirty="0">
                <a:latin typeface="Arial" panose="020B0604020202020204" pitchFamily="34" charset="0"/>
              </a:rPr>
              <a:t>. </a:t>
            </a:r>
            <a:endParaRPr lang="en-AU" sz="2400" dirty="0">
              <a:latin typeface="Times" pitchFamily="2" charset="0"/>
            </a:endParaRPr>
          </a:p>
        </p:txBody>
      </p:sp>
      <p:sp>
        <p:nvSpPr>
          <p:cNvPr id="6" name="Rectangle 5">
            <a:extLst>
              <a:ext uri="{FF2B5EF4-FFF2-40B4-BE49-F238E27FC236}">
                <a16:creationId xmlns:a16="http://schemas.microsoft.com/office/drawing/2014/main" id="{5DCE32A5-36E2-664D-B644-0D9588ED3A1B}"/>
              </a:ext>
            </a:extLst>
          </p:cNvPr>
          <p:cNvSpPr/>
          <p:nvPr/>
        </p:nvSpPr>
        <p:spPr>
          <a:xfrm>
            <a:off x="457200" y="3256853"/>
            <a:ext cx="8229600" cy="1200329"/>
          </a:xfrm>
          <a:prstGeom prst="rect">
            <a:avLst/>
          </a:prstGeom>
        </p:spPr>
        <p:txBody>
          <a:bodyPr wrap="square">
            <a:spAutoFit/>
          </a:bodyPr>
          <a:lstStyle/>
          <a:p>
            <a:r>
              <a:rPr lang="en-AU" sz="2400" dirty="0">
                <a:latin typeface="Arial" panose="020B0604020202020204" pitchFamily="34" charset="0"/>
              </a:rPr>
              <a:t>Business rules first, carefully consider all the entities with bold arrows coming out of them. Some of these could be weak entities</a:t>
            </a:r>
          </a:p>
        </p:txBody>
      </p:sp>
    </p:spTree>
    <p:extLst>
      <p:ext uri="{BB962C8B-B14F-4D97-AF65-F5344CB8AC3E}">
        <p14:creationId xmlns:p14="http://schemas.microsoft.com/office/powerpoint/2010/main" val="333909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Case study</a:t>
            </a:r>
          </a:p>
        </p:txBody>
      </p:sp>
      <p:sp>
        <p:nvSpPr>
          <p:cNvPr id="5" name="Rectangle 4">
            <a:extLst>
              <a:ext uri="{FF2B5EF4-FFF2-40B4-BE49-F238E27FC236}">
                <a16:creationId xmlns:a16="http://schemas.microsoft.com/office/drawing/2014/main" id="{B046EDE5-1FD8-3F43-887C-7ADDEA8D1B6C}"/>
              </a:ext>
            </a:extLst>
          </p:cNvPr>
          <p:cNvSpPr/>
          <p:nvPr/>
        </p:nvSpPr>
        <p:spPr>
          <a:xfrm>
            <a:off x="328613" y="1280224"/>
            <a:ext cx="8815387" cy="830997"/>
          </a:xfrm>
          <a:prstGeom prst="rect">
            <a:avLst/>
          </a:prstGeom>
        </p:spPr>
        <p:txBody>
          <a:bodyPr wrap="square">
            <a:spAutoFit/>
          </a:bodyPr>
          <a:lstStyle/>
          <a:p>
            <a:r>
              <a:rPr lang="en-AU" sz="2400" dirty="0">
                <a:latin typeface="Arial" panose="020B0604020202020204" pitchFamily="34" charset="0"/>
              </a:rPr>
              <a:t>e. Finalize your conceptual model by marking </a:t>
            </a:r>
            <a:r>
              <a:rPr lang="en-AU" sz="2400" b="1" dirty="0">
                <a:latin typeface="Times" pitchFamily="2" charset="0"/>
              </a:rPr>
              <a:t>weak entities</a:t>
            </a:r>
            <a:r>
              <a:rPr lang="en-AU" sz="2400" dirty="0">
                <a:latin typeface="Arial" panose="020B0604020202020204" pitchFamily="34" charset="0"/>
              </a:rPr>
              <a:t>, </a:t>
            </a:r>
            <a:r>
              <a:rPr lang="en-AU" sz="2400" b="1" dirty="0">
                <a:latin typeface="Times" pitchFamily="2" charset="0"/>
              </a:rPr>
              <a:t>identifying relationships </a:t>
            </a:r>
            <a:r>
              <a:rPr lang="en-AU" sz="2400" dirty="0">
                <a:latin typeface="Arial" panose="020B0604020202020204" pitchFamily="34" charset="0"/>
              </a:rPr>
              <a:t>and </a:t>
            </a:r>
            <a:r>
              <a:rPr lang="en-AU" sz="2400" b="1" dirty="0">
                <a:latin typeface="Times" pitchFamily="2" charset="0"/>
              </a:rPr>
              <a:t>key attributes</a:t>
            </a:r>
            <a:r>
              <a:rPr lang="en-AU" sz="2400" dirty="0">
                <a:latin typeface="Arial" panose="020B0604020202020204" pitchFamily="34" charset="0"/>
              </a:rPr>
              <a:t>. </a:t>
            </a:r>
            <a:endParaRPr lang="en-AU" sz="2400" dirty="0">
              <a:latin typeface="Times" pitchFamily="2" charset="0"/>
            </a:endParaRPr>
          </a:p>
        </p:txBody>
      </p:sp>
      <p:pic>
        <p:nvPicPr>
          <p:cNvPr id="3" name="Picture 2">
            <a:extLst>
              <a:ext uri="{FF2B5EF4-FFF2-40B4-BE49-F238E27FC236}">
                <a16:creationId xmlns:a16="http://schemas.microsoft.com/office/drawing/2014/main" id="{20623893-368E-B049-8A05-784724F61AE4}"/>
              </a:ext>
            </a:extLst>
          </p:cNvPr>
          <p:cNvPicPr>
            <a:picLocks noChangeAspect="1"/>
          </p:cNvPicPr>
          <p:nvPr/>
        </p:nvPicPr>
        <p:blipFill>
          <a:blip r:embed="rId3"/>
          <a:stretch>
            <a:fillRect/>
          </a:stretch>
        </p:blipFill>
        <p:spPr>
          <a:xfrm>
            <a:off x="1011676" y="2279357"/>
            <a:ext cx="6828817" cy="3460653"/>
          </a:xfrm>
          <a:prstGeom prst="rect">
            <a:avLst/>
          </a:prstGeom>
        </p:spPr>
      </p:pic>
      <p:sp>
        <p:nvSpPr>
          <p:cNvPr id="4" name="Rectangle 3">
            <a:extLst>
              <a:ext uri="{FF2B5EF4-FFF2-40B4-BE49-F238E27FC236}">
                <a16:creationId xmlns:a16="http://schemas.microsoft.com/office/drawing/2014/main" id="{95EFBD9A-EE44-9F4B-ABD7-C2855F87EDC9}"/>
              </a:ext>
            </a:extLst>
          </p:cNvPr>
          <p:cNvSpPr/>
          <p:nvPr/>
        </p:nvSpPr>
        <p:spPr>
          <a:xfrm>
            <a:off x="119999" y="5740010"/>
            <a:ext cx="9232613" cy="461665"/>
          </a:xfrm>
          <a:prstGeom prst="rect">
            <a:avLst/>
          </a:prstGeom>
        </p:spPr>
        <p:txBody>
          <a:bodyPr wrap="square">
            <a:spAutoFit/>
          </a:bodyPr>
          <a:lstStyle/>
          <a:p>
            <a:r>
              <a:rPr lang="en-AU" sz="2400" dirty="0">
                <a:solidFill>
                  <a:srgbClr val="FB0308"/>
                </a:solidFill>
                <a:latin typeface="Times New Roman" panose="02020603050405020304" pitchFamily="18" charset="0"/>
              </a:rPr>
              <a:t>Each weak entity must have at least one weak (identifying) relationship!</a:t>
            </a:r>
            <a:endParaRPr lang="en-AU" sz="2400" dirty="0">
              <a:solidFill>
                <a:srgbClr val="FB0308"/>
              </a:solidFill>
              <a:effectLst/>
              <a:latin typeface="Times New Roman" panose="02020603050405020304" pitchFamily="18" charset="0"/>
            </a:endParaRPr>
          </a:p>
        </p:txBody>
      </p:sp>
    </p:spTree>
    <p:extLst>
      <p:ext uri="{BB962C8B-B14F-4D97-AF65-F5344CB8AC3E}">
        <p14:creationId xmlns:p14="http://schemas.microsoft.com/office/powerpoint/2010/main" val="385952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AU" sz="2800" dirty="0">
                <a:solidFill>
                  <a:schemeClr val="bg1"/>
                </a:solidFill>
              </a:rPr>
              <a:t>Logical and physical </a:t>
            </a:r>
            <a:r>
              <a:rPr lang="en-AU" sz="2800" dirty="0" err="1">
                <a:solidFill>
                  <a:schemeClr val="bg1"/>
                </a:solidFill>
              </a:rPr>
              <a:t>modeling</a:t>
            </a:r>
            <a:endParaRPr lang="en-AU" sz="2800" dirty="0">
              <a:solidFill>
                <a:schemeClr val="bg1"/>
              </a:solidFill>
            </a:endParaRPr>
          </a:p>
        </p:txBody>
      </p:sp>
      <p:sp>
        <p:nvSpPr>
          <p:cNvPr id="3" name="Rectangle 2">
            <a:extLst>
              <a:ext uri="{FF2B5EF4-FFF2-40B4-BE49-F238E27FC236}">
                <a16:creationId xmlns:a16="http://schemas.microsoft.com/office/drawing/2014/main" id="{8F727F50-F510-9C40-91EF-26950514D143}"/>
              </a:ext>
            </a:extLst>
          </p:cNvPr>
          <p:cNvSpPr/>
          <p:nvPr/>
        </p:nvSpPr>
        <p:spPr>
          <a:xfrm>
            <a:off x="389106" y="1328144"/>
            <a:ext cx="8678694" cy="830997"/>
          </a:xfrm>
          <a:prstGeom prst="rect">
            <a:avLst/>
          </a:prstGeom>
        </p:spPr>
        <p:txBody>
          <a:bodyPr wrap="square">
            <a:spAutoFit/>
          </a:bodyPr>
          <a:lstStyle/>
          <a:p>
            <a:r>
              <a:rPr lang="en-AU" sz="2400" dirty="0">
                <a:latin typeface="TimesNewRomanPSMT"/>
              </a:rPr>
              <a:t>a. What needs to be changed to convert a conceptual design to a logical design? Develop a logical design for the above case study. </a:t>
            </a:r>
            <a:endParaRPr lang="en-AU" sz="2400" dirty="0"/>
          </a:p>
        </p:txBody>
      </p:sp>
      <p:sp>
        <p:nvSpPr>
          <p:cNvPr id="4" name="Rectangle 3">
            <a:extLst>
              <a:ext uri="{FF2B5EF4-FFF2-40B4-BE49-F238E27FC236}">
                <a16:creationId xmlns:a16="http://schemas.microsoft.com/office/drawing/2014/main" id="{6BD9E129-00D6-8B4E-983E-0FF1BE834E98}"/>
              </a:ext>
            </a:extLst>
          </p:cNvPr>
          <p:cNvSpPr/>
          <p:nvPr/>
        </p:nvSpPr>
        <p:spPr>
          <a:xfrm>
            <a:off x="555287" y="2725286"/>
            <a:ext cx="8346332" cy="3416320"/>
          </a:xfrm>
          <a:prstGeom prst="rect">
            <a:avLst/>
          </a:prstGeom>
        </p:spPr>
        <p:txBody>
          <a:bodyPr wrap="square">
            <a:spAutoFit/>
          </a:bodyPr>
          <a:lstStyle/>
          <a:p>
            <a:pPr>
              <a:buFont typeface="+mj-lt"/>
              <a:buAutoNum type="arabicPeriod"/>
            </a:pPr>
            <a:r>
              <a:rPr lang="en-AU" sz="2400" dirty="0">
                <a:solidFill>
                  <a:srgbClr val="FB0008"/>
                </a:solidFill>
                <a:latin typeface="Times New Roman" panose="02020603050405020304" pitchFamily="18" charset="0"/>
              </a:rPr>
              <a:t>Resolve multivalued attributes</a:t>
            </a:r>
            <a:r>
              <a:rPr lang="en-AU" sz="2400" dirty="0">
                <a:latin typeface="Times New Roman" panose="02020603050405020304" pitchFamily="18" charset="0"/>
              </a:rPr>
              <a:t> by splitting them into separate tables. </a:t>
            </a:r>
            <a:br>
              <a:rPr lang="en-AU" sz="2400" dirty="0">
                <a:latin typeface="Times" pitchFamily="2" charset="0"/>
              </a:rPr>
            </a:br>
            <a:endParaRPr lang="en-AU" sz="2400" dirty="0">
              <a:latin typeface="Times New Roman" panose="02020603050405020304" pitchFamily="18" charset="0"/>
            </a:endParaRPr>
          </a:p>
          <a:p>
            <a:pPr>
              <a:buFont typeface="+mj-lt"/>
              <a:buAutoNum type="arabicPeriod"/>
            </a:pPr>
            <a:r>
              <a:rPr lang="en-AU" sz="2400" dirty="0">
                <a:solidFill>
                  <a:srgbClr val="F8000A"/>
                </a:solidFill>
                <a:latin typeface="Times New Roman" panose="02020603050405020304" pitchFamily="18" charset="0"/>
              </a:rPr>
              <a:t>Resolve composite attributes</a:t>
            </a:r>
            <a:r>
              <a:rPr lang="en-AU" sz="2400" dirty="0">
                <a:latin typeface="Times New Roman" panose="02020603050405020304" pitchFamily="18" charset="0"/>
              </a:rPr>
              <a:t> by redrawing the component parts as separate attributes. </a:t>
            </a:r>
            <a:br>
              <a:rPr lang="en-AU" sz="2400" dirty="0">
                <a:latin typeface="Times" pitchFamily="2" charset="0"/>
              </a:rPr>
            </a:br>
            <a:endParaRPr lang="en-AU" sz="2400" dirty="0">
              <a:latin typeface="Times New Roman" panose="02020603050405020304" pitchFamily="18" charset="0"/>
            </a:endParaRPr>
          </a:p>
          <a:p>
            <a:pPr>
              <a:buFont typeface="+mj-lt"/>
              <a:buAutoNum type="arabicPeriod"/>
            </a:pPr>
            <a:r>
              <a:rPr lang="en-AU" sz="2400" dirty="0">
                <a:solidFill>
                  <a:srgbClr val="F8000A"/>
                </a:solidFill>
                <a:latin typeface="Times New Roman" panose="02020603050405020304" pitchFamily="18" charset="0"/>
              </a:rPr>
              <a:t>Resolve relationships</a:t>
            </a:r>
            <a:r>
              <a:rPr lang="en-AU" sz="2400" dirty="0">
                <a:latin typeface="Times New Roman" panose="02020603050405020304" pitchFamily="18" charset="0"/>
              </a:rPr>
              <a:t> by adding foreign keys and associative entities to the model, and placing relationship attributes in the correct location. </a:t>
            </a:r>
          </a:p>
        </p:txBody>
      </p:sp>
    </p:spTree>
    <p:extLst>
      <p:ext uri="{BB962C8B-B14F-4D97-AF65-F5344CB8AC3E}">
        <p14:creationId xmlns:p14="http://schemas.microsoft.com/office/powerpoint/2010/main" val="133235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AU" sz="2800" dirty="0">
                <a:solidFill>
                  <a:schemeClr val="bg1"/>
                </a:solidFill>
              </a:rPr>
              <a:t>Logical and physical </a:t>
            </a:r>
            <a:r>
              <a:rPr lang="en-AU" sz="2800" dirty="0" err="1">
                <a:solidFill>
                  <a:schemeClr val="bg1"/>
                </a:solidFill>
              </a:rPr>
              <a:t>modeling</a:t>
            </a:r>
            <a:endParaRPr lang="en-AU" sz="2800" dirty="0">
              <a:solidFill>
                <a:schemeClr val="bg1"/>
              </a:solidFill>
            </a:endParaRPr>
          </a:p>
        </p:txBody>
      </p:sp>
      <p:sp>
        <p:nvSpPr>
          <p:cNvPr id="3" name="Rectangle 2">
            <a:extLst>
              <a:ext uri="{FF2B5EF4-FFF2-40B4-BE49-F238E27FC236}">
                <a16:creationId xmlns:a16="http://schemas.microsoft.com/office/drawing/2014/main" id="{8F727F50-F510-9C40-91EF-26950514D143}"/>
              </a:ext>
            </a:extLst>
          </p:cNvPr>
          <p:cNvSpPr/>
          <p:nvPr/>
        </p:nvSpPr>
        <p:spPr>
          <a:xfrm>
            <a:off x="389106" y="1328144"/>
            <a:ext cx="8678694" cy="830997"/>
          </a:xfrm>
          <a:prstGeom prst="rect">
            <a:avLst/>
          </a:prstGeom>
        </p:spPr>
        <p:txBody>
          <a:bodyPr wrap="square">
            <a:spAutoFit/>
          </a:bodyPr>
          <a:lstStyle/>
          <a:p>
            <a:r>
              <a:rPr lang="en-AU" sz="2400" dirty="0">
                <a:latin typeface="TimesNewRomanPSMT"/>
              </a:rPr>
              <a:t>a. What needs to be changed to convert a conceptual design to a logical design? Develop a logical design for the above case study. </a:t>
            </a:r>
            <a:endParaRPr lang="en-AU" sz="2400" dirty="0"/>
          </a:p>
        </p:txBody>
      </p:sp>
      <p:pic>
        <p:nvPicPr>
          <p:cNvPr id="6" name="Picture 5">
            <a:extLst>
              <a:ext uri="{FF2B5EF4-FFF2-40B4-BE49-F238E27FC236}">
                <a16:creationId xmlns:a16="http://schemas.microsoft.com/office/drawing/2014/main" id="{E64DD721-2007-6846-980E-8AEBCBFD2D08}"/>
              </a:ext>
            </a:extLst>
          </p:cNvPr>
          <p:cNvPicPr>
            <a:picLocks noChangeAspect="1"/>
          </p:cNvPicPr>
          <p:nvPr/>
        </p:nvPicPr>
        <p:blipFill>
          <a:blip r:embed="rId3"/>
          <a:stretch>
            <a:fillRect/>
          </a:stretch>
        </p:blipFill>
        <p:spPr>
          <a:xfrm>
            <a:off x="222250" y="2850156"/>
            <a:ext cx="8699500" cy="2679700"/>
          </a:xfrm>
          <a:prstGeom prst="rect">
            <a:avLst/>
          </a:prstGeom>
        </p:spPr>
      </p:pic>
    </p:spTree>
    <p:extLst>
      <p:ext uri="{BB962C8B-B14F-4D97-AF65-F5344CB8AC3E}">
        <p14:creationId xmlns:p14="http://schemas.microsoft.com/office/powerpoint/2010/main" val="411751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Agenda Today</a:t>
            </a:r>
          </a:p>
        </p:txBody>
      </p:sp>
      <p:sp>
        <p:nvSpPr>
          <p:cNvPr id="3" name="Rectangle 2">
            <a:extLst>
              <a:ext uri="{FF2B5EF4-FFF2-40B4-BE49-F238E27FC236}">
                <a16:creationId xmlns:a16="http://schemas.microsoft.com/office/drawing/2014/main" id="{2D297B26-A44A-7444-A8A7-A3DD060489C4}"/>
              </a:ext>
            </a:extLst>
          </p:cNvPr>
          <p:cNvSpPr/>
          <p:nvPr/>
        </p:nvSpPr>
        <p:spPr>
          <a:xfrm>
            <a:off x="872066" y="2459504"/>
            <a:ext cx="7399867" cy="1938992"/>
          </a:xfrm>
          <a:prstGeom prst="rect">
            <a:avLst/>
          </a:prstGeom>
        </p:spPr>
        <p:txBody>
          <a:bodyPr wrap="square">
            <a:spAutoFit/>
          </a:bodyPr>
          <a:lstStyle/>
          <a:p>
            <a:pPr>
              <a:buFont typeface="+mj-lt"/>
              <a:buAutoNum type="arabicPeriod"/>
            </a:pPr>
            <a:r>
              <a:rPr lang="en-AU" sz="2400" dirty="0">
                <a:latin typeface="TimesNewRomanPSMT"/>
              </a:rPr>
              <a:t>Entity-Relationship (ER) modelling review </a:t>
            </a:r>
          </a:p>
          <a:p>
            <a:pPr>
              <a:buFont typeface="+mj-lt"/>
              <a:buAutoNum type="arabicPeriod"/>
            </a:pPr>
            <a:endParaRPr lang="en-AU" sz="2400" dirty="0">
              <a:latin typeface="TimesNewRomanPSMT"/>
            </a:endParaRPr>
          </a:p>
          <a:p>
            <a:pPr>
              <a:buFont typeface="+mj-lt"/>
              <a:buAutoNum type="arabicPeriod"/>
            </a:pPr>
            <a:r>
              <a:rPr lang="en-AU" sz="2400" dirty="0">
                <a:latin typeface="TimesNewRomanPSMT"/>
              </a:rPr>
              <a:t>Case study – based on previous week’s case study</a:t>
            </a:r>
          </a:p>
          <a:p>
            <a:pPr>
              <a:buFont typeface="+mj-lt"/>
              <a:buAutoNum type="arabicPeriod"/>
            </a:pPr>
            <a:endParaRPr lang="en-AU" sz="2400" dirty="0">
              <a:latin typeface="TimesNewRomanPSMT"/>
            </a:endParaRPr>
          </a:p>
          <a:p>
            <a:pPr>
              <a:buFont typeface="+mj-lt"/>
              <a:buAutoNum type="arabicPeriod"/>
            </a:pPr>
            <a:r>
              <a:rPr lang="en-AU" sz="2400" dirty="0">
                <a:latin typeface="TimesNewRomanPSMT"/>
              </a:rPr>
              <a:t>Convert the conceptual model to a logical model </a:t>
            </a:r>
          </a:p>
        </p:txBody>
      </p:sp>
    </p:spTree>
    <p:extLst>
      <p:ext uri="{BB962C8B-B14F-4D97-AF65-F5344CB8AC3E}">
        <p14:creationId xmlns:p14="http://schemas.microsoft.com/office/powerpoint/2010/main" val="2943784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AU" sz="2800" dirty="0">
                <a:solidFill>
                  <a:schemeClr val="bg1"/>
                </a:solidFill>
              </a:rPr>
              <a:t>Logical and physical </a:t>
            </a:r>
            <a:r>
              <a:rPr lang="en-AU" sz="2800" dirty="0" err="1">
                <a:solidFill>
                  <a:schemeClr val="bg1"/>
                </a:solidFill>
              </a:rPr>
              <a:t>modeling</a:t>
            </a:r>
            <a:endParaRPr lang="en-AU" sz="2800" dirty="0">
              <a:solidFill>
                <a:schemeClr val="bg1"/>
              </a:solidFill>
            </a:endParaRPr>
          </a:p>
        </p:txBody>
      </p:sp>
      <p:sp>
        <p:nvSpPr>
          <p:cNvPr id="3" name="Rectangle 2">
            <a:extLst>
              <a:ext uri="{FF2B5EF4-FFF2-40B4-BE49-F238E27FC236}">
                <a16:creationId xmlns:a16="http://schemas.microsoft.com/office/drawing/2014/main" id="{001D7707-D86E-A141-B20A-4F745C4D15CA}"/>
              </a:ext>
            </a:extLst>
          </p:cNvPr>
          <p:cNvSpPr/>
          <p:nvPr/>
        </p:nvSpPr>
        <p:spPr>
          <a:xfrm>
            <a:off x="233464" y="1338588"/>
            <a:ext cx="8677072" cy="830997"/>
          </a:xfrm>
          <a:prstGeom prst="rect">
            <a:avLst/>
          </a:prstGeom>
        </p:spPr>
        <p:txBody>
          <a:bodyPr wrap="square">
            <a:spAutoFit/>
          </a:bodyPr>
          <a:lstStyle/>
          <a:p>
            <a:r>
              <a:rPr lang="en-AU" sz="2400" dirty="0">
                <a:latin typeface="TimesNewRomanPSMT"/>
              </a:rPr>
              <a:t>b. What will you change in the logical model to generate a physical model? </a:t>
            </a:r>
            <a:endParaRPr lang="en-AU" sz="2400" dirty="0"/>
          </a:p>
        </p:txBody>
      </p:sp>
      <p:sp>
        <p:nvSpPr>
          <p:cNvPr id="4" name="Rectangle 3">
            <a:extLst>
              <a:ext uri="{FF2B5EF4-FFF2-40B4-BE49-F238E27FC236}">
                <a16:creationId xmlns:a16="http://schemas.microsoft.com/office/drawing/2014/main" id="{D5E61AD2-51B7-B34D-A023-EBECCAB2CDEA}"/>
              </a:ext>
            </a:extLst>
          </p:cNvPr>
          <p:cNvSpPr/>
          <p:nvPr/>
        </p:nvSpPr>
        <p:spPr>
          <a:xfrm>
            <a:off x="685800" y="2772567"/>
            <a:ext cx="7772399" cy="830997"/>
          </a:xfrm>
          <a:prstGeom prst="rect">
            <a:avLst/>
          </a:prstGeom>
        </p:spPr>
        <p:txBody>
          <a:bodyPr wrap="square">
            <a:spAutoFit/>
          </a:bodyPr>
          <a:lstStyle/>
          <a:p>
            <a:r>
              <a:rPr lang="en-AU" sz="2400" dirty="0">
                <a:solidFill>
                  <a:schemeClr val="tx1"/>
                </a:solidFill>
                <a:latin typeface="Times New Roman" panose="02020603050405020304" pitchFamily="18" charset="0"/>
              </a:rPr>
              <a:t>The</a:t>
            </a:r>
            <a:r>
              <a:rPr lang="en-AU" sz="2400" dirty="0">
                <a:solidFill>
                  <a:srgbClr val="F8000A"/>
                </a:solidFill>
                <a:latin typeface="Times New Roman" panose="02020603050405020304" pitchFamily="18" charset="0"/>
              </a:rPr>
              <a:t> main change </a:t>
            </a:r>
            <a:r>
              <a:rPr lang="en-AU" sz="2400" dirty="0">
                <a:latin typeface="Times New Roman" panose="02020603050405020304" pitchFamily="18" charset="0"/>
              </a:rPr>
              <a:t>is to go through every column and </a:t>
            </a:r>
            <a:r>
              <a:rPr lang="en-AU" sz="2400" dirty="0">
                <a:solidFill>
                  <a:srgbClr val="FF0000"/>
                </a:solidFill>
                <a:latin typeface="Times New Roman" panose="02020603050405020304" pitchFamily="18" charset="0"/>
              </a:rPr>
              <a:t>add a data type</a:t>
            </a:r>
            <a:r>
              <a:rPr lang="en-AU" sz="2400" dirty="0">
                <a:latin typeface="Times New Roman" panose="02020603050405020304" pitchFamily="18" charset="0"/>
              </a:rPr>
              <a:t> and </a:t>
            </a:r>
            <a:r>
              <a:rPr lang="en-AU" sz="2400" dirty="0">
                <a:solidFill>
                  <a:srgbClr val="FF0000"/>
                </a:solidFill>
                <a:latin typeface="Times New Roman" panose="02020603050405020304" pitchFamily="18" charset="0"/>
              </a:rPr>
              <a:t>NULL/NOT NULL constraint </a:t>
            </a:r>
          </a:p>
        </p:txBody>
      </p:sp>
    </p:spTree>
    <p:extLst>
      <p:ext uri="{BB962C8B-B14F-4D97-AF65-F5344CB8AC3E}">
        <p14:creationId xmlns:p14="http://schemas.microsoft.com/office/powerpoint/2010/main" val="1313950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AU" sz="2800" dirty="0">
                <a:solidFill>
                  <a:schemeClr val="bg1"/>
                </a:solidFill>
              </a:rPr>
              <a:t>Logical and physical </a:t>
            </a:r>
            <a:r>
              <a:rPr lang="en-AU" sz="2800" dirty="0" err="1">
                <a:solidFill>
                  <a:schemeClr val="bg1"/>
                </a:solidFill>
              </a:rPr>
              <a:t>modeling</a:t>
            </a:r>
            <a:endParaRPr lang="en-AU" sz="2800" dirty="0">
              <a:solidFill>
                <a:schemeClr val="bg1"/>
              </a:solidFill>
            </a:endParaRPr>
          </a:p>
        </p:txBody>
      </p:sp>
      <p:sp>
        <p:nvSpPr>
          <p:cNvPr id="3" name="Rectangle 2">
            <a:extLst>
              <a:ext uri="{FF2B5EF4-FFF2-40B4-BE49-F238E27FC236}">
                <a16:creationId xmlns:a16="http://schemas.microsoft.com/office/drawing/2014/main" id="{0D1DAE28-B74E-F247-9314-779ACA1ADCD9}"/>
              </a:ext>
            </a:extLst>
          </p:cNvPr>
          <p:cNvSpPr/>
          <p:nvPr/>
        </p:nvSpPr>
        <p:spPr>
          <a:xfrm>
            <a:off x="792801" y="1077564"/>
            <a:ext cx="7558393" cy="830997"/>
          </a:xfrm>
          <a:prstGeom prst="rect">
            <a:avLst/>
          </a:prstGeom>
        </p:spPr>
        <p:txBody>
          <a:bodyPr wrap="square">
            <a:spAutoFit/>
          </a:bodyPr>
          <a:lstStyle/>
          <a:p>
            <a:r>
              <a:rPr lang="en-AU" sz="2400" dirty="0">
                <a:solidFill>
                  <a:schemeClr val="tx1"/>
                </a:solidFill>
                <a:latin typeface="TimesNewRomanPSMT"/>
              </a:rPr>
              <a:t>Using MySQL Workbench to draw a physical model for this case study. </a:t>
            </a:r>
            <a:endParaRPr lang="en-AU" sz="2400" dirty="0">
              <a:solidFill>
                <a:schemeClr val="tx1"/>
              </a:solidFill>
              <a:effectLst/>
            </a:endParaRPr>
          </a:p>
        </p:txBody>
      </p:sp>
      <p:pic>
        <p:nvPicPr>
          <p:cNvPr id="4" name="Picture 3">
            <a:extLst>
              <a:ext uri="{FF2B5EF4-FFF2-40B4-BE49-F238E27FC236}">
                <a16:creationId xmlns:a16="http://schemas.microsoft.com/office/drawing/2014/main" id="{B144D22E-E836-3046-BF4D-CF0A17BD479D}"/>
              </a:ext>
            </a:extLst>
          </p:cNvPr>
          <p:cNvPicPr>
            <a:picLocks noChangeAspect="1"/>
          </p:cNvPicPr>
          <p:nvPr/>
        </p:nvPicPr>
        <p:blipFill>
          <a:blip r:embed="rId3"/>
          <a:stretch>
            <a:fillRect/>
          </a:stretch>
        </p:blipFill>
        <p:spPr>
          <a:xfrm>
            <a:off x="1284047" y="1908561"/>
            <a:ext cx="6245161" cy="4680072"/>
          </a:xfrm>
          <a:prstGeom prst="rect">
            <a:avLst/>
          </a:prstGeom>
        </p:spPr>
      </p:pic>
    </p:spTree>
    <p:extLst>
      <p:ext uri="{BB962C8B-B14F-4D97-AF65-F5344CB8AC3E}">
        <p14:creationId xmlns:p14="http://schemas.microsoft.com/office/powerpoint/2010/main" val="104756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AU" sz="2800" dirty="0">
                <a:solidFill>
                  <a:schemeClr val="bg1"/>
                </a:solidFill>
              </a:rPr>
              <a:t>Logical and physical </a:t>
            </a:r>
            <a:r>
              <a:rPr lang="en-AU" sz="2800" dirty="0" err="1">
                <a:solidFill>
                  <a:schemeClr val="bg1"/>
                </a:solidFill>
              </a:rPr>
              <a:t>modeling</a:t>
            </a:r>
            <a:endParaRPr lang="en-AU" sz="2800" dirty="0">
              <a:solidFill>
                <a:schemeClr val="bg1"/>
              </a:solidFill>
            </a:endParaRPr>
          </a:p>
        </p:txBody>
      </p:sp>
      <p:sp>
        <p:nvSpPr>
          <p:cNvPr id="3" name="TextBox 2">
            <a:extLst>
              <a:ext uri="{FF2B5EF4-FFF2-40B4-BE49-F238E27FC236}">
                <a16:creationId xmlns:a16="http://schemas.microsoft.com/office/drawing/2014/main" id="{74885899-6B9D-1447-B9D0-AC7D175032D7}"/>
              </a:ext>
            </a:extLst>
          </p:cNvPr>
          <p:cNvSpPr txBox="1"/>
          <p:nvPr/>
        </p:nvSpPr>
        <p:spPr>
          <a:xfrm>
            <a:off x="3414408" y="3305332"/>
            <a:ext cx="2315183" cy="523220"/>
          </a:xfrm>
          <a:prstGeom prst="rect">
            <a:avLst/>
          </a:prstGeom>
          <a:noFill/>
        </p:spPr>
        <p:txBody>
          <a:bodyPr wrap="square" rtlCol="0">
            <a:spAutoFit/>
          </a:bodyPr>
          <a:lstStyle/>
          <a:p>
            <a:r>
              <a:rPr lang="en-US" sz="2800" dirty="0"/>
              <a:t>Questions?</a:t>
            </a:r>
          </a:p>
        </p:txBody>
      </p:sp>
    </p:spTree>
    <p:extLst>
      <p:ext uri="{BB962C8B-B14F-4D97-AF65-F5344CB8AC3E}">
        <p14:creationId xmlns:p14="http://schemas.microsoft.com/office/powerpoint/2010/main" val="82859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ER-modelling</a:t>
            </a:r>
          </a:p>
        </p:txBody>
      </p:sp>
      <p:sp>
        <p:nvSpPr>
          <p:cNvPr id="6" name="Rectangle 5">
            <a:extLst>
              <a:ext uri="{FF2B5EF4-FFF2-40B4-BE49-F238E27FC236}">
                <a16:creationId xmlns:a16="http://schemas.microsoft.com/office/drawing/2014/main" id="{B905D092-5D3C-AE46-95E6-64D58479FCB5}"/>
              </a:ext>
            </a:extLst>
          </p:cNvPr>
          <p:cNvSpPr/>
          <p:nvPr/>
        </p:nvSpPr>
        <p:spPr>
          <a:xfrm>
            <a:off x="521494" y="1263712"/>
            <a:ext cx="5818187" cy="523220"/>
          </a:xfrm>
          <a:prstGeom prst="rect">
            <a:avLst/>
          </a:prstGeom>
        </p:spPr>
        <p:txBody>
          <a:bodyPr wrap="square">
            <a:spAutoFit/>
          </a:bodyPr>
          <a:lstStyle/>
          <a:p>
            <a:r>
              <a:rPr lang="en-AU" sz="2800" b="1" dirty="0">
                <a:latin typeface="Times New Roman" panose="02020603050405020304" pitchFamily="18" charset="0"/>
              </a:rPr>
              <a:t>Entity, weak entity, Attribute </a:t>
            </a:r>
            <a:endParaRPr lang="en-AU" sz="2800" dirty="0">
              <a:latin typeface="Times New Roman" panose="02020603050405020304" pitchFamily="18" charset="0"/>
            </a:endParaRPr>
          </a:p>
        </p:txBody>
      </p:sp>
      <p:sp>
        <p:nvSpPr>
          <p:cNvPr id="7" name="Rectangle 6">
            <a:extLst>
              <a:ext uri="{FF2B5EF4-FFF2-40B4-BE49-F238E27FC236}">
                <a16:creationId xmlns:a16="http://schemas.microsoft.com/office/drawing/2014/main" id="{B0C8E1B0-55EA-0C49-A0F8-79FDBAADFCFD}"/>
              </a:ext>
            </a:extLst>
          </p:cNvPr>
          <p:cNvSpPr/>
          <p:nvPr/>
        </p:nvSpPr>
        <p:spPr>
          <a:xfrm>
            <a:off x="521494" y="2244134"/>
            <a:ext cx="8101011" cy="3785652"/>
          </a:xfrm>
          <a:prstGeom prst="rect">
            <a:avLst/>
          </a:prstGeom>
        </p:spPr>
        <p:txBody>
          <a:bodyPr wrap="square">
            <a:spAutoFit/>
          </a:bodyPr>
          <a:lstStyle/>
          <a:p>
            <a:r>
              <a:rPr lang="en-AU" sz="2400" b="1" dirty="0">
                <a:latin typeface="Arial" panose="020B0604020202020204" pitchFamily="34" charset="0"/>
              </a:rPr>
              <a:t>Entities:</a:t>
            </a:r>
            <a:r>
              <a:rPr lang="en-AU" sz="2400" dirty="0">
                <a:latin typeface="Arial" panose="020B0604020202020204" pitchFamily="34" charset="0"/>
              </a:rPr>
              <a:t> real-world object or concept distinguishable from other objects or concepts</a:t>
            </a:r>
          </a:p>
          <a:p>
            <a:r>
              <a:rPr lang="en-AU" sz="2400" dirty="0">
                <a:solidFill>
                  <a:srgbClr val="969696"/>
                </a:solidFill>
                <a:latin typeface="Arial" panose="020B0604020202020204" pitchFamily="34" charset="0"/>
              </a:rPr>
              <a:t>Concrete: student, book, person</a:t>
            </a:r>
          </a:p>
          <a:p>
            <a:r>
              <a:rPr lang="en-AU" sz="2400" dirty="0">
                <a:solidFill>
                  <a:srgbClr val="969696"/>
                </a:solidFill>
                <a:latin typeface="Arial" panose="020B0604020202020204" pitchFamily="34" charset="0"/>
              </a:rPr>
              <a:t>Abstract: holiday, concept</a:t>
            </a:r>
          </a:p>
          <a:p>
            <a:endParaRPr lang="en-AU" sz="2400" dirty="0">
              <a:solidFill>
                <a:srgbClr val="969696"/>
              </a:solidFill>
              <a:effectLst/>
              <a:latin typeface="Arial" panose="020B0604020202020204" pitchFamily="34" charset="0"/>
            </a:endParaRPr>
          </a:p>
          <a:p>
            <a:r>
              <a:rPr lang="en-AU" sz="2400" b="1" dirty="0"/>
              <a:t>Weak Entities:</a:t>
            </a:r>
            <a:r>
              <a:rPr lang="en-AU" sz="2400" dirty="0"/>
              <a:t> entities that require other entities to exist </a:t>
            </a:r>
          </a:p>
          <a:p>
            <a:r>
              <a:rPr lang="en-AU" sz="2400" b="1" dirty="0"/>
              <a:t>example</a:t>
            </a:r>
            <a:r>
              <a:rPr lang="en-AU" sz="2400" dirty="0"/>
              <a:t>: a company insurance policy that insures an employee and any dependents</a:t>
            </a:r>
          </a:p>
          <a:p>
            <a:endParaRPr lang="en-AU" sz="2400" dirty="0">
              <a:solidFill>
                <a:srgbClr val="969696"/>
              </a:solidFill>
              <a:effectLst/>
              <a:latin typeface="Arial" panose="020B0604020202020204" pitchFamily="34" charset="0"/>
            </a:endParaRPr>
          </a:p>
          <a:p>
            <a:r>
              <a:rPr lang="en-AU" sz="2400" b="1" dirty="0"/>
              <a:t>Attribute:</a:t>
            </a:r>
            <a:r>
              <a:rPr lang="en-AU" sz="2400" dirty="0"/>
              <a:t> characteristics representing an entity</a:t>
            </a:r>
          </a:p>
        </p:txBody>
      </p:sp>
    </p:spTree>
    <p:extLst>
      <p:ext uri="{BB962C8B-B14F-4D97-AF65-F5344CB8AC3E}">
        <p14:creationId xmlns:p14="http://schemas.microsoft.com/office/powerpoint/2010/main" val="286806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ER-modelling</a:t>
            </a:r>
          </a:p>
        </p:txBody>
      </p:sp>
      <p:sp>
        <p:nvSpPr>
          <p:cNvPr id="3" name="Rectangle 2">
            <a:extLst>
              <a:ext uri="{FF2B5EF4-FFF2-40B4-BE49-F238E27FC236}">
                <a16:creationId xmlns:a16="http://schemas.microsoft.com/office/drawing/2014/main" id="{C81B11F4-2553-0E45-87D1-5B27A06E9011}"/>
              </a:ext>
            </a:extLst>
          </p:cNvPr>
          <p:cNvSpPr/>
          <p:nvPr/>
        </p:nvSpPr>
        <p:spPr>
          <a:xfrm>
            <a:off x="414866" y="1041702"/>
            <a:ext cx="6452140" cy="1200329"/>
          </a:xfrm>
          <a:prstGeom prst="rect">
            <a:avLst/>
          </a:prstGeom>
        </p:spPr>
        <p:txBody>
          <a:bodyPr wrap="square">
            <a:spAutoFit/>
          </a:bodyPr>
          <a:lstStyle/>
          <a:p>
            <a:r>
              <a:rPr lang="en-AU" sz="2400" b="1" dirty="0">
                <a:latin typeface="Times New Roman" panose="02020603050405020304" pitchFamily="18" charset="0"/>
              </a:rPr>
              <a:t>Business rules to relationships: </a:t>
            </a:r>
          </a:p>
          <a:p>
            <a:endParaRPr lang="en-AU" sz="2400" b="1" dirty="0">
              <a:latin typeface="Times New Roman" panose="02020603050405020304" pitchFamily="18" charset="0"/>
            </a:endParaRPr>
          </a:p>
          <a:p>
            <a:r>
              <a:rPr lang="en-AU" sz="2400" dirty="0"/>
              <a:t>key constraints and participating constraints</a:t>
            </a:r>
          </a:p>
        </p:txBody>
      </p:sp>
      <p:sp>
        <p:nvSpPr>
          <p:cNvPr id="4" name="Rectangle 3">
            <a:extLst>
              <a:ext uri="{FF2B5EF4-FFF2-40B4-BE49-F238E27FC236}">
                <a16:creationId xmlns:a16="http://schemas.microsoft.com/office/drawing/2014/main" id="{37CB9707-D849-6641-B27E-7B5330B5F5CD}"/>
              </a:ext>
            </a:extLst>
          </p:cNvPr>
          <p:cNvSpPr/>
          <p:nvPr/>
        </p:nvSpPr>
        <p:spPr>
          <a:xfrm>
            <a:off x="414866" y="2723144"/>
            <a:ext cx="8314267" cy="3785652"/>
          </a:xfrm>
          <a:prstGeom prst="rect">
            <a:avLst/>
          </a:prstGeom>
        </p:spPr>
        <p:txBody>
          <a:bodyPr wrap="square">
            <a:spAutoFit/>
          </a:bodyPr>
          <a:lstStyle/>
          <a:p>
            <a:r>
              <a:rPr lang="en-AU" sz="2400" dirty="0">
                <a:latin typeface="Arial" panose="020B0604020202020204" pitchFamily="34" charset="0"/>
              </a:rPr>
              <a:t>Key constraints:</a:t>
            </a:r>
          </a:p>
          <a:p>
            <a:endParaRPr lang="en-AU" sz="2400" dirty="0">
              <a:latin typeface="Arial" panose="020B0604020202020204" pitchFamily="34" charset="0"/>
            </a:endParaRPr>
          </a:p>
          <a:p>
            <a:r>
              <a:rPr lang="en-AU" sz="2400" dirty="0">
                <a:latin typeface="Arial" panose="020B0604020202020204" pitchFamily="34" charset="0"/>
              </a:rPr>
              <a:t>“</a:t>
            </a:r>
            <a:r>
              <a:rPr lang="en-AU" sz="2400" dirty="0">
                <a:solidFill>
                  <a:srgbClr val="F81E0B"/>
                </a:solidFill>
                <a:latin typeface="Arial" panose="020B0604020202020204" pitchFamily="34" charset="0"/>
              </a:rPr>
              <a:t>upper bound</a:t>
            </a:r>
            <a:r>
              <a:rPr lang="en-AU" sz="2400" dirty="0">
                <a:latin typeface="Arial" panose="020B0604020202020204" pitchFamily="34" charset="0"/>
              </a:rPr>
              <a:t>” of the number of relationship that one entity </a:t>
            </a:r>
            <a:r>
              <a:rPr lang="en-AU" sz="2400" dirty="0">
                <a:solidFill>
                  <a:srgbClr val="F5000B"/>
                </a:solidFill>
                <a:latin typeface="Arial" panose="020B0604020202020204" pitchFamily="34" charset="0"/>
              </a:rPr>
              <a:t>could</a:t>
            </a:r>
            <a:r>
              <a:rPr lang="en-AU" sz="2400" dirty="0">
                <a:latin typeface="Arial" panose="020B0604020202020204" pitchFamily="34" charset="0"/>
              </a:rPr>
              <a:t> participant in</a:t>
            </a:r>
          </a:p>
          <a:p>
            <a:r>
              <a:rPr lang="en-AU" sz="2400" dirty="0">
                <a:solidFill>
                  <a:srgbClr val="F5000B"/>
                </a:solidFill>
                <a:latin typeface="Arial" panose="020B0604020202020204" pitchFamily="34" charset="0"/>
              </a:rPr>
              <a:t>At most</a:t>
            </a:r>
          </a:p>
          <a:p>
            <a:endParaRPr lang="en-AU" sz="2400" dirty="0">
              <a:solidFill>
                <a:srgbClr val="F5000B"/>
              </a:solidFill>
              <a:latin typeface="Arial" panose="020B0604020202020204" pitchFamily="34" charset="0"/>
            </a:endParaRPr>
          </a:p>
          <a:p>
            <a:r>
              <a:rPr lang="en-AU" sz="2400" dirty="0">
                <a:latin typeface="Arial" panose="020B0604020202020204" pitchFamily="34" charset="0"/>
              </a:rPr>
              <a:t>Key symbol: </a:t>
            </a:r>
            <a:r>
              <a:rPr lang="en-AU" sz="2400" dirty="0">
                <a:solidFill>
                  <a:srgbClr val="F5000B"/>
                </a:solidFill>
                <a:latin typeface="Arial" panose="020B0604020202020204" pitchFamily="34" charset="0"/>
              </a:rPr>
              <a:t>arrow</a:t>
            </a:r>
          </a:p>
          <a:p>
            <a:endParaRPr lang="en-AU" sz="2400" dirty="0">
              <a:solidFill>
                <a:srgbClr val="F5000B"/>
              </a:solidFill>
              <a:latin typeface="Arial" panose="020B0604020202020204" pitchFamily="34" charset="0"/>
            </a:endParaRPr>
          </a:p>
          <a:p>
            <a:r>
              <a:rPr lang="en-AU" sz="2400" dirty="0"/>
              <a:t>One-to-one, One-to-many, Many-to-many</a:t>
            </a:r>
          </a:p>
          <a:p>
            <a:endParaRPr lang="en-AU" sz="2400" dirty="0">
              <a:latin typeface="Arial" panose="020B0604020202020204" pitchFamily="34" charset="0"/>
            </a:endParaRPr>
          </a:p>
        </p:txBody>
      </p:sp>
    </p:spTree>
    <p:extLst>
      <p:ext uri="{BB962C8B-B14F-4D97-AF65-F5344CB8AC3E}">
        <p14:creationId xmlns:p14="http://schemas.microsoft.com/office/powerpoint/2010/main" val="37588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ER-modelling</a:t>
            </a:r>
          </a:p>
        </p:txBody>
      </p:sp>
      <p:sp>
        <p:nvSpPr>
          <p:cNvPr id="4" name="Rectangle 3">
            <a:extLst>
              <a:ext uri="{FF2B5EF4-FFF2-40B4-BE49-F238E27FC236}">
                <a16:creationId xmlns:a16="http://schemas.microsoft.com/office/drawing/2014/main" id="{37CB9707-D849-6641-B27E-7B5330B5F5CD}"/>
              </a:ext>
            </a:extLst>
          </p:cNvPr>
          <p:cNvSpPr/>
          <p:nvPr/>
        </p:nvSpPr>
        <p:spPr>
          <a:xfrm>
            <a:off x="414866" y="1168271"/>
            <a:ext cx="8314267" cy="461665"/>
          </a:xfrm>
          <a:prstGeom prst="rect">
            <a:avLst/>
          </a:prstGeom>
        </p:spPr>
        <p:txBody>
          <a:bodyPr wrap="square">
            <a:spAutoFit/>
          </a:bodyPr>
          <a:lstStyle/>
          <a:p>
            <a:r>
              <a:rPr lang="en-AU" sz="2400" dirty="0">
                <a:latin typeface="Arial" panose="020B0604020202020204" pitchFamily="34" charset="0"/>
              </a:rPr>
              <a:t>Key constraints:</a:t>
            </a:r>
          </a:p>
        </p:txBody>
      </p:sp>
      <p:sp>
        <p:nvSpPr>
          <p:cNvPr id="6" name="Rectangle 5">
            <a:extLst>
              <a:ext uri="{FF2B5EF4-FFF2-40B4-BE49-F238E27FC236}">
                <a16:creationId xmlns:a16="http://schemas.microsoft.com/office/drawing/2014/main" id="{4AFB50EA-4B49-C641-ABF2-A2DDFA6245D3}"/>
              </a:ext>
            </a:extLst>
          </p:cNvPr>
          <p:cNvSpPr/>
          <p:nvPr/>
        </p:nvSpPr>
        <p:spPr>
          <a:xfrm>
            <a:off x="1093961" y="2318121"/>
            <a:ext cx="1742785" cy="461665"/>
          </a:xfrm>
          <a:prstGeom prst="rect">
            <a:avLst/>
          </a:prstGeom>
        </p:spPr>
        <p:txBody>
          <a:bodyPr wrap="none">
            <a:spAutoFit/>
          </a:bodyPr>
          <a:lstStyle/>
          <a:p>
            <a:r>
              <a:rPr lang="en-AU" sz="2400" dirty="0">
                <a:latin typeface="Arial" panose="020B0604020202020204" pitchFamily="34" charset="0"/>
              </a:rPr>
              <a:t>One-to-one</a:t>
            </a:r>
          </a:p>
        </p:txBody>
      </p:sp>
      <p:sp>
        <p:nvSpPr>
          <p:cNvPr id="7" name="Rectangle 6">
            <a:extLst>
              <a:ext uri="{FF2B5EF4-FFF2-40B4-BE49-F238E27FC236}">
                <a16:creationId xmlns:a16="http://schemas.microsoft.com/office/drawing/2014/main" id="{90848B1C-7463-1C4B-B463-C7B7D4B54094}"/>
              </a:ext>
            </a:extLst>
          </p:cNvPr>
          <p:cNvSpPr/>
          <p:nvPr/>
        </p:nvSpPr>
        <p:spPr>
          <a:xfrm>
            <a:off x="1093961" y="3632508"/>
            <a:ext cx="1981633" cy="461665"/>
          </a:xfrm>
          <a:prstGeom prst="rect">
            <a:avLst/>
          </a:prstGeom>
        </p:spPr>
        <p:txBody>
          <a:bodyPr wrap="none">
            <a:spAutoFit/>
          </a:bodyPr>
          <a:lstStyle/>
          <a:p>
            <a:r>
              <a:rPr lang="en-AU" sz="2400" dirty="0">
                <a:latin typeface="Arial" panose="020B0604020202020204" pitchFamily="34" charset="0"/>
              </a:rPr>
              <a:t>One-to-many</a:t>
            </a:r>
          </a:p>
        </p:txBody>
      </p:sp>
      <p:sp>
        <p:nvSpPr>
          <p:cNvPr id="8" name="Rectangle 7">
            <a:extLst>
              <a:ext uri="{FF2B5EF4-FFF2-40B4-BE49-F238E27FC236}">
                <a16:creationId xmlns:a16="http://schemas.microsoft.com/office/drawing/2014/main" id="{592AB4FC-F92E-FF4F-A597-F634D53C35DD}"/>
              </a:ext>
            </a:extLst>
          </p:cNvPr>
          <p:cNvSpPr/>
          <p:nvPr/>
        </p:nvSpPr>
        <p:spPr>
          <a:xfrm>
            <a:off x="1093961" y="4946895"/>
            <a:ext cx="2153154" cy="461665"/>
          </a:xfrm>
          <a:prstGeom prst="rect">
            <a:avLst/>
          </a:prstGeom>
        </p:spPr>
        <p:txBody>
          <a:bodyPr wrap="none">
            <a:spAutoFit/>
          </a:bodyPr>
          <a:lstStyle/>
          <a:p>
            <a:r>
              <a:rPr lang="en-AU" sz="2400" dirty="0">
                <a:latin typeface="Arial" panose="020B0604020202020204" pitchFamily="34" charset="0"/>
              </a:rPr>
              <a:t>Many-to-many</a:t>
            </a:r>
          </a:p>
        </p:txBody>
      </p:sp>
      <p:pic>
        <p:nvPicPr>
          <p:cNvPr id="9" name="Picture 8">
            <a:extLst>
              <a:ext uri="{FF2B5EF4-FFF2-40B4-BE49-F238E27FC236}">
                <a16:creationId xmlns:a16="http://schemas.microsoft.com/office/drawing/2014/main" id="{0B23316A-4FFF-1542-A4C7-28156CC27452}"/>
              </a:ext>
            </a:extLst>
          </p:cNvPr>
          <p:cNvPicPr>
            <a:picLocks noChangeAspect="1"/>
          </p:cNvPicPr>
          <p:nvPr/>
        </p:nvPicPr>
        <p:blipFill>
          <a:blip r:embed="rId3"/>
          <a:stretch>
            <a:fillRect/>
          </a:stretch>
        </p:blipFill>
        <p:spPr>
          <a:xfrm>
            <a:off x="3149892" y="2104910"/>
            <a:ext cx="5230227" cy="1052624"/>
          </a:xfrm>
          <a:prstGeom prst="rect">
            <a:avLst/>
          </a:prstGeom>
        </p:spPr>
      </p:pic>
      <p:pic>
        <p:nvPicPr>
          <p:cNvPr id="10" name="Picture 9">
            <a:extLst>
              <a:ext uri="{FF2B5EF4-FFF2-40B4-BE49-F238E27FC236}">
                <a16:creationId xmlns:a16="http://schemas.microsoft.com/office/drawing/2014/main" id="{4994E69A-9B82-F24A-AF26-1DEA8194107A}"/>
              </a:ext>
            </a:extLst>
          </p:cNvPr>
          <p:cNvPicPr>
            <a:picLocks noChangeAspect="1"/>
          </p:cNvPicPr>
          <p:nvPr/>
        </p:nvPicPr>
        <p:blipFill>
          <a:blip r:embed="rId4"/>
          <a:stretch>
            <a:fillRect/>
          </a:stretch>
        </p:blipFill>
        <p:spPr>
          <a:xfrm>
            <a:off x="3149892" y="3491462"/>
            <a:ext cx="5230227" cy="1029071"/>
          </a:xfrm>
          <a:prstGeom prst="rect">
            <a:avLst/>
          </a:prstGeom>
        </p:spPr>
      </p:pic>
      <p:pic>
        <p:nvPicPr>
          <p:cNvPr id="11" name="Picture 10">
            <a:extLst>
              <a:ext uri="{FF2B5EF4-FFF2-40B4-BE49-F238E27FC236}">
                <a16:creationId xmlns:a16="http://schemas.microsoft.com/office/drawing/2014/main" id="{B4590B02-A1A6-CF46-81D5-82F409F97003}"/>
              </a:ext>
            </a:extLst>
          </p:cNvPr>
          <p:cNvPicPr>
            <a:picLocks noChangeAspect="1"/>
          </p:cNvPicPr>
          <p:nvPr/>
        </p:nvPicPr>
        <p:blipFill rotWithShape="1">
          <a:blip r:embed="rId5"/>
          <a:srcRect b="2325"/>
          <a:stretch/>
        </p:blipFill>
        <p:spPr>
          <a:xfrm>
            <a:off x="3247115" y="4708472"/>
            <a:ext cx="5579241" cy="1128991"/>
          </a:xfrm>
          <a:prstGeom prst="rect">
            <a:avLst/>
          </a:prstGeom>
        </p:spPr>
      </p:pic>
    </p:spTree>
    <p:extLst>
      <p:ext uri="{BB962C8B-B14F-4D97-AF65-F5344CB8AC3E}">
        <p14:creationId xmlns:p14="http://schemas.microsoft.com/office/powerpoint/2010/main" val="211557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ER-modelling</a:t>
            </a:r>
          </a:p>
        </p:txBody>
      </p:sp>
      <p:sp>
        <p:nvSpPr>
          <p:cNvPr id="3" name="Rectangle 2">
            <a:extLst>
              <a:ext uri="{FF2B5EF4-FFF2-40B4-BE49-F238E27FC236}">
                <a16:creationId xmlns:a16="http://schemas.microsoft.com/office/drawing/2014/main" id="{C81B11F4-2553-0E45-87D1-5B27A06E9011}"/>
              </a:ext>
            </a:extLst>
          </p:cNvPr>
          <p:cNvSpPr/>
          <p:nvPr/>
        </p:nvSpPr>
        <p:spPr>
          <a:xfrm>
            <a:off x="414866" y="1041702"/>
            <a:ext cx="6452140" cy="1200329"/>
          </a:xfrm>
          <a:prstGeom prst="rect">
            <a:avLst/>
          </a:prstGeom>
        </p:spPr>
        <p:txBody>
          <a:bodyPr wrap="square">
            <a:spAutoFit/>
          </a:bodyPr>
          <a:lstStyle/>
          <a:p>
            <a:r>
              <a:rPr lang="en-AU" sz="2400" b="1" dirty="0">
                <a:latin typeface="Times New Roman" panose="02020603050405020304" pitchFamily="18" charset="0"/>
              </a:rPr>
              <a:t>Business rules to relationships: </a:t>
            </a:r>
          </a:p>
          <a:p>
            <a:endParaRPr lang="en-AU" sz="2400" b="1" dirty="0">
              <a:latin typeface="Times New Roman" panose="02020603050405020304" pitchFamily="18" charset="0"/>
            </a:endParaRPr>
          </a:p>
          <a:p>
            <a:r>
              <a:rPr lang="en-AU" sz="2400" dirty="0"/>
              <a:t>key constraints and participating constraints</a:t>
            </a:r>
          </a:p>
        </p:txBody>
      </p:sp>
      <p:sp>
        <p:nvSpPr>
          <p:cNvPr id="5" name="Rectangle 4">
            <a:extLst>
              <a:ext uri="{FF2B5EF4-FFF2-40B4-BE49-F238E27FC236}">
                <a16:creationId xmlns:a16="http://schemas.microsoft.com/office/drawing/2014/main" id="{902C5152-0A66-F34C-BC97-7135D0C2047D}"/>
              </a:ext>
            </a:extLst>
          </p:cNvPr>
          <p:cNvSpPr/>
          <p:nvPr/>
        </p:nvSpPr>
        <p:spPr>
          <a:xfrm>
            <a:off x="262467" y="2714880"/>
            <a:ext cx="8619066" cy="3416320"/>
          </a:xfrm>
          <a:prstGeom prst="rect">
            <a:avLst/>
          </a:prstGeom>
        </p:spPr>
        <p:txBody>
          <a:bodyPr wrap="square">
            <a:spAutoFit/>
          </a:bodyPr>
          <a:lstStyle/>
          <a:p>
            <a:r>
              <a:rPr lang="en-AU" sz="2400" b="1" dirty="0"/>
              <a:t>Participating constraints</a:t>
            </a:r>
            <a:r>
              <a:rPr lang="en-AU" sz="2400" dirty="0"/>
              <a:t>: </a:t>
            </a:r>
          </a:p>
          <a:p>
            <a:endParaRPr lang="en-AU" sz="2400" dirty="0">
              <a:latin typeface="Arial" panose="020B0604020202020204" pitchFamily="34" charset="0"/>
            </a:endParaRPr>
          </a:p>
          <a:p>
            <a:endParaRPr lang="en-AU" sz="2400" dirty="0">
              <a:latin typeface="Arial" panose="020B0604020202020204" pitchFamily="34" charset="0"/>
            </a:endParaRPr>
          </a:p>
          <a:p>
            <a:r>
              <a:rPr lang="en-AU" sz="2400" dirty="0">
                <a:latin typeface="Arial" panose="020B0604020202020204" pitchFamily="34" charset="0"/>
              </a:rPr>
              <a:t>“</a:t>
            </a:r>
            <a:r>
              <a:rPr lang="en-AU" sz="2400" dirty="0">
                <a:solidFill>
                  <a:srgbClr val="F81E0B"/>
                </a:solidFill>
                <a:latin typeface="Arial" panose="020B0604020202020204" pitchFamily="34" charset="0"/>
              </a:rPr>
              <a:t>lower bound</a:t>
            </a:r>
            <a:r>
              <a:rPr lang="en-AU" sz="2400" dirty="0">
                <a:latin typeface="Arial" panose="020B0604020202020204" pitchFamily="34" charset="0"/>
              </a:rPr>
              <a:t>” of the number of relationship that one entity </a:t>
            </a:r>
            <a:r>
              <a:rPr lang="en-AU" sz="2400" dirty="0">
                <a:solidFill>
                  <a:srgbClr val="F7000C"/>
                </a:solidFill>
                <a:latin typeface="Arial" panose="020B0604020202020204" pitchFamily="34" charset="0"/>
              </a:rPr>
              <a:t>have to</a:t>
            </a:r>
            <a:r>
              <a:rPr lang="en-AU" sz="2400" dirty="0">
                <a:latin typeface="Arial" panose="020B0604020202020204" pitchFamily="34" charset="0"/>
              </a:rPr>
              <a:t> participant in</a:t>
            </a:r>
          </a:p>
          <a:p>
            <a:r>
              <a:rPr lang="en-AU" sz="2400" dirty="0">
                <a:solidFill>
                  <a:srgbClr val="F4000D"/>
                </a:solidFill>
                <a:latin typeface="Arial" panose="020B0604020202020204" pitchFamily="34" charset="0"/>
              </a:rPr>
              <a:t>“At least”</a:t>
            </a:r>
          </a:p>
          <a:p>
            <a:r>
              <a:rPr lang="en-AU" sz="2400" dirty="0">
                <a:latin typeface="Arial" panose="020B0604020202020204" pitchFamily="34" charset="0"/>
              </a:rPr>
              <a:t>Key symbol:</a:t>
            </a:r>
            <a:r>
              <a:rPr lang="en-AU" sz="2400" dirty="0">
                <a:solidFill>
                  <a:srgbClr val="F4000D"/>
                </a:solidFill>
                <a:latin typeface="Arial" panose="020B0604020202020204" pitchFamily="34" charset="0"/>
              </a:rPr>
              <a:t> bold/regular line</a:t>
            </a:r>
          </a:p>
          <a:p>
            <a:endParaRPr lang="en-AU" sz="2400" dirty="0">
              <a:solidFill>
                <a:srgbClr val="F4000D"/>
              </a:solidFill>
              <a:effectLst/>
              <a:latin typeface="Arial" panose="020B0604020202020204" pitchFamily="34" charset="0"/>
            </a:endParaRPr>
          </a:p>
          <a:p>
            <a:r>
              <a:rPr lang="en-AU" sz="2400" dirty="0"/>
              <a:t>Total / Partial</a:t>
            </a:r>
          </a:p>
        </p:txBody>
      </p:sp>
    </p:spTree>
    <p:extLst>
      <p:ext uri="{BB962C8B-B14F-4D97-AF65-F5344CB8AC3E}">
        <p14:creationId xmlns:p14="http://schemas.microsoft.com/office/powerpoint/2010/main" val="6837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ER-modelling</a:t>
            </a:r>
          </a:p>
        </p:txBody>
      </p:sp>
      <p:pic>
        <p:nvPicPr>
          <p:cNvPr id="3" name="Picture 2">
            <a:extLst>
              <a:ext uri="{FF2B5EF4-FFF2-40B4-BE49-F238E27FC236}">
                <a16:creationId xmlns:a16="http://schemas.microsoft.com/office/drawing/2014/main" id="{CEB48F65-6B0D-284A-94A1-A6E30D935A19}"/>
              </a:ext>
            </a:extLst>
          </p:cNvPr>
          <p:cNvPicPr>
            <a:picLocks noChangeAspect="1"/>
          </p:cNvPicPr>
          <p:nvPr/>
        </p:nvPicPr>
        <p:blipFill>
          <a:blip r:embed="rId3"/>
          <a:stretch>
            <a:fillRect/>
          </a:stretch>
        </p:blipFill>
        <p:spPr>
          <a:xfrm>
            <a:off x="629249" y="2530272"/>
            <a:ext cx="7501610" cy="3306323"/>
          </a:xfrm>
          <a:prstGeom prst="rect">
            <a:avLst/>
          </a:prstGeom>
        </p:spPr>
      </p:pic>
      <p:sp>
        <p:nvSpPr>
          <p:cNvPr id="4" name="TextBox 3">
            <a:extLst>
              <a:ext uri="{FF2B5EF4-FFF2-40B4-BE49-F238E27FC236}">
                <a16:creationId xmlns:a16="http://schemas.microsoft.com/office/drawing/2014/main" id="{C3D61F2C-DBEF-664D-B5A5-037264CDE837}"/>
              </a:ext>
            </a:extLst>
          </p:cNvPr>
          <p:cNvSpPr txBox="1"/>
          <p:nvPr/>
        </p:nvSpPr>
        <p:spPr>
          <a:xfrm>
            <a:off x="5514437" y="4388449"/>
            <a:ext cx="2616422" cy="461665"/>
          </a:xfrm>
          <a:prstGeom prst="rect">
            <a:avLst/>
          </a:prstGeom>
          <a:noFill/>
        </p:spPr>
        <p:txBody>
          <a:bodyPr wrap="none" rtlCol="0">
            <a:spAutoFit/>
          </a:bodyPr>
          <a:lstStyle/>
          <a:p>
            <a:r>
              <a:rPr lang="en-US" sz="2400" dirty="0"/>
              <a:t>Total participation</a:t>
            </a:r>
          </a:p>
        </p:txBody>
      </p:sp>
      <p:sp>
        <p:nvSpPr>
          <p:cNvPr id="5" name="TextBox 4">
            <a:extLst>
              <a:ext uri="{FF2B5EF4-FFF2-40B4-BE49-F238E27FC236}">
                <a16:creationId xmlns:a16="http://schemas.microsoft.com/office/drawing/2014/main" id="{87045363-26B2-F849-8CBD-FBC4E26B6AD6}"/>
              </a:ext>
            </a:extLst>
          </p:cNvPr>
          <p:cNvSpPr txBox="1"/>
          <p:nvPr/>
        </p:nvSpPr>
        <p:spPr>
          <a:xfrm>
            <a:off x="629249" y="2344391"/>
            <a:ext cx="2805576" cy="461665"/>
          </a:xfrm>
          <a:prstGeom prst="rect">
            <a:avLst/>
          </a:prstGeom>
          <a:noFill/>
        </p:spPr>
        <p:txBody>
          <a:bodyPr wrap="none" rtlCol="0">
            <a:spAutoFit/>
          </a:bodyPr>
          <a:lstStyle/>
          <a:p>
            <a:r>
              <a:rPr lang="en-US" sz="2400" dirty="0"/>
              <a:t>Partial participation</a:t>
            </a:r>
          </a:p>
        </p:txBody>
      </p:sp>
      <p:sp>
        <p:nvSpPr>
          <p:cNvPr id="6" name="Rectangle 5">
            <a:extLst>
              <a:ext uri="{FF2B5EF4-FFF2-40B4-BE49-F238E27FC236}">
                <a16:creationId xmlns:a16="http://schemas.microsoft.com/office/drawing/2014/main" id="{0684B3F1-9210-D04E-97A7-651CDCCCB396}"/>
              </a:ext>
            </a:extLst>
          </p:cNvPr>
          <p:cNvSpPr/>
          <p:nvPr/>
        </p:nvSpPr>
        <p:spPr>
          <a:xfrm>
            <a:off x="898716" y="1261007"/>
            <a:ext cx="3961341" cy="461665"/>
          </a:xfrm>
          <a:prstGeom prst="rect">
            <a:avLst/>
          </a:prstGeom>
        </p:spPr>
        <p:txBody>
          <a:bodyPr wrap="none">
            <a:spAutoFit/>
          </a:bodyPr>
          <a:lstStyle/>
          <a:p>
            <a:r>
              <a:rPr lang="en-AU" sz="2400" b="1" dirty="0"/>
              <a:t>Participating constraints</a:t>
            </a:r>
            <a:r>
              <a:rPr lang="en-AU" sz="2400" dirty="0"/>
              <a:t>: </a:t>
            </a:r>
          </a:p>
        </p:txBody>
      </p:sp>
    </p:spTree>
    <p:extLst>
      <p:ext uri="{BB962C8B-B14F-4D97-AF65-F5344CB8AC3E}">
        <p14:creationId xmlns:p14="http://schemas.microsoft.com/office/powerpoint/2010/main" val="395648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ER-modelling</a:t>
            </a:r>
          </a:p>
        </p:txBody>
      </p:sp>
      <p:sp>
        <p:nvSpPr>
          <p:cNvPr id="3" name="TextBox 2">
            <a:extLst>
              <a:ext uri="{FF2B5EF4-FFF2-40B4-BE49-F238E27FC236}">
                <a16:creationId xmlns:a16="http://schemas.microsoft.com/office/drawing/2014/main" id="{6D082838-9B18-5748-8F89-EF6B1579DFE0}"/>
              </a:ext>
            </a:extLst>
          </p:cNvPr>
          <p:cNvSpPr txBox="1"/>
          <p:nvPr/>
        </p:nvSpPr>
        <p:spPr>
          <a:xfrm>
            <a:off x="3569962" y="3167390"/>
            <a:ext cx="2004075" cy="523220"/>
          </a:xfrm>
          <a:prstGeom prst="rect">
            <a:avLst/>
          </a:prstGeom>
          <a:noFill/>
        </p:spPr>
        <p:txBody>
          <a:bodyPr wrap="none" rtlCol="0">
            <a:spAutoFit/>
          </a:bodyPr>
          <a:lstStyle/>
          <a:p>
            <a:r>
              <a:rPr lang="en-US" sz="2800" dirty="0"/>
              <a:t>Questions?</a:t>
            </a:r>
          </a:p>
        </p:txBody>
      </p:sp>
    </p:spTree>
    <p:extLst>
      <p:ext uri="{BB962C8B-B14F-4D97-AF65-F5344CB8AC3E}">
        <p14:creationId xmlns:p14="http://schemas.microsoft.com/office/powerpoint/2010/main" val="160909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Case study</a:t>
            </a:r>
          </a:p>
        </p:txBody>
      </p:sp>
      <p:sp>
        <p:nvSpPr>
          <p:cNvPr id="3" name="Rectangle 2">
            <a:extLst>
              <a:ext uri="{FF2B5EF4-FFF2-40B4-BE49-F238E27FC236}">
                <a16:creationId xmlns:a16="http://schemas.microsoft.com/office/drawing/2014/main" id="{D4CA58E2-FC14-9E4E-AD6C-3A0EA95C2118}"/>
              </a:ext>
            </a:extLst>
          </p:cNvPr>
          <p:cNvSpPr/>
          <p:nvPr/>
        </p:nvSpPr>
        <p:spPr>
          <a:xfrm>
            <a:off x="657886" y="2628731"/>
            <a:ext cx="8130514" cy="3046988"/>
          </a:xfrm>
          <a:prstGeom prst="rect">
            <a:avLst/>
          </a:prstGeom>
        </p:spPr>
        <p:txBody>
          <a:bodyPr wrap="square">
            <a:spAutoFit/>
          </a:bodyPr>
          <a:lstStyle/>
          <a:p>
            <a:r>
              <a:rPr lang="en-AU" sz="2400" b="1" dirty="0">
                <a:latin typeface="Times New Roman" panose="02020603050405020304" pitchFamily="18" charset="0"/>
              </a:rPr>
              <a:t>I will randomly assign you to a breakout room</a:t>
            </a:r>
          </a:p>
          <a:p>
            <a:endParaRPr lang="en-AU" sz="2400" b="1" dirty="0">
              <a:latin typeface="Times New Roman" panose="02020603050405020304" pitchFamily="18" charset="0"/>
            </a:endParaRPr>
          </a:p>
          <a:p>
            <a:r>
              <a:rPr lang="en-AU" sz="2400" b="1" dirty="0">
                <a:latin typeface="Times New Roman" panose="02020603050405020304" pitchFamily="18" charset="0"/>
              </a:rPr>
              <a:t>1. Already have a study group/Want to do it with a friend?</a:t>
            </a:r>
            <a:endParaRPr lang="en-AU" sz="2400" dirty="0">
              <a:latin typeface="Times New Roman" panose="02020603050405020304" pitchFamily="18" charset="0"/>
            </a:endParaRPr>
          </a:p>
          <a:p>
            <a:pPr marL="742950" lvl="1" indent="-285750">
              <a:buFont typeface="Arial" panose="020B0604020202020204" pitchFamily="34" charset="0"/>
              <a:buChar char="•"/>
            </a:pPr>
            <a:r>
              <a:rPr lang="en-AU" sz="2400" b="1" dirty="0">
                <a:latin typeface="Times New Roman" panose="02020603050405020304" pitchFamily="18" charset="0"/>
              </a:rPr>
              <a:t>Choose the room where you friends in and jump into it</a:t>
            </a:r>
            <a:endParaRPr lang="en-AU" sz="2400" dirty="0">
              <a:latin typeface="Times New Roman" panose="02020603050405020304" pitchFamily="18" charset="0"/>
            </a:endParaRPr>
          </a:p>
          <a:p>
            <a:r>
              <a:rPr lang="en-AU" sz="2400" b="1" dirty="0">
                <a:latin typeface="Times New Roman" panose="02020603050405020304" pitchFamily="18" charset="0"/>
              </a:rPr>
              <a:t>2. Don’t want be in a group for now?</a:t>
            </a:r>
            <a:endParaRPr lang="en-AU" sz="2400" dirty="0">
              <a:latin typeface="Times New Roman" panose="02020603050405020304" pitchFamily="18" charset="0"/>
            </a:endParaRPr>
          </a:p>
          <a:p>
            <a:pPr marL="742950" lvl="1" indent="-285750">
              <a:buFont typeface="Arial" panose="020B0604020202020204" pitchFamily="34" charset="0"/>
              <a:buChar char="•"/>
            </a:pPr>
            <a:r>
              <a:rPr lang="en-AU" sz="2400" b="1" dirty="0">
                <a:latin typeface="Times New Roman" panose="02020603050405020304" pitchFamily="18" charset="0"/>
              </a:rPr>
              <a:t>Although I strongly encourage you to do it in a group, if you want to do it alone, you can come to the main room and mute yourself.</a:t>
            </a:r>
            <a:endParaRPr lang="en-AU" sz="2400" dirty="0">
              <a:latin typeface="Times New Roman" panose="02020603050405020304" pitchFamily="18" charset="0"/>
            </a:endParaRPr>
          </a:p>
        </p:txBody>
      </p:sp>
      <p:sp>
        <p:nvSpPr>
          <p:cNvPr id="4" name="Rectangle 3">
            <a:extLst>
              <a:ext uri="{FF2B5EF4-FFF2-40B4-BE49-F238E27FC236}">
                <a16:creationId xmlns:a16="http://schemas.microsoft.com/office/drawing/2014/main" id="{5584875D-F6CA-EB4D-B423-1D1F291FFE4F}"/>
              </a:ext>
            </a:extLst>
          </p:cNvPr>
          <p:cNvSpPr/>
          <p:nvPr/>
        </p:nvSpPr>
        <p:spPr>
          <a:xfrm>
            <a:off x="1903425" y="1534680"/>
            <a:ext cx="4998484" cy="523220"/>
          </a:xfrm>
          <a:prstGeom prst="rect">
            <a:avLst/>
          </a:prstGeom>
        </p:spPr>
        <p:txBody>
          <a:bodyPr wrap="none">
            <a:spAutoFit/>
          </a:bodyPr>
          <a:lstStyle/>
          <a:p>
            <a:pPr algn="ctr"/>
            <a:r>
              <a:rPr lang="en-AU" sz="2800" b="1" dirty="0">
                <a:latin typeface="Arial" panose="020B0604020202020204" pitchFamily="34" charset="0"/>
              </a:rPr>
              <a:t>Group/Individual case study</a:t>
            </a:r>
            <a:endParaRPr lang="en-AU" sz="2800" dirty="0">
              <a:latin typeface="Arial" panose="020B0604020202020204" pitchFamily="34" charset="0"/>
            </a:endParaRPr>
          </a:p>
        </p:txBody>
      </p:sp>
    </p:spTree>
    <p:extLst>
      <p:ext uri="{BB962C8B-B14F-4D97-AF65-F5344CB8AC3E}">
        <p14:creationId xmlns:p14="http://schemas.microsoft.com/office/powerpoint/2010/main" val="2595520153"/>
      </p:ext>
    </p:extLst>
  </p:cSld>
  <p:clrMapOvr>
    <a:masterClrMapping/>
  </p:clrMapOvr>
</p:sld>
</file>

<file path=ppt/theme/theme1.xml><?xml version="1.0" encoding="utf-8"?>
<a:theme xmlns:a="http://schemas.openxmlformats.org/drawingml/2006/main" name="Templat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6178</TotalTime>
  <Words>931</Words>
  <Application>Microsoft Macintosh PowerPoint</Application>
  <PresentationFormat>On-screen Show (4:3)</PresentationFormat>
  <Paragraphs>252</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SymbolMT</vt:lpstr>
      <vt:lpstr>TimesNewRomanPS</vt:lpstr>
      <vt:lpstr>TimesNewRomanPSMT</vt:lpstr>
      <vt:lpstr>Arial</vt:lpstr>
      <vt:lpstr>Times</vt:lpstr>
      <vt:lpstr>Times New Roman</vt:lpstr>
      <vt:lpstr>Template</vt:lpstr>
      <vt:lpstr>INFO20003 Database Systems</vt:lpstr>
      <vt:lpstr>Agenda Today</vt:lpstr>
      <vt:lpstr>ER-modelling</vt:lpstr>
      <vt:lpstr>ER-modelling</vt:lpstr>
      <vt:lpstr>ER-modelling</vt:lpstr>
      <vt:lpstr>ER-modelling</vt:lpstr>
      <vt:lpstr>ER-modelling</vt:lpstr>
      <vt:lpstr>ER-modelling</vt:lpstr>
      <vt:lpstr>Case study</vt:lpstr>
      <vt:lpstr>Case study</vt:lpstr>
      <vt:lpstr>Case study</vt:lpstr>
      <vt:lpstr>Case study</vt:lpstr>
      <vt:lpstr>Case study</vt:lpstr>
      <vt:lpstr>Case study</vt:lpstr>
      <vt:lpstr>Case study</vt:lpstr>
      <vt:lpstr>Case study</vt:lpstr>
      <vt:lpstr>Case study</vt:lpstr>
      <vt:lpstr>Logical and physical modeling</vt:lpstr>
      <vt:lpstr>Logical and physical modeling</vt:lpstr>
      <vt:lpstr>Logical and physical modeling</vt:lpstr>
      <vt:lpstr>Logical and physical modeling</vt:lpstr>
      <vt:lpstr>Logical and physical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INFO20003 Database Systems</dc:title>
  <dc:creator>Renata Borovica-Gajic</dc:creator>
  <cp:lastModifiedBy>Kuoyuan Li</cp:lastModifiedBy>
  <cp:revision>408</cp:revision>
  <dcterms:modified xsi:type="dcterms:W3CDTF">2021-07-26T06:13:18Z</dcterms:modified>
</cp:coreProperties>
</file>