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7" r:id="rId21"/>
    <p:sldId id="275" r:id="rId22"/>
    <p:sldId id="298" r:id="rId23"/>
    <p:sldId id="276" r:id="rId24"/>
    <p:sldId id="299" r:id="rId25"/>
    <p:sldId id="277" r:id="rId26"/>
    <p:sldId id="300" r:id="rId27"/>
    <p:sldId id="278" r:id="rId28"/>
    <p:sldId id="279" r:id="rId29"/>
    <p:sldId id="302" r:id="rId30"/>
    <p:sldId id="303" r:id="rId31"/>
    <p:sldId id="304" r:id="rId32"/>
    <p:sldId id="280" r:id="rId33"/>
    <p:sldId id="281" r:id="rId34"/>
    <p:sldId id="305" r:id="rId35"/>
    <p:sldId id="306" r:id="rId36"/>
    <p:sldId id="307" r:id="rId37"/>
    <p:sldId id="308" r:id="rId38"/>
    <p:sldId id="282" r:id="rId39"/>
    <p:sldId id="309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5D5EA"/>
          </a:solidFill>
        </a:fill>
      </a:tcStyle>
    </a:wholeTbl>
    <a:band2H>
      <a:tcTxStyle/>
      <a:tcStyle>
        <a:tcBdr/>
        <a:fill>
          <a:solidFill>
            <a:srgbClr val="ECEC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5D5EA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CECF5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CECF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944"/>
  </p:normalViewPr>
  <p:slideViewPr>
    <p:cSldViewPr snapToGrid="0" snapToObjects="1">
      <p:cViewPr varScale="1">
        <p:scale>
          <a:sx n="91" d="100"/>
          <a:sy n="91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191893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246361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589847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66505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4090598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57528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424920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433189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7891286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2571842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4410681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7" name="Shape 2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0235064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3" name="Shape 3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9" name="Shape 3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5" name="Shape 3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2" name="Shape 3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1" name="Shape 3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0" name="Shape 3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6" name="Shape 3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2" name="Shape 3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this data growth imply? It implies that finding useful information is equal to….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Shape 1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2"/>
          <p:cNvSpPr/>
          <p:nvPr/>
        </p:nvSpPr>
        <p:spPr>
          <a:xfrm>
            <a:off x="1812925" y="107950"/>
            <a:ext cx="1" cy="8620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hape 23"/>
          <p:cNvSpPr/>
          <p:nvPr/>
        </p:nvSpPr>
        <p:spPr>
          <a:xfrm>
            <a:off x="2743200" y="107950"/>
            <a:ext cx="1588" cy="5191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" name="Shape 24" descr="Shap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0"/>
            <a:ext cx="9145589" cy="685958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5"/>
          <p:cNvSpPr/>
          <p:nvPr/>
        </p:nvSpPr>
        <p:spPr>
          <a:xfrm>
            <a:off x="2285999" y="1806575"/>
            <a:ext cx="1589" cy="131286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Shape 26" descr="Shap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58" y="1752600"/>
            <a:ext cx="1347789" cy="136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2438400" y="1806575"/>
            <a:ext cx="6400799" cy="13128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9958" y="4267200"/>
            <a:ext cx="798924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9"/>
          <p:cNvSpPr txBox="1">
            <a:spLocks noGrp="1"/>
          </p:cNvSpPr>
          <p:nvPr>
            <p:ph type="body" sz="quarter" idx="21"/>
          </p:nvPr>
        </p:nvSpPr>
        <p:spPr>
          <a:xfrm>
            <a:off x="849312" y="3581400"/>
            <a:ext cx="7989886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39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" y="990600"/>
            <a:ext cx="4419599" cy="5333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38"/>
          <p:cNvSpPr txBox="1">
            <a:spLocks noGrp="1"/>
          </p:cNvSpPr>
          <p:nvPr>
            <p:ph type="body" sz="half" idx="21"/>
          </p:nvPr>
        </p:nvSpPr>
        <p:spPr>
          <a:xfrm>
            <a:off x="4648200" y="990599"/>
            <a:ext cx="4419599" cy="5334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Frame -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" y="1447800"/>
            <a:ext cx="4419599" cy="48767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43"/>
          <p:cNvSpPr txBox="1">
            <a:spLocks noGrp="1"/>
          </p:cNvSpPr>
          <p:nvPr>
            <p:ph type="body" sz="half" idx="21"/>
          </p:nvPr>
        </p:nvSpPr>
        <p:spPr>
          <a:xfrm>
            <a:off x="4648200" y="1447800"/>
            <a:ext cx="4419599" cy="4876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7" name="Shape 44"/>
          <p:cNvSpPr txBox="1">
            <a:spLocks noGrp="1"/>
          </p:cNvSpPr>
          <p:nvPr>
            <p:ph type="body" sz="quarter" idx="22"/>
          </p:nvPr>
        </p:nvSpPr>
        <p:spPr>
          <a:xfrm>
            <a:off x="76200" y="990600"/>
            <a:ext cx="4419599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8" name="Shape 45"/>
          <p:cNvSpPr txBox="1">
            <a:spLocks noGrp="1"/>
          </p:cNvSpPr>
          <p:nvPr>
            <p:ph type="body" sz="quarter" idx="23"/>
          </p:nvPr>
        </p:nvSpPr>
        <p:spPr>
          <a:xfrm>
            <a:off x="4648200" y="990600"/>
            <a:ext cx="4419599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4627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 marL="767291" indent="-170391">
              <a:defRPr sz="2800"/>
            </a:lvl2pPr>
            <a:lvl3pPr marL="1183639" indent="-142239">
              <a:defRPr sz="2800"/>
            </a:lvl3pPr>
            <a:lvl4pPr marL="1656644" indent="-158044">
              <a:defRPr sz="2800"/>
            </a:lvl4pPr>
            <a:lvl5pPr marL="2133600" indent="-1778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Rectangle 3"/>
          <p:cNvSpPr txBox="1"/>
          <p:nvPr/>
        </p:nvSpPr>
        <p:spPr>
          <a:xfrm>
            <a:off x="1566399" y="6528048"/>
            <a:ext cx="39810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4" indent="1828800"/>
            <a:r>
              <a:t>© University of Melbourne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"/>
          <p:cNvSpPr/>
          <p:nvPr/>
        </p:nvSpPr>
        <p:spPr>
          <a:xfrm>
            <a:off x="1812925" y="107950"/>
            <a:ext cx="1" cy="8620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Shape 11" descr="Shap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119062"/>
            <a:ext cx="860425" cy="87153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"/>
          <p:cNvSpPr/>
          <p:nvPr/>
        </p:nvSpPr>
        <p:spPr>
          <a:xfrm>
            <a:off x="0" y="-1"/>
            <a:ext cx="9144000" cy="838201"/>
          </a:xfrm>
          <a:prstGeom prst="rect">
            <a:avLst/>
          </a:prstGeom>
          <a:solidFill>
            <a:srgbClr val="0033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5" name="Shape 13"/>
          <p:cNvSpPr/>
          <p:nvPr/>
        </p:nvSpPr>
        <p:spPr>
          <a:xfrm>
            <a:off x="2386666" y="159542"/>
            <a:ext cx="1589" cy="5191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Shape 14" descr="Shap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07950"/>
            <a:ext cx="2362200" cy="6127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5"/>
          <p:cNvSpPr/>
          <p:nvPr/>
        </p:nvSpPr>
        <p:spPr>
          <a:xfrm>
            <a:off x="0" y="6525344"/>
            <a:ext cx="9144000" cy="1"/>
          </a:xfrm>
          <a:prstGeom prst="line">
            <a:avLst/>
          </a:prstGeom>
          <a:ln>
            <a:solidFill>
              <a:srgbClr val="00336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hape 16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9" name="Shape 19"/>
          <p:cNvSpPr txBox="1"/>
          <p:nvPr/>
        </p:nvSpPr>
        <p:spPr>
          <a:xfrm>
            <a:off x="0" y="6580999"/>
            <a:ext cx="4067944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 i="1">
                <a:solidFill>
                  <a:srgbClr val="808080"/>
                </a:solidFill>
              </a:defRPr>
            </a:lvl1pPr>
          </a:lstStyle>
          <a:p>
            <a:r>
              <a:t>INFO20003 Database Systems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301908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190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42950" marR="0" indent="-1460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86" name="Shape 53"/>
          <p:cNvSpPr txBox="1">
            <a:spLocks noGrp="1"/>
          </p:cNvSpPr>
          <p:nvPr>
            <p:ph type="title"/>
          </p:nvPr>
        </p:nvSpPr>
        <p:spPr>
          <a:xfrm>
            <a:off x="2438399" y="1806575"/>
            <a:ext cx="6400801" cy="13128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INFO20003 Database Systems</a:t>
            </a:r>
          </a:p>
        </p:txBody>
      </p:sp>
      <p:sp>
        <p:nvSpPr>
          <p:cNvPr id="87" name="Shape 54"/>
          <p:cNvSpPr txBox="1">
            <a:spLocks noGrp="1"/>
          </p:cNvSpPr>
          <p:nvPr>
            <p:ph type="body" sz="quarter" idx="1"/>
          </p:nvPr>
        </p:nvSpPr>
        <p:spPr>
          <a:xfrm>
            <a:off x="849958" y="4267200"/>
            <a:ext cx="7989239" cy="1250032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defTabSz="749808">
              <a:spcBef>
                <a:spcPts val="300"/>
              </a:spcBef>
              <a:defRPr sz="1968">
                <a:solidFill>
                  <a:schemeClr val="accent3">
                    <a:lumOff val="44000"/>
                  </a:schemeClr>
                </a:solidFill>
              </a:defRPr>
            </a:pPr>
            <a:r>
              <a:rPr dirty="0"/>
              <a:t>Tutorial 9</a:t>
            </a:r>
          </a:p>
          <a:p>
            <a:pPr defTabSz="749808">
              <a:spcBef>
                <a:spcPts val="300"/>
              </a:spcBef>
              <a:defRPr sz="1640"/>
            </a:pPr>
            <a:br>
              <a:rPr dirty="0"/>
            </a:br>
            <a:endParaRPr dirty="0"/>
          </a:p>
        </p:txBody>
      </p:sp>
      <p:sp>
        <p:nvSpPr>
          <p:cNvPr id="88" name="Shape 55"/>
          <p:cNvSpPr txBox="1">
            <a:spLocks noGrp="1"/>
          </p:cNvSpPr>
          <p:nvPr>
            <p:ph type="body" idx="21"/>
          </p:nvPr>
        </p:nvSpPr>
        <p:spPr>
          <a:xfrm>
            <a:off x="849312" y="3140966"/>
            <a:ext cx="7989886" cy="105003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AU" dirty="0" err="1">
                <a:solidFill>
                  <a:schemeClr val="bg1"/>
                </a:solidFill>
              </a:rPr>
              <a:t>Kuoyuan</a:t>
            </a:r>
            <a:r>
              <a:rPr lang="en-AU" dirty="0">
                <a:solidFill>
                  <a:schemeClr val="bg1"/>
                </a:solidFill>
              </a:rPr>
              <a:t> Li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51" name="5. Partial functional dependency Examples:…"/>
          <p:cNvSpPr txBox="1"/>
          <p:nvPr/>
        </p:nvSpPr>
        <p:spPr>
          <a:xfrm>
            <a:off x="119186" y="1031874"/>
            <a:ext cx="8678367" cy="557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5. Partial functional dependency Examples: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R (A, B, C, D)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composite primary key: (A, D)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functional dependencies: A </a:t>
            </a:r>
            <a:r>
              <a:rPr b="1" dirty="0"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rPr dirty="0"/>
              <a:t>B, D </a:t>
            </a:r>
            <a:r>
              <a:rPr b="1" dirty="0"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rPr dirty="0"/>
              <a:t>C.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AD determines BC (AD </a:t>
            </a:r>
            <a:r>
              <a:rPr b="1" dirty="0"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rPr dirty="0"/>
              <a:t>BC: AD can uniquely identify BC).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Functional dependencies like A </a:t>
            </a:r>
            <a:r>
              <a:rPr b="1" dirty="0"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rPr dirty="0"/>
              <a:t>B and D </a:t>
            </a:r>
            <a:r>
              <a:rPr b="1" dirty="0"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rPr dirty="0"/>
              <a:t>C are called </a:t>
            </a:r>
            <a:r>
              <a:rPr b="1" i="1" dirty="0">
                <a:solidFill>
                  <a:srgbClr val="FC4D04"/>
                </a:solidFill>
              </a:rPr>
              <a:t>partial functional dependencies</a:t>
            </a:r>
            <a:r>
              <a:rPr b="1" dirty="0">
                <a:solidFill>
                  <a:srgbClr val="FC4D04"/>
                </a:solidFill>
              </a:rPr>
              <a:t>.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Order (Order#, Item#, Desc, Qty)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Order# and Item# are the keys.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item description, Desc, can be determined by Item# alone (</a:t>
            </a:r>
            <a:r>
              <a:rPr b="1" i="1" dirty="0">
                <a:solidFill>
                  <a:srgbClr val="FC4D04"/>
                </a:solidFill>
              </a:rPr>
              <a:t>partial functional dependencies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8871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57" name="6. Transitive functional dependency…"/>
          <p:cNvSpPr txBox="1"/>
          <p:nvPr/>
        </p:nvSpPr>
        <p:spPr>
          <a:xfrm>
            <a:off x="119186" y="1031874"/>
            <a:ext cx="8678367" cy="1956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6. Transitive functional dependency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t>A non-key attribute is determined by </a:t>
            </a:r>
            <a:r>
              <a:rPr b="1"/>
              <a:t>another non-key attribute</a:t>
            </a:r>
            <a:r>
              <a:t> (or by a subset of PK and non-key attributes), such a dependency is called a </a:t>
            </a:r>
            <a:r>
              <a:rPr b="1" i="1">
                <a:solidFill>
                  <a:srgbClr val="FC5304"/>
                </a:solidFill>
                <a:latin typeface="Times Roman"/>
                <a:ea typeface="Times Roman"/>
                <a:cs typeface="Times Roman"/>
                <a:sym typeface="Times Roman"/>
              </a:rPr>
              <a:t>transitive functional dependency.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1" y="3312155"/>
            <a:ext cx="9099098" cy="2892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64" name="7. Armstrong’s Axioms…"/>
          <p:cNvSpPr txBox="1"/>
          <p:nvPr/>
        </p:nvSpPr>
        <p:spPr>
          <a:xfrm>
            <a:off x="119186" y="1031874"/>
            <a:ext cx="8678367" cy="3885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7. Armstrong’s Axioms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 b="1"/>
            </a:pPr>
            <a:r>
              <a:rPr dirty="0"/>
              <a:t>What is it used for?</a:t>
            </a:r>
          </a:p>
          <a:p>
            <a:pPr>
              <a:lnSpc>
                <a:spcPct val="150000"/>
              </a:lnSpc>
              <a:defRPr sz="2200"/>
            </a:pPr>
            <a:endParaRPr dirty="0"/>
          </a:p>
          <a:p>
            <a:pPr>
              <a:lnSpc>
                <a:spcPct val="150000"/>
              </a:lnSpc>
              <a:defRPr sz="2200"/>
            </a:pPr>
            <a:endParaRPr dirty="0"/>
          </a:p>
          <a:p>
            <a:pPr>
              <a:lnSpc>
                <a:spcPct val="150000"/>
              </a:lnSpc>
              <a:defRPr sz="2200"/>
            </a:pPr>
            <a:endParaRPr dirty="0"/>
          </a:p>
          <a:p>
            <a:pPr>
              <a:lnSpc>
                <a:spcPct val="150000"/>
              </a:lnSpc>
              <a:defRPr sz="2200"/>
            </a:pPr>
            <a:endParaRPr b="1" dirty="0"/>
          </a:p>
          <a:p>
            <a:pPr>
              <a:lnSpc>
                <a:spcPct val="150000"/>
              </a:lnSpc>
              <a:defRPr sz="2200"/>
            </a:pPr>
            <a:endParaRPr b="1" dirty="0"/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b="1" dirty="0"/>
              <a:t>Types</a:t>
            </a:r>
            <a:r>
              <a:rPr dirty="0"/>
              <a:t>: </a:t>
            </a:r>
          </a:p>
        </p:txBody>
      </p:sp>
      <p:sp>
        <p:nvSpPr>
          <p:cNvPr id="165" name="Given a relation and a set of functional dependencies (FDs), we can discover new functional dependencies using some rules generally known as Armstrong’s Axioms."/>
          <p:cNvSpPr txBox="1"/>
          <p:nvPr/>
        </p:nvSpPr>
        <p:spPr>
          <a:xfrm>
            <a:off x="174619" y="2008120"/>
            <a:ext cx="8567501" cy="1884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Given a relation and a set of </a:t>
            </a:r>
            <a:r>
              <a:rPr b="1" dirty="0"/>
              <a:t>functional dependencies</a:t>
            </a:r>
            <a:r>
              <a:rPr dirty="0"/>
              <a:t> (FDs), we can discover </a:t>
            </a:r>
            <a:r>
              <a:rPr b="1" dirty="0"/>
              <a:t>new</a:t>
            </a:r>
            <a:r>
              <a:rPr dirty="0"/>
              <a:t> </a:t>
            </a:r>
            <a:r>
              <a:rPr b="1" dirty="0"/>
              <a:t>functional dependencies</a:t>
            </a:r>
            <a:r>
              <a:rPr dirty="0"/>
              <a:t> using some rules generally known as </a:t>
            </a:r>
            <a:r>
              <a:rPr b="1" dirty="0"/>
              <a:t>Armstrong’s Axioms.</a:t>
            </a:r>
          </a:p>
        </p:txBody>
      </p:sp>
      <p:sp>
        <p:nvSpPr>
          <p:cNvPr id="166" name="Reflexivity (also known as “trivial FDs”)…"/>
          <p:cNvSpPr txBox="1"/>
          <p:nvPr/>
        </p:nvSpPr>
        <p:spPr>
          <a:xfrm>
            <a:off x="36686" y="5034641"/>
            <a:ext cx="6300602" cy="1393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Reflexivity (also known as “trivial FDs”)</a:t>
            </a: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Augmentation</a:t>
            </a: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Transitivity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72" name="7. Armstrong’s Axioms…"/>
          <p:cNvSpPr txBox="1"/>
          <p:nvPr/>
        </p:nvSpPr>
        <p:spPr>
          <a:xfrm>
            <a:off x="119185" y="891543"/>
            <a:ext cx="8678367" cy="5723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7. Armstrong’s Axioms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 b="1"/>
            </a:pPr>
            <a:r>
              <a:rPr dirty="0"/>
              <a:t>Reflexivity</a:t>
            </a: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R ( {A</a:t>
            </a:r>
            <a:r>
              <a:rPr sz="933" baseline="-14285" dirty="0"/>
              <a:t>1</a:t>
            </a:r>
            <a:r>
              <a:rPr dirty="0"/>
              <a:t>, A</a:t>
            </a:r>
            <a:r>
              <a:rPr sz="933" baseline="-14285" dirty="0"/>
              <a:t>2</a:t>
            </a:r>
            <a:r>
              <a:rPr dirty="0"/>
              <a:t>, ..., A</a:t>
            </a:r>
            <a:r>
              <a:rPr sz="933" i="1" baseline="-14285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dirty="0"/>
              <a:t>} and {B</a:t>
            </a:r>
            <a:r>
              <a:rPr sz="933" baseline="-14285" dirty="0"/>
              <a:t>1</a:t>
            </a:r>
            <a:r>
              <a:rPr dirty="0"/>
              <a:t>, B</a:t>
            </a:r>
            <a:r>
              <a:rPr sz="933" baseline="-14285" dirty="0"/>
              <a:t>2</a:t>
            </a:r>
            <a:r>
              <a:rPr dirty="0"/>
              <a:t>, ..., B</a:t>
            </a:r>
            <a:r>
              <a:rPr sz="933" i="1" baseline="-14285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dirty="0"/>
              <a:t>} ), B is a subset of A</a:t>
            </a:r>
          </a:p>
          <a:p>
            <a:pPr>
              <a:lnSpc>
                <a:spcPct val="150000"/>
              </a:lnSpc>
              <a:defRPr sz="22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 b="1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 b="1"/>
            </a:pPr>
            <a:r>
              <a:rPr b="0" dirty="0"/>
              <a:t>Example: Person (</a:t>
            </a:r>
            <a:r>
              <a:rPr b="0" dirty="0" err="1"/>
              <a:t>ssn</a:t>
            </a:r>
            <a:r>
              <a:rPr b="0" dirty="0"/>
              <a:t>, name, birthdate, address, age)</a:t>
            </a:r>
            <a:r>
              <a:rPr dirty="0"/>
              <a:t>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3" indent="685800" algn="ctr">
              <a:lnSpc>
                <a:spcPct val="150000"/>
              </a:lnSpc>
              <a:defRPr sz="2200" b="1"/>
            </a:pPr>
            <a:r>
              <a:rPr dirty="0" err="1"/>
              <a:t>ssn</a:t>
            </a:r>
            <a:r>
              <a:rPr dirty="0"/>
              <a:t>, name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rPr dirty="0"/>
              <a:t>name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 b="1"/>
            </a:pPr>
            <a:r>
              <a:rPr dirty="0"/>
              <a:t>Augmentation</a:t>
            </a: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Consider another subset of attributes {C</a:t>
            </a:r>
            <a:r>
              <a:rPr sz="933" baseline="-14285" dirty="0"/>
              <a:t>1</a:t>
            </a:r>
            <a:r>
              <a:rPr dirty="0"/>
              <a:t>, C</a:t>
            </a:r>
            <a:r>
              <a:rPr sz="933" baseline="-14285" dirty="0"/>
              <a:t>2</a:t>
            </a:r>
            <a:r>
              <a:rPr dirty="0"/>
              <a:t>, ..., C</a:t>
            </a:r>
            <a:r>
              <a:rPr sz="933" i="1" baseline="-14285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dirty="0"/>
              <a:t>}</a:t>
            </a:r>
          </a:p>
          <a:p>
            <a:pPr>
              <a:lnSpc>
                <a:spcPct val="150000"/>
              </a:lnSpc>
              <a:defRPr sz="2200"/>
            </a:pPr>
            <a:endParaRPr dirty="0"/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Example: Person (</a:t>
            </a:r>
            <a:r>
              <a:rPr dirty="0" err="1"/>
              <a:t>ssn</a:t>
            </a:r>
            <a:r>
              <a:rPr dirty="0"/>
              <a:t>, name, birthdate, address, age)   </a:t>
            </a:r>
          </a:p>
          <a:p>
            <a:pPr lvl="3" indent="685800" algn="ctr">
              <a:lnSpc>
                <a:spcPct val="150000"/>
              </a:lnSpc>
              <a:defRPr sz="2200" b="1"/>
            </a:pPr>
            <a:r>
              <a:rPr dirty="0" err="1"/>
              <a:t>ssn</a:t>
            </a:r>
            <a:r>
              <a:rPr dirty="0"/>
              <a:t>, age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rPr dirty="0"/>
              <a:t>name, age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799" y="2483001"/>
            <a:ext cx="2777914" cy="612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051" y="4962190"/>
            <a:ext cx="3329411" cy="61277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670016-97DB-6E45-BA95-312C97E5D28B}"/>
              </a:ext>
            </a:extLst>
          </p:cNvPr>
          <p:cNvSpPr/>
          <p:nvPr/>
        </p:nvSpPr>
        <p:spPr>
          <a:xfrm>
            <a:off x="1658590" y="5775066"/>
            <a:ext cx="5599556" cy="55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indent="685800" algn="ctr">
              <a:lnSpc>
                <a:spcPct val="150000"/>
              </a:lnSpc>
              <a:defRPr sz="2200" b="1"/>
            </a:pPr>
            <a:r>
              <a:rPr lang="en-AU" dirty="0" err="1"/>
              <a:t>ssn</a:t>
            </a:r>
            <a:r>
              <a:rPr lang="en-AU" dirty="0"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rPr lang="en-AU" dirty="0"/>
              <a:t>name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7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80" name="7. Armstrong’s Axioms…"/>
          <p:cNvSpPr txBox="1"/>
          <p:nvPr/>
        </p:nvSpPr>
        <p:spPr>
          <a:xfrm>
            <a:off x="119186" y="1031874"/>
            <a:ext cx="8678367" cy="25111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7. Armstrong’s Axioms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 b="1"/>
            </a:pPr>
            <a:r>
              <a:t>Transitivity</a:t>
            </a:r>
          </a:p>
          <a:p>
            <a:pPr>
              <a:lnSpc>
                <a:spcPct val="150000"/>
              </a:lnSpc>
              <a:defRPr sz="2200" b="1"/>
            </a:pPr>
            <a:endParaRPr/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t>Example: Person (ssn, name, birthdate, address, age)</a:t>
            </a:r>
          </a:p>
          <a:p>
            <a:pPr lvl="2" indent="457200" algn="ctr">
              <a:lnSpc>
                <a:spcPct val="150000"/>
              </a:lnSpc>
              <a:defRPr sz="2200" b="1"/>
            </a:pPr>
            <a:r>
              <a:t>ssn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t>birthdate, birthdate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t>age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⟹ </a:t>
            </a:r>
            <a:r>
              <a:t>ssn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→ </a:t>
            </a:r>
            <a:r>
              <a:t>age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0" y="2057400"/>
            <a:ext cx="3467287" cy="397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87" name="8. Normalization and normal forms…"/>
          <p:cNvSpPr txBox="1"/>
          <p:nvPr/>
        </p:nvSpPr>
        <p:spPr>
          <a:xfrm>
            <a:off x="119186" y="990600"/>
            <a:ext cx="8678367" cy="437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8. Normalization and normal forms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endParaRPr dirty="0"/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Normalization: a technique used to iteratively improve relations to </a:t>
            </a:r>
            <a:r>
              <a:rPr b="1" dirty="0"/>
              <a:t>remove undesired redundancy</a:t>
            </a:r>
            <a:r>
              <a:rPr dirty="0"/>
              <a:t> by decomposing relations and eliminating anomalies.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endParaRPr dirty="0"/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Process is iterative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Process can be performed in stages generally referred to as Normal Forms.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93" name="8. Normalization and normal forms…"/>
          <p:cNvSpPr txBox="1"/>
          <p:nvPr/>
        </p:nvSpPr>
        <p:spPr>
          <a:xfrm>
            <a:off x="119186" y="1031874"/>
            <a:ext cx="8678367" cy="515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8. Normalization and normal forms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b="1" dirty="0"/>
              <a:t>First Normal Form (1NF)</a:t>
            </a:r>
            <a:r>
              <a:rPr lang="en-AU" dirty="0"/>
              <a:t>:</a:t>
            </a:r>
            <a:r>
              <a:rPr dirty="0"/>
              <a:t>the relation is </a:t>
            </a:r>
            <a:r>
              <a:rPr dirty="0" err="1"/>
              <a:t>analysed</a:t>
            </a:r>
            <a:r>
              <a:rPr dirty="0"/>
              <a:t> and all </a:t>
            </a:r>
            <a:r>
              <a:rPr b="1" dirty="0"/>
              <a:t>repeating groups</a:t>
            </a:r>
            <a:r>
              <a:rPr dirty="0"/>
              <a:t> are identified to be </a:t>
            </a:r>
            <a:r>
              <a:rPr u="sng" dirty="0"/>
              <a:t>decomposed</a:t>
            </a:r>
            <a:r>
              <a:rPr dirty="0"/>
              <a:t> into new relations. </a:t>
            </a:r>
          </a:p>
          <a:p>
            <a:pPr>
              <a:lnSpc>
                <a:spcPct val="150000"/>
              </a:lnSpc>
              <a:defRPr sz="2200"/>
            </a:pPr>
            <a:endParaRPr dirty="0"/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b="1" dirty="0"/>
              <a:t>Second Normal Form (2NF)</a:t>
            </a:r>
            <a:r>
              <a:rPr dirty="0"/>
              <a:t> all the </a:t>
            </a:r>
            <a:r>
              <a:rPr b="1" dirty="0"/>
              <a:t>partial dependencies</a:t>
            </a:r>
            <a:r>
              <a:rPr dirty="0"/>
              <a:t> are </a:t>
            </a:r>
            <a:r>
              <a:rPr u="sng" dirty="0"/>
              <a:t>resolved/removed</a:t>
            </a:r>
            <a:r>
              <a:rPr dirty="0"/>
              <a:t>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endParaRPr dirty="0"/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b="1" dirty="0"/>
              <a:t>Third Normal Form (3NF): </a:t>
            </a:r>
            <a:r>
              <a:rPr dirty="0"/>
              <a:t>all the </a:t>
            </a:r>
            <a:r>
              <a:rPr b="1" dirty="0"/>
              <a:t>transitive dependencies</a:t>
            </a:r>
            <a:r>
              <a:rPr dirty="0"/>
              <a:t> are </a:t>
            </a:r>
            <a:r>
              <a:rPr u="sng" dirty="0"/>
              <a:t>removed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98" name="TextBox 4"/>
          <p:cNvSpPr txBox="1"/>
          <p:nvPr/>
        </p:nvSpPr>
        <p:spPr>
          <a:xfrm>
            <a:off x="1086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Any questions? </a:t>
            </a:r>
          </a:p>
        </p:txBody>
      </p:sp>
      <p:sp>
        <p:nvSpPr>
          <p:cNvPr id="19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0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05" name="1. Consider the relation Diagnosis with the schema Diagnosis (DoctorID, DocName, PatientID, DiagnosisClass) and the following functional dependencies:                     DoctorID → DocName                    DoctorID, PatientID → DiagnosisClass  Conside"/>
          <p:cNvSpPr txBox="1"/>
          <p:nvPr/>
        </p:nvSpPr>
        <p:spPr>
          <a:xfrm>
            <a:off x="272497" y="906193"/>
            <a:ext cx="8569254" cy="6283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1. </a:t>
            </a:r>
            <a:r>
              <a:rPr b="0" dirty="0"/>
              <a:t>Consider the relation Diagnosis with the schema </a:t>
            </a:r>
            <a:endParaRPr lang="en-AU" b="0" dirty="0"/>
          </a:p>
          <a:p>
            <a:pPr defTabSz="457200"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>
                <a:solidFill>
                  <a:srgbClr val="0600FF"/>
                </a:solidFill>
              </a:rPr>
              <a:t>Diagnosis (</a:t>
            </a:r>
            <a:r>
              <a:rPr b="0" dirty="0" err="1">
                <a:solidFill>
                  <a:srgbClr val="0600FF"/>
                </a:solidFill>
              </a:rPr>
              <a:t>DoctorID</a:t>
            </a:r>
            <a:r>
              <a:rPr b="0" dirty="0">
                <a:solidFill>
                  <a:srgbClr val="0600FF"/>
                </a:solidFill>
              </a:rPr>
              <a:t>, </a:t>
            </a:r>
            <a:r>
              <a:rPr b="0" dirty="0" err="1">
                <a:solidFill>
                  <a:srgbClr val="0600FF"/>
                </a:solidFill>
              </a:rPr>
              <a:t>DocName</a:t>
            </a:r>
            <a:r>
              <a:rPr b="0" dirty="0">
                <a:solidFill>
                  <a:srgbClr val="0600FF"/>
                </a:solidFill>
              </a:rPr>
              <a:t>, </a:t>
            </a:r>
            <a:r>
              <a:rPr b="0" dirty="0" err="1">
                <a:solidFill>
                  <a:srgbClr val="0600FF"/>
                </a:solidFill>
              </a:rPr>
              <a:t>PatientID</a:t>
            </a:r>
            <a:r>
              <a:rPr b="0" dirty="0">
                <a:solidFill>
                  <a:srgbClr val="0600FF"/>
                </a:solidFill>
              </a:rPr>
              <a:t>, </a:t>
            </a:r>
            <a:r>
              <a:rPr b="0" dirty="0" err="1">
                <a:solidFill>
                  <a:srgbClr val="0600FF"/>
                </a:solidFill>
              </a:rPr>
              <a:t>DiagnosisClass</a:t>
            </a:r>
            <a:r>
              <a:rPr b="0" dirty="0">
                <a:solidFill>
                  <a:srgbClr val="0600FF"/>
                </a:solidFill>
              </a:rPr>
              <a:t>)</a:t>
            </a:r>
            <a:r>
              <a:rPr b="0" dirty="0"/>
              <a:t> </a:t>
            </a:r>
            <a:endParaRPr lang="en-AU" b="0" dirty="0"/>
          </a:p>
          <a:p>
            <a:pPr defTabSz="457200"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and the following functional dependencies: </a:t>
            </a:r>
            <a:br>
              <a:rPr b="0" dirty="0"/>
            </a:br>
            <a:r>
              <a:rPr b="0" dirty="0"/>
              <a:t>                   </a:t>
            </a:r>
            <a:r>
              <a:rPr b="0" dirty="0" err="1"/>
              <a:t>DoctorID</a:t>
            </a:r>
            <a:r>
              <a:rPr b="0" dirty="0"/>
              <a:t> → </a:t>
            </a:r>
            <a:r>
              <a:rPr b="0" dirty="0" err="1"/>
              <a:t>DocName</a:t>
            </a:r>
            <a:br>
              <a:rPr b="0" dirty="0"/>
            </a:br>
            <a:r>
              <a:rPr b="0" dirty="0"/>
              <a:t>                   </a:t>
            </a:r>
            <a:r>
              <a:rPr b="0" dirty="0" err="1"/>
              <a:t>DoctorID</a:t>
            </a:r>
            <a:r>
              <a:rPr b="0" dirty="0"/>
              <a:t>, </a:t>
            </a:r>
            <a:r>
              <a:rPr b="0" dirty="0" err="1"/>
              <a:t>PatientID</a:t>
            </a:r>
            <a:r>
              <a:rPr b="0" dirty="0"/>
              <a:t> → </a:t>
            </a:r>
            <a:r>
              <a:rPr b="0" dirty="0" err="1"/>
              <a:t>DiagnosisClass</a:t>
            </a:r>
            <a:r>
              <a:rPr b="0" dirty="0"/>
              <a:t> </a:t>
            </a:r>
            <a:br>
              <a:rPr b="0" dirty="0"/>
            </a:br>
            <a:r>
              <a:rPr b="0" dirty="0"/>
              <a:t>Consider the following instance of Diagnosis: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AU" dirty="0"/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AU" b="0" dirty="0"/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 dirty="0"/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Identify </a:t>
            </a:r>
            <a:r>
              <a:rPr b="1" dirty="0">
                <a:solidFill>
                  <a:srgbClr val="FD5803"/>
                </a:solidFill>
              </a:rPr>
              <a:t>different anomalies</a:t>
            </a:r>
            <a:r>
              <a:rPr dirty="0"/>
              <a:t> that can arise from this schema using the above instance. </a:t>
            </a:r>
            <a:br>
              <a:rPr dirty="0"/>
            </a:br>
            <a:endParaRPr dirty="0"/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5" y="3527572"/>
            <a:ext cx="7652407" cy="18174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12" name="Q1: What is the key for Diagnosis"/>
          <p:cNvSpPr txBox="1"/>
          <p:nvPr/>
        </p:nvSpPr>
        <p:spPr>
          <a:xfrm>
            <a:off x="144531" y="990600"/>
            <a:ext cx="4145569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Q1: What is the</a:t>
            </a:r>
            <a:r>
              <a:t> key for Diagnosis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694390"/>
            <a:ext cx="7086600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46560B-014A-B84F-A8D5-F5C50EA400BB}"/>
              </a:ext>
            </a:extLst>
          </p:cNvPr>
          <p:cNvSpPr/>
          <p:nvPr/>
        </p:nvSpPr>
        <p:spPr>
          <a:xfrm>
            <a:off x="923925" y="3874982"/>
            <a:ext cx="68157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Note: Key: Attribute(or a set of attributes)that is (are) sufficient to uniquely identify each record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92" name="TextBox 4"/>
          <p:cNvSpPr txBox="1"/>
          <p:nvPr/>
        </p:nvSpPr>
        <p:spPr>
          <a:xfrm>
            <a:off x="391337" y="1801402"/>
            <a:ext cx="8571188" cy="282288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 b="1"/>
            </a:pPr>
            <a:endParaRPr dirty="0"/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dirty="0"/>
              <a:t>Review of normalization concepts</a:t>
            </a:r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dirty="0" err="1"/>
              <a:t>Normalisation</a:t>
            </a:r>
            <a:r>
              <a:rPr dirty="0"/>
              <a:t> exercises</a:t>
            </a:r>
            <a:endParaRPr lang="en-AU" dirty="0"/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12" name="Q1: What is the key for Diagnosis"/>
          <p:cNvSpPr txBox="1"/>
          <p:nvPr/>
        </p:nvSpPr>
        <p:spPr>
          <a:xfrm>
            <a:off x="144531" y="990600"/>
            <a:ext cx="4145569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Q1: What is the</a:t>
            </a:r>
            <a:r>
              <a:t> key for Diagnosis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694390"/>
            <a:ext cx="7086600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(DoctorID, PatientID)…"/>
          <p:cNvSpPr txBox="1"/>
          <p:nvPr/>
        </p:nvSpPr>
        <p:spPr>
          <a:xfrm>
            <a:off x="538684" y="4101781"/>
            <a:ext cx="8303067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(</a:t>
            </a:r>
            <a:r>
              <a:rPr dirty="0" err="1"/>
              <a:t>DoctorID</a:t>
            </a:r>
            <a:r>
              <a:rPr dirty="0"/>
              <a:t>, </a:t>
            </a:r>
            <a:r>
              <a:rPr dirty="0" err="1"/>
              <a:t>PatientID</a:t>
            </a:r>
            <a:r>
              <a:rPr dirty="0"/>
              <a:t>) 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dirty="0"/>
            </a:br>
            <a:r>
              <a:rPr dirty="0"/>
              <a:t>since together they are sufficient to uniquely identify each record</a:t>
            </a:r>
            <a:endParaRPr lang="en-AU" dirty="0"/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AU" dirty="0"/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/>
              <a:t>Note: In this example </a:t>
            </a:r>
            <a:r>
              <a:rPr lang="en-AU" dirty="0" err="1"/>
              <a:t>PatientID</a:t>
            </a:r>
            <a:r>
              <a:rPr lang="en-AU" dirty="0"/>
              <a:t> can uniquely identify each record(I think this is a bug by accident). We assume some patients may visit 2 doctors.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31839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1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20" name="Q2: Does Insertion anomaly exist? What is it?"/>
          <p:cNvSpPr txBox="1"/>
          <p:nvPr/>
        </p:nvSpPr>
        <p:spPr>
          <a:xfrm>
            <a:off x="144531" y="990600"/>
            <a:ext cx="7701786" cy="586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Q2: Does </a:t>
            </a:r>
            <a:r>
              <a:rPr dirty="0"/>
              <a:t>Insertion anomaly exist? What is it?</a:t>
            </a:r>
            <a:r>
              <a:rPr lang="en-AU" dirty="0"/>
              <a:t>(Give an example)</a:t>
            </a:r>
            <a:r>
              <a:rPr dirty="0"/>
              <a:t> 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720214"/>
            <a:ext cx="7086600" cy="166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1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20" name="Q2: Does Insertion anomaly exist? What is it?"/>
          <p:cNvSpPr txBox="1"/>
          <p:nvPr/>
        </p:nvSpPr>
        <p:spPr>
          <a:xfrm>
            <a:off x="144531" y="990600"/>
            <a:ext cx="555744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Q2: Does </a:t>
            </a:r>
            <a:r>
              <a:t>Insertion anomaly exist? What is it? </a:t>
            </a:r>
          </a:p>
        </p:txBody>
      </p:sp>
      <p:pic>
        <p:nvPicPr>
          <p:cNvPr id="2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720214"/>
            <a:ext cx="7086600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Yes.…"/>
          <p:cNvSpPr txBox="1"/>
          <p:nvPr/>
        </p:nvSpPr>
        <p:spPr>
          <a:xfrm>
            <a:off x="538684" y="3651848"/>
            <a:ext cx="8247471" cy="20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Yes. </a:t>
            </a: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Example: </a:t>
            </a: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Inserting data for a new doctor like DoctorID and DocName, we must insert data of at least one patient associated with the doctor. </a:t>
            </a: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>
              <a:solidFill>
                <a:srgbClr val="000000"/>
              </a:solidFill>
            </a:endParaRP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00000"/>
                </a:solidFill>
              </a:rPr>
              <a:t>Inability to insert records</a:t>
            </a:r>
            <a:r>
              <a:rPr b="0">
                <a:solidFill>
                  <a:srgbClr val="000000"/>
                </a:solidFill>
              </a:rPr>
              <a:t> of particular fields is insertion anomaly. </a:t>
            </a:r>
          </a:p>
        </p:txBody>
      </p:sp>
    </p:spTree>
    <p:extLst>
      <p:ext uri="{BB962C8B-B14F-4D97-AF65-F5344CB8AC3E}">
        <p14:creationId xmlns:p14="http://schemas.microsoft.com/office/powerpoint/2010/main" val="20243190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2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28" name="Q3: Does Deletion anomaly exist? What is it?"/>
          <p:cNvSpPr txBox="1"/>
          <p:nvPr/>
        </p:nvSpPr>
        <p:spPr>
          <a:xfrm>
            <a:off x="144531" y="990600"/>
            <a:ext cx="5526335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Q3: Does </a:t>
            </a:r>
            <a:r>
              <a:t>Deletion anomaly exist? What is it? 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678940"/>
            <a:ext cx="7086600" cy="166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2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28" name="Q3: Does Deletion anomaly exist? What is it?"/>
          <p:cNvSpPr txBox="1"/>
          <p:nvPr/>
        </p:nvSpPr>
        <p:spPr>
          <a:xfrm>
            <a:off x="144531" y="990600"/>
            <a:ext cx="5526335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Q3: Does </a:t>
            </a:r>
            <a:r>
              <a:t>Deletion anomaly exist? What is it? 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678940"/>
            <a:ext cx="7086600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Yes.…"/>
          <p:cNvSpPr txBox="1"/>
          <p:nvPr/>
        </p:nvSpPr>
        <p:spPr>
          <a:xfrm>
            <a:off x="538684" y="3734885"/>
            <a:ext cx="8247471" cy="20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Yes. </a:t>
            </a: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>
                <a:solidFill>
                  <a:srgbClr val="000000"/>
                </a:solidFill>
              </a:rPr>
              <a:t>Example: 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Deleting patient’s data can result in the loss of doctor’s data as well resulting in deletion anomaly. 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delete P888 data -&gt; lose record for the doctor named Alicia</a:t>
            </a:r>
          </a:p>
        </p:txBody>
      </p:sp>
    </p:spTree>
    <p:extLst>
      <p:ext uri="{BB962C8B-B14F-4D97-AF65-F5344CB8AC3E}">
        <p14:creationId xmlns:p14="http://schemas.microsoft.com/office/powerpoint/2010/main" val="148700672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36" name="Q4: Does Update anomaly exist? What is it?"/>
          <p:cNvSpPr txBox="1"/>
          <p:nvPr/>
        </p:nvSpPr>
        <p:spPr>
          <a:xfrm>
            <a:off x="144531" y="990600"/>
            <a:ext cx="5371082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Q4: Does </a:t>
            </a:r>
            <a:r>
              <a:t>Update anomaly exist? What is it? 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720214"/>
            <a:ext cx="7086600" cy="166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36" name="Q4: Does Update anomaly exist? What is it?"/>
          <p:cNvSpPr txBox="1"/>
          <p:nvPr/>
        </p:nvSpPr>
        <p:spPr>
          <a:xfrm>
            <a:off x="144531" y="990600"/>
            <a:ext cx="5371082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lvl="1" indent="228600"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Q4: Does </a:t>
            </a:r>
            <a:r>
              <a:t>Update anomaly exist? What is it? 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720214"/>
            <a:ext cx="7086600" cy="166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Yes.…"/>
          <p:cNvSpPr txBox="1"/>
          <p:nvPr/>
        </p:nvSpPr>
        <p:spPr>
          <a:xfrm>
            <a:off x="538684" y="3590298"/>
            <a:ext cx="8247471" cy="2721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>
                <a:solidFill>
                  <a:srgbClr val="000000"/>
                </a:solidFill>
              </a:rPr>
              <a:t>Yes. </a:t>
            </a: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>
                <a:solidFill>
                  <a:srgbClr val="000000"/>
                </a:solidFill>
              </a:rPr>
              <a:t>Example: 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One doctor may be associated with more than one patient. 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An update anomaly may result if a doctor’s name is changed for only one patient. 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If fail to change the doctor’s name from “John” to “John Miller” for both two records -&gt; update anomaly. </a:t>
            </a:r>
          </a:p>
        </p:txBody>
      </p:sp>
    </p:spTree>
    <p:extLst>
      <p:ext uri="{BB962C8B-B14F-4D97-AF65-F5344CB8AC3E}">
        <p14:creationId xmlns:p14="http://schemas.microsoft.com/office/powerpoint/2010/main" val="29390004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4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44" name="2. Consider a relation R (A, B, C, D) with the following FDs:…"/>
          <p:cNvSpPr txBox="1"/>
          <p:nvPr/>
        </p:nvSpPr>
        <p:spPr>
          <a:xfrm>
            <a:off x="284455" y="1031874"/>
            <a:ext cx="8575091" cy="5417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ct val="1500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b="0" dirty="0"/>
              <a:t>Consider a relation </a:t>
            </a:r>
            <a:r>
              <a:rPr b="0" dirty="0">
                <a:solidFill>
                  <a:srgbClr val="2003FC"/>
                </a:solidFill>
              </a:rPr>
              <a:t>R (A, B, C, D)</a:t>
            </a:r>
            <a:r>
              <a:rPr b="0" dirty="0"/>
              <a:t> with the following FDs:</a:t>
            </a:r>
            <a:br>
              <a:rPr b="0" dirty="0"/>
            </a:br>
            <a:r>
              <a:rPr b="1" dirty="0"/>
              <a:t>                       AB → C, AC → B, BC → A, B → D </a:t>
            </a:r>
            <a:br>
              <a:rPr b="0" dirty="0"/>
            </a:br>
            <a:r>
              <a:rPr b="0" dirty="0"/>
              <a:t>The possible candidate keys of R are AB, AC, and BC, since each of those combinations is sufficient to uniquely identify each record. </a:t>
            </a:r>
          </a:p>
          <a:p>
            <a:pPr defTabSz="457200">
              <a:lnSpc>
                <a:spcPct val="1500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Let’s consider AB for instance. From AB → C we see that AB uniquely identifies C, and since B alone uniquely identifies D, AB together have covered CD, i.e. the entire set of attributes. </a:t>
            </a:r>
            <a:endParaRPr lang="en-AU" b="0" dirty="0"/>
          </a:p>
          <a:p>
            <a:pPr defTabSz="457200">
              <a:lnSpc>
                <a:spcPct val="1500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/>
              <a:t>List all the </a:t>
            </a:r>
            <a:r>
              <a:rPr lang="en-AU" b="1" dirty="0"/>
              <a:t>functional dependencies</a:t>
            </a:r>
            <a:r>
              <a:rPr lang="en-AU" dirty="0"/>
              <a:t> that </a:t>
            </a:r>
            <a:r>
              <a:rPr lang="en-AU" u="sng" dirty="0"/>
              <a:t>violate 3NF</a:t>
            </a:r>
            <a:r>
              <a:rPr lang="en-AU" dirty="0"/>
              <a:t>. If any, decompose R accordingly. After decomposition, check if the resulting relations are in 3NF, if not decompose further.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50" name="2. Consider a relation R (A, B, C, D) with the following FDs:                        AB → C, AC → B, BC → A, B → D…"/>
          <p:cNvSpPr txBox="1"/>
          <p:nvPr/>
        </p:nvSpPr>
        <p:spPr>
          <a:xfrm>
            <a:off x="284455" y="1031874"/>
            <a:ext cx="8575091" cy="308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b="0" dirty="0"/>
              <a:t>Consider a relation </a:t>
            </a:r>
            <a:r>
              <a:rPr b="0" dirty="0">
                <a:solidFill>
                  <a:srgbClr val="2003FC"/>
                </a:solidFill>
              </a:rPr>
              <a:t>R (A, B, C, D)</a:t>
            </a:r>
            <a:r>
              <a:rPr b="0" dirty="0"/>
              <a:t> with the following FDs:</a:t>
            </a:r>
            <a:br>
              <a:rPr b="0" dirty="0"/>
            </a:br>
            <a:r>
              <a:rPr b="0" dirty="0"/>
              <a:t>                       AB → C, AC → B, BC → A, B → D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Notice: To be in 3NF, a relation should be in 2NF and all the transitive functional dependencies should be removed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Q1: Is This relation in 2NF?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50" name="2. Consider a relation R (A, B, C, D) with the following FDs:                        AB → C, AC → B, BC → A, B → D…"/>
          <p:cNvSpPr txBox="1"/>
          <p:nvPr/>
        </p:nvSpPr>
        <p:spPr>
          <a:xfrm>
            <a:off x="284455" y="1031874"/>
            <a:ext cx="8575091" cy="308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b="0" dirty="0"/>
              <a:t>Consider a relation </a:t>
            </a:r>
            <a:r>
              <a:rPr b="0" dirty="0">
                <a:solidFill>
                  <a:srgbClr val="2003FC"/>
                </a:solidFill>
              </a:rPr>
              <a:t>R (A, B, C, D)</a:t>
            </a:r>
            <a:r>
              <a:rPr b="0" dirty="0"/>
              <a:t> with the following FDs:</a:t>
            </a:r>
            <a:br>
              <a:rPr b="0" dirty="0"/>
            </a:br>
            <a:r>
              <a:rPr b="0" dirty="0"/>
              <a:t>                       AB → C, AC → B, BC → A, B → D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Notice: To be in 3NF, a relation should be in 2NF and all the transitive functional dependencies should be removed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Q1: Is This relation in 2NF?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71986-2882-224D-A0C6-1B33E0ADA308}"/>
              </a:ext>
            </a:extLst>
          </p:cNvPr>
          <p:cNvSpPr/>
          <p:nvPr/>
        </p:nvSpPr>
        <p:spPr>
          <a:xfrm>
            <a:off x="703385" y="4221551"/>
            <a:ext cx="61335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>
                <a:solidFill>
                  <a:schemeClr val="tx1"/>
                </a:solidFill>
              </a:rPr>
              <a:t>No. </a:t>
            </a: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>
                <a:solidFill>
                  <a:schemeClr val="tx1"/>
                </a:solidFill>
              </a:rPr>
              <a:t>partial functional dependency B → D</a:t>
            </a:r>
          </a:p>
          <a:p>
            <a:pPr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850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98" name="1. Anomalies…"/>
          <p:cNvSpPr txBox="1"/>
          <p:nvPr/>
        </p:nvSpPr>
        <p:spPr>
          <a:xfrm>
            <a:off x="-195739" y="990599"/>
            <a:ext cx="9320223" cy="4138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1. Anomalies</a:t>
            </a:r>
          </a:p>
          <a:p>
            <a:pPr lvl="4" indent="914400">
              <a:lnSpc>
                <a:spcPct val="150000"/>
              </a:lnSpc>
              <a:defRPr sz="2200"/>
            </a:pPr>
            <a:r>
              <a:rPr dirty="0"/>
              <a:t>What are them? </a:t>
            </a:r>
          </a:p>
          <a:p>
            <a:pPr lvl="4" indent="914400">
              <a:lnSpc>
                <a:spcPct val="150000"/>
              </a:lnSpc>
              <a:defRPr sz="2200"/>
            </a:pPr>
            <a:endParaRPr dirty="0"/>
          </a:p>
          <a:p>
            <a:pPr lvl="4" indent="914400">
              <a:lnSpc>
                <a:spcPct val="150000"/>
              </a:lnSpc>
              <a:defRPr sz="2200"/>
            </a:pPr>
            <a:endParaRPr dirty="0"/>
          </a:p>
          <a:p>
            <a:pPr lvl="4" indent="914400">
              <a:lnSpc>
                <a:spcPct val="150000"/>
              </a:lnSpc>
              <a:defRPr sz="2200"/>
            </a:pPr>
            <a:r>
              <a:rPr dirty="0"/>
              <a:t>Why we need to identify </a:t>
            </a:r>
            <a:r>
              <a:rPr lang="en-AU" dirty="0"/>
              <a:t>anomalies </a:t>
            </a:r>
            <a:r>
              <a:rPr dirty="0"/>
              <a:t>and</a:t>
            </a:r>
            <a:r>
              <a:rPr lang="en-AU" dirty="0"/>
              <a:t> how to</a:t>
            </a:r>
            <a:r>
              <a:rPr dirty="0"/>
              <a:t> fix them? </a:t>
            </a:r>
          </a:p>
          <a:p>
            <a:pPr lvl="4" indent="914400">
              <a:lnSpc>
                <a:spcPct val="150000"/>
              </a:lnSpc>
              <a:defRPr sz="2200"/>
            </a:pPr>
            <a:endParaRPr dirty="0"/>
          </a:p>
          <a:p>
            <a:pPr lvl="4" indent="914400">
              <a:lnSpc>
                <a:spcPct val="150000"/>
              </a:lnSpc>
              <a:defRPr sz="2200"/>
            </a:pPr>
            <a:endParaRPr dirty="0"/>
          </a:p>
          <a:p>
            <a:pPr lvl="4" indent="914400">
              <a:lnSpc>
                <a:spcPct val="150000"/>
              </a:lnSpc>
              <a:defRPr sz="2200"/>
            </a:pPr>
            <a:r>
              <a:rPr dirty="0"/>
              <a:t>Types of Anomalies:</a:t>
            </a:r>
          </a:p>
        </p:txBody>
      </p:sp>
      <p:sp>
        <p:nvSpPr>
          <p:cNvPr id="99" name="1. update anomaly…"/>
          <p:cNvSpPr txBox="1"/>
          <p:nvPr/>
        </p:nvSpPr>
        <p:spPr>
          <a:xfrm>
            <a:off x="1046235" y="5028293"/>
            <a:ext cx="2805917" cy="107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1. </a:t>
            </a:r>
            <a:r>
              <a:rPr b="1"/>
              <a:t>update</a:t>
            </a:r>
            <a:r>
              <a:t> anomaly</a:t>
            </a:r>
          </a:p>
          <a:p>
            <a:pPr>
              <a:defRPr sz="2200"/>
            </a:pPr>
            <a:r>
              <a:t>2. </a:t>
            </a:r>
            <a:r>
              <a:rPr b="1"/>
              <a:t>deletion</a:t>
            </a:r>
            <a:r>
              <a:t> anomaly </a:t>
            </a:r>
          </a:p>
          <a:p>
            <a:pPr>
              <a:defRPr sz="2200"/>
            </a:pPr>
            <a:r>
              <a:t>3. </a:t>
            </a:r>
            <a:r>
              <a:rPr b="1"/>
              <a:t>insertion</a:t>
            </a:r>
            <a:r>
              <a:t> anomaly </a:t>
            </a:r>
          </a:p>
        </p:txBody>
      </p:sp>
      <p:sp>
        <p:nvSpPr>
          <p:cNvPr id="100" name="Make database more efficient and less error-prone…"/>
          <p:cNvSpPr txBox="1"/>
          <p:nvPr/>
        </p:nvSpPr>
        <p:spPr>
          <a:xfrm>
            <a:off x="1077544" y="3609200"/>
            <a:ext cx="7222488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rPr lang="en-AU" dirty="0"/>
              <a:t>Why? </a:t>
            </a:r>
            <a:r>
              <a:rPr dirty="0"/>
              <a:t>Make database more efficient and less error-prone</a:t>
            </a:r>
          </a:p>
          <a:p>
            <a:pPr>
              <a:defRPr sz="2200"/>
            </a:pPr>
            <a:r>
              <a:rPr dirty="0"/>
              <a:t>How: </a:t>
            </a:r>
            <a:r>
              <a:rPr b="1" dirty="0"/>
              <a:t>Normalization</a:t>
            </a:r>
            <a:endParaRPr dirty="0"/>
          </a:p>
        </p:txBody>
      </p:sp>
      <p:sp>
        <p:nvSpPr>
          <p:cNvPr id="101" name="Something wrong with the existing database…"/>
          <p:cNvSpPr txBox="1"/>
          <p:nvPr/>
        </p:nvSpPr>
        <p:spPr>
          <a:xfrm>
            <a:off x="1077544" y="1928549"/>
            <a:ext cx="7367586" cy="74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/>
            </a:pPr>
            <a:r>
              <a:t>Something wrong with the existing database</a:t>
            </a:r>
          </a:p>
          <a:p>
            <a:pPr>
              <a:defRPr sz="2200"/>
            </a:pPr>
            <a:r>
              <a:t>Like redundancy, error occurrence when manipulating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3" animBg="1" advAuto="0"/>
      <p:bldP spid="100" grpId="2" animBg="1" advAuto="0"/>
      <p:bldP spid="101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50" name="2. Consider a relation R (A, B, C, D) with the following FDs:                        AB → C, AC → B, BC → A, B → D…"/>
          <p:cNvSpPr txBox="1"/>
          <p:nvPr/>
        </p:nvSpPr>
        <p:spPr>
          <a:xfrm>
            <a:off x="284455" y="1031874"/>
            <a:ext cx="8575091" cy="308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b="0" dirty="0"/>
              <a:t>Consider a relation </a:t>
            </a:r>
            <a:r>
              <a:rPr b="0" dirty="0">
                <a:solidFill>
                  <a:srgbClr val="2003FC"/>
                </a:solidFill>
              </a:rPr>
              <a:t>R (A, B, C, D)</a:t>
            </a:r>
            <a:r>
              <a:rPr b="0" dirty="0"/>
              <a:t> with the following FDs:</a:t>
            </a:r>
            <a:br>
              <a:rPr b="0" dirty="0"/>
            </a:br>
            <a:r>
              <a:rPr b="0" dirty="0"/>
              <a:t>                       AB → C, AC → B, BC → A, B → D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Notice: To be in 3NF, a relation should be in 2NF and all the transitive functional dependencies should be removed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Q1: Is This relation in 2NF?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71986-2882-224D-A0C6-1B33E0ADA308}"/>
              </a:ext>
            </a:extLst>
          </p:cNvPr>
          <p:cNvSpPr/>
          <p:nvPr/>
        </p:nvSpPr>
        <p:spPr>
          <a:xfrm>
            <a:off x="569898" y="4221551"/>
            <a:ext cx="61335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>
                <a:solidFill>
                  <a:schemeClr val="tx1"/>
                </a:solidFill>
              </a:rPr>
              <a:t>No. </a:t>
            </a: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>
                <a:solidFill>
                  <a:schemeClr val="tx1"/>
                </a:solidFill>
              </a:rPr>
              <a:t>partial functional dependency B → D</a:t>
            </a:r>
          </a:p>
          <a:p>
            <a:pPr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27C81-D295-EF47-B9AC-6BC5ECD3E6E1}"/>
              </a:ext>
            </a:extLst>
          </p:cNvPr>
          <p:cNvSpPr txBox="1"/>
          <p:nvPr/>
        </p:nvSpPr>
        <p:spPr>
          <a:xfrm>
            <a:off x="284455" y="5098716"/>
            <a:ext cx="342016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Q2: How to decompose it?</a:t>
            </a:r>
          </a:p>
        </p:txBody>
      </p:sp>
    </p:spTree>
    <p:extLst>
      <p:ext uri="{BB962C8B-B14F-4D97-AF65-F5344CB8AC3E}">
        <p14:creationId xmlns:p14="http://schemas.microsoft.com/office/powerpoint/2010/main" val="3857382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50" name="2. Consider a relation R (A, B, C, D) with the following FDs:                        AB → C, AC → B, BC → A, B → D…"/>
          <p:cNvSpPr txBox="1"/>
          <p:nvPr/>
        </p:nvSpPr>
        <p:spPr>
          <a:xfrm>
            <a:off x="284455" y="1031874"/>
            <a:ext cx="8575091" cy="3085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b="0" dirty="0"/>
              <a:t>Consider a relation </a:t>
            </a:r>
            <a:r>
              <a:rPr b="0" dirty="0">
                <a:solidFill>
                  <a:srgbClr val="2003FC"/>
                </a:solidFill>
              </a:rPr>
              <a:t>R (A, B, C, D)</a:t>
            </a:r>
            <a:r>
              <a:rPr b="0" dirty="0"/>
              <a:t> with the following FDs:</a:t>
            </a:r>
            <a:br>
              <a:rPr b="0" dirty="0"/>
            </a:br>
            <a:r>
              <a:rPr b="0" dirty="0"/>
              <a:t>                       AB → C, AC → B, BC → A, B → D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Notice: To be in 3NF, a relation should be in 2NF and all the transitive functional dependencies should be removed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 dirty="0"/>
              <a:t>Q1: Is This relation in 2NF?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C71986-2882-224D-A0C6-1B33E0ADA308}"/>
              </a:ext>
            </a:extLst>
          </p:cNvPr>
          <p:cNvSpPr/>
          <p:nvPr/>
        </p:nvSpPr>
        <p:spPr>
          <a:xfrm>
            <a:off x="569898" y="4221551"/>
            <a:ext cx="61335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>
                <a:solidFill>
                  <a:schemeClr val="tx1"/>
                </a:solidFill>
              </a:rPr>
              <a:t>No. </a:t>
            </a:r>
          </a:p>
          <a:p>
            <a:pPr>
              <a:defRPr sz="2200" b="1">
                <a:solidFill>
                  <a:srgbClr val="FF2D0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>
                <a:solidFill>
                  <a:schemeClr val="tx1"/>
                </a:solidFill>
              </a:rPr>
              <a:t>partial functional dependency B → D</a:t>
            </a:r>
          </a:p>
          <a:p>
            <a:pPr>
              <a:defRPr sz="2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Another relation…">
            <a:extLst>
              <a:ext uri="{FF2B5EF4-FFF2-40B4-BE49-F238E27FC236}">
                <a16:creationId xmlns:a16="http://schemas.microsoft.com/office/drawing/2014/main" id="{6FE4BA4D-BE69-B94F-A863-FCB1B7E56A81}"/>
              </a:ext>
            </a:extLst>
          </p:cNvPr>
          <p:cNvSpPr txBox="1"/>
          <p:nvPr/>
        </p:nvSpPr>
        <p:spPr>
          <a:xfrm>
            <a:off x="685719" y="5618365"/>
            <a:ext cx="7009309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Another relation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R1 (A, B, C) and R2 (B, D)</a:t>
            </a:r>
            <a:r>
              <a:rPr lang="en-AU" dirty="0"/>
              <a:t>. And this is in 3NF as well.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8722-25AC-D341-86EA-7950FFBE439D}"/>
              </a:ext>
            </a:extLst>
          </p:cNvPr>
          <p:cNvSpPr txBox="1"/>
          <p:nvPr/>
        </p:nvSpPr>
        <p:spPr>
          <a:xfrm>
            <a:off x="284455" y="5098716"/>
            <a:ext cx="3420165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Q2: How to decompose it?</a:t>
            </a:r>
          </a:p>
        </p:txBody>
      </p:sp>
    </p:spTree>
    <p:extLst>
      <p:ext uri="{BB962C8B-B14F-4D97-AF65-F5344CB8AC3E}">
        <p14:creationId xmlns:p14="http://schemas.microsoft.com/office/powerpoint/2010/main" val="17053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58" name="3. Consider the following relation StaffPropertyInspection:…"/>
          <p:cNvSpPr txBox="1"/>
          <p:nvPr/>
        </p:nvSpPr>
        <p:spPr>
          <a:xfrm>
            <a:off x="284454" y="1035747"/>
            <a:ext cx="8575091" cy="5232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rgbClr val="1D00FE"/>
                </a:solidFill>
              </a:rPr>
              <a:t>StaffPropertyInspection</a:t>
            </a:r>
            <a:r>
              <a:rPr dirty="0">
                <a:solidFill>
                  <a:srgbClr val="1D00FE"/>
                </a:solidFill>
              </a:rPr>
              <a:t> (</a:t>
            </a:r>
            <a:r>
              <a:rPr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)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FDs stated below hold for this relation: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0070C0"/>
                </a:solidFill>
              </a:rPr>
              <a:t>    </a:t>
            </a:r>
            <a:r>
              <a:rPr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endParaRPr dirty="0">
              <a:solidFill>
                <a:srgbClr val="1D00FE"/>
              </a:solidFill>
            </a:endParaRP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1D00FE"/>
                </a:solidFill>
              </a:rPr>
              <a:t>    </a:t>
            </a:r>
            <a:r>
              <a:rPr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br>
              <a:rPr dirty="0">
                <a:solidFill>
                  <a:srgbClr val="1D00FE"/>
                </a:solidFill>
              </a:rPr>
            </a:br>
            <a:r>
              <a:rPr dirty="0">
                <a:solidFill>
                  <a:srgbClr val="1D00FE"/>
                </a:solidFill>
              </a:rPr>
              <a:t>   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From these FDs, it is safe to assume that </a:t>
            </a:r>
            <a:r>
              <a:rPr u="sng" dirty="0" err="1"/>
              <a:t>propertyNo</a:t>
            </a:r>
            <a:r>
              <a:rPr dirty="0"/>
              <a:t> and </a:t>
            </a:r>
            <a:r>
              <a:rPr u="sng" dirty="0" err="1"/>
              <a:t>iDate</a:t>
            </a:r>
            <a:r>
              <a:rPr u="sng" dirty="0"/>
              <a:t> </a:t>
            </a:r>
            <a:r>
              <a:rPr dirty="0"/>
              <a:t>can serve as</a:t>
            </a:r>
            <a:r>
              <a:rPr lang="en-AU" dirty="0"/>
              <a:t> </a:t>
            </a:r>
            <a:r>
              <a:rPr dirty="0"/>
              <a:t>a </a:t>
            </a:r>
            <a:r>
              <a:rPr b="1" dirty="0"/>
              <a:t>primary key</a:t>
            </a:r>
            <a:r>
              <a:rPr dirty="0"/>
              <a:t>.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Your task is to </a:t>
            </a:r>
            <a:r>
              <a:rPr dirty="0" err="1"/>
              <a:t>normalise</a:t>
            </a:r>
            <a:r>
              <a:rPr dirty="0"/>
              <a:t> this relation to </a:t>
            </a:r>
            <a:r>
              <a:rPr b="1" dirty="0"/>
              <a:t>3NF</a:t>
            </a:r>
            <a:r>
              <a:rPr dirty="0"/>
              <a:t>. Remember in order to achieve 3NF, you first need to achieve 1NF and 2NF.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64" name="3. Consider the following relation StaffPropertyInspection:…"/>
          <p:cNvSpPr txBox="1"/>
          <p:nvPr/>
        </p:nvSpPr>
        <p:spPr>
          <a:xfrm>
            <a:off x="284455" y="1031874"/>
            <a:ext cx="8575091" cy="4496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rgbClr val="1D00FE"/>
                </a:solidFill>
              </a:rPr>
              <a:t>StaffPropertyInspection</a:t>
            </a:r>
            <a:r>
              <a:rPr dirty="0">
                <a:solidFill>
                  <a:srgbClr val="1D00FE"/>
                </a:solidFill>
              </a:rPr>
              <a:t> (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)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endParaRPr dirty="0">
              <a:solidFill>
                <a:srgbClr val="1D00FE"/>
              </a:solidFill>
            </a:endParaRP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1D00FE"/>
                </a:solidFill>
              </a:rPr>
              <a:t>    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br>
              <a:rPr dirty="0">
                <a:solidFill>
                  <a:srgbClr val="1D00FE"/>
                </a:solidFill>
              </a:rPr>
            </a:br>
            <a:r>
              <a:rPr dirty="0">
                <a:solidFill>
                  <a:srgbClr val="1D00FE"/>
                </a:solidFill>
              </a:rPr>
              <a:t>   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Q1: Is this relation in 1NF (repeating groups)?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64" name="3. Consider the following relation StaffPropertyInspection:…"/>
          <p:cNvSpPr txBox="1"/>
          <p:nvPr/>
        </p:nvSpPr>
        <p:spPr>
          <a:xfrm>
            <a:off x="284455" y="1031874"/>
            <a:ext cx="8575091" cy="4496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rgbClr val="1D00FE"/>
                </a:solidFill>
              </a:rPr>
              <a:t>StaffPropertyInspection</a:t>
            </a:r>
            <a:r>
              <a:rPr dirty="0">
                <a:solidFill>
                  <a:srgbClr val="1D00FE"/>
                </a:solidFill>
              </a:rPr>
              <a:t> (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)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endParaRPr dirty="0">
              <a:solidFill>
                <a:srgbClr val="1D00FE"/>
              </a:solidFill>
            </a:endParaRP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1D00FE"/>
                </a:solidFill>
              </a:rPr>
              <a:t>    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br>
              <a:rPr dirty="0">
                <a:solidFill>
                  <a:srgbClr val="1D00FE"/>
                </a:solidFill>
              </a:rPr>
            </a:br>
            <a:r>
              <a:rPr dirty="0">
                <a:solidFill>
                  <a:srgbClr val="1D00FE"/>
                </a:solidFill>
              </a:rPr>
              <a:t>   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Q1: Is this relation in 1NF (repeating groups)?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302C-E1B0-2F4C-BE29-EEA99703B112}"/>
              </a:ext>
            </a:extLst>
          </p:cNvPr>
          <p:cNvSpPr txBox="1"/>
          <p:nvPr/>
        </p:nvSpPr>
        <p:spPr>
          <a:xfrm>
            <a:off x="801859" y="5595294"/>
            <a:ext cx="353397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Yes, no repeating groups</a:t>
            </a:r>
          </a:p>
        </p:txBody>
      </p:sp>
    </p:spTree>
    <p:extLst>
      <p:ext uri="{BB962C8B-B14F-4D97-AF65-F5344CB8AC3E}">
        <p14:creationId xmlns:p14="http://schemas.microsoft.com/office/powerpoint/2010/main" val="3648771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64" name="3. Consider the following relation StaffPropertyInspection:…"/>
          <p:cNvSpPr txBox="1"/>
          <p:nvPr/>
        </p:nvSpPr>
        <p:spPr>
          <a:xfrm>
            <a:off x="284455" y="1031874"/>
            <a:ext cx="8575091" cy="4496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rgbClr val="1D00FE"/>
                </a:solidFill>
              </a:rPr>
              <a:t>StaffPropertyInspection</a:t>
            </a:r>
            <a:r>
              <a:rPr dirty="0">
                <a:solidFill>
                  <a:srgbClr val="1D00FE"/>
                </a:solidFill>
              </a:rPr>
              <a:t> (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)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endParaRPr dirty="0">
              <a:solidFill>
                <a:srgbClr val="1D00FE"/>
              </a:solidFill>
            </a:endParaRP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1D00FE"/>
                </a:solidFill>
              </a:rPr>
              <a:t>    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br>
              <a:rPr dirty="0">
                <a:solidFill>
                  <a:srgbClr val="1D00FE"/>
                </a:solidFill>
              </a:rPr>
            </a:br>
            <a:r>
              <a:rPr dirty="0">
                <a:solidFill>
                  <a:srgbClr val="1D00FE"/>
                </a:solidFill>
              </a:rPr>
              <a:t>   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Q</a:t>
            </a:r>
            <a:r>
              <a:rPr lang="en-AU" dirty="0"/>
              <a:t>2</a:t>
            </a:r>
            <a:r>
              <a:rPr dirty="0"/>
              <a:t>: Is this relation in </a:t>
            </a:r>
            <a:r>
              <a:rPr lang="en-AU" dirty="0"/>
              <a:t>2</a:t>
            </a:r>
            <a:r>
              <a:rPr dirty="0"/>
              <a:t>NF (</a:t>
            </a:r>
            <a:r>
              <a:rPr lang="en-AU" dirty="0"/>
              <a:t>no partial dependencies</a:t>
            </a:r>
            <a:r>
              <a:rPr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43658929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64" name="3. Consider the following relation StaffPropertyInspection:…"/>
          <p:cNvSpPr txBox="1"/>
          <p:nvPr/>
        </p:nvSpPr>
        <p:spPr>
          <a:xfrm>
            <a:off x="284455" y="1031874"/>
            <a:ext cx="8575091" cy="4496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rgbClr val="1D00FE"/>
                </a:solidFill>
              </a:rPr>
              <a:t>StaffPropertyInspection</a:t>
            </a:r>
            <a:r>
              <a:rPr dirty="0">
                <a:solidFill>
                  <a:srgbClr val="1D00FE"/>
                </a:solidFill>
              </a:rPr>
              <a:t> (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)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endParaRPr dirty="0">
              <a:solidFill>
                <a:srgbClr val="1D00FE"/>
              </a:solidFill>
            </a:endParaRP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solidFill>
                  <a:srgbClr val="1D00FE"/>
                </a:solidFill>
              </a:rPr>
              <a:t>    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br>
              <a:rPr dirty="0">
                <a:solidFill>
                  <a:srgbClr val="1D00FE"/>
                </a:solidFill>
              </a:rPr>
            </a:br>
            <a:r>
              <a:rPr dirty="0">
                <a:solidFill>
                  <a:srgbClr val="1D00FE"/>
                </a:solidFill>
              </a:rPr>
              <a:t>   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/>
              <a:t>Q2: Is this relation in 2NF (no partial dependencies)?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302C-E1B0-2F4C-BE29-EEA99703B112}"/>
              </a:ext>
            </a:extLst>
          </p:cNvPr>
          <p:cNvSpPr txBox="1"/>
          <p:nvPr/>
        </p:nvSpPr>
        <p:spPr>
          <a:xfrm>
            <a:off x="714415" y="5464480"/>
            <a:ext cx="7976382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No. </a:t>
            </a:r>
            <a:r>
              <a:rPr lang="en-AU" sz="2000" dirty="0" err="1"/>
              <a:t>pAddress</a:t>
            </a:r>
            <a:r>
              <a:rPr lang="en-AU" sz="2000" dirty="0"/>
              <a:t> is determined by part of the key(</a:t>
            </a:r>
            <a:r>
              <a:rPr lang="en-AU" sz="2000" dirty="0" err="1"/>
              <a:t>propertyNo</a:t>
            </a:r>
            <a:r>
              <a:rPr lang="en-AU" sz="2000" dirty="0"/>
              <a:t>).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3415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64" name="3. Consider the following relation StaffPropertyInspection:…"/>
          <p:cNvSpPr txBox="1"/>
          <p:nvPr/>
        </p:nvSpPr>
        <p:spPr>
          <a:xfrm>
            <a:off x="284455" y="1031874"/>
            <a:ext cx="8575091" cy="377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>
                <a:solidFill>
                  <a:srgbClr val="1D00FE"/>
                </a:solidFill>
              </a:rPr>
              <a:t>StaffPropertyInspection</a:t>
            </a:r>
            <a:r>
              <a:rPr dirty="0">
                <a:solidFill>
                  <a:srgbClr val="1D00FE"/>
                </a:solidFill>
              </a:rPr>
              <a:t> (</a:t>
            </a: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)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u="sng" dirty="0" err="1">
                <a:solidFill>
                  <a:srgbClr val="1D00FE"/>
                </a:solidFill>
              </a:rPr>
              <a:t>iDate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iTime</a:t>
            </a:r>
            <a:r>
              <a:rPr dirty="0">
                <a:solidFill>
                  <a:srgbClr val="1D00FE"/>
                </a:solidFill>
              </a:rPr>
              <a:t>, comments, </a:t>
            </a: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, </a:t>
            </a:r>
            <a:r>
              <a:rPr dirty="0" err="1">
                <a:solidFill>
                  <a:srgbClr val="1D00FE"/>
                </a:solidFill>
              </a:rPr>
              <a:t>sName</a:t>
            </a:r>
            <a:endParaRPr lang="en-AU" dirty="0">
              <a:solidFill>
                <a:srgbClr val="1D00FE"/>
              </a:solidFill>
            </a:endParaRPr>
          </a:p>
          <a:p>
            <a:pPr defTabSz="457200">
              <a:lnSpc>
                <a:spcPct val="1500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 dirty="0" err="1">
                <a:solidFill>
                  <a:srgbClr val="1D00FE"/>
                </a:solidFill>
              </a:rPr>
              <a:t>propertyNo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pAddress</a:t>
            </a:r>
            <a:br>
              <a:rPr dirty="0">
                <a:solidFill>
                  <a:srgbClr val="1D00FE"/>
                </a:solidFill>
              </a:rPr>
            </a:br>
            <a:r>
              <a:rPr dirty="0" err="1">
                <a:solidFill>
                  <a:srgbClr val="1D00FE"/>
                </a:solidFill>
              </a:rPr>
              <a:t>staffNo</a:t>
            </a:r>
            <a:r>
              <a:rPr dirty="0">
                <a:solidFill>
                  <a:srgbClr val="1D00FE"/>
                </a:solidFill>
              </a:rPr>
              <a:t> → </a:t>
            </a:r>
            <a:r>
              <a:rPr dirty="0" err="1">
                <a:solidFill>
                  <a:srgbClr val="1D00FE"/>
                </a:solidFill>
              </a:rPr>
              <a:t>sName</a:t>
            </a:r>
            <a:r>
              <a:rPr dirty="0">
                <a:solidFill>
                  <a:srgbClr val="1D00FE"/>
                </a:solidFill>
              </a:rPr>
              <a:t>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AU" dirty="0"/>
              <a:t>Q2: Is this relation in 2NF (no partial dependencies)?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302C-E1B0-2F4C-BE29-EEA99703B112}"/>
              </a:ext>
            </a:extLst>
          </p:cNvPr>
          <p:cNvSpPr txBox="1"/>
          <p:nvPr/>
        </p:nvSpPr>
        <p:spPr>
          <a:xfrm>
            <a:off x="583809" y="4748910"/>
            <a:ext cx="7976382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No. </a:t>
            </a:r>
            <a:r>
              <a:rPr lang="en-AU" sz="2000" dirty="0" err="1"/>
              <a:t>pAddress</a:t>
            </a:r>
            <a:r>
              <a:rPr lang="en-AU" sz="2000" dirty="0"/>
              <a:t> shows that </a:t>
            </a:r>
            <a:r>
              <a:rPr lang="en-AU" sz="2000" dirty="0" err="1"/>
              <a:t>pAddress</a:t>
            </a:r>
            <a:r>
              <a:rPr lang="en-AU" sz="2000" dirty="0"/>
              <a:t> is determined by part of the key. </a:t>
            </a:r>
          </a:p>
          <a:p>
            <a:r>
              <a:rPr lang="en-AU" sz="2000" dirty="0"/>
              <a:t>It can be decomposed as: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E256941-B0C6-7A4E-A482-AC664386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9" y="5387867"/>
            <a:ext cx="7241267" cy="11538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76743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7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72" name="3. Consider the following relation StaffPropertyInspection:…"/>
          <p:cNvSpPr txBox="1"/>
          <p:nvPr/>
        </p:nvSpPr>
        <p:spPr>
          <a:xfrm>
            <a:off x="284455" y="1031874"/>
            <a:ext cx="8575091" cy="2798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StaffPropertyInspection</a:t>
            </a:r>
            <a:r>
              <a:rPr dirty="0"/>
              <a:t> (</a:t>
            </a:r>
            <a:r>
              <a:rPr u="sng" dirty="0" err="1"/>
              <a:t>propertyNo</a:t>
            </a:r>
            <a:r>
              <a:rPr dirty="0"/>
              <a:t>, </a:t>
            </a:r>
            <a:r>
              <a:rPr dirty="0" err="1"/>
              <a:t>pAddress</a:t>
            </a:r>
            <a:r>
              <a:rPr dirty="0"/>
              <a:t>, </a:t>
            </a:r>
            <a:r>
              <a:rPr u="sng" dirty="0" err="1"/>
              <a:t>iDate</a:t>
            </a:r>
            <a:r>
              <a:rPr dirty="0"/>
              <a:t>, </a:t>
            </a:r>
            <a:r>
              <a:rPr dirty="0" err="1"/>
              <a:t>iTime</a:t>
            </a:r>
            <a:r>
              <a:rPr dirty="0"/>
              <a:t>, comments, </a:t>
            </a:r>
            <a:r>
              <a:rPr dirty="0" err="1"/>
              <a:t>staffNo</a:t>
            </a:r>
            <a:r>
              <a:rPr dirty="0"/>
              <a:t>, </a:t>
            </a:r>
            <a:r>
              <a:rPr dirty="0" err="1"/>
              <a:t>sName</a:t>
            </a:r>
            <a:r>
              <a:rPr dirty="0"/>
              <a:t>)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/>
              <a:t>propertyNo</a:t>
            </a:r>
            <a:r>
              <a:rPr dirty="0"/>
              <a:t>, </a:t>
            </a:r>
            <a:r>
              <a:rPr u="sng" dirty="0" err="1"/>
              <a:t>iDate</a:t>
            </a:r>
            <a:r>
              <a:rPr dirty="0"/>
              <a:t> → </a:t>
            </a:r>
            <a:r>
              <a:rPr dirty="0" err="1"/>
              <a:t>iTime</a:t>
            </a:r>
            <a:r>
              <a:rPr dirty="0"/>
              <a:t>, comments, </a:t>
            </a:r>
            <a:r>
              <a:rPr dirty="0" err="1"/>
              <a:t>staffNo</a:t>
            </a:r>
            <a:r>
              <a:rPr dirty="0"/>
              <a:t>, </a:t>
            </a:r>
            <a:r>
              <a:rPr dirty="0" err="1"/>
              <a:t>sName</a:t>
            </a:r>
            <a:endParaRPr dirty="0"/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/>
              <a:t>propertyNo</a:t>
            </a:r>
            <a:r>
              <a:rPr dirty="0"/>
              <a:t> → </a:t>
            </a:r>
            <a:r>
              <a:rPr dirty="0" err="1"/>
              <a:t>pAddress</a:t>
            </a:r>
            <a:br>
              <a:rPr dirty="0"/>
            </a:br>
            <a:r>
              <a:rPr dirty="0"/>
              <a:t>    </a:t>
            </a:r>
            <a:r>
              <a:rPr dirty="0" err="1"/>
              <a:t>staffNo</a:t>
            </a:r>
            <a:r>
              <a:rPr dirty="0"/>
              <a:t> → </a:t>
            </a:r>
            <a:r>
              <a:rPr dirty="0" err="1"/>
              <a:t>sName</a:t>
            </a:r>
            <a:r>
              <a:rPr dirty="0"/>
              <a:t> 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5" y="3909289"/>
            <a:ext cx="7711322" cy="122872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Q3: Is this relation in 3NF (transitive dependencies)?"/>
          <p:cNvSpPr txBox="1"/>
          <p:nvPr/>
        </p:nvSpPr>
        <p:spPr>
          <a:xfrm>
            <a:off x="286157" y="5335250"/>
            <a:ext cx="6039890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Q3: Is this relation in 3NF (transitive dependencies)?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1" animBg="1" advAuto="0"/>
      <p:bldP spid="274" grpId="2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7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72" name="3. Consider the following relation StaffPropertyInspection:…"/>
          <p:cNvSpPr txBox="1"/>
          <p:nvPr/>
        </p:nvSpPr>
        <p:spPr>
          <a:xfrm>
            <a:off x="284455" y="1031874"/>
            <a:ext cx="8575091" cy="2798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StaffPropertyInspection</a:t>
            </a:r>
            <a:r>
              <a:rPr dirty="0"/>
              <a:t> (</a:t>
            </a:r>
            <a:r>
              <a:rPr u="sng" dirty="0" err="1"/>
              <a:t>propertyNo</a:t>
            </a:r>
            <a:r>
              <a:rPr dirty="0"/>
              <a:t>, </a:t>
            </a:r>
            <a:r>
              <a:rPr dirty="0" err="1"/>
              <a:t>pAddress</a:t>
            </a:r>
            <a:r>
              <a:rPr dirty="0"/>
              <a:t>, </a:t>
            </a:r>
            <a:r>
              <a:rPr u="sng" dirty="0" err="1"/>
              <a:t>iDate</a:t>
            </a:r>
            <a:r>
              <a:rPr dirty="0"/>
              <a:t>, </a:t>
            </a:r>
            <a:r>
              <a:rPr dirty="0" err="1"/>
              <a:t>iTime</a:t>
            </a:r>
            <a:r>
              <a:rPr dirty="0"/>
              <a:t>, comments, </a:t>
            </a:r>
            <a:r>
              <a:rPr dirty="0" err="1"/>
              <a:t>staffNo</a:t>
            </a:r>
            <a:r>
              <a:rPr dirty="0"/>
              <a:t>, </a:t>
            </a:r>
            <a:r>
              <a:rPr dirty="0" err="1"/>
              <a:t>sName</a:t>
            </a:r>
            <a:r>
              <a:rPr dirty="0"/>
              <a:t>)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/>
              <a:t>propertyNo</a:t>
            </a:r>
            <a:r>
              <a:rPr dirty="0"/>
              <a:t>, </a:t>
            </a:r>
            <a:r>
              <a:rPr u="sng" dirty="0" err="1"/>
              <a:t>iDate</a:t>
            </a:r>
            <a:r>
              <a:rPr dirty="0"/>
              <a:t> → </a:t>
            </a:r>
            <a:r>
              <a:rPr dirty="0" err="1"/>
              <a:t>iTime</a:t>
            </a:r>
            <a:r>
              <a:rPr dirty="0"/>
              <a:t>, comments, </a:t>
            </a:r>
            <a:r>
              <a:rPr dirty="0" err="1"/>
              <a:t>staffNo</a:t>
            </a:r>
            <a:r>
              <a:rPr dirty="0"/>
              <a:t>, </a:t>
            </a:r>
            <a:r>
              <a:rPr dirty="0" err="1"/>
              <a:t>sName</a:t>
            </a:r>
            <a:endParaRPr dirty="0"/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/>
              <a:t>propertyNo</a:t>
            </a:r>
            <a:r>
              <a:rPr dirty="0"/>
              <a:t> → </a:t>
            </a:r>
            <a:r>
              <a:rPr dirty="0" err="1"/>
              <a:t>pAddress</a:t>
            </a:r>
            <a:br>
              <a:rPr dirty="0"/>
            </a:br>
            <a:r>
              <a:rPr dirty="0"/>
              <a:t>    </a:t>
            </a:r>
            <a:r>
              <a:rPr dirty="0" err="1"/>
              <a:t>staffNo</a:t>
            </a:r>
            <a:r>
              <a:rPr dirty="0"/>
              <a:t> → </a:t>
            </a:r>
            <a:r>
              <a:rPr dirty="0" err="1"/>
              <a:t>sName</a:t>
            </a:r>
            <a:r>
              <a:rPr dirty="0"/>
              <a:t> 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5" y="3909289"/>
            <a:ext cx="7711322" cy="122872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Q3: Is this relation in 3NF (transitive dependencies)?"/>
          <p:cNvSpPr txBox="1"/>
          <p:nvPr/>
        </p:nvSpPr>
        <p:spPr>
          <a:xfrm>
            <a:off x="286157" y="5335250"/>
            <a:ext cx="6039890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Q3: Is this relation in 3NF (transitive dependencies)?</a:t>
            </a:r>
          </a:p>
        </p:txBody>
      </p:sp>
      <p:sp>
        <p:nvSpPr>
          <p:cNvPr id="275" name="No…"/>
          <p:cNvSpPr txBox="1"/>
          <p:nvPr/>
        </p:nvSpPr>
        <p:spPr>
          <a:xfrm>
            <a:off x="257759" y="5729717"/>
            <a:ext cx="2690774" cy="73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No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</a:t>
            </a:r>
            <a:r>
              <a:rPr dirty="0" err="1"/>
              <a:t>staffNo</a:t>
            </a:r>
            <a:r>
              <a:rPr dirty="0"/>
              <a:t> → </a:t>
            </a:r>
            <a:r>
              <a:rPr dirty="0" err="1"/>
              <a:t>sName</a:t>
            </a:r>
            <a:r>
              <a:rPr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7494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 advAuto="0"/>
      <p:bldP spid="274" grpId="0" animBg="1" advAuto="0"/>
      <p:bldP spid="27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07" name="1. Anomalies Types:"/>
          <p:cNvSpPr txBox="1"/>
          <p:nvPr/>
        </p:nvSpPr>
        <p:spPr>
          <a:xfrm>
            <a:off x="-195739" y="990599"/>
            <a:ext cx="9320223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1. Anomalies Types:</a:t>
            </a:r>
          </a:p>
        </p:txBody>
      </p:sp>
      <p:sp>
        <p:nvSpPr>
          <p:cNvPr id="108" name="Update anomaly: data inconsistency that results from data redundancy and partial update when one or more instances of duplicated data are updated but not all.…"/>
          <p:cNvSpPr txBox="1"/>
          <p:nvPr/>
        </p:nvSpPr>
        <p:spPr>
          <a:xfrm>
            <a:off x="457988" y="2124798"/>
            <a:ext cx="8228024" cy="3139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b="1" dirty="0"/>
              <a:t>Update anomaly:</a:t>
            </a:r>
            <a:r>
              <a:rPr dirty="0"/>
              <a:t> </a:t>
            </a:r>
            <a:r>
              <a:rPr lang="en-AU" dirty="0"/>
              <a:t>D</a:t>
            </a:r>
            <a:r>
              <a:rPr dirty="0" err="1"/>
              <a:t>ata</a:t>
            </a:r>
            <a:r>
              <a:rPr dirty="0"/>
              <a:t> inconsistency that results from </a:t>
            </a:r>
            <a:r>
              <a:rPr b="1" dirty="0"/>
              <a:t>data redundancy and partial update </a:t>
            </a:r>
            <a:r>
              <a:rPr lang="en-AU" dirty="0"/>
              <a:t>(</a:t>
            </a:r>
            <a:r>
              <a:rPr dirty="0"/>
              <a:t>one or more instances of duplicated data are updated but not all</a:t>
            </a:r>
            <a:r>
              <a:rPr lang="en-AU" dirty="0"/>
              <a:t>)</a:t>
            </a:r>
            <a:r>
              <a:rPr dirty="0"/>
              <a:t>.</a:t>
            </a:r>
          </a:p>
          <a:p>
            <a:pPr>
              <a:defRPr sz="2200"/>
            </a:pPr>
            <a:endParaRPr dirty="0"/>
          </a:p>
          <a:p>
            <a:pPr>
              <a:defRPr sz="2200"/>
            </a:pPr>
            <a:r>
              <a:rPr b="1" dirty="0"/>
              <a:t>Deletion anomaly: </a:t>
            </a:r>
            <a:r>
              <a:rPr dirty="0"/>
              <a:t>unintentional loss of certain attribute values due to the deletion of other data for other attributes.</a:t>
            </a:r>
          </a:p>
          <a:p>
            <a:pPr>
              <a:defRPr sz="2200"/>
            </a:pPr>
            <a:br>
              <a:rPr dirty="0"/>
            </a:br>
            <a:r>
              <a:rPr b="1" dirty="0"/>
              <a:t>Insertion anomaly: </a:t>
            </a:r>
            <a:r>
              <a:rPr dirty="0"/>
              <a:t>the inability to add certain attributes to a database due to absence of other attributes.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281" name="3. Consider the following relation StaffPropertyInspection:…"/>
          <p:cNvSpPr txBox="1"/>
          <p:nvPr/>
        </p:nvSpPr>
        <p:spPr>
          <a:xfrm>
            <a:off x="284455" y="1031874"/>
            <a:ext cx="8575091" cy="343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Consider the following relation </a:t>
            </a:r>
            <a:r>
              <a:rPr dirty="0" err="1"/>
              <a:t>StaffPropertyInspection</a:t>
            </a:r>
            <a:r>
              <a:rPr dirty="0"/>
              <a:t>: </a:t>
            </a:r>
          </a:p>
          <a:p>
            <a:pPr defTabSz="457200">
              <a:spcBef>
                <a:spcPts val="1200"/>
              </a:spcBef>
              <a:defRPr sz="2200">
                <a:solidFill>
                  <a:srgbClr val="0E00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StaffPropertyInspection</a:t>
            </a:r>
            <a:r>
              <a:rPr dirty="0"/>
              <a:t> (</a:t>
            </a:r>
            <a:r>
              <a:rPr u="sng" dirty="0" err="1"/>
              <a:t>propertyNo</a:t>
            </a:r>
            <a:r>
              <a:rPr dirty="0"/>
              <a:t>, </a:t>
            </a:r>
            <a:r>
              <a:rPr dirty="0" err="1"/>
              <a:t>pAddress</a:t>
            </a:r>
            <a:r>
              <a:rPr dirty="0"/>
              <a:t>, </a:t>
            </a:r>
            <a:r>
              <a:rPr u="sng" dirty="0" err="1"/>
              <a:t>iDate</a:t>
            </a:r>
            <a:r>
              <a:rPr dirty="0"/>
              <a:t>, </a:t>
            </a:r>
            <a:r>
              <a:rPr dirty="0" err="1"/>
              <a:t>iTime</a:t>
            </a:r>
            <a:r>
              <a:rPr dirty="0"/>
              <a:t>, comments, </a:t>
            </a:r>
            <a:r>
              <a:rPr dirty="0" err="1"/>
              <a:t>staffNo</a:t>
            </a:r>
            <a:r>
              <a:rPr dirty="0"/>
              <a:t>, </a:t>
            </a:r>
            <a:r>
              <a:rPr dirty="0" err="1"/>
              <a:t>sName</a:t>
            </a:r>
            <a:r>
              <a:rPr dirty="0"/>
              <a:t>)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/>
              <a:t>propertyNo</a:t>
            </a:r>
            <a:r>
              <a:rPr dirty="0"/>
              <a:t>, </a:t>
            </a:r>
            <a:r>
              <a:rPr u="sng" dirty="0" err="1"/>
              <a:t>iDate</a:t>
            </a:r>
            <a:r>
              <a:rPr dirty="0"/>
              <a:t> → </a:t>
            </a:r>
            <a:r>
              <a:rPr dirty="0" err="1"/>
              <a:t>iTime</a:t>
            </a:r>
            <a:r>
              <a:rPr dirty="0"/>
              <a:t>, comments, </a:t>
            </a:r>
            <a:r>
              <a:rPr dirty="0" err="1"/>
              <a:t>staffNo</a:t>
            </a:r>
            <a:r>
              <a:rPr dirty="0"/>
              <a:t>, </a:t>
            </a:r>
            <a:r>
              <a:rPr dirty="0" err="1"/>
              <a:t>sName</a:t>
            </a:r>
            <a:endParaRPr dirty="0"/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u="sng" dirty="0" err="1"/>
              <a:t>propertyNo</a:t>
            </a:r>
            <a:r>
              <a:rPr dirty="0"/>
              <a:t> → </a:t>
            </a:r>
            <a:r>
              <a:rPr dirty="0" err="1"/>
              <a:t>pAddress</a:t>
            </a:r>
            <a:br>
              <a:rPr dirty="0"/>
            </a:br>
            <a:r>
              <a:rPr dirty="0"/>
              <a:t>    </a:t>
            </a:r>
            <a:r>
              <a:rPr dirty="0" err="1"/>
              <a:t>staffNo</a:t>
            </a:r>
            <a:r>
              <a:rPr dirty="0"/>
              <a:t> → </a:t>
            </a:r>
            <a:r>
              <a:rPr dirty="0" err="1"/>
              <a:t>sName</a:t>
            </a:r>
            <a:r>
              <a:rPr dirty="0"/>
              <a:t>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A3: Decompose into 3 relations:</a:t>
            </a: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4463647"/>
            <a:ext cx="7448550" cy="1866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87" name="TextBox 4"/>
          <p:cNvSpPr txBox="1"/>
          <p:nvPr/>
        </p:nvSpPr>
        <p:spPr>
          <a:xfrm>
            <a:off x="1086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Any questions? </a:t>
            </a:r>
          </a:p>
        </p:txBody>
      </p:sp>
      <p:sp>
        <p:nvSpPr>
          <p:cNvPr id="288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93" name="TextBox 4"/>
          <p:cNvSpPr txBox="1"/>
          <p:nvPr/>
        </p:nvSpPr>
        <p:spPr>
          <a:xfrm>
            <a:off x="1086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Break - 5min</a:t>
            </a:r>
          </a:p>
        </p:txBody>
      </p:sp>
      <p:sp>
        <p:nvSpPr>
          <p:cNvPr id="29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Break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29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00" name="4. The following Report table is used by a publishing house to keep track of the editing and design of books by a number of authors:…"/>
          <p:cNvSpPr txBox="1"/>
          <p:nvPr/>
        </p:nvSpPr>
        <p:spPr>
          <a:xfrm>
            <a:off x="246131" y="990600"/>
            <a:ext cx="8651738" cy="5364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</a:t>
            </a:r>
            <a:r>
              <a:rPr sz="2200" b="0"/>
              <a:t>The following Report table is used by a publishing house to keep track of the editing and design of books by a number of authors:</a:t>
            </a:r>
          </a:p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b="0"/>
          </a:p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b="0"/>
          </a:p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b="0"/>
          </a:p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b="0"/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Functional dependencies:</a:t>
            </a:r>
            <a:r>
              <a:t>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report_no → editor, dept_no</a:t>
            </a:r>
            <a:br/>
            <a:r>
              <a:t>dept_no → dept_name, dept_addr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author_id → auth_name, author_addr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candidate key</a:t>
            </a:r>
            <a:r>
              <a:t>: (report_no, author_id) </a:t>
            </a:r>
          </a:p>
          <a:p>
            <a:pPr defTabSz="457200">
              <a:spcBef>
                <a:spcPts val="1200"/>
              </a:spcBef>
              <a:defRPr sz="1800">
                <a:solidFill>
                  <a:srgbClr val="0614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 (report_no, editor, dept_no, dept_name, dept_addr, author_id, auth_name, auth_addr) </a:t>
            </a:r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695450"/>
            <a:ext cx="8915400" cy="1909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0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07" name="4.…"/>
          <p:cNvSpPr txBox="1"/>
          <p:nvPr/>
        </p:nvSpPr>
        <p:spPr>
          <a:xfrm>
            <a:off x="246131" y="990600"/>
            <a:ext cx="8651738" cy="358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</a:t>
            </a:r>
            <a:endParaRPr sz="2200" b="0"/>
          </a:p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b="0"/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b="0"/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200" b="0"/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report_no → editor, dept_no</a:t>
            </a:r>
            <a:br/>
            <a:r>
              <a:t>dept_no → dept_name, dept_addr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author_id → auth_name, author_addr </a:t>
            </a:r>
          </a:p>
          <a:p>
            <a:pPr defTabSz="457200">
              <a:spcBef>
                <a:spcPts val="1200"/>
              </a:spcBef>
              <a:defRPr sz="1800">
                <a:solidFill>
                  <a:srgbClr val="0614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 (report_no, editor, dept_no, dept_name, dept_addr, author_id, auth_name, auth_addr) 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5" y="990599"/>
            <a:ext cx="8043490" cy="172275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Q1: Is the Report table in 1NF? If not, put the table in 1NF."/>
          <p:cNvSpPr txBox="1"/>
          <p:nvPr/>
        </p:nvSpPr>
        <p:spPr>
          <a:xfrm>
            <a:off x="257759" y="4647177"/>
            <a:ext cx="6731978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Q1: Is the Report table in 1NF? If not, put the table in 1NF.</a:t>
            </a:r>
          </a:p>
        </p:txBody>
      </p:sp>
      <p:sp>
        <p:nvSpPr>
          <p:cNvPr id="310" name="A1: Yes"/>
          <p:cNvSpPr txBox="1"/>
          <p:nvPr/>
        </p:nvSpPr>
        <p:spPr>
          <a:xfrm>
            <a:off x="257759" y="5126597"/>
            <a:ext cx="989271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A1: Yes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animBg="1" advAuto="0"/>
      <p:bldP spid="310" grpId="2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15" name="Rectangle"/>
          <p:cNvSpPr/>
          <p:nvPr/>
        </p:nvSpPr>
        <p:spPr>
          <a:xfrm>
            <a:off x="117394" y="2340416"/>
            <a:ext cx="4540133" cy="37546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>
            <a:solidFill>
              <a:srgbClr val="FC4E04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17" name="Rectangle"/>
          <p:cNvSpPr/>
          <p:nvPr/>
        </p:nvSpPr>
        <p:spPr>
          <a:xfrm>
            <a:off x="117394" y="1538605"/>
            <a:ext cx="3833156" cy="3754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>
            <a:solidFill>
              <a:srgbClr val="FC4E04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18" name="4.…"/>
          <p:cNvSpPr txBox="1"/>
          <p:nvPr/>
        </p:nvSpPr>
        <p:spPr>
          <a:xfrm>
            <a:off x="246131" y="990600"/>
            <a:ext cx="8651738" cy="2139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report_no</a:t>
            </a:r>
            <a:r>
              <a:t> → editor, dept_no</a:t>
            </a:r>
            <a:br/>
            <a:r>
              <a:t>dept_no → dept_name, dept_addr </a:t>
            </a:r>
          </a:p>
          <a:p>
            <a:pPr defTabSz="457200"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author_id</a:t>
            </a:r>
            <a:r>
              <a:t> → auth_name, author_addr </a:t>
            </a:r>
          </a:p>
          <a:p>
            <a:pPr defTabSz="457200">
              <a:spcBef>
                <a:spcPts val="1200"/>
              </a:spcBef>
              <a:defRPr sz="1800">
                <a:solidFill>
                  <a:srgbClr val="0614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Report (</a:t>
            </a:r>
            <a:r>
              <a:rPr u="sng"/>
              <a:t>report_no</a:t>
            </a:r>
            <a:r>
              <a:t>, editor, dept_no, dept_name, dept_addr, </a:t>
            </a:r>
            <a:r>
              <a:rPr u="sng"/>
              <a:t>author_id</a:t>
            </a:r>
            <a:r>
              <a:t>, auth_name, auth_addr) </a:t>
            </a:r>
          </a:p>
        </p:txBody>
      </p:sp>
      <p:sp>
        <p:nvSpPr>
          <p:cNvPr id="319" name="Q2: Is the Report table in 2NF? If not, put the table in 2NF."/>
          <p:cNvSpPr txBox="1"/>
          <p:nvPr/>
        </p:nvSpPr>
        <p:spPr>
          <a:xfrm>
            <a:off x="190924" y="3282129"/>
            <a:ext cx="6731978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Q2: Is the Report table in 2NF? If not, put the table in 2NF.</a:t>
            </a:r>
          </a:p>
        </p:txBody>
      </p:sp>
      <p:sp>
        <p:nvSpPr>
          <p:cNvPr id="320" name="A2: No"/>
          <p:cNvSpPr txBox="1"/>
          <p:nvPr/>
        </p:nvSpPr>
        <p:spPr>
          <a:xfrm>
            <a:off x="461405" y="3844301"/>
            <a:ext cx="934565" cy="739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A2: No</a:t>
            </a:r>
          </a:p>
        </p:txBody>
      </p:sp>
      <p:pic>
        <p:nvPicPr>
          <p:cNvPr id="321" name="Image" descr="Imag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4335573"/>
            <a:ext cx="6426292" cy="1958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3" animBg="1" advAuto="0"/>
      <p:bldP spid="317" grpId="2" animBg="1" advAuto="0"/>
      <p:bldP spid="319" grpId="1" animBg="1" advAuto="0"/>
      <p:bldP spid="320" grpId="4" animBg="1" advAuto="0"/>
      <p:bldP spid="321" grpId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32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27" name="4."/>
          <p:cNvSpPr txBox="1"/>
          <p:nvPr/>
        </p:nvSpPr>
        <p:spPr>
          <a:xfrm>
            <a:off x="246131" y="990600"/>
            <a:ext cx="865173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4.</a:t>
            </a:r>
          </a:p>
        </p:txBody>
      </p:sp>
      <p:sp>
        <p:nvSpPr>
          <p:cNvPr id="328" name="Q3: Are there any insert, update or delete anomalies with these 2NF relations?"/>
          <p:cNvSpPr txBox="1"/>
          <p:nvPr/>
        </p:nvSpPr>
        <p:spPr>
          <a:xfrm>
            <a:off x="146776" y="3282129"/>
            <a:ext cx="8850448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Q3: Are there any insert, update or delete anomalies with these 2NF relations? 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329" name="A3: Yes, because of the transitive dependency…"/>
          <p:cNvSpPr txBox="1"/>
          <p:nvPr/>
        </p:nvSpPr>
        <p:spPr>
          <a:xfrm>
            <a:off x="481261" y="3844301"/>
            <a:ext cx="8181478" cy="206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A3: Yes, because of the </a:t>
            </a:r>
            <a:r>
              <a:rPr b="1"/>
              <a:t>transitive dependency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Delete a record from the report table might delete the information about a department. We can’t insert a new department until we have a report for it, etc.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Solution: normalize to 3NF</a:t>
            </a:r>
          </a:p>
        </p:txBody>
      </p:sp>
      <p:pic>
        <p:nvPicPr>
          <p:cNvPr id="330" name="Image" descr="Imag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042731"/>
            <a:ext cx="6426292" cy="19586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1" animBg="1" advAuto="0"/>
      <p:bldP spid="329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3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36" name="4."/>
          <p:cNvSpPr txBox="1"/>
          <p:nvPr/>
        </p:nvSpPr>
        <p:spPr>
          <a:xfrm>
            <a:off x="246131" y="990600"/>
            <a:ext cx="8651738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4.</a:t>
            </a:r>
          </a:p>
        </p:txBody>
      </p:sp>
      <p:pic>
        <p:nvPicPr>
          <p:cNvPr id="3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780677"/>
            <a:ext cx="6418762" cy="3296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4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43" name="5. Consider the following relation:…"/>
          <p:cNvSpPr txBox="1"/>
          <p:nvPr/>
        </p:nvSpPr>
        <p:spPr>
          <a:xfrm>
            <a:off x="246131" y="990600"/>
            <a:ext cx="8651738" cy="460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 Consider the following relation: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solidFill>
                  <a:srgbClr val="060E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(</a:t>
            </a:r>
            <a:r>
              <a:rPr u="sng"/>
              <a:t>courseNumber</a:t>
            </a:r>
            <a:r>
              <a:t>, roomNumber, instructorName, </a:t>
            </a:r>
            <a:r>
              <a:rPr u="sng"/>
              <a:t>studentNumber</a:t>
            </a:r>
            <a:r>
              <a:t>, workshopNumber, grade, tutor)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following functional dependencies hold for this relation: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workshopNumber → tutor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u="sng"/>
              <a:t>studentNumber</a:t>
            </a:r>
            <a:r>
              <a:t>, </a:t>
            </a:r>
            <a:r>
              <a:rPr u="sng"/>
              <a:t>courseNumber</a:t>
            </a:r>
            <a:r>
              <a:t> → grade, workshopNumber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u="sng"/>
              <a:t>courseNumber</a:t>
            </a:r>
            <a:r>
              <a:t> → roomNumber, instructorName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Normalise this relation into 3NF. 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48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49" name="5.…"/>
          <p:cNvSpPr txBox="1"/>
          <p:nvPr/>
        </p:nvSpPr>
        <p:spPr>
          <a:xfrm>
            <a:off x="246131" y="990600"/>
            <a:ext cx="8651738" cy="31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solidFill>
                  <a:srgbClr val="060E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(</a:t>
            </a:r>
            <a:r>
              <a:rPr u="sng"/>
              <a:t>courseNumber</a:t>
            </a:r>
            <a:r>
              <a:t>, roomNumber, instructorName, </a:t>
            </a:r>
            <a:r>
              <a:rPr u="sng"/>
              <a:t>studentNumber</a:t>
            </a:r>
            <a:r>
              <a:t>, workshopNumber, grade, tutor)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workshopNumber → tutor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u="sng"/>
              <a:t>studentNumber</a:t>
            </a:r>
            <a:r>
              <a:t>, </a:t>
            </a:r>
            <a:r>
              <a:rPr u="sng"/>
              <a:t>courseNumber</a:t>
            </a:r>
            <a:r>
              <a:t> → grade, workshopNumber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u="sng"/>
              <a:t>courseNumber</a:t>
            </a:r>
            <a:r>
              <a:t> → roomNumber, instructorName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Q1: Is it in 1NF?</a:t>
            </a:r>
          </a:p>
        </p:txBody>
      </p:sp>
      <p:sp>
        <p:nvSpPr>
          <p:cNvPr id="350" name="A1: Yes"/>
          <p:cNvSpPr txBox="1"/>
          <p:nvPr/>
        </p:nvSpPr>
        <p:spPr>
          <a:xfrm>
            <a:off x="481261" y="4219771"/>
            <a:ext cx="8181478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A1: Yes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14" name="1. Anomalies Example:"/>
          <p:cNvSpPr txBox="1"/>
          <p:nvPr/>
        </p:nvSpPr>
        <p:spPr>
          <a:xfrm>
            <a:off x="-195739" y="990599"/>
            <a:ext cx="9320223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1. Anomalies Example:</a:t>
            </a:r>
          </a:p>
        </p:txBody>
      </p:sp>
      <p:sp>
        <p:nvSpPr>
          <p:cNvPr id="115" name="Update anomaly: suppose the room Sidney Myer G09 has been improved, and there are now 30 seats. In this single entity, we will have to update all other rows where room = Sidney Myer G09.…"/>
          <p:cNvSpPr txBox="1"/>
          <p:nvPr/>
        </p:nvSpPr>
        <p:spPr>
          <a:xfrm>
            <a:off x="572288" y="3599369"/>
            <a:ext cx="8228024" cy="2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b="1"/>
              <a:t>Update anomaly:</a:t>
            </a:r>
            <a:r>
              <a:t> suppose the room Sidney Myer G09 has been improved, and there are now 30 seats. In this single entity, we will have to update all other rows where room = Sidney Myer G09. </a:t>
            </a:r>
          </a:p>
          <a:p>
            <a:pPr>
              <a:defRPr sz="2200"/>
            </a:pPr>
            <a:r>
              <a:rPr b="1"/>
              <a:t>Deletion anomaly: </a:t>
            </a:r>
            <a:r>
              <a:t>If we remove COMP10001 from the above table, the details of room EDS 6 are also deleted. </a:t>
            </a:r>
            <a:br/>
            <a:r>
              <a:rPr b="1"/>
              <a:t>Insertion anomaly: </a:t>
            </a:r>
            <a:r>
              <a:t>a new room “NewAlice109” has been built but has not yet been timetabled for any course or members of staff. </a:t>
            </a:r>
          </a:p>
        </p:txBody>
      </p:sp>
      <p:pic>
        <p:nvPicPr>
          <p:cNvPr id="11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4" y="1503869"/>
            <a:ext cx="7687038" cy="1971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2" animBg="1" advAuto="0"/>
      <p:bldP spid="116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"/>
          <p:cNvSpPr/>
          <p:nvPr/>
        </p:nvSpPr>
        <p:spPr>
          <a:xfrm>
            <a:off x="218994" y="3241267"/>
            <a:ext cx="5890457" cy="375466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>
            <a:solidFill>
              <a:srgbClr val="FC4E04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5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5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57" name="5.…"/>
          <p:cNvSpPr txBox="1"/>
          <p:nvPr/>
        </p:nvSpPr>
        <p:spPr>
          <a:xfrm>
            <a:off x="246131" y="990600"/>
            <a:ext cx="8651738" cy="31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solidFill>
                  <a:srgbClr val="060E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(</a:t>
            </a:r>
            <a:r>
              <a:rPr u="sng"/>
              <a:t>courseNumber</a:t>
            </a:r>
            <a:r>
              <a:t>, roomNumber, instructorName, </a:t>
            </a:r>
            <a:r>
              <a:rPr u="sng"/>
              <a:t>studentNumber</a:t>
            </a:r>
            <a:r>
              <a:t>, workshopNumber, grade, tutor)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workshopNumber → tutor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u="sng"/>
              <a:t>studentNumber</a:t>
            </a:r>
            <a:r>
              <a:t>, </a:t>
            </a:r>
            <a:r>
              <a:rPr u="sng"/>
              <a:t>courseNumber</a:t>
            </a:r>
            <a:r>
              <a:t> → grade, workshopNumber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u="sng"/>
              <a:t>courseNumber</a:t>
            </a:r>
            <a:r>
              <a:t> → roomNumber, instructorName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Q2: Is it in 2NF?</a:t>
            </a:r>
          </a:p>
        </p:txBody>
      </p:sp>
      <p:sp>
        <p:nvSpPr>
          <p:cNvPr id="358" name="A2: No"/>
          <p:cNvSpPr txBox="1"/>
          <p:nvPr/>
        </p:nvSpPr>
        <p:spPr>
          <a:xfrm>
            <a:off x="481261" y="4219771"/>
            <a:ext cx="8181478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A2: No</a:t>
            </a:r>
          </a:p>
        </p:txBody>
      </p:sp>
      <p:pic>
        <p:nvPicPr>
          <p:cNvPr id="35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4811376"/>
            <a:ext cx="7289800" cy="1172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2" animBg="1" advAuto="0"/>
      <p:bldP spid="358" grpId="1" animBg="1" advAuto="0"/>
      <p:bldP spid="359" grpId="3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ectangle"/>
          <p:cNvSpPr/>
          <p:nvPr/>
        </p:nvSpPr>
        <p:spPr>
          <a:xfrm>
            <a:off x="206294" y="2341252"/>
            <a:ext cx="5890457" cy="37546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8100">
            <a:solidFill>
              <a:srgbClr val="FC4E04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364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6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  <p:sp>
        <p:nvSpPr>
          <p:cNvPr id="366" name="5.…"/>
          <p:cNvSpPr txBox="1"/>
          <p:nvPr/>
        </p:nvSpPr>
        <p:spPr>
          <a:xfrm>
            <a:off x="246131" y="990600"/>
            <a:ext cx="8651738" cy="31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solidFill>
                  <a:srgbClr val="060EF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 (</a:t>
            </a:r>
            <a:r>
              <a:rPr u="sng"/>
              <a:t>courseNumber</a:t>
            </a:r>
            <a:r>
              <a:t>, roomNumber, instructorName, </a:t>
            </a:r>
            <a:r>
              <a:rPr u="sng"/>
              <a:t>studentNumber</a:t>
            </a:r>
            <a:r>
              <a:t>, workshopNumber, grade, tutor)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workshopNumber → tutor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u="sng"/>
              <a:t>studentNumber</a:t>
            </a:r>
            <a:r>
              <a:t>, </a:t>
            </a:r>
            <a:r>
              <a:rPr u="sng"/>
              <a:t>courseNumber</a:t>
            </a:r>
            <a:r>
              <a:t> → grade, workshopNumber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u="sng"/>
              <a:t>courseNumber</a:t>
            </a:r>
            <a:r>
              <a:t> → roomNumber, instructorName </a:t>
            </a:r>
          </a:p>
          <a:p>
            <a:pPr defTabSz="457200">
              <a:lnSpc>
                <a:spcPts val="4300"/>
              </a:lnSpc>
              <a:spcBef>
                <a:spcPts val="1200"/>
              </a:spcBef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Q3: Is it in 3NF?</a:t>
            </a:r>
          </a:p>
        </p:txBody>
      </p:sp>
      <p:sp>
        <p:nvSpPr>
          <p:cNvPr id="367" name="A3: No"/>
          <p:cNvSpPr txBox="1"/>
          <p:nvPr/>
        </p:nvSpPr>
        <p:spPr>
          <a:xfrm>
            <a:off x="481261" y="4219771"/>
            <a:ext cx="8181478" cy="40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A3: No</a:t>
            </a:r>
          </a:p>
        </p:txBody>
      </p:sp>
      <p:pic>
        <p:nvPicPr>
          <p:cNvPr id="3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4760576"/>
            <a:ext cx="7215370" cy="1355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2" animBg="1" advAuto="0"/>
      <p:bldP spid="367" grpId="1" animBg="1" advAuto="0"/>
      <p:bldP spid="368" grpId="3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73" name="TextBox 4"/>
          <p:cNvSpPr txBox="1"/>
          <p:nvPr/>
        </p:nvSpPr>
        <p:spPr>
          <a:xfrm>
            <a:off x="1086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Any questions? </a:t>
            </a:r>
          </a:p>
        </p:txBody>
      </p:sp>
      <p:sp>
        <p:nvSpPr>
          <p:cNvPr id="37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Normalisation exercises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2273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7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Lab Time</a:t>
            </a:r>
          </a:p>
        </p:txBody>
      </p:sp>
      <p:sp>
        <p:nvSpPr>
          <p:cNvPr id="380" name="TextBox 4"/>
          <p:cNvSpPr txBox="1"/>
          <p:nvPr/>
        </p:nvSpPr>
        <p:spPr>
          <a:xfrm>
            <a:off x="286406" y="2753071"/>
            <a:ext cx="8571188" cy="1795582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3900" b="1"/>
            </a:pPr>
            <a:r>
              <a:t>No Lab Today!</a:t>
            </a:r>
          </a:p>
          <a:p>
            <a:pPr algn="ctr">
              <a:lnSpc>
                <a:spcPct val="150000"/>
              </a:lnSpc>
              <a:defRPr sz="2400" b="1">
                <a:solidFill>
                  <a:schemeClr val="accent3">
                    <a:lumOff val="11000"/>
                  </a:schemeClr>
                </a:solidFill>
              </a:defRPr>
            </a:pPr>
            <a:r>
              <a:t>Let me know if you encounter with </a:t>
            </a:r>
          </a:p>
          <a:p>
            <a:pPr algn="ctr">
              <a:lnSpc>
                <a:spcPct val="150000"/>
              </a:lnSpc>
              <a:defRPr sz="2400" b="1">
                <a:solidFill>
                  <a:schemeClr val="accent3">
                    <a:lumOff val="11000"/>
                  </a:schemeClr>
                </a:solidFill>
              </a:defRPr>
            </a:pPr>
            <a:r>
              <a:t>any problem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22" name="2. Functional dependency:…"/>
          <p:cNvSpPr txBox="1"/>
          <p:nvPr/>
        </p:nvSpPr>
        <p:spPr>
          <a:xfrm>
            <a:off x="119186" y="1031874"/>
            <a:ext cx="8678367" cy="419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2. Functional dependency: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Occurs when a subset of R’s attributes {A</a:t>
            </a:r>
            <a:r>
              <a:rPr baseline="-6060" dirty="0"/>
              <a:t>1</a:t>
            </a:r>
            <a:r>
              <a:rPr dirty="0"/>
              <a:t>, A</a:t>
            </a:r>
            <a:r>
              <a:rPr baseline="-6060" dirty="0"/>
              <a:t>2</a:t>
            </a:r>
            <a:r>
              <a:rPr dirty="0"/>
              <a:t>, ..., A</a:t>
            </a:r>
            <a:r>
              <a:rPr i="1" baseline="-6060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dirty="0"/>
              <a:t>} </a:t>
            </a:r>
            <a:r>
              <a:rPr b="1" dirty="0">
                <a:solidFill>
                  <a:srgbClr val="FF0000"/>
                </a:solidFill>
              </a:rPr>
              <a:t>determine</a:t>
            </a:r>
            <a:r>
              <a:rPr dirty="0"/>
              <a:t> attributes {B</a:t>
            </a:r>
            <a:r>
              <a:rPr baseline="-6060" dirty="0"/>
              <a:t>1</a:t>
            </a:r>
            <a:r>
              <a:rPr dirty="0"/>
              <a:t>, B</a:t>
            </a:r>
            <a:r>
              <a:rPr baseline="-6060" dirty="0"/>
              <a:t>2</a:t>
            </a:r>
            <a:r>
              <a:rPr dirty="0"/>
              <a:t>, ..., B</a:t>
            </a:r>
            <a:r>
              <a:rPr i="1" baseline="-6060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dirty="0"/>
              <a:t>}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If two records have the same A</a:t>
            </a:r>
            <a:r>
              <a:rPr baseline="-6060" dirty="0"/>
              <a:t>1</a:t>
            </a:r>
            <a:r>
              <a:rPr dirty="0"/>
              <a:t>, A</a:t>
            </a:r>
            <a:r>
              <a:rPr baseline="-6060" dirty="0"/>
              <a:t>2</a:t>
            </a:r>
            <a:r>
              <a:rPr dirty="0"/>
              <a:t>, ..., A</a:t>
            </a:r>
            <a:r>
              <a:rPr i="1" baseline="-6060" dirty="0">
                <a:latin typeface="Times Roman"/>
                <a:ea typeface="Times Roman"/>
                <a:cs typeface="Times Roman"/>
                <a:sym typeface="Times Roman"/>
              </a:rPr>
              <a:t>n </a:t>
            </a:r>
            <a:r>
              <a:rPr dirty="0"/>
              <a:t>then they have the same B</a:t>
            </a:r>
            <a:r>
              <a:rPr baseline="-6060" dirty="0"/>
              <a:t>1</a:t>
            </a:r>
            <a:r>
              <a:rPr dirty="0"/>
              <a:t>, B</a:t>
            </a:r>
            <a:r>
              <a:rPr baseline="-6060" dirty="0"/>
              <a:t>2</a:t>
            </a:r>
            <a:r>
              <a:rPr dirty="0"/>
              <a:t>, ..., B</a:t>
            </a:r>
            <a:r>
              <a:rPr i="1" baseline="-6060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dirty="0"/>
              <a:t>.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A relation R satisfies a functional dependency (FD) if and only if the FD is true for </a:t>
            </a:r>
            <a:r>
              <a:rPr b="1" dirty="0">
                <a:solidFill>
                  <a:srgbClr val="FF0000"/>
                </a:solidFill>
              </a:rPr>
              <a:t>every instance </a:t>
            </a:r>
            <a:r>
              <a:rPr dirty="0"/>
              <a:t>of R. 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Written as: </a:t>
            </a:r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41" y="5343484"/>
            <a:ext cx="6156258" cy="766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29" name="3. Determinants:…"/>
          <p:cNvSpPr txBox="1"/>
          <p:nvPr/>
        </p:nvSpPr>
        <p:spPr>
          <a:xfrm>
            <a:off x="119186" y="1031874"/>
            <a:ext cx="8678367" cy="210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3. </a:t>
            </a:r>
            <a:r>
              <a:rPr lang="en-AU" dirty="0"/>
              <a:t>Functional dependency definitions: </a:t>
            </a:r>
            <a:r>
              <a:rPr dirty="0"/>
              <a:t>Determinants: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Attributes that </a:t>
            </a:r>
            <a:r>
              <a:rPr b="1" dirty="0">
                <a:solidFill>
                  <a:srgbClr val="FE4B01"/>
                </a:solidFill>
              </a:rPr>
              <a:t>determine</a:t>
            </a:r>
            <a:r>
              <a:rPr dirty="0"/>
              <a:t> the value of other attributes are called </a:t>
            </a:r>
            <a:r>
              <a:rPr b="1" dirty="0"/>
              <a:t>determinants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Example:</a:t>
            </a:r>
          </a:p>
        </p:txBody>
      </p:sp>
      <p:sp>
        <p:nvSpPr>
          <p:cNvPr id="130" name="birthdate and ssn are determinants, as birthdate determines age and ssn determines the rest of the attributes."/>
          <p:cNvSpPr txBox="1"/>
          <p:nvPr/>
        </p:nvSpPr>
        <p:spPr>
          <a:xfrm>
            <a:off x="645476" y="5350496"/>
            <a:ext cx="7853048" cy="81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b="1" i="1">
                <a:solidFill>
                  <a:srgbClr val="FE2800"/>
                </a:solidFill>
                <a:latin typeface="Times Roman"/>
                <a:ea typeface="Times Roman"/>
                <a:cs typeface="Times Roman"/>
                <a:sym typeface="Times Roman"/>
              </a:rPr>
              <a:t>birthdate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t>and </a:t>
            </a:r>
            <a:r>
              <a:rPr b="1" i="1">
                <a:solidFill>
                  <a:srgbClr val="FD2901"/>
                </a:solidFill>
                <a:latin typeface="Times Roman"/>
                <a:ea typeface="Times Roman"/>
                <a:cs typeface="Times Roman"/>
                <a:sym typeface="Times Roman"/>
              </a:rPr>
              <a:t>ssn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t>are determinants, as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birthdate </a:t>
            </a:r>
            <a:r>
              <a:t>determines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age </a:t>
            </a:r>
            <a:r>
              <a:t>and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ssn </a:t>
            </a:r>
            <a:r>
              <a:t>determines the rest of the attributes. 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3147922"/>
            <a:ext cx="6529140" cy="18442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2" animBg="1" advAuto="0"/>
      <p:bldP spid="13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37" name="4. Key and non-key attributes:…"/>
          <p:cNvSpPr txBox="1"/>
          <p:nvPr/>
        </p:nvSpPr>
        <p:spPr>
          <a:xfrm>
            <a:off x="119186" y="1031874"/>
            <a:ext cx="8678367" cy="313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4. Key and non-key attributes: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rPr dirty="0"/>
              <a:t>A 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key </a:t>
            </a:r>
            <a:r>
              <a:rPr dirty="0"/>
              <a:t>is a set of attributes {A</a:t>
            </a:r>
            <a:r>
              <a:rPr baseline="-6060" dirty="0"/>
              <a:t>1</a:t>
            </a:r>
            <a:r>
              <a:rPr dirty="0"/>
              <a:t>, A</a:t>
            </a:r>
            <a:r>
              <a:rPr baseline="-6060" dirty="0"/>
              <a:t>2</a:t>
            </a:r>
            <a:r>
              <a:rPr dirty="0"/>
              <a:t>, ..., A</a:t>
            </a:r>
            <a:r>
              <a:rPr i="1" baseline="-6060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dirty="0"/>
              <a:t>} for a relation R</a:t>
            </a:r>
          </a:p>
          <a:p>
            <a:pPr marL="982578" lvl="2" indent="-220578">
              <a:lnSpc>
                <a:spcPct val="150000"/>
              </a:lnSpc>
              <a:buSzPct val="100000"/>
              <a:buChar char="•"/>
              <a:defRPr sz="2400"/>
            </a:pPr>
            <a:r>
              <a:rPr sz="2200" dirty="0"/>
              <a:t>such that {A</a:t>
            </a:r>
            <a:r>
              <a:rPr sz="2200" baseline="-6060" dirty="0"/>
              <a:t>1</a:t>
            </a:r>
            <a:r>
              <a:rPr sz="2200" dirty="0"/>
              <a:t>, A</a:t>
            </a:r>
            <a:r>
              <a:rPr sz="2200" baseline="-6060" dirty="0"/>
              <a:t>2</a:t>
            </a:r>
            <a:r>
              <a:rPr sz="2200" dirty="0"/>
              <a:t>, ..., A</a:t>
            </a:r>
            <a:r>
              <a:rPr sz="2200" i="1" baseline="-6060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200" dirty="0"/>
              <a:t>} </a:t>
            </a:r>
            <a:r>
              <a:rPr sz="2200" b="1" dirty="0">
                <a:solidFill>
                  <a:srgbClr val="FE4B00"/>
                </a:solidFill>
              </a:rPr>
              <a:t>functionally determines</a:t>
            </a:r>
            <a:r>
              <a:rPr sz="2200" dirty="0"/>
              <a:t> all other attributes of R and no subset of {A</a:t>
            </a:r>
            <a:r>
              <a:rPr sz="2200" baseline="-6060" dirty="0"/>
              <a:t>1</a:t>
            </a:r>
            <a:r>
              <a:rPr sz="2200" dirty="0"/>
              <a:t>, A</a:t>
            </a:r>
            <a:r>
              <a:rPr sz="2200" baseline="-6060" dirty="0"/>
              <a:t>2</a:t>
            </a:r>
            <a:r>
              <a:rPr sz="2200" dirty="0"/>
              <a:t>, ..., A</a:t>
            </a:r>
            <a:r>
              <a:rPr sz="2200" i="1" baseline="-6060" dirty="0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rPr sz="2200" dirty="0"/>
              <a:t>} functionally determines all other attributes of R. The key must be minimal.</a:t>
            </a:r>
          </a:p>
        </p:txBody>
      </p:sp>
      <p:sp>
        <p:nvSpPr>
          <p:cNvPr id="138" name="Example:…"/>
          <p:cNvSpPr txBox="1"/>
          <p:nvPr/>
        </p:nvSpPr>
        <p:spPr>
          <a:xfrm>
            <a:off x="645476" y="4208614"/>
            <a:ext cx="7853048" cy="1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b="1" i="1" dirty="0">
                <a:latin typeface="Times Roman"/>
                <a:ea typeface="Times Roman"/>
                <a:cs typeface="Times Roman"/>
                <a:sym typeface="Times Roman"/>
              </a:rPr>
              <a:t>Example: </a:t>
            </a:r>
            <a:endParaRPr b="1" i="1" dirty="0">
              <a:solidFill>
                <a:srgbClr val="FE2800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1">
              <a:defRPr sz="2200"/>
            </a:pPr>
            <a:r>
              <a:rPr b="1" i="1" dirty="0">
                <a:solidFill>
                  <a:srgbClr val="FE2800"/>
                </a:solidFill>
                <a:latin typeface="Times Roman"/>
                <a:ea typeface="Times Roman"/>
                <a:cs typeface="Times Roman"/>
                <a:sym typeface="Times Roman"/>
              </a:rPr>
              <a:t>       </a:t>
            </a:r>
            <a:r>
              <a:rPr dirty="0"/>
              <a:t>Person (</a:t>
            </a:r>
            <a:r>
              <a:rPr dirty="0" err="1"/>
              <a:t>ssn</a:t>
            </a:r>
            <a:r>
              <a:rPr dirty="0"/>
              <a:t>, name, birthdate, address, age)</a:t>
            </a:r>
          </a:p>
          <a:p>
            <a:pPr lvl="1">
              <a:defRPr sz="2200"/>
            </a:pPr>
            <a:endParaRPr dirty="0"/>
          </a:p>
          <a:p>
            <a:pPr lvl="2">
              <a:defRPr sz="2200"/>
            </a:pPr>
            <a:r>
              <a:rPr dirty="0"/>
              <a:t>       </a:t>
            </a:r>
            <a:r>
              <a:rPr b="1" i="1" dirty="0" err="1">
                <a:latin typeface="Times Roman"/>
                <a:ea typeface="Times Roman"/>
                <a:cs typeface="Times Roman"/>
                <a:sym typeface="Times Roman"/>
              </a:rPr>
              <a:t>ssn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dirty="0"/>
              <a:t>is the </a:t>
            </a:r>
            <a:r>
              <a:rPr b="1" dirty="0">
                <a:solidFill>
                  <a:srgbClr val="FC2E04"/>
                </a:solidFill>
              </a:rPr>
              <a:t>minimal key</a:t>
            </a:r>
            <a:r>
              <a:rPr dirty="0"/>
              <a:t> of the Person relation</a:t>
            </a:r>
          </a:p>
          <a:p>
            <a:pPr lvl="2">
              <a:defRPr sz="2200"/>
            </a:pPr>
            <a:r>
              <a:rPr dirty="0"/>
              <a:t>       but {</a:t>
            </a:r>
            <a:r>
              <a:rPr b="1" i="1" dirty="0" err="1">
                <a:latin typeface="Times Roman"/>
                <a:ea typeface="Times Roman"/>
                <a:cs typeface="Times Roman"/>
                <a:sym typeface="Times Roman"/>
              </a:rPr>
              <a:t>ssn</a:t>
            </a:r>
            <a:r>
              <a:rPr b="1" dirty="0"/>
              <a:t>, </a:t>
            </a:r>
            <a:r>
              <a:rPr b="1" i="1" dirty="0">
                <a:latin typeface="Times Roman"/>
                <a:ea typeface="Times Roman"/>
                <a:cs typeface="Times Roman"/>
                <a:sym typeface="Times Roman"/>
              </a:rPr>
              <a:t>name</a:t>
            </a:r>
            <a:r>
              <a:rPr dirty="0"/>
              <a:t>} is not (it is a “super key”).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Review of normalization concepts</a:t>
            </a:r>
          </a:p>
        </p:txBody>
      </p:sp>
      <p:sp>
        <p:nvSpPr>
          <p:cNvPr id="144" name="5. Partial functional dependency…"/>
          <p:cNvSpPr txBox="1"/>
          <p:nvPr/>
        </p:nvSpPr>
        <p:spPr>
          <a:xfrm>
            <a:off x="119186" y="1031874"/>
            <a:ext cx="8678367" cy="1517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5. Partial functional dependency</a:t>
            </a:r>
          </a:p>
          <a:p>
            <a:pPr marL="1002631" lvl="2" indent="-240631">
              <a:lnSpc>
                <a:spcPct val="150000"/>
              </a:lnSpc>
              <a:buSzPct val="100000"/>
              <a:buChar char="•"/>
              <a:defRPr sz="2200"/>
            </a:pPr>
            <a:r>
              <a:t>Arises when one or more non-key attributes are functionally </a:t>
            </a:r>
            <a:br>
              <a:rPr>
                <a:latin typeface="Times Roman"/>
                <a:ea typeface="Times Roman"/>
                <a:cs typeface="Times Roman"/>
                <a:sym typeface="Times Roman"/>
              </a:rPr>
            </a:br>
            <a:r>
              <a:t>determined by a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subset </a:t>
            </a:r>
            <a:r>
              <a:t>of the primary key.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1" y="3175227"/>
            <a:ext cx="8577578" cy="2780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animBg="1" advAuto="0"/>
    </p:bldLst>
  </p:timing>
</p:sld>
</file>

<file path=ppt/theme/theme1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9377</Words>
  <Application>Microsoft Macintosh PowerPoint</Application>
  <PresentationFormat>On-screen Show (4:3)</PresentationFormat>
  <Paragraphs>721</Paragraphs>
  <Slides>53</Slides>
  <Notes>52</Notes>
  <HiddenSlides>12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Times New Roman</vt:lpstr>
      <vt:lpstr>Times Roman</vt:lpstr>
      <vt:lpstr>Template</vt:lpstr>
      <vt:lpstr>INFO20003 Database Systems</vt:lpstr>
      <vt:lpstr>Agenda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Review of normalization concepts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Break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Normalisation exercises</vt:lpstr>
      <vt:lpstr>Lab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INFO20003 Database Systems</dc:title>
  <cp:lastModifiedBy>Kuoyuan Li</cp:lastModifiedBy>
  <cp:revision>6</cp:revision>
  <dcterms:modified xsi:type="dcterms:W3CDTF">2021-09-27T23:59:55Z</dcterms:modified>
</cp:coreProperties>
</file>