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90" r:id="rId4"/>
    <p:sldId id="258" r:id="rId5"/>
    <p:sldId id="259" r:id="rId6"/>
    <p:sldId id="260" r:id="rId7"/>
    <p:sldId id="291" r:id="rId8"/>
    <p:sldId id="261" r:id="rId9"/>
    <p:sldId id="292" r:id="rId10"/>
    <p:sldId id="262" r:id="rId11"/>
    <p:sldId id="293" r:id="rId12"/>
    <p:sldId id="263" r:id="rId13"/>
    <p:sldId id="264" r:id="rId14"/>
    <p:sldId id="265" r:id="rId15"/>
    <p:sldId id="299" r:id="rId16"/>
    <p:sldId id="266" r:id="rId17"/>
    <p:sldId id="268" r:id="rId18"/>
    <p:sldId id="269" r:id="rId19"/>
    <p:sldId id="270" r:id="rId20"/>
    <p:sldId id="271" r:id="rId21"/>
    <p:sldId id="272" r:id="rId22"/>
    <p:sldId id="273" r:id="rId23"/>
    <p:sldId id="274" r:id="rId24"/>
    <p:sldId id="294" r:id="rId25"/>
    <p:sldId id="275" r:id="rId26"/>
    <p:sldId id="295" r:id="rId27"/>
    <p:sldId id="276" r:id="rId28"/>
    <p:sldId id="296" r:id="rId29"/>
    <p:sldId id="277" r:id="rId30"/>
    <p:sldId id="278" r:id="rId31"/>
    <p:sldId id="279" r:id="rId32"/>
    <p:sldId id="280" r:id="rId33"/>
    <p:sldId id="281" r:id="rId34"/>
    <p:sldId id="282" r:id="rId35"/>
    <p:sldId id="283" r:id="rId36"/>
    <p:sldId id="284" r:id="rId37"/>
    <p:sldId id="285" r:id="rId38"/>
    <p:sldId id="286" r:id="rId39"/>
    <p:sldId id="297" r:id="rId40"/>
    <p:sldId id="287" r:id="rId41"/>
    <p:sldId id="298" r:id="rId42"/>
    <p:sldId id="288" r:id="rId43"/>
    <p:sldId id="289" r:id="rId4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5D5EA"/>
          </a:solidFill>
        </a:fill>
      </a:tcStyle>
    </a:wholeTbl>
    <a:band2H>
      <a:tcTxStyle/>
      <a:tcStyle>
        <a:tcBdr/>
        <a:fill>
          <a:solidFill>
            <a:srgbClr val="ECECF5"/>
          </a:solidFill>
        </a:fill>
      </a:tcStyle>
    </a:band2H>
    <a:firstCol>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5D5EA"/>
          </a:solidFill>
        </a:fill>
      </a:tcStyle>
    </a:firstCol>
    <a:la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254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ECECF5"/>
          </a:solidFill>
        </a:fill>
      </a:tcStyle>
    </a:lastRow>
    <a:firstRow>
      <a:tcTxStyle b="on" i="off">
        <a:fontRef idx="min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ECECF5"/>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chemeClr val="accent3">
              <a:lumOff val="44000"/>
            </a:schemeClr>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F821DB8-F4EB-4A41-A1BA-3FCAFE7338EE}"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2708684C-4D16-4618-839F-0558EEFCDFE6}"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83"/>
  </p:normalViewPr>
  <p:slideViewPr>
    <p:cSldViewPr snapToGrid="0" snapToObjects="1">
      <p:cViewPr varScale="1">
        <p:scale>
          <a:sx n="86" d="100"/>
          <a:sy n="86" d="100"/>
        </p:scale>
        <p:origin x="1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prstGeom prst="rect">
            <a:avLst/>
          </a:prstGeom>
        </p:spPr>
        <p:txBody>
          <a:bodyPr/>
          <a:lstStyle/>
          <a:p>
            <a:endParaRPr/>
          </a:p>
        </p:txBody>
      </p:sp>
      <p:sp>
        <p:nvSpPr>
          <p:cNvPr id="94" name="Shape 94"/>
          <p:cNvSpPr>
            <a:spLocks noGrp="1"/>
          </p:cNvSpPr>
          <p:nvPr>
            <p:ph type="body" sz="quarter" idx="1"/>
          </p:nvPr>
        </p:nvSpPr>
        <p:spPr>
          <a:prstGeom prst="rect">
            <a:avLst/>
          </a:prstGeom>
        </p:spPr>
        <p:txBody>
          <a:bodyPr/>
          <a:lstStyle/>
          <a:p>
            <a:r>
              <a:t>What does this data growth imply? It implies that finding useful information is equal to….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69145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426643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Plan</a:t>
            </a:r>
            <a:r>
              <a:rPr lang="en-AU" baseline="0" dirty="0"/>
              <a:t>ning for Day 1 and Day 10001 Average lifespan is 5-7 years but can last for 20 years</a:t>
            </a:r>
            <a:endParaRPr lang="en-AU" dirty="0"/>
          </a:p>
          <a:p>
            <a:r>
              <a:rPr lang="en-AU" dirty="0"/>
              <a:t>Data is stored on disc.</a:t>
            </a:r>
            <a:r>
              <a:rPr lang="en-AU" baseline="0" dirty="0"/>
              <a:t> OLTP (Operational Systems – sales, inventory, marketing, warehouse distribution)</a:t>
            </a:r>
          </a:p>
          <a:p>
            <a:r>
              <a:rPr lang="en-AU" baseline="0" dirty="0"/>
              <a:t>Transaction throughput: </a:t>
            </a:r>
            <a:r>
              <a:rPr lang="en-AU" baseline="0" dirty="0" err="1"/>
              <a:t>db</a:t>
            </a:r>
            <a:r>
              <a:rPr lang="en-AU" baseline="0" dirty="0"/>
              <a:t> server is hit by </a:t>
            </a:r>
            <a:r>
              <a:rPr lang="en-AU" baseline="0" dirty="0" err="1"/>
              <a:t>sql</a:t>
            </a:r>
            <a:r>
              <a:rPr lang="en-AU" baseline="0" dirty="0"/>
              <a:t> queries at some rate and you need to predicate and monitor what that transaction load is </a:t>
            </a:r>
          </a:p>
          <a:p>
            <a:r>
              <a:rPr lang="en-AU" baseline="0" dirty="0"/>
              <a:t>And whether your server can cope with it. </a:t>
            </a:r>
            <a:endParaRPr lang="en-AU" dirty="0"/>
          </a:p>
        </p:txBody>
      </p:sp>
      <p:sp>
        <p:nvSpPr>
          <p:cNvPr id="4" name="Footer Placeholder 3"/>
          <p:cNvSpPr>
            <a:spLocks noGrp="1"/>
          </p:cNvSpPr>
          <p:nvPr>
            <p:ph type="ftr" sz="quarter" idx="10"/>
          </p:nvPr>
        </p:nvSpPr>
        <p:spPr/>
        <p:txBody>
          <a:bodyPr/>
          <a:lstStyle/>
          <a:p>
            <a:pPr>
              <a:defRPr/>
            </a:pPr>
            <a:endParaRPr lang="en-US"/>
          </a:p>
        </p:txBody>
      </p:sp>
    </p:spTree>
    <p:extLst>
      <p:ext uri="{BB962C8B-B14F-4D97-AF65-F5344CB8AC3E}">
        <p14:creationId xmlns:p14="http://schemas.microsoft.com/office/powerpoint/2010/main" val="68576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noRot="1" noChangeAspect="1"/>
          </p:cNvSpPr>
          <p:nvPr>
            <p:ph type="sldImg"/>
          </p:nvPr>
        </p:nvSpPr>
        <p:spPr>
          <a:prstGeom prst="rect">
            <a:avLst/>
          </a:prstGeom>
        </p:spPr>
        <p:txBody>
          <a:bodyPr/>
          <a:lstStyle/>
          <a:p>
            <a:endParaRPr/>
          </a:p>
        </p:txBody>
      </p:sp>
      <p:sp>
        <p:nvSpPr>
          <p:cNvPr id="220" name="Shape 22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352171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876166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92023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a:spLocks noGrp="1" noRot="1" noChangeAspect="1"/>
          </p:cNvSpPr>
          <p:nvPr>
            <p:ph type="sldImg"/>
          </p:nvPr>
        </p:nvSpPr>
        <p:spPr>
          <a:prstGeom prst="rect">
            <a:avLst/>
          </a:prstGeom>
        </p:spPr>
        <p:txBody>
          <a:bodyPr/>
          <a:lstStyle/>
          <a:p>
            <a:endParaRPr/>
          </a:p>
        </p:txBody>
      </p:sp>
      <p:sp>
        <p:nvSpPr>
          <p:cNvPr id="255" name="Shape 25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prstGeom prst="rect">
            <a:avLst/>
          </a:prstGeom>
        </p:spPr>
        <p:txBody>
          <a:bodyPr/>
          <a:lstStyle/>
          <a:p>
            <a:endParaRPr/>
          </a:p>
        </p:txBody>
      </p:sp>
      <p:sp>
        <p:nvSpPr>
          <p:cNvPr id="101" name="Shape 101"/>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noRot="1" noChangeAspect="1"/>
          </p:cNvSpPr>
          <p:nvPr>
            <p:ph type="sldImg"/>
          </p:nvPr>
        </p:nvSpPr>
        <p:spPr>
          <a:prstGeom prst="rect">
            <a:avLst/>
          </a:prstGeom>
        </p:spPr>
        <p:txBody>
          <a:bodyPr/>
          <a:lstStyle/>
          <a:p>
            <a:endParaRPr/>
          </a:p>
        </p:txBody>
      </p:sp>
      <p:sp>
        <p:nvSpPr>
          <p:cNvPr id="313" name="Shape 31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41204396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noRot="1" noChangeAspect="1"/>
          </p:cNvSpPr>
          <p:nvPr>
            <p:ph type="sldImg"/>
          </p:nvPr>
        </p:nvSpPr>
        <p:spPr>
          <a:prstGeom prst="rect">
            <a:avLst/>
          </a:prstGeom>
        </p:spPr>
        <p:txBody>
          <a:bodyPr/>
          <a:lstStyle/>
          <a:p>
            <a:endParaRPr/>
          </a:p>
        </p:txBody>
      </p:sp>
      <p:sp>
        <p:nvSpPr>
          <p:cNvPr id="108" name="Shape 108"/>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a:spLocks noGrp="1" noRot="1" noChangeAspect="1"/>
          </p:cNvSpPr>
          <p:nvPr>
            <p:ph type="sldImg"/>
          </p:nvPr>
        </p:nvSpPr>
        <p:spPr>
          <a:prstGeom prst="rect">
            <a:avLst/>
          </a:prstGeom>
        </p:spPr>
        <p:txBody>
          <a:bodyPr/>
          <a:lstStyle/>
          <a:p>
            <a:endParaRPr/>
          </a:p>
        </p:txBody>
      </p:sp>
      <p:sp>
        <p:nvSpPr>
          <p:cNvPr id="320" name="Shape 320"/>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26065430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a:spLocks noGrp="1" noRot="1" noChangeAspect="1"/>
          </p:cNvSpPr>
          <p:nvPr>
            <p:ph type="sldImg"/>
          </p:nvPr>
        </p:nvSpPr>
        <p:spPr>
          <a:prstGeom prst="rect">
            <a:avLst/>
          </a:prstGeom>
        </p:spPr>
        <p:txBody>
          <a:bodyPr/>
          <a:lstStyle/>
          <a:p>
            <a:endParaRPr/>
          </a:p>
        </p:txBody>
      </p:sp>
      <p:sp>
        <p:nvSpPr>
          <p:cNvPr id="327" name="Shape 32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endParaRPr/>
          </a:p>
        </p:txBody>
      </p:sp>
      <p:sp>
        <p:nvSpPr>
          <p:cNvPr id="333" name="Shape 333"/>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prstGeom prst="rect">
            <a:avLst/>
          </a:prstGeom>
        </p:spPr>
        <p:txBody>
          <a:bodyPr/>
          <a:lstStyle/>
          <a:p>
            <a:endParaRPr/>
          </a:p>
        </p:txBody>
      </p:sp>
      <p:sp>
        <p:nvSpPr>
          <p:cNvPr id="117" name="Shape 11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prstGeom prst="rect">
            <a:avLst/>
          </a:prstGeom>
        </p:spPr>
        <p:txBody>
          <a:bodyPr/>
          <a:lstStyle/>
          <a:p>
            <a:endParaRPr/>
          </a:p>
        </p:txBody>
      </p:sp>
      <p:sp>
        <p:nvSpPr>
          <p:cNvPr id="117" name="Shape 117"/>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2539229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extLst>
      <p:ext uri="{BB962C8B-B14F-4D97-AF65-F5344CB8AC3E}">
        <p14:creationId xmlns:p14="http://schemas.microsoft.com/office/powerpoint/2010/main" val="3068174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endParaRPr/>
          </a:p>
        </p:txBody>
      </p:sp>
      <p:sp>
        <p:nvSpPr>
          <p:cNvPr id="135" name="Shape 135"/>
          <p:cNvSpPr>
            <a:spLocks noGrp="1"/>
          </p:cNvSpPr>
          <p:nvPr>
            <p:ph type="body" sz="quarter" idx="1"/>
          </p:nvPr>
        </p:nvSpPr>
        <p:spPr>
          <a:prstGeom prst="rect">
            <a:avLst/>
          </a:prstGeom>
        </p:spPr>
        <p:txBody>
          <a:bodyPr/>
          <a:lstStyle/>
          <a:p>
            <a:r>
              <a:t>Today data is incorporated in our aspects of our lives. Just think of your daily actions… examples…</a:t>
            </a:r>
          </a:p>
          <a:p>
            <a:r>
              <a:t>And on top of it there is this big business of extracting value from the data  - call it business analytics, data driven decision making – anything you like, the point is to extract the hidden cold stored in this data</a:t>
            </a:r>
          </a:p>
          <a:p>
            <a:r>
              <a:t>- Think of amazon recommended products, Netflix movies to watch.. All this is driven by your actions and the data you generate</a:t>
            </a:r>
          </a:p>
          <a:p>
            <a:r>
              <a:t>Data exhaust</a:t>
            </a:r>
          </a:p>
          <a:p>
            <a:endParaRPr/>
          </a:p>
          <a:p>
            <a:r>
              <a:t>44 zb by 2020 digital universe</a:t>
            </a:r>
          </a:p>
          <a:p>
            <a:r>
              <a:t>To put things in perspective 1 zb when it is burn on stack of cds it would be 4.1 million km high – which is high enough to reach from the earth to the moon and back 5 times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 name="Shape 22"/>
          <p:cNvSpPr/>
          <p:nvPr/>
        </p:nvSpPr>
        <p:spPr>
          <a:xfrm>
            <a:off x="1812925" y="107950"/>
            <a:ext cx="1" cy="862013"/>
          </a:xfrm>
          <a:prstGeom prst="line">
            <a:avLst/>
          </a:prstGeom>
          <a:ln>
            <a:solidFill>
              <a:schemeClr val="accent3">
                <a:lumOff val="44000"/>
              </a:schemeClr>
            </a:solidFill>
          </a:ln>
        </p:spPr>
        <p:txBody>
          <a:bodyPr lIns="45719" rIns="45719"/>
          <a:lstStyle/>
          <a:p>
            <a:endParaRPr/>
          </a:p>
        </p:txBody>
      </p:sp>
      <p:sp>
        <p:nvSpPr>
          <p:cNvPr id="21" name="Shape 23"/>
          <p:cNvSpPr/>
          <p:nvPr/>
        </p:nvSpPr>
        <p:spPr>
          <a:xfrm>
            <a:off x="2743200" y="107950"/>
            <a:ext cx="1588" cy="519113"/>
          </a:xfrm>
          <a:prstGeom prst="line">
            <a:avLst/>
          </a:prstGeom>
          <a:ln>
            <a:solidFill>
              <a:schemeClr val="accent3">
                <a:lumOff val="44000"/>
              </a:schemeClr>
            </a:solidFill>
          </a:ln>
        </p:spPr>
        <p:txBody>
          <a:bodyPr lIns="45719" rIns="45719"/>
          <a:lstStyle/>
          <a:p>
            <a:endParaRPr/>
          </a:p>
        </p:txBody>
      </p:sp>
      <p:pic>
        <p:nvPicPr>
          <p:cNvPr id="22" name="Shape 24" descr="Shape 24"/>
          <p:cNvPicPr>
            <a:picLocks noChangeAspect="1"/>
          </p:cNvPicPr>
          <p:nvPr/>
        </p:nvPicPr>
        <p:blipFill>
          <a:blip r:embed="rId2"/>
          <a:stretch>
            <a:fillRect/>
          </a:stretch>
        </p:blipFill>
        <p:spPr>
          <a:xfrm>
            <a:off x="-1588" y="0"/>
            <a:ext cx="9145589" cy="6859587"/>
          </a:xfrm>
          <a:prstGeom prst="rect">
            <a:avLst/>
          </a:prstGeom>
          <a:ln w="12700">
            <a:miter lim="400000"/>
          </a:ln>
        </p:spPr>
      </p:pic>
      <p:sp>
        <p:nvSpPr>
          <p:cNvPr id="23" name="Shape 25"/>
          <p:cNvSpPr/>
          <p:nvPr/>
        </p:nvSpPr>
        <p:spPr>
          <a:xfrm>
            <a:off x="2285999" y="1806575"/>
            <a:ext cx="1589" cy="1312863"/>
          </a:xfrm>
          <a:prstGeom prst="line">
            <a:avLst/>
          </a:prstGeom>
          <a:ln>
            <a:solidFill>
              <a:schemeClr val="accent3">
                <a:lumOff val="44000"/>
              </a:schemeClr>
            </a:solidFill>
          </a:ln>
        </p:spPr>
        <p:txBody>
          <a:bodyPr lIns="45719" rIns="45719"/>
          <a:lstStyle/>
          <a:p>
            <a:endParaRPr/>
          </a:p>
        </p:txBody>
      </p:sp>
      <p:pic>
        <p:nvPicPr>
          <p:cNvPr id="24" name="Shape 26" descr="Shape 26"/>
          <p:cNvPicPr>
            <a:picLocks noChangeAspect="1"/>
          </p:cNvPicPr>
          <p:nvPr/>
        </p:nvPicPr>
        <p:blipFill>
          <a:blip r:embed="rId3"/>
          <a:stretch>
            <a:fillRect/>
          </a:stretch>
        </p:blipFill>
        <p:spPr>
          <a:xfrm>
            <a:off x="849958" y="1752600"/>
            <a:ext cx="1347789" cy="1366838"/>
          </a:xfrm>
          <a:prstGeom prst="rect">
            <a:avLst/>
          </a:prstGeom>
          <a:ln w="12700">
            <a:miter lim="400000"/>
          </a:ln>
        </p:spPr>
      </p:pic>
      <p:sp>
        <p:nvSpPr>
          <p:cNvPr id="25" name="Title Text"/>
          <p:cNvSpPr txBox="1">
            <a:spLocks noGrp="1"/>
          </p:cNvSpPr>
          <p:nvPr>
            <p:ph type="title"/>
          </p:nvPr>
        </p:nvSpPr>
        <p:spPr>
          <a:xfrm>
            <a:off x="2438400" y="1806575"/>
            <a:ext cx="6400799" cy="1312863"/>
          </a:xfrm>
          <a:prstGeom prst="rect">
            <a:avLst/>
          </a:prstGeom>
        </p:spPr>
        <p:txBody>
          <a:bodyPr/>
          <a:lstStyle/>
          <a:p>
            <a:r>
              <a:t>Title Text</a:t>
            </a:r>
          </a:p>
        </p:txBody>
      </p:sp>
      <p:sp>
        <p:nvSpPr>
          <p:cNvPr id="26" name="Body Level One…"/>
          <p:cNvSpPr txBox="1">
            <a:spLocks noGrp="1"/>
          </p:cNvSpPr>
          <p:nvPr>
            <p:ph type="body" sz="half" idx="1"/>
          </p:nvPr>
        </p:nvSpPr>
        <p:spPr>
          <a:xfrm>
            <a:off x="849958" y="4267200"/>
            <a:ext cx="7989240" cy="2286000"/>
          </a:xfrm>
          <a:prstGeom prst="rect">
            <a:avLst/>
          </a:prstGeom>
        </p:spPr>
        <p:txBody>
          <a:bodyPr>
            <a:normAutofit/>
          </a:bodyPr>
          <a:lstStyle>
            <a:lvl1pPr marL="0" indent="0" algn="ctr">
              <a:buClrTx/>
              <a:buSzTx/>
              <a:buFontTx/>
              <a:buNone/>
            </a:lvl1pPr>
            <a:lvl2pPr algn="ctr">
              <a:buClrTx/>
              <a:buFontTx/>
            </a:lvl2pPr>
            <a:lvl3pPr algn="ctr">
              <a:buClrTx/>
              <a:buFontTx/>
            </a:lvl3pPr>
            <a:lvl4pPr algn="ctr">
              <a:buClrTx/>
              <a:buFontTx/>
            </a:lvl4pPr>
            <a:lvl5pPr algn="ctr">
              <a:buClrTx/>
              <a:buFontTx/>
            </a:lvl5pPr>
          </a:lstStyle>
          <a:p>
            <a:r>
              <a:t>Body Level One</a:t>
            </a:r>
          </a:p>
          <a:p>
            <a:pPr lvl="1"/>
            <a:r>
              <a:t>Body Level Two</a:t>
            </a:r>
          </a:p>
          <a:p>
            <a:pPr lvl="2"/>
            <a:r>
              <a:t>Body Level Three</a:t>
            </a:r>
          </a:p>
          <a:p>
            <a:pPr lvl="3"/>
            <a:r>
              <a:t>Body Level Four</a:t>
            </a:r>
          </a:p>
          <a:p>
            <a:pPr lvl="4"/>
            <a:r>
              <a:t>Body Level Five</a:t>
            </a:r>
          </a:p>
        </p:txBody>
      </p:sp>
      <p:sp>
        <p:nvSpPr>
          <p:cNvPr id="27" name="Shape 29"/>
          <p:cNvSpPr txBox="1">
            <a:spLocks noGrp="1"/>
          </p:cNvSpPr>
          <p:nvPr>
            <p:ph type="body" sz="quarter" idx="21"/>
          </p:nvPr>
        </p:nvSpPr>
        <p:spPr>
          <a:xfrm>
            <a:off x="849312" y="3581400"/>
            <a:ext cx="7989886" cy="609600"/>
          </a:xfrm>
          <a:prstGeom prst="rect">
            <a:avLst/>
          </a:prstGeom>
        </p:spPr>
        <p:txBody>
          <a:bodyPr>
            <a:normAutofit/>
          </a:bodyPr>
          <a:lstStyle/>
          <a:p>
            <a:pPr marL="0" indent="0" algn="ctr">
              <a:spcBef>
                <a:spcPts val="0"/>
              </a:spcBef>
              <a:buClrTx/>
              <a:buSzTx/>
              <a:buFontTx/>
              <a:buNone/>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xfrm>
            <a:off x="76200" y="990600"/>
            <a:ext cx="8991600" cy="5333999"/>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2 Frame">
    <p:spTree>
      <p:nvGrpSpPr>
        <p:cNvPr id="1" name=""/>
        <p:cNvGrpSpPr/>
        <p:nvPr/>
      </p:nvGrpSpPr>
      <p:grpSpPr>
        <a:xfrm>
          <a:off x="0" y="0"/>
          <a:ext cx="0" cy="0"/>
          <a:chOff x="0" y="0"/>
          <a:chExt cx="0" cy="0"/>
        </a:xfrm>
      </p:grpSpPr>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4" name="Title Text"/>
          <p:cNvSpPr txBox="1">
            <a:spLocks noGrp="1"/>
          </p:cNvSpPr>
          <p:nvPr>
            <p:ph type="title"/>
          </p:nvPr>
        </p:nvSpPr>
        <p:spPr>
          <a:prstGeom prst="rect">
            <a:avLst/>
          </a:prstGeom>
        </p:spPr>
        <p:txBody>
          <a:bodyPr/>
          <a:lstStyle/>
          <a:p>
            <a:r>
              <a:t>Title Text</a:t>
            </a:r>
          </a:p>
        </p:txBody>
      </p:sp>
      <p:sp>
        <p:nvSpPr>
          <p:cNvPr id="45" name="Body Level One…"/>
          <p:cNvSpPr txBox="1">
            <a:spLocks noGrp="1"/>
          </p:cNvSpPr>
          <p:nvPr>
            <p:ph type="body" sz="half" idx="1"/>
          </p:nvPr>
        </p:nvSpPr>
        <p:spPr>
          <a:xfrm>
            <a:off x="76200" y="990600"/>
            <a:ext cx="4419599" cy="53339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46" name="Shape 38"/>
          <p:cNvSpPr txBox="1">
            <a:spLocks noGrp="1"/>
          </p:cNvSpPr>
          <p:nvPr>
            <p:ph type="body" sz="half" idx="21"/>
          </p:nvPr>
        </p:nvSpPr>
        <p:spPr>
          <a:xfrm>
            <a:off x="4648200" y="990599"/>
            <a:ext cx="4419599" cy="5334001"/>
          </a:xfrm>
          <a:prstGeom prst="rect">
            <a:avLst/>
          </a:prstGeom>
        </p:spPr>
        <p:txBody>
          <a:bodyPr>
            <a:normAutofit/>
          </a:bodyPr>
          <a:lstStyle/>
          <a:p>
            <a:pPr>
              <a:spcBef>
                <a:spcPts val="0"/>
              </a:spcBef>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2 Frame - Headings">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76200" y="1447800"/>
            <a:ext cx="4419599" cy="4876799"/>
          </a:xfrm>
          <a:prstGeom prst="rect">
            <a:avLst/>
          </a:prstGeom>
        </p:spPr>
        <p:txBody>
          <a:bodyPr>
            <a:normAutofit/>
          </a:bodyPr>
          <a:lstStyle>
            <a:lvl1pPr>
              <a:spcBef>
                <a:spcPts val="0"/>
              </a:spcBef>
            </a:lvl1pPr>
            <a:lvl2pPr>
              <a:spcBef>
                <a:spcPts val="0"/>
              </a:spcBef>
            </a:lvl2pPr>
            <a:lvl3pPr>
              <a:spcBef>
                <a:spcPts val="0"/>
              </a:spcBef>
            </a:lvl3pPr>
            <a:lvl4pPr>
              <a:spcBef>
                <a:spcPts val="0"/>
              </a:spcBef>
            </a:lvl4pPr>
            <a:lvl5pPr>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56" name="Shape 43"/>
          <p:cNvSpPr txBox="1">
            <a:spLocks noGrp="1"/>
          </p:cNvSpPr>
          <p:nvPr>
            <p:ph type="body" sz="half" idx="21"/>
          </p:nvPr>
        </p:nvSpPr>
        <p:spPr>
          <a:xfrm>
            <a:off x="4648200" y="1447800"/>
            <a:ext cx="4419599" cy="4876799"/>
          </a:xfrm>
          <a:prstGeom prst="rect">
            <a:avLst/>
          </a:prstGeom>
        </p:spPr>
        <p:txBody>
          <a:bodyPr>
            <a:normAutofit/>
          </a:bodyPr>
          <a:lstStyle/>
          <a:p>
            <a:pPr>
              <a:spcBef>
                <a:spcPts val="0"/>
              </a:spcBef>
            </a:pPr>
            <a:endParaRPr/>
          </a:p>
        </p:txBody>
      </p:sp>
      <p:sp>
        <p:nvSpPr>
          <p:cNvPr id="57" name="Shape 44"/>
          <p:cNvSpPr txBox="1">
            <a:spLocks noGrp="1"/>
          </p:cNvSpPr>
          <p:nvPr>
            <p:ph type="body" sz="quarter" idx="22"/>
          </p:nvPr>
        </p:nvSpPr>
        <p:spPr>
          <a:xfrm>
            <a:off x="76200" y="990600"/>
            <a:ext cx="4419599" cy="457200"/>
          </a:xfrm>
          <a:prstGeom prst="rect">
            <a:avLst/>
          </a:prstGeom>
        </p:spPr>
        <p:txBody>
          <a:bodyPr>
            <a:normAutofit/>
          </a:bodyPr>
          <a:lstStyle/>
          <a:p>
            <a:pPr marL="0" indent="0" algn="ctr">
              <a:spcBef>
                <a:spcPts val="0"/>
              </a:spcBef>
              <a:buClrTx/>
              <a:buSzTx/>
              <a:buFontTx/>
              <a:buNone/>
            </a:pPr>
            <a:endParaRPr/>
          </a:p>
        </p:txBody>
      </p:sp>
      <p:sp>
        <p:nvSpPr>
          <p:cNvPr id="58" name="Shape 45"/>
          <p:cNvSpPr txBox="1">
            <a:spLocks noGrp="1"/>
          </p:cNvSpPr>
          <p:nvPr>
            <p:ph type="body" sz="quarter" idx="23"/>
          </p:nvPr>
        </p:nvSpPr>
        <p:spPr>
          <a:xfrm>
            <a:off x="4648200" y="990600"/>
            <a:ext cx="4419599" cy="457200"/>
          </a:xfrm>
          <a:prstGeom prst="rect">
            <a:avLst/>
          </a:prstGeom>
        </p:spPr>
        <p:txBody>
          <a:bodyPr>
            <a:normAutofit/>
          </a:bodyPr>
          <a:lstStyle/>
          <a:p>
            <a:pPr marL="0" indent="0" algn="ctr">
              <a:spcBef>
                <a:spcPts val="0"/>
              </a:spcBef>
              <a:buClrTx/>
              <a:buSzTx/>
              <a:buFontTx/>
              <a:buNone/>
            </a:pPr>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Layout">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6"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4" name="Title Text"/>
          <p:cNvSpPr txBox="1">
            <a:spLocks noGrp="1"/>
          </p:cNvSpPr>
          <p:nvPr>
            <p:ph type="title"/>
          </p:nvPr>
        </p:nvSpPr>
        <p:spPr>
          <a:prstGeom prst="rect">
            <a:avLst/>
          </a:prstGeom>
        </p:spPr>
        <p:txBody>
          <a:bodyPr/>
          <a:lstStyle>
            <a:lvl1pPr>
              <a:defRPr sz="2800"/>
            </a:lvl1pPr>
          </a:lstStyle>
          <a:p>
            <a:r>
              <a:t>Title Text</a:t>
            </a:r>
          </a:p>
        </p:txBody>
      </p:sp>
      <p:sp>
        <p:nvSpPr>
          <p:cNvPr id="75" name="Body Level One…"/>
          <p:cNvSpPr txBox="1">
            <a:spLocks noGrp="1"/>
          </p:cNvSpPr>
          <p:nvPr>
            <p:ph type="body" idx="1"/>
          </p:nvPr>
        </p:nvSpPr>
        <p:spPr>
          <a:xfrm>
            <a:off x="76200" y="990600"/>
            <a:ext cx="8991600" cy="5462736"/>
          </a:xfrm>
          <a:prstGeom prst="rect">
            <a:avLst/>
          </a:prstGeom>
        </p:spPr>
        <p:txBody>
          <a:bodyPr>
            <a:normAutofit/>
          </a:bodyPr>
          <a:lstStyle>
            <a:lvl1pPr>
              <a:defRPr sz="2800"/>
            </a:lvl1pPr>
            <a:lvl2pPr marL="767291" indent="-170391">
              <a:defRPr sz="2800"/>
            </a:lvl2pPr>
            <a:lvl3pPr marL="1183639" indent="-142239">
              <a:defRPr sz="2800"/>
            </a:lvl3pPr>
            <a:lvl4pPr marL="1656644" indent="-158044">
              <a:defRPr sz="2800"/>
            </a:lvl4pPr>
            <a:lvl5pPr marL="2133600" indent="-177800">
              <a:defRPr sz="2800"/>
            </a:lvl5pPr>
          </a:lstStyle>
          <a:p>
            <a:r>
              <a:t>Body Level One</a:t>
            </a:r>
          </a:p>
          <a:p>
            <a:pPr lvl="1"/>
            <a:r>
              <a:t>Body Level Two</a:t>
            </a:r>
          </a:p>
          <a:p>
            <a:pPr lvl="2"/>
            <a:r>
              <a:t>Body Level Three</a:t>
            </a:r>
          </a:p>
          <a:p>
            <a:pPr lvl="3"/>
            <a:r>
              <a:t>Body Level Four</a:t>
            </a:r>
          </a:p>
          <a:p>
            <a:pPr lvl="4"/>
            <a:r>
              <a:t>Body Level Five</a:t>
            </a:r>
          </a:p>
        </p:txBody>
      </p:sp>
      <p:sp>
        <p:nvSpPr>
          <p:cNvPr id="76" name="Rectangle 3"/>
          <p:cNvSpPr txBox="1"/>
          <p:nvPr/>
        </p:nvSpPr>
        <p:spPr>
          <a:xfrm>
            <a:off x="1566399" y="6528048"/>
            <a:ext cx="3981027" cy="2888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lvl="4" indent="1828800"/>
            <a:r>
              <a:t>© University of Melbourne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Slide Number Placeholder 2"/>
          <p:cNvSpPr>
            <a:spLocks noGrp="1"/>
          </p:cNvSpPr>
          <p:nvPr>
            <p:ph type="sldNum" sz="quarter" idx="10"/>
          </p:nvPr>
        </p:nvSpPr>
        <p:spPr>
          <a:xfrm>
            <a:off x="8532440" y="6525343"/>
            <a:ext cx="611560" cy="216025"/>
          </a:xfrm>
          <a:prstGeom prst="rect">
            <a:avLst/>
          </a:prstGeom>
        </p:spPr>
        <p:txBody>
          <a:bodyPr/>
          <a:lstStyle/>
          <a:p>
            <a:r>
              <a:rPr lang="en-AU"/>
              <a:t>-</a:t>
            </a:r>
            <a:fld id="{E714E059-E509-4057-9854-D87D1A2F4F01}" type="slidenum">
              <a:rPr lang="en-AU" smtClean="0"/>
              <a:pPr/>
              <a:t>‹#›</a:t>
            </a:fld>
            <a:r>
              <a:rPr lang="en-AU"/>
              <a:t>-</a:t>
            </a:r>
            <a:endParaRPr lang="en-AU" dirty="0"/>
          </a:p>
        </p:txBody>
      </p:sp>
      <p:sp>
        <p:nvSpPr>
          <p:cNvPr id="8" name="Content Placeholder 7"/>
          <p:cNvSpPr>
            <a:spLocks noGrp="1"/>
          </p:cNvSpPr>
          <p:nvPr>
            <p:ph sz="quarter" idx="12"/>
          </p:nvPr>
        </p:nvSpPr>
        <p:spPr>
          <a:xfrm>
            <a:off x="107504" y="980728"/>
            <a:ext cx="8893175" cy="5327650"/>
          </a:xfrm>
        </p:spPr>
        <p:txBody>
          <a:bodyPr/>
          <a:lstStyle>
            <a:lvl3pPr>
              <a:defRPr>
                <a:solidFill>
                  <a:schemeClr val="tx1"/>
                </a:solidFill>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95513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10"/>
          <p:cNvSpPr/>
          <p:nvPr/>
        </p:nvSpPr>
        <p:spPr>
          <a:xfrm>
            <a:off x="1812925" y="107950"/>
            <a:ext cx="1" cy="862013"/>
          </a:xfrm>
          <a:prstGeom prst="line">
            <a:avLst/>
          </a:prstGeom>
          <a:ln>
            <a:solidFill>
              <a:schemeClr val="accent3">
                <a:lumOff val="44000"/>
              </a:schemeClr>
            </a:solidFill>
          </a:ln>
        </p:spPr>
        <p:txBody>
          <a:bodyPr lIns="45719" rIns="45719"/>
          <a:lstStyle/>
          <a:p>
            <a:endParaRPr/>
          </a:p>
        </p:txBody>
      </p:sp>
      <p:pic>
        <p:nvPicPr>
          <p:cNvPr id="3" name="Shape 11" descr="Shape 11"/>
          <p:cNvPicPr>
            <a:picLocks noChangeAspect="1"/>
          </p:cNvPicPr>
          <p:nvPr/>
        </p:nvPicPr>
        <p:blipFill>
          <a:blip r:embed="rId9"/>
          <a:stretch>
            <a:fillRect/>
          </a:stretch>
        </p:blipFill>
        <p:spPr>
          <a:xfrm>
            <a:off x="533400" y="119062"/>
            <a:ext cx="860425" cy="871538"/>
          </a:xfrm>
          <a:prstGeom prst="rect">
            <a:avLst/>
          </a:prstGeom>
          <a:ln w="12700">
            <a:miter lim="400000"/>
          </a:ln>
        </p:spPr>
      </p:pic>
      <p:sp>
        <p:nvSpPr>
          <p:cNvPr id="4" name="Shape 12"/>
          <p:cNvSpPr/>
          <p:nvPr/>
        </p:nvSpPr>
        <p:spPr>
          <a:xfrm>
            <a:off x="0" y="-1"/>
            <a:ext cx="9144000" cy="838201"/>
          </a:xfrm>
          <a:prstGeom prst="rect">
            <a:avLst/>
          </a:prstGeom>
          <a:solidFill>
            <a:srgbClr val="003368"/>
          </a:solidFill>
          <a:ln w="12700">
            <a:miter lim="400000"/>
          </a:ln>
        </p:spPr>
        <p:txBody>
          <a:bodyPr lIns="45719" rIns="45719" anchor="ctr"/>
          <a:lstStyle/>
          <a:p>
            <a:pPr algn="ctr">
              <a:defRPr sz="2400"/>
            </a:pPr>
            <a:endParaRPr/>
          </a:p>
        </p:txBody>
      </p:sp>
      <p:sp>
        <p:nvSpPr>
          <p:cNvPr id="5" name="Shape 13"/>
          <p:cNvSpPr/>
          <p:nvPr/>
        </p:nvSpPr>
        <p:spPr>
          <a:xfrm>
            <a:off x="2386666" y="159542"/>
            <a:ext cx="1589" cy="519113"/>
          </a:xfrm>
          <a:prstGeom prst="line">
            <a:avLst/>
          </a:prstGeom>
          <a:ln>
            <a:solidFill>
              <a:schemeClr val="accent3">
                <a:lumOff val="44000"/>
              </a:schemeClr>
            </a:solidFill>
          </a:ln>
        </p:spPr>
        <p:txBody>
          <a:bodyPr lIns="45719" rIns="45719"/>
          <a:lstStyle/>
          <a:p>
            <a:endParaRPr/>
          </a:p>
        </p:txBody>
      </p:sp>
      <p:pic>
        <p:nvPicPr>
          <p:cNvPr id="6" name="Shape 14" descr="Shape 14"/>
          <p:cNvPicPr>
            <a:picLocks noChangeAspect="1"/>
          </p:cNvPicPr>
          <p:nvPr/>
        </p:nvPicPr>
        <p:blipFill>
          <a:blip r:embed="rId10"/>
          <a:stretch>
            <a:fillRect/>
          </a:stretch>
        </p:blipFill>
        <p:spPr>
          <a:xfrm>
            <a:off x="0" y="107950"/>
            <a:ext cx="2362200" cy="612775"/>
          </a:xfrm>
          <a:prstGeom prst="rect">
            <a:avLst/>
          </a:prstGeom>
          <a:ln w="12700">
            <a:miter lim="400000"/>
          </a:ln>
        </p:spPr>
      </p:pic>
      <p:sp>
        <p:nvSpPr>
          <p:cNvPr id="7" name="Shape 15"/>
          <p:cNvSpPr/>
          <p:nvPr/>
        </p:nvSpPr>
        <p:spPr>
          <a:xfrm>
            <a:off x="0" y="6525344"/>
            <a:ext cx="9144000" cy="1"/>
          </a:xfrm>
          <a:prstGeom prst="line">
            <a:avLst/>
          </a:prstGeom>
          <a:ln>
            <a:solidFill>
              <a:srgbClr val="003368"/>
            </a:solidFill>
          </a:ln>
        </p:spPr>
        <p:txBody>
          <a:bodyPr lIns="45719" rIns="45719"/>
          <a:lstStyle/>
          <a:p>
            <a:endParaRPr/>
          </a:p>
        </p:txBody>
      </p:sp>
      <p:sp>
        <p:nvSpPr>
          <p:cNvPr id="8" name="Shape 16"/>
          <p:cNvSpPr/>
          <p:nvPr/>
        </p:nvSpPr>
        <p:spPr>
          <a:xfrm>
            <a:off x="0" y="838200"/>
            <a:ext cx="9144000" cy="76200"/>
          </a:xfrm>
          <a:prstGeom prst="rect">
            <a:avLst/>
          </a:prstGeom>
          <a:solidFill>
            <a:srgbClr val="759FB8"/>
          </a:solidFill>
          <a:ln w="12700">
            <a:miter lim="400000"/>
          </a:ln>
        </p:spPr>
        <p:txBody>
          <a:bodyPr lIns="45719" rIns="45719" anchor="ctr"/>
          <a:lstStyle/>
          <a:p>
            <a:pPr algn="ctr">
              <a:defRPr sz="2400"/>
            </a:pPr>
            <a:endParaRPr/>
          </a:p>
        </p:txBody>
      </p:sp>
      <p:sp>
        <p:nvSpPr>
          <p:cNvPr id="9" name="Shape 19"/>
          <p:cNvSpPr txBox="1"/>
          <p:nvPr/>
        </p:nvSpPr>
        <p:spPr>
          <a:xfrm>
            <a:off x="0" y="6580999"/>
            <a:ext cx="4067944" cy="264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200" i="1">
                <a:solidFill>
                  <a:srgbClr val="808080"/>
                </a:solidFill>
              </a:defRPr>
            </a:lvl1pPr>
          </a:lstStyle>
          <a:p>
            <a:r>
              <a:t>INFO20003 Database Systems</a:t>
            </a:r>
          </a:p>
        </p:txBody>
      </p:sp>
      <p:sp>
        <p:nvSpPr>
          <p:cNvPr id="10" name="Slide Number"/>
          <p:cNvSpPr txBox="1">
            <a:spLocks noGrp="1"/>
          </p:cNvSpPr>
          <p:nvPr>
            <p:ph type="sldNum" sz="quarter" idx="2"/>
          </p:nvPr>
        </p:nvSpPr>
        <p:spPr>
          <a:xfrm>
            <a:off x="8539843" y="6541696"/>
            <a:ext cx="301908" cy="288825"/>
          </a:xfrm>
          <a:prstGeom prst="rect">
            <a:avLst/>
          </a:prstGeom>
          <a:ln w="12700">
            <a:miter lim="400000"/>
          </a:ln>
        </p:spPr>
        <p:txBody>
          <a:bodyPr wrap="none" lIns="45719" rIns="45719">
            <a:spAutoFit/>
          </a:bodyPr>
          <a:lstStyle/>
          <a:p>
            <a:fld id="{86CB4B4D-7CA3-9044-876B-883B54F8677D}" type="slidenum">
              <a:t>‹#›</a:t>
            </a:fld>
            <a:endParaRPr/>
          </a:p>
        </p:txBody>
      </p:sp>
      <p:sp>
        <p:nvSpPr>
          <p:cNvPr id="11" name="Title Text"/>
          <p:cNvSpPr txBox="1">
            <a:spLocks noGrp="1"/>
          </p:cNvSpPr>
          <p:nvPr>
            <p:ph type="title"/>
          </p:nvPr>
        </p:nvSpPr>
        <p:spPr>
          <a:xfrm>
            <a:off x="2462213" y="76200"/>
            <a:ext cx="6605587" cy="685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r>
              <a:t>Title Text</a:t>
            </a:r>
          </a:p>
        </p:txBody>
      </p:sp>
      <p:sp>
        <p:nvSpPr>
          <p:cNvPr id="12"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5pPr>
      <a:lvl6pPr marL="0" marR="0" indent="4572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6pPr>
      <a:lvl7pPr marL="0" marR="0" indent="9144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7pPr>
      <a:lvl8pPr marL="0" marR="0" indent="13716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8pPr>
      <a:lvl9pPr marL="0" marR="0" indent="1828800" algn="l" defTabSz="914400" rtl="0" latinLnBrk="0">
        <a:lnSpc>
          <a:spcPct val="100000"/>
        </a:lnSpc>
        <a:spcBef>
          <a:spcPts val="0"/>
        </a:spcBef>
        <a:spcAft>
          <a:spcPts val="0"/>
        </a:spcAft>
        <a:buClrTx/>
        <a:buSzTx/>
        <a:buFontTx/>
        <a:buNone/>
        <a:tabLst/>
        <a:defRPr sz="1400" b="0" i="0" u="none" strike="noStrike" cap="none" spc="0" baseline="0">
          <a:solidFill>
            <a:srgbClr val="000000"/>
          </a:solidFill>
          <a:uFillTx/>
          <a:latin typeface="+mn-lt"/>
          <a:ea typeface="+mn-ea"/>
          <a:cs typeface="+mn-cs"/>
          <a:sym typeface="Arial"/>
        </a:defRPr>
      </a:lvl9pPr>
    </p:titleStyle>
    <p:bodyStyle>
      <a:lvl1pPr marL="342900" marR="0" indent="-1905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1pPr>
      <a:lvl2pPr marL="742950" marR="0" indent="-14605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2pPr>
      <a:lvl3pPr marL="11430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3pPr>
      <a:lvl4pPr marL="16002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4pPr>
      <a:lvl5pPr marL="20574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5pPr>
      <a:lvl6pPr marL="25146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6pPr>
      <a:lvl7pPr marL="29718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7pPr>
      <a:lvl8pPr marL="34290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8pPr>
      <a:lvl9pPr marL="3886200" marR="0" indent="-101600" algn="l" defTabSz="914400" rtl="0" latinLnBrk="0">
        <a:lnSpc>
          <a:spcPct val="100000"/>
        </a:lnSpc>
        <a:spcBef>
          <a:spcPts val="400"/>
        </a:spcBef>
        <a:spcAft>
          <a:spcPts val="0"/>
        </a:spcAft>
        <a:buClr>
          <a:srgbClr val="000000"/>
        </a:buClr>
        <a:buSzPct val="100000"/>
        <a:buFont typeface="Arial"/>
        <a:buChar char="»"/>
        <a:tabLst/>
        <a:defRPr sz="1400" b="0" i="0" u="none" strike="noStrike" cap="none" spc="0" baseline="0">
          <a:solidFill>
            <a:srgbClr val="000000"/>
          </a:solidFill>
          <a:uFillTx/>
          <a:latin typeface="+mn-lt"/>
          <a:ea typeface="+mn-ea"/>
          <a:cs typeface="+mn-cs"/>
          <a:sym typeface="Arial"/>
        </a:defRPr>
      </a:lvl9pPr>
    </p:bodyStyle>
    <p:otherStyle>
      <a:lvl1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86" name="Shape 53"/>
          <p:cNvSpPr txBox="1">
            <a:spLocks noGrp="1"/>
          </p:cNvSpPr>
          <p:nvPr>
            <p:ph type="title"/>
          </p:nvPr>
        </p:nvSpPr>
        <p:spPr>
          <a:xfrm>
            <a:off x="2438399" y="1806575"/>
            <a:ext cx="6400801" cy="1312863"/>
          </a:xfrm>
          <a:prstGeom prst="rect">
            <a:avLst/>
          </a:prstGeom>
        </p:spPr>
        <p:txBody>
          <a:bodyPr lIns="45699" tIns="45699" rIns="45699" bIns="45699"/>
          <a:lstStyle>
            <a:lvl1pPr>
              <a:defRPr sz="3200">
                <a:solidFill>
                  <a:schemeClr val="accent3">
                    <a:lumOff val="44000"/>
                  </a:schemeClr>
                </a:solidFill>
              </a:defRPr>
            </a:lvl1pPr>
          </a:lstStyle>
          <a:p>
            <a:r>
              <a:t>INFO20003 Database Systems</a:t>
            </a:r>
          </a:p>
        </p:txBody>
      </p:sp>
      <p:sp>
        <p:nvSpPr>
          <p:cNvPr id="87" name="Shape 54"/>
          <p:cNvSpPr txBox="1">
            <a:spLocks noGrp="1"/>
          </p:cNvSpPr>
          <p:nvPr>
            <p:ph type="body" sz="quarter" idx="1"/>
          </p:nvPr>
        </p:nvSpPr>
        <p:spPr>
          <a:xfrm>
            <a:off x="849958" y="4267200"/>
            <a:ext cx="7989239" cy="1250032"/>
          </a:xfrm>
          <a:prstGeom prst="rect">
            <a:avLst/>
          </a:prstGeom>
        </p:spPr>
        <p:txBody>
          <a:bodyPr lIns="45699" tIns="45699" rIns="45699" bIns="45699"/>
          <a:lstStyle/>
          <a:p>
            <a:pPr defTabSz="749808">
              <a:spcBef>
                <a:spcPts val="300"/>
              </a:spcBef>
              <a:defRPr sz="1968">
                <a:solidFill>
                  <a:schemeClr val="accent3">
                    <a:lumOff val="44000"/>
                  </a:schemeClr>
                </a:solidFill>
              </a:defRPr>
            </a:pPr>
            <a:r>
              <a:rPr dirty="0"/>
              <a:t>Tutorial 10</a:t>
            </a:r>
          </a:p>
          <a:p>
            <a:pPr defTabSz="749808">
              <a:spcBef>
                <a:spcPts val="300"/>
              </a:spcBef>
              <a:defRPr sz="1640"/>
            </a:pPr>
            <a:br>
              <a:rPr dirty="0"/>
            </a:br>
            <a:endParaRPr dirty="0"/>
          </a:p>
        </p:txBody>
      </p:sp>
      <p:sp>
        <p:nvSpPr>
          <p:cNvPr id="88" name="Shape 55"/>
          <p:cNvSpPr txBox="1">
            <a:spLocks noGrp="1"/>
          </p:cNvSpPr>
          <p:nvPr>
            <p:ph type="body" idx="21"/>
          </p:nvPr>
        </p:nvSpPr>
        <p:spPr>
          <a:xfrm>
            <a:off x="849312" y="3140966"/>
            <a:ext cx="7989886" cy="105003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lvl1pPr marL="0" indent="0" algn="ctr">
              <a:spcBef>
                <a:spcPts val="0"/>
              </a:spcBef>
              <a:buClrTx/>
              <a:buSzTx/>
              <a:buFontTx/>
              <a:buNone/>
              <a:defRPr sz="2400">
                <a:solidFill>
                  <a:srgbClr val="FFFF00"/>
                </a:solidFill>
              </a:defRPr>
            </a:lvl1pPr>
          </a:lstStyle>
          <a:p>
            <a:r>
              <a:rPr lang="en-AU" dirty="0" err="1">
                <a:solidFill>
                  <a:schemeClr val="bg1"/>
                </a:solidFill>
              </a:rPr>
              <a:t>Kuoyuan</a:t>
            </a:r>
            <a:r>
              <a:rPr lang="en-AU" dirty="0">
                <a:solidFill>
                  <a:schemeClr val="bg1"/>
                </a:solidFill>
              </a:rPr>
              <a:t> Li</a:t>
            </a:r>
            <a:endParaRPr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2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30" name="1. Exercise…"/>
          <p:cNvSpPr txBox="1"/>
          <p:nvPr/>
        </p:nvSpPr>
        <p:spPr>
          <a:xfrm>
            <a:off x="-195739" y="990599"/>
            <a:ext cx="9144001" cy="2885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t>1. Exercise</a:t>
            </a:r>
          </a:p>
          <a:p>
            <a:pPr lvl="2" indent="457200">
              <a:lnSpc>
                <a:spcPct val="150000"/>
              </a:lnSpc>
              <a:defRPr sz="2400"/>
            </a:pPr>
            <a:endParaRPr/>
          </a:p>
          <a:p>
            <a:pPr lvl="2" indent="457200">
              <a:lnSpc>
                <a:spcPct val="150000"/>
              </a:lnSpc>
              <a:defRPr sz="2400"/>
            </a:pPr>
            <a:endParaRPr/>
          </a:p>
          <a:p>
            <a:pPr lvl="2" indent="457200">
              <a:lnSpc>
                <a:spcPct val="150000"/>
              </a:lnSpc>
              <a:defRPr sz="2400"/>
            </a:pPr>
            <a:endParaRPr/>
          </a:p>
          <a:p>
            <a:pPr lvl="2" indent="457200">
              <a:lnSpc>
                <a:spcPct val="150000"/>
              </a:lnSpc>
              <a:defRPr sz="1800" b="1"/>
            </a:pPr>
            <a:r>
              <a:t>Note: only Deliver grow: 100,000 rows / year</a:t>
            </a:r>
            <a:endParaRPr>
              <a:latin typeface="Times Roman"/>
              <a:ea typeface="Times Roman"/>
              <a:cs typeface="Times Roman"/>
              <a:sym typeface="Times Roman"/>
            </a:endParaRPr>
          </a:p>
          <a:p>
            <a:pPr lvl="2" indent="457200">
              <a:lnSpc>
                <a:spcPct val="150000"/>
              </a:lnSpc>
              <a:defRPr sz="2000"/>
            </a:pPr>
            <a:r>
              <a:t>c. After five years of database use:</a:t>
            </a:r>
          </a:p>
        </p:txBody>
      </p:sp>
      <p:pic>
        <p:nvPicPr>
          <p:cNvPr id="131"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12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30" name="1. Exercise…"/>
          <p:cNvSpPr txBox="1"/>
          <p:nvPr/>
        </p:nvSpPr>
        <p:spPr>
          <a:xfrm>
            <a:off x="-195739" y="990599"/>
            <a:ext cx="9144001" cy="2885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1. Exercise</a:t>
            </a:r>
          </a:p>
          <a:p>
            <a:pPr lvl="2" indent="457200">
              <a:lnSpc>
                <a:spcPct val="150000"/>
              </a:lnSpc>
              <a:defRPr sz="2400"/>
            </a:pPr>
            <a:endParaRPr/>
          </a:p>
          <a:p>
            <a:pPr lvl="2" indent="457200">
              <a:lnSpc>
                <a:spcPct val="150000"/>
              </a:lnSpc>
              <a:defRPr sz="2400"/>
            </a:pPr>
            <a:endParaRPr/>
          </a:p>
          <a:p>
            <a:pPr lvl="2" indent="457200">
              <a:lnSpc>
                <a:spcPct val="150000"/>
              </a:lnSpc>
              <a:defRPr sz="2400"/>
            </a:pPr>
            <a:endParaRPr/>
          </a:p>
          <a:p>
            <a:pPr lvl="2" indent="457200">
              <a:lnSpc>
                <a:spcPct val="150000"/>
              </a:lnSpc>
              <a:defRPr sz="1800" b="1"/>
            </a:pPr>
            <a:r>
              <a:t>Note: only Deliver grow: 100,000 rows / year</a:t>
            </a:r>
            <a:endParaRPr>
              <a:latin typeface="Times Roman"/>
              <a:ea typeface="Times Roman"/>
              <a:cs typeface="Times Roman"/>
              <a:sym typeface="Times Roman"/>
            </a:endParaRPr>
          </a:p>
          <a:p>
            <a:pPr lvl="2" indent="457200">
              <a:lnSpc>
                <a:spcPct val="150000"/>
              </a:lnSpc>
              <a:defRPr sz="2000"/>
            </a:pPr>
            <a:r>
              <a:t>c. After five years of database use:</a:t>
            </a:r>
          </a:p>
        </p:txBody>
      </p:sp>
      <p:pic>
        <p:nvPicPr>
          <p:cNvPr id="131"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
        <p:nvSpPr>
          <p:cNvPr id="132" name="DeliveryItem = 0 + 100,000 × 5 × 19 bytes = 9,500,000 bytes…"/>
          <p:cNvSpPr txBox="1"/>
          <p:nvPr/>
        </p:nvSpPr>
        <p:spPr>
          <a:xfrm>
            <a:off x="476778" y="4555830"/>
            <a:ext cx="7006169" cy="1721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a:pPr>
            <a:r>
              <a:t>DeliveryItem = 0 + 100,000 × 5 × 19 bytes = 9,500,000 bytes </a:t>
            </a:r>
          </a:p>
          <a:p>
            <a:pPr>
              <a:defRPr sz="2000"/>
            </a:pPr>
            <a:r>
              <a:t>                                                                      (approx. 9.1 MB) </a:t>
            </a:r>
            <a:br>
              <a:rPr sz="1200">
                <a:latin typeface="Times Roman"/>
                <a:ea typeface="Times Roman"/>
                <a:cs typeface="Times Roman"/>
                <a:sym typeface="Times Roman"/>
              </a:rPr>
            </a:b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r>
              <a:t>Supplier = 7200 + 0 bytes = 7 KB </a:t>
            </a:r>
            <a:r>
              <a:rPr>
                <a:solidFill>
                  <a:srgbClr val="F73806"/>
                </a:solidFill>
              </a:rPr>
              <a:t>unchanged</a:t>
            </a:r>
          </a:p>
          <a:p>
            <a:pPr>
              <a:defRPr sz="2000"/>
            </a:pPr>
            <a:r>
              <a:t>Item = 340,000 + 0 bytes = 332 KB </a:t>
            </a:r>
            <a:r>
              <a:rPr>
                <a:solidFill>
                  <a:srgbClr val="FE3A02"/>
                </a:solidFill>
              </a:rPr>
              <a:t>unchanged</a:t>
            </a:r>
          </a:p>
        </p:txBody>
      </p:sp>
      <p:sp>
        <p:nvSpPr>
          <p:cNvPr id="133" name="Size(R) = initial size + grow speed × time × avg length of row"/>
          <p:cNvSpPr txBox="1"/>
          <p:nvPr/>
        </p:nvSpPr>
        <p:spPr>
          <a:xfrm>
            <a:off x="483388" y="4028198"/>
            <a:ext cx="7373031" cy="3752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1301FC"/>
                </a:solidFill>
              </a:defRPr>
            </a:lvl1pPr>
          </a:lstStyle>
          <a:p>
            <a:r>
              <a:t>Size(R) = initial size + grow speed × time × avg length of row</a:t>
            </a:r>
          </a:p>
        </p:txBody>
      </p:sp>
    </p:spTree>
    <p:extLst>
      <p:ext uri="{BB962C8B-B14F-4D97-AF65-F5344CB8AC3E}">
        <p14:creationId xmlns:p14="http://schemas.microsoft.com/office/powerpoint/2010/main" val="285759717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advAuto="0"/>
      <p:bldP spid="13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138"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39" name="1. Exercise…"/>
          <p:cNvSpPr txBox="1"/>
          <p:nvPr/>
        </p:nvSpPr>
        <p:spPr>
          <a:xfrm>
            <a:off x="-195739" y="990599"/>
            <a:ext cx="9144001" cy="2464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t>1. Exercise</a:t>
            </a:r>
          </a:p>
          <a:p>
            <a:pPr lvl="2" indent="457200">
              <a:lnSpc>
                <a:spcPct val="150000"/>
              </a:lnSpc>
              <a:defRPr sz="2400"/>
            </a:pPr>
            <a:endParaRPr/>
          </a:p>
          <a:p>
            <a:pPr lvl="2" indent="457200">
              <a:lnSpc>
                <a:spcPct val="150000"/>
              </a:lnSpc>
              <a:defRPr sz="2400"/>
            </a:pPr>
            <a:endParaRPr/>
          </a:p>
          <a:p>
            <a:pPr lvl="2" indent="457200">
              <a:lnSpc>
                <a:spcPct val="150000"/>
              </a:lnSpc>
              <a:defRPr sz="2400"/>
            </a:pPr>
            <a:endParaRPr/>
          </a:p>
          <a:p>
            <a:pPr lvl="2" indent="457200">
              <a:lnSpc>
                <a:spcPct val="150000"/>
              </a:lnSpc>
              <a:defRPr sz="1800" b="1"/>
            </a:pPr>
            <a:r>
              <a:t>Note: only Deliver grow: 100,000 rows / year</a:t>
            </a:r>
          </a:p>
        </p:txBody>
      </p:sp>
      <p:pic>
        <p:nvPicPr>
          <p:cNvPr id="140"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
        <p:nvSpPr>
          <p:cNvPr id="141" name="Tables such as: DeliveryItem table, Order-Item table…"/>
          <p:cNvSpPr txBox="1"/>
          <p:nvPr/>
        </p:nvSpPr>
        <p:spPr>
          <a:xfrm>
            <a:off x="474371" y="3717490"/>
            <a:ext cx="8397208"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Tables such as: </a:t>
            </a:r>
            <a:r>
              <a:rPr dirty="0" err="1"/>
              <a:t>DeliveryItem</a:t>
            </a:r>
            <a:r>
              <a:rPr dirty="0"/>
              <a:t> table</a:t>
            </a:r>
            <a:r>
              <a:rPr lang="en-AU" dirty="0"/>
              <a:t>(in this example)</a:t>
            </a:r>
            <a:r>
              <a:rPr dirty="0"/>
              <a:t>, Order-Item table</a:t>
            </a:r>
          </a:p>
          <a:p>
            <a:pPr>
              <a:defRPr sz="2000"/>
            </a:pPr>
            <a:endParaRPr dirty="0"/>
          </a:p>
          <a:p>
            <a:pPr>
              <a:defRPr sz="2000"/>
            </a:pPr>
            <a:r>
              <a:rPr dirty="0"/>
              <a:t>are known as </a:t>
            </a:r>
            <a:r>
              <a:rPr b="1" i="1" dirty="0">
                <a:solidFill>
                  <a:srgbClr val="FD2803"/>
                </a:solidFill>
                <a:latin typeface="Times Roman"/>
                <a:ea typeface="Times Roman"/>
                <a:cs typeface="Times Roman"/>
                <a:sym typeface="Times Roman"/>
              </a:rPr>
              <a:t>event tables</a:t>
            </a:r>
          </a:p>
          <a:p>
            <a:pPr>
              <a:defRPr sz="2000"/>
            </a:pPr>
            <a:endParaRPr b="1" i="1" dirty="0">
              <a:solidFill>
                <a:srgbClr val="FD2803"/>
              </a:solidFill>
              <a:latin typeface="Times Roman"/>
              <a:ea typeface="Times Roman"/>
              <a:cs typeface="Times Roman"/>
              <a:sym typeface="Times Roman"/>
            </a:endParaRPr>
          </a:p>
          <a:p>
            <a:pPr>
              <a:defRPr sz="2000"/>
            </a:pPr>
            <a:r>
              <a:rPr dirty="0"/>
              <a:t>because they record </a:t>
            </a:r>
            <a:r>
              <a:rPr dirty="0">
                <a:solidFill>
                  <a:srgbClr val="FD3E01"/>
                </a:solidFill>
              </a:rPr>
              <a:t>events</a:t>
            </a:r>
            <a:r>
              <a:rPr dirty="0"/>
              <a:t> (sales, deliveries, orders, academic results).</a:t>
            </a:r>
          </a:p>
          <a:p>
            <a:pPr>
              <a:defRPr sz="2000"/>
            </a:pPr>
            <a:r>
              <a:rPr dirty="0"/>
              <a:t> </a:t>
            </a:r>
          </a:p>
          <a:p>
            <a:pPr>
              <a:defRPr sz="2000"/>
            </a:pPr>
            <a:r>
              <a:rPr dirty="0"/>
              <a:t>The event tables need to be given </a:t>
            </a:r>
            <a:r>
              <a:rPr b="1" dirty="0"/>
              <a:t>special attention</a:t>
            </a:r>
            <a:r>
              <a:rPr dirty="0"/>
              <a:t> when applying capacity planning concepts, because they are expected to grow </a:t>
            </a:r>
            <a:r>
              <a:rPr b="1" dirty="0"/>
              <a:t>rapidly</a:t>
            </a:r>
            <a:r>
              <a:rPr dirty="0"/>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146"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3900" b="1"/>
            </a:lvl1pPr>
          </a:lstStyle>
          <a:p>
            <a:r>
              <a:t>Any questions? </a:t>
            </a:r>
          </a:p>
        </p:txBody>
      </p:sp>
      <p:sp>
        <p:nvSpPr>
          <p:cNvPr id="147"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152"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53" name="2. Key Concepts of backup &amp; recovery…"/>
          <p:cNvSpPr txBox="1"/>
          <p:nvPr/>
        </p:nvSpPr>
        <p:spPr>
          <a:xfrm>
            <a:off x="144531" y="990600"/>
            <a:ext cx="5459185" cy="1862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rPr dirty="0"/>
              <a:t>2. </a:t>
            </a:r>
            <a:r>
              <a:rPr dirty="0">
                <a:latin typeface="Times Roman"/>
                <a:ea typeface="Times Roman"/>
                <a:cs typeface="Times Roman"/>
                <a:sym typeface="Times Roman"/>
              </a:rPr>
              <a:t>Key Concepts of backup &amp; recovery</a:t>
            </a:r>
          </a:p>
          <a:p>
            <a:pPr defTabSz="457200">
              <a:lnSpc>
                <a:spcPts val="4500"/>
              </a:lnSpc>
              <a:spcBef>
                <a:spcPts val="1200"/>
              </a:spcBef>
              <a:defRPr sz="2400" b="1">
                <a:latin typeface="Times New Roman"/>
                <a:ea typeface="Times New Roman"/>
                <a:cs typeface="Times New Roman"/>
                <a:sym typeface="Times New Roman"/>
              </a:defRPr>
            </a:pPr>
            <a:endParaRPr dirty="0">
              <a:latin typeface="Times Roman"/>
              <a:ea typeface="Times Roman"/>
              <a:cs typeface="Times Roman"/>
              <a:sym typeface="Times Roman"/>
            </a:endParaRPr>
          </a:p>
          <a:p>
            <a:pPr defTabSz="457200">
              <a:spcBef>
                <a:spcPts val="1200"/>
              </a:spcBef>
              <a:defRPr sz="2000"/>
            </a:pPr>
            <a:r>
              <a:rPr dirty="0"/>
              <a:t>a. Why do we need a backup of our database? </a:t>
            </a:r>
          </a:p>
        </p:txBody>
      </p:sp>
      <p:sp>
        <p:nvSpPr>
          <p:cNvPr id="154" name="Backups of databases are required so that in the event of failure of the database system there can be a full recovery of the database so that there is no loss of data. (If we cannot make a full database recovery, we may end up with data integrity errors "/>
          <p:cNvSpPr txBox="1"/>
          <p:nvPr/>
        </p:nvSpPr>
        <p:spPr>
          <a:xfrm>
            <a:off x="344225" y="2852648"/>
            <a:ext cx="8497526" cy="1251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Backups of databases are required so that in the </a:t>
            </a:r>
            <a:r>
              <a:rPr b="1" dirty="0"/>
              <a:t>event of failure</a:t>
            </a:r>
            <a:r>
              <a:rPr dirty="0"/>
              <a:t> of the database system there can be a </a:t>
            </a:r>
            <a:r>
              <a:rPr b="1" dirty="0"/>
              <a:t>full recovery</a:t>
            </a:r>
            <a:r>
              <a:rPr dirty="0"/>
              <a:t> of the database so that there is </a:t>
            </a:r>
            <a:r>
              <a:rPr b="1" dirty="0">
                <a:solidFill>
                  <a:srgbClr val="FD3401"/>
                </a:solidFill>
              </a:rPr>
              <a:t>no loss of data</a:t>
            </a:r>
            <a:r>
              <a:rPr dirty="0"/>
              <a:t>. </a:t>
            </a:r>
            <a:r>
              <a:rPr i="1" dirty="0"/>
              <a:t>(If we cannot make a full database recovery, we may end up with data integrity errors and data mismatch)</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1"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1"/>
          <p:cNvSpPr txBox="1">
            <a:spLocks noGrp="1"/>
          </p:cNvSpPr>
          <p:nvPr>
            <p:ph type="sldNum" sz="quarter" idx="2"/>
          </p:nvPr>
        </p:nvSpPr>
        <p:spPr>
          <a:xfrm>
            <a:off x="8539843" y="6541696"/>
            <a:ext cx="288712"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159"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60" name="2. Key Concepts of backup &amp; recovery…"/>
          <p:cNvSpPr txBox="1"/>
          <p:nvPr/>
        </p:nvSpPr>
        <p:spPr>
          <a:xfrm>
            <a:off x="144531" y="990600"/>
            <a:ext cx="51610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spcBef>
                <a:spcPts val="1200"/>
              </a:spcBef>
              <a:defRPr sz="2400" b="1">
                <a:latin typeface="Times New Roman"/>
                <a:ea typeface="Times New Roman"/>
                <a:cs typeface="Times New Roman"/>
                <a:sym typeface="Times New Roman"/>
              </a:defRPr>
            </a:pPr>
            <a:r>
              <a:rPr dirty="0"/>
              <a:t>2. </a:t>
            </a:r>
            <a:r>
              <a:rPr dirty="0">
                <a:latin typeface="Times Roman"/>
                <a:ea typeface="Times Roman"/>
                <a:cs typeface="Times Roman"/>
                <a:sym typeface="Times Roman"/>
              </a:rPr>
              <a:t>Key Concepts of backup &amp; recovery</a:t>
            </a:r>
            <a:endParaRPr lang="en-AU" sz="1200" dirty="0">
              <a:latin typeface="Times Roman"/>
              <a:ea typeface="Times Roman"/>
              <a:cs typeface="Times Roman"/>
              <a:sym typeface="Times Roman"/>
            </a:endParaRPr>
          </a:p>
          <a:p>
            <a:pPr defTabSz="457200">
              <a:spcBef>
                <a:spcPts val="1200"/>
              </a:spcBef>
              <a:defRPr sz="2000"/>
            </a:pPr>
            <a:r>
              <a:rPr lang="en-AU" dirty="0"/>
              <a:t>b Backup Types </a:t>
            </a:r>
          </a:p>
        </p:txBody>
      </p:sp>
      <p:sp>
        <p:nvSpPr>
          <p:cNvPr id="7" name="ii. Physical">
            <a:extLst>
              <a:ext uri="{FF2B5EF4-FFF2-40B4-BE49-F238E27FC236}">
                <a16:creationId xmlns:a16="http://schemas.microsoft.com/office/drawing/2014/main" id="{3B717522-984F-AE4C-A0A9-D51D5F2A5A84}"/>
              </a:ext>
            </a:extLst>
          </p:cNvPr>
          <p:cNvSpPr txBox="1"/>
          <p:nvPr/>
        </p:nvSpPr>
        <p:spPr>
          <a:xfrm>
            <a:off x="323237" y="1975679"/>
            <a:ext cx="8497526"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rPr dirty="0" err="1"/>
              <a:t>i</a:t>
            </a:r>
            <a:r>
              <a:rPr dirty="0"/>
              <a:t>. Physical</a:t>
            </a:r>
          </a:p>
        </p:txBody>
      </p:sp>
      <p:sp>
        <p:nvSpPr>
          <p:cNvPr id="8" name="Direct image copy of the physical database files on the disk.…">
            <a:extLst>
              <a:ext uri="{FF2B5EF4-FFF2-40B4-BE49-F238E27FC236}">
                <a16:creationId xmlns:a16="http://schemas.microsoft.com/office/drawing/2014/main" id="{E2F4E738-E102-E744-AA38-B320E4BB1918}"/>
              </a:ext>
            </a:extLst>
          </p:cNvPr>
          <p:cNvSpPr txBox="1"/>
          <p:nvPr/>
        </p:nvSpPr>
        <p:spPr>
          <a:xfrm>
            <a:off x="447093" y="2561914"/>
            <a:ext cx="8249814"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pPr>
            <a:r>
              <a:rPr lang="en-AU" b="1" dirty="0">
                <a:solidFill>
                  <a:srgbClr val="FB2C06"/>
                </a:solidFill>
              </a:rPr>
              <a:t>Raw </a:t>
            </a:r>
            <a:r>
              <a:rPr b="1" dirty="0">
                <a:solidFill>
                  <a:srgbClr val="FB2C06"/>
                </a:solidFill>
              </a:rPr>
              <a:t>copy</a:t>
            </a:r>
            <a:r>
              <a:rPr dirty="0"/>
              <a:t> of the physical database files on the disk. </a:t>
            </a:r>
          </a:p>
          <a:p>
            <a:pPr marL="200526" indent="-200526">
              <a:buSzPct val="100000"/>
              <a:buChar char="•"/>
              <a:defRPr sz="2000"/>
            </a:pPr>
            <a:r>
              <a:rPr b="1" dirty="0">
                <a:solidFill>
                  <a:srgbClr val="F9390A"/>
                </a:solidFill>
              </a:rPr>
              <a:t>Fastest way</a:t>
            </a:r>
            <a:r>
              <a:rPr dirty="0"/>
              <a:t> to make a copy of the database using the operating system.</a:t>
            </a:r>
          </a:p>
          <a:p>
            <a:pPr>
              <a:defRPr sz="2000"/>
            </a:pPr>
            <a:endParaRPr dirty="0"/>
          </a:p>
          <a:p>
            <a:pPr marL="200526" indent="-200526">
              <a:buSzPct val="100000"/>
              <a:buChar char="•"/>
              <a:defRPr sz="2000"/>
            </a:pPr>
            <a:r>
              <a:rPr dirty="0"/>
              <a:t>In database failure, the physical copies can be restored to their original location, and the DBA can then replay all the transactions using the </a:t>
            </a:r>
            <a:r>
              <a:rPr b="1" dirty="0"/>
              <a:t>Crash Recovery log</a:t>
            </a:r>
            <a:r>
              <a:rPr dirty="0"/>
              <a:t>. (The Crash Recovery log is an area in memory that records every change we make in the database)</a:t>
            </a:r>
          </a:p>
          <a:p>
            <a:pPr>
              <a:defRPr sz="2000"/>
            </a:pPr>
            <a:endParaRPr dirty="0"/>
          </a:p>
          <a:p>
            <a:pPr marL="200526" indent="-200526">
              <a:buSzPct val="100000"/>
              <a:buChar char="•"/>
              <a:defRPr sz="2000"/>
            </a:pPr>
            <a:r>
              <a:rPr dirty="0"/>
              <a:t>To make a physical copy of the database we can either shut down the MySQL server</a:t>
            </a:r>
            <a:r>
              <a:rPr lang="en-AU" dirty="0"/>
              <a:t> (cold backup, preferable)</a:t>
            </a:r>
            <a:r>
              <a:rPr dirty="0"/>
              <a:t> or perform an open (sometimes called ‘hot’) backup. </a:t>
            </a:r>
          </a:p>
        </p:txBody>
      </p:sp>
    </p:spTree>
    <p:extLst>
      <p:ext uri="{BB962C8B-B14F-4D97-AF65-F5344CB8AC3E}">
        <p14:creationId xmlns:p14="http://schemas.microsoft.com/office/powerpoint/2010/main" val="211936120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1"/>
          <p:cNvSpPr txBox="1">
            <a:spLocks noGrp="1"/>
          </p:cNvSpPr>
          <p:nvPr>
            <p:ph type="sldNum" sz="quarter" idx="2"/>
          </p:nvPr>
        </p:nvSpPr>
        <p:spPr>
          <a:xfrm>
            <a:off x="8539843" y="6541696"/>
            <a:ext cx="288712"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159"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60" name="2. Key Concepts of backup &amp; recovery…"/>
          <p:cNvSpPr txBox="1"/>
          <p:nvPr/>
        </p:nvSpPr>
        <p:spPr>
          <a:xfrm>
            <a:off x="144531" y="990600"/>
            <a:ext cx="51610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200"/>
              </a:spcBef>
              <a:defRPr sz="2400" b="1">
                <a:latin typeface="Times New Roman"/>
                <a:ea typeface="Times New Roman"/>
                <a:cs typeface="Times New Roman"/>
                <a:sym typeface="Times New Roman"/>
              </a:defRPr>
            </a:pPr>
            <a:r>
              <a:rPr dirty="0"/>
              <a:t>2. </a:t>
            </a:r>
            <a:r>
              <a:rPr dirty="0">
                <a:latin typeface="Times Roman"/>
                <a:ea typeface="Times Roman"/>
                <a:cs typeface="Times Roman"/>
                <a:sym typeface="Times Roman"/>
              </a:rPr>
              <a:t>Key Concepts of backup &amp; recovery</a:t>
            </a:r>
            <a:endParaRPr lang="en-AU" sz="1200" dirty="0">
              <a:latin typeface="Times Roman"/>
              <a:ea typeface="Times Roman"/>
              <a:cs typeface="Times Roman"/>
              <a:sym typeface="Times Roman"/>
            </a:endParaRPr>
          </a:p>
          <a:p>
            <a:pPr defTabSz="457200">
              <a:spcBef>
                <a:spcPts val="1200"/>
              </a:spcBef>
              <a:defRPr sz="2000"/>
            </a:pPr>
            <a:r>
              <a:rPr lang="en-AU" dirty="0"/>
              <a:t>b Backup Types </a:t>
            </a:r>
          </a:p>
        </p:txBody>
      </p:sp>
      <p:sp>
        <p:nvSpPr>
          <p:cNvPr id="161" name="i. Logical"/>
          <p:cNvSpPr txBox="1"/>
          <p:nvPr/>
        </p:nvSpPr>
        <p:spPr>
          <a:xfrm>
            <a:off x="323237" y="1975679"/>
            <a:ext cx="8497526"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rPr dirty="0" err="1"/>
              <a:t>i</a:t>
            </a:r>
            <a:r>
              <a:rPr lang="en-AU" dirty="0" err="1"/>
              <a:t>i</a:t>
            </a:r>
            <a:r>
              <a:rPr dirty="0"/>
              <a:t>. Logical</a:t>
            </a:r>
          </a:p>
        </p:txBody>
      </p:sp>
      <p:sp>
        <p:nvSpPr>
          <p:cNvPr id="162" name="Save rows as they are displayed to users and the associated metadata information (column name, data types, indexes columns, type of indexes).…"/>
          <p:cNvSpPr txBox="1"/>
          <p:nvPr/>
        </p:nvSpPr>
        <p:spPr>
          <a:xfrm>
            <a:off x="447093" y="2427110"/>
            <a:ext cx="8249814" cy="3588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pPr>
            <a:r>
              <a:t>Save </a:t>
            </a:r>
            <a:r>
              <a:rPr b="1">
                <a:solidFill>
                  <a:srgbClr val="F8320A"/>
                </a:solidFill>
              </a:rPr>
              <a:t>rows</a:t>
            </a:r>
            <a:r>
              <a:t> as they are displayed to users and the </a:t>
            </a:r>
            <a:r>
              <a:rPr b="1">
                <a:solidFill>
                  <a:srgbClr val="F6350E"/>
                </a:solidFill>
              </a:rPr>
              <a:t>associated metadata information</a:t>
            </a:r>
            <a:r>
              <a:t> (column name, data types, indexes columns, type of indexes).</a:t>
            </a:r>
          </a:p>
          <a:p>
            <a:pPr marL="200526" indent="-200526">
              <a:buSzPct val="100000"/>
              <a:buChar char="•"/>
              <a:defRPr sz="2000"/>
            </a:pPr>
            <a:r>
              <a:t>Include the </a:t>
            </a:r>
            <a:r>
              <a:rPr b="1">
                <a:solidFill>
                  <a:srgbClr val="F8170B"/>
                </a:solidFill>
              </a:rPr>
              <a:t>structure</a:t>
            </a:r>
            <a:r>
              <a:t> of the table – its relationship to other entities, index information, data types.</a:t>
            </a:r>
          </a:p>
          <a:p>
            <a:pPr>
              <a:defRPr sz="2000"/>
            </a:pPr>
            <a:endParaRPr/>
          </a:p>
          <a:p>
            <a:pPr marL="200526" indent="-200526">
              <a:buSzPct val="100000"/>
              <a:buChar char="•"/>
              <a:defRPr sz="2000"/>
            </a:pPr>
            <a:r>
              <a:t>Useful when we want to </a:t>
            </a:r>
            <a:r>
              <a:rPr b="1"/>
              <a:t>move</a:t>
            </a:r>
            <a:r>
              <a:t> </a:t>
            </a:r>
            <a:r>
              <a:rPr b="1"/>
              <a:t>data</a:t>
            </a:r>
            <a:r>
              <a:t> from one to another operating system. </a:t>
            </a:r>
            <a:r>
              <a:rPr i="1"/>
              <a:t>(Physical backup cannot do that as the file format is usually unique to each operating system and database engines)</a:t>
            </a:r>
            <a:r>
              <a:t>. </a:t>
            </a:r>
          </a:p>
          <a:p>
            <a:pPr>
              <a:defRPr sz="2000"/>
            </a:pPr>
            <a:endParaRPr/>
          </a:p>
          <a:p>
            <a:pPr marL="200526" indent="-200526">
              <a:buSzPct val="100000"/>
              <a:buChar char="•"/>
              <a:defRPr sz="2000"/>
            </a:pPr>
            <a:r>
              <a:t>Very good for </a:t>
            </a:r>
            <a:r>
              <a:rPr b="1"/>
              <a:t>migrating data</a:t>
            </a:r>
            <a:r>
              <a:t> from one database to a completely different database and environment.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175"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76" name="2. Key Concepts of backup &amp; recovery…"/>
          <p:cNvSpPr txBox="1"/>
          <p:nvPr/>
        </p:nvSpPr>
        <p:spPr>
          <a:xfrm>
            <a:off x="144531" y="990600"/>
            <a:ext cx="5118756" cy="908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2. </a:t>
            </a:r>
            <a:r>
              <a:rPr>
                <a:latin typeface="Times Roman"/>
                <a:ea typeface="Times Roman"/>
                <a:cs typeface="Times Roman"/>
                <a:sym typeface="Times Roman"/>
              </a:rPr>
              <a:t>Key Concepts of backup &amp; recovery</a:t>
            </a:r>
            <a:endParaRPr sz="1200">
              <a:latin typeface="Times Roman"/>
              <a:ea typeface="Times Roman"/>
              <a:cs typeface="Times Roman"/>
              <a:sym typeface="Times Roman"/>
            </a:endParaRPr>
          </a:p>
          <a:p>
            <a:pPr defTabSz="457200">
              <a:lnSpc>
                <a:spcPts val="4100"/>
              </a:lnSpc>
              <a:spcBef>
                <a:spcPts val="1200"/>
              </a:spcBef>
              <a:defRPr sz="2000"/>
            </a:pPr>
            <a:r>
              <a:t>c. Backup Modes </a:t>
            </a:r>
          </a:p>
        </p:txBody>
      </p:sp>
      <p:sp>
        <p:nvSpPr>
          <p:cNvPr id="177" name="i. online"/>
          <p:cNvSpPr txBox="1"/>
          <p:nvPr/>
        </p:nvSpPr>
        <p:spPr>
          <a:xfrm>
            <a:off x="357833" y="2261218"/>
            <a:ext cx="8497526"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t>i. online</a:t>
            </a:r>
          </a:p>
        </p:txBody>
      </p:sp>
      <p:sp>
        <p:nvSpPr>
          <p:cNvPr id="178" name="Online backups mean that the users are still connected and are unaffected by the backup operations. There is no loss of availability of the database.…"/>
          <p:cNvSpPr txBox="1"/>
          <p:nvPr/>
        </p:nvSpPr>
        <p:spPr>
          <a:xfrm>
            <a:off x="536353" y="2636449"/>
            <a:ext cx="8249814" cy="2800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pPr>
            <a:r>
              <a:rPr dirty="0"/>
              <a:t>Online backups mean that the users are </a:t>
            </a:r>
            <a:r>
              <a:rPr b="1" dirty="0">
                <a:solidFill>
                  <a:srgbClr val="FF1701"/>
                </a:solidFill>
              </a:rPr>
              <a:t>still connected</a:t>
            </a:r>
            <a:r>
              <a:rPr dirty="0"/>
              <a:t> and are </a:t>
            </a:r>
            <a:r>
              <a:rPr b="1" dirty="0">
                <a:solidFill>
                  <a:srgbClr val="FD2903"/>
                </a:solidFill>
              </a:rPr>
              <a:t>unaffected</a:t>
            </a:r>
            <a:r>
              <a:rPr dirty="0"/>
              <a:t> by the backup operations. There is </a:t>
            </a:r>
            <a:r>
              <a:rPr b="1" dirty="0">
                <a:solidFill>
                  <a:srgbClr val="FC2B05"/>
                </a:solidFill>
              </a:rPr>
              <a:t>no loss of availability</a:t>
            </a:r>
            <a:r>
              <a:rPr dirty="0"/>
              <a:t> of the database. </a:t>
            </a:r>
            <a:endParaRPr lang="en-AU" dirty="0"/>
          </a:p>
          <a:p>
            <a:pPr marL="200526" indent="-200526">
              <a:buSzPct val="100000"/>
              <a:buChar char="•"/>
              <a:defRPr sz="2000"/>
            </a:pPr>
            <a:endParaRPr dirty="0"/>
          </a:p>
          <a:p>
            <a:pPr marL="200526" indent="-200526">
              <a:buSzPct val="100000"/>
              <a:buChar char="•"/>
              <a:defRPr sz="2000"/>
            </a:pPr>
            <a:endParaRPr sz="1200" dirty="0">
              <a:latin typeface="Times Roman"/>
              <a:ea typeface="Times Roman"/>
              <a:cs typeface="Times Roman"/>
              <a:sym typeface="Times Roman"/>
            </a:endParaRPr>
          </a:p>
          <a:p>
            <a:pPr marL="200526" indent="-200526">
              <a:buSzPct val="100000"/>
              <a:buChar char="•"/>
              <a:defRPr sz="2000"/>
            </a:pPr>
            <a:endParaRPr sz="1200" dirty="0">
              <a:latin typeface="Times Roman"/>
              <a:ea typeface="Times Roman"/>
              <a:cs typeface="Times Roman"/>
              <a:sym typeface="Times Roman"/>
            </a:endParaRPr>
          </a:p>
          <a:p>
            <a:pPr>
              <a:defRPr sz="2000"/>
            </a:pPr>
            <a:endParaRPr sz="1200" dirty="0">
              <a:latin typeface="Times Roman"/>
              <a:ea typeface="Times Roman"/>
              <a:cs typeface="Times Roman"/>
              <a:sym typeface="Times Roman"/>
            </a:endParaRPr>
          </a:p>
          <a:p>
            <a:pPr marL="200526" indent="-200526">
              <a:buSzPct val="100000"/>
              <a:buChar char="•"/>
              <a:defRPr sz="2000"/>
            </a:pPr>
            <a:r>
              <a:rPr dirty="0"/>
              <a:t>Offline backups mean that the database server process is </a:t>
            </a:r>
            <a:r>
              <a:rPr b="1" dirty="0">
                <a:solidFill>
                  <a:srgbClr val="FA2508"/>
                </a:solidFill>
              </a:rPr>
              <a:t>shut down</a:t>
            </a:r>
            <a:r>
              <a:rPr dirty="0"/>
              <a:t> while the physical copy of the file is made. No users can connect to the database or process any queries while a database is offline. </a:t>
            </a:r>
          </a:p>
        </p:txBody>
      </p:sp>
      <p:sp>
        <p:nvSpPr>
          <p:cNvPr id="179" name="ii. offline"/>
          <p:cNvSpPr txBox="1"/>
          <p:nvPr/>
        </p:nvSpPr>
        <p:spPr>
          <a:xfrm>
            <a:off x="288640" y="4018614"/>
            <a:ext cx="1148295"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b="1"/>
            </a:lvl1pPr>
          </a:lstStyle>
          <a:p>
            <a:r>
              <a:t>ii. offline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1"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184"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85" name="2. Key Concepts of backup &amp; recovery…"/>
          <p:cNvSpPr txBox="1"/>
          <p:nvPr/>
        </p:nvSpPr>
        <p:spPr>
          <a:xfrm>
            <a:off x="144531" y="990600"/>
            <a:ext cx="5118756" cy="9088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2. </a:t>
            </a:r>
            <a:r>
              <a:rPr>
                <a:latin typeface="Times Roman"/>
                <a:ea typeface="Times Roman"/>
                <a:cs typeface="Times Roman"/>
                <a:sym typeface="Times Roman"/>
              </a:rPr>
              <a:t>Key Concepts of backup &amp; recovery</a:t>
            </a:r>
            <a:endParaRPr sz="1200">
              <a:latin typeface="Times Roman"/>
              <a:ea typeface="Times Roman"/>
              <a:cs typeface="Times Roman"/>
              <a:sym typeface="Times Roman"/>
            </a:endParaRPr>
          </a:p>
          <a:p>
            <a:pPr defTabSz="457200">
              <a:lnSpc>
                <a:spcPts val="4100"/>
              </a:lnSpc>
              <a:spcBef>
                <a:spcPts val="1200"/>
              </a:spcBef>
              <a:defRPr sz="2000"/>
            </a:pPr>
            <a:r>
              <a:t>d. Backup Location</a:t>
            </a:r>
          </a:p>
        </p:txBody>
      </p:sp>
      <p:sp>
        <p:nvSpPr>
          <p:cNvPr id="186" name="i. onsite"/>
          <p:cNvSpPr txBox="1"/>
          <p:nvPr/>
        </p:nvSpPr>
        <p:spPr>
          <a:xfrm>
            <a:off x="357833" y="2261218"/>
            <a:ext cx="8497526"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t>i. onsite</a:t>
            </a:r>
          </a:p>
        </p:txBody>
      </p:sp>
      <p:sp>
        <p:nvSpPr>
          <p:cNvPr id="187" name="Onsite backups are stored on the same premises – but not the same machine – as the database.…"/>
          <p:cNvSpPr txBox="1"/>
          <p:nvPr/>
        </p:nvSpPr>
        <p:spPr>
          <a:xfrm>
            <a:off x="481689" y="2642694"/>
            <a:ext cx="8249814" cy="2492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pPr>
            <a:r>
              <a:rPr dirty="0"/>
              <a:t>Onsite backups are stored on the </a:t>
            </a:r>
            <a:r>
              <a:rPr b="1" dirty="0">
                <a:solidFill>
                  <a:srgbClr val="F8190B"/>
                </a:solidFill>
              </a:rPr>
              <a:t>same premises</a:t>
            </a:r>
            <a:r>
              <a:rPr dirty="0"/>
              <a:t> – </a:t>
            </a:r>
            <a:r>
              <a:rPr b="1" dirty="0"/>
              <a:t>but not the same machine</a:t>
            </a:r>
            <a:r>
              <a:rPr dirty="0"/>
              <a:t> – as the database. </a:t>
            </a:r>
            <a:endParaRPr lang="en-AU" dirty="0"/>
          </a:p>
          <a:p>
            <a:pPr marL="200526" indent="-200526">
              <a:buSzPct val="100000"/>
              <a:buChar char="•"/>
              <a:defRPr sz="2000"/>
            </a:pPr>
            <a:endParaRPr dirty="0"/>
          </a:p>
          <a:p>
            <a:pPr>
              <a:defRPr sz="2000"/>
            </a:pPr>
            <a:endParaRPr dirty="0"/>
          </a:p>
          <a:p>
            <a:pPr marL="200526" indent="-200526">
              <a:buSzPct val="100000"/>
              <a:buChar char="•"/>
              <a:defRPr sz="2000"/>
            </a:pPr>
            <a:endParaRPr sz="1200" dirty="0">
              <a:latin typeface="Times Roman"/>
              <a:ea typeface="Times Roman"/>
              <a:cs typeface="Times Roman"/>
              <a:sym typeface="Times Roman"/>
            </a:endParaRPr>
          </a:p>
          <a:p>
            <a:pPr marL="200526" indent="-200526">
              <a:buSzPct val="100000"/>
              <a:buChar char="•"/>
              <a:defRPr sz="2000"/>
            </a:pPr>
            <a:endParaRPr sz="1200" dirty="0">
              <a:latin typeface="Times Roman"/>
              <a:ea typeface="Times Roman"/>
              <a:cs typeface="Times Roman"/>
              <a:sym typeface="Times Roman"/>
            </a:endParaRPr>
          </a:p>
          <a:p>
            <a:pPr>
              <a:defRPr sz="2000"/>
            </a:pPr>
            <a:endParaRPr sz="1200" dirty="0">
              <a:latin typeface="Times Roman"/>
              <a:ea typeface="Times Roman"/>
              <a:cs typeface="Times Roman"/>
              <a:sym typeface="Times Roman"/>
            </a:endParaRPr>
          </a:p>
          <a:p>
            <a:pPr marL="200526" indent="-200526">
              <a:buSzPct val="100000"/>
              <a:buChar char="•"/>
              <a:defRPr sz="2000"/>
            </a:pPr>
            <a:r>
              <a:rPr dirty="0"/>
              <a:t>Offsite backups are stored in a </a:t>
            </a:r>
            <a:r>
              <a:rPr b="1" dirty="0">
                <a:solidFill>
                  <a:srgbClr val="F8280C"/>
                </a:solidFill>
              </a:rPr>
              <a:t>remote location </a:t>
            </a:r>
            <a:r>
              <a:rPr dirty="0"/>
              <a:t>(usually </a:t>
            </a:r>
            <a:r>
              <a:rPr b="1" u="sng" dirty="0"/>
              <a:t>more than 160 km away</a:t>
            </a:r>
            <a:r>
              <a:rPr dirty="0"/>
              <a:t> from the primary site). </a:t>
            </a:r>
          </a:p>
        </p:txBody>
      </p:sp>
      <p:sp>
        <p:nvSpPr>
          <p:cNvPr id="188" name="ii. offsite"/>
          <p:cNvSpPr txBox="1"/>
          <p:nvPr/>
        </p:nvSpPr>
        <p:spPr>
          <a:xfrm>
            <a:off x="288640" y="4018614"/>
            <a:ext cx="1148419"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b="1"/>
            </a:lvl1pPr>
          </a:lstStyle>
          <a:p>
            <a:r>
              <a:t>ii. offsite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93"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194" name="2. Key Concepts of backup &amp; recovery…"/>
          <p:cNvSpPr txBox="1"/>
          <p:nvPr/>
        </p:nvSpPr>
        <p:spPr>
          <a:xfrm>
            <a:off x="144531" y="990600"/>
            <a:ext cx="51610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200"/>
              </a:spcBef>
              <a:defRPr sz="2400" b="1">
                <a:latin typeface="Times New Roman"/>
                <a:ea typeface="Times New Roman"/>
                <a:cs typeface="Times New Roman"/>
                <a:sym typeface="Times New Roman"/>
              </a:defRPr>
            </a:pPr>
            <a:r>
              <a:rPr dirty="0"/>
              <a:t>2. </a:t>
            </a:r>
            <a:r>
              <a:rPr dirty="0">
                <a:latin typeface="Times Roman"/>
                <a:ea typeface="Times Roman"/>
                <a:cs typeface="Times Roman"/>
                <a:sym typeface="Times Roman"/>
              </a:rPr>
              <a:t>Key Concepts of backup &amp; recovery</a:t>
            </a:r>
            <a:endParaRPr sz="1200" dirty="0">
              <a:latin typeface="Times Roman"/>
              <a:ea typeface="Times Roman"/>
              <a:cs typeface="Times Roman"/>
              <a:sym typeface="Times Roman"/>
            </a:endParaRPr>
          </a:p>
          <a:p>
            <a:pPr defTabSz="457200">
              <a:spcBef>
                <a:spcPts val="1200"/>
              </a:spcBef>
              <a:defRPr sz="2000"/>
            </a:pPr>
            <a:r>
              <a:rPr dirty="0"/>
              <a:t>e. Backup Choices</a:t>
            </a:r>
          </a:p>
        </p:txBody>
      </p:sp>
      <p:sp>
        <p:nvSpPr>
          <p:cNvPr id="195" name="i. Full backups"/>
          <p:cNvSpPr txBox="1"/>
          <p:nvPr/>
        </p:nvSpPr>
        <p:spPr>
          <a:xfrm>
            <a:off x="370533" y="1975679"/>
            <a:ext cx="8497526"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b="1"/>
            </a:lvl1pPr>
          </a:lstStyle>
          <a:p>
            <a:r>
              <a:t>i. Full backups </a:t>
            </a:r>
          </a:p>
        </p:txBody>
      </p:sp>
      <p:sp>
        <p:nvSpPr>
          <p:cNvPr id="196" name="Back up all data in our database…"/>
          <p:cNvSpPr txBox="1"/>
          <p:nvPr/>
        </p:nvSpPr>
        <p:spPr>
          <a:xfrm>
            <a:off x="354689" y="2427662"/>
            <a:ext cx="8249814" cy="3766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buSzPct val="100000"/>
              <a:buChar char="•"/>
              <a:defRPr sz="2000"/>
            </a:pPr>
            <a:r>
              <a:t>Back up </a:t>
            </a:r>
            <a:r>
              <a:rPr b="1">
                <a:solidFill>
                  <a:srgbClr val="FD2303"/>
                </a:solidFill>
              </a:rPr>
              <a:t>all</a:t>
            </a:r>
            <a:r>
              <a:t> data in our database </a:t>
            </a: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marL="200526" indent="-200526">
              <a:buSzPct val="100000"/>
              <a:buChar char="•"/>
              <a:defRPr sz="2000"/>
            </a:pP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marL="200526" indent="-200526">
              <a:buSzPct val="100000"/>
              <a:buChar char="•"/>
              <a:defRPr sz="2000"/>
            </a:pPr>
            <a:r>
              <a:t>Only backs up the </a:t>
            </a:r>
          </a:p>
          <a:p>
            <a:pPr>
              <a:defRPr sz="2000"/>
            </a:pPr>
            <a:r>
              <a:rPr b="1">
                <a:solidFill>
                  <a:srgbClr val="FF2001"/>
                </a:solidFill>
              </a:rPr>
              <a:t>changes</a:t>
            </a:r>
            <a:r>
              <a:t> since the last </a:t>
            </a:r>
          </a:p>
          <a:p>
            <a:pPr>
              <a:defRPr sz="2000"/>
            </a:pPr>
            <a:r>
              <a:t>backup.</a:t>
            </a:r>
          </a:p>
          <a:p>
            <a:pPr>
              <a:defRPr sz="2000"/>
            </a:pPr>
            <a:endParaRPr/>
          </a:p>
          <a:p>
            <a:pPr>
              <a:defRPr sz="2000"/>
            </a:pPr>
            <a:r>
              <a:t>smaller in size </a:t>
            </a:r>
          </a:p>
          <a:p>
            <a:pPr>
              <a:defRPr sz="2000"/>
            </a:pPr>
            <a:r>
              <a:t>shorter in duration</a:t>
            </a:r>
          </a:p>
          <a:p>
            <a:pPr>
              <a:defRPr sz="2000"/>
            </a:pPr>
            <a:endParaRPr/>
          </a:p>
          <a:p>
            <a:pPr>
              <a:defRPr sz="2000"/>
            </a:pPr>
            <a:endParaRPr/>
          </a:p>
          <a:p>
            <a:pPr>
              <a:defRPr sz="2000"/>
            </a:pPr>
            <a:r>
              <a:t>back up only chosen tables</a:t>
            </a:r>
          </a:p>
        </p:txBody>
      </p:sp>
      <p:sp>
        <p:nvSpPr>
          <p:cNvPr id="197" name="ii. Incremental backups"/>
          <p:cNvSpPr txBox="1"/>
          <p:nvPr/>
        </p:nvSpPr>
        <p:spPr>
          <a:xfrm>
            <a:off x="275940" y="2955845"/>
            <a:ext cx="2913272" cy="375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b="1"/>
            </a:lvl1pPr>
          </a:lstStyle>
          <a:p>
            <a:r>
              <a:t>ii. Incremental backups</a:t>
            </a:r>
          </a:p>
        </p:txBody>
      </p:sp>
      <p:pic>
        <p:nvPicPr>
          <p:cNvPr id="198" name="Image" descr="Image"/>
          <p:cNvPicPr>
            <a:picLocks noChangeAspect="1"/>
          </p:cNvPicPr>
          <p:nvPr/>
        </p:nvPicPr>
        <p:blipFill>
          <a:blip r:embed="rId3"/>
          <a:stretch>
            <a:fillRect/>
          </a:stretch>
        </p:blipFill>
        <p:spPr>
          <a:xfrm>
            <a:off x="3479800" y="2815290"/>
            <a:ext cx="5369060" cy="3493879"/>
          </a:xfrm>
          <a:prstGeom prst="rect">
            <a:avLst/>
          </a:prstGeom>
          <a:ln w="12700">
            <a:miter lim="400000"/>
          </a:ln>
        </p:spPr>
      </p:pic>
      <p:sp>
        <p:nvSpPr>
          <p:cNvPr id="199" name="iii. Partial backups"/>
          <p:cNvSpPr txBox="1"/>
          <p:nvPr/>
        </p:nvSpPr>
        <p:spPr>
          <a:xfrm>
            <a:off x="257476" y="5448723"/>
            <a:ext cx="2334579" cy="3752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000" b="1"/>
            </a:lvl1pPr>
          </a:lstStyle>
          <a:p>
            <a:r>
              <a:t>iii. Partial backups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91" name="Title 1"/>
          <p:cNvSpPr txBox="1">
            <a:spLocks noGrp="1"/>
          </p:cNvSpPr>
          <p:nvPr>
            <p:ph type="title"/>
          </p:nvPr>
        </p:nvSpPr>
        <p:spPr>
          <a:xfrm>
            <a:off x="2462213" y="76199"/>
            <a:ext cx="6605587" cy="685801"/>
          </a:xfrm>
          <a:prstGeom prst="rect">
            <a:avLst/>
          </a:prstGeom>
        </p:spPr>
        <p:txBody>
          <a:bodyPr/>
          <a:lstStyle>
            <a:lvl1pPr>
              <a:defRPr>
                <a:solidFill>
                  <a:schemeClr val="accent3">
                    <a:lumOff val="44000"/>
                  </a:schemeClr>
                </a:solidFill>
              </a:defRPr>
            </a:lvl1pPr>
          </a:lstStyle>
          <a:p>
            <a:r>
              <a:t>Agenda</a:t>
            </a:r>
          </a:p>
        </p:txBody>
      </p:sp>
      <p:sp>
        <p:nvSpPr>
          <p:cNvPr id="92" name="TextBox 4"/>
          <p:cNvSpPr txBox="1"/>
          <p:nvPr/>
        </p:nvSpPr>
        <p:spPr>
          <a:xfrm>
            <a:off x="496612" y="837457"/>
            <a:ext cx="8571188" cy="5183086"/>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2800" b="1"/>
            </a:pPr>
            <a:endParaRPr dirty="0"/>
          </a:p>
          <a:p>
            <a:pPr marL="427789" indent="-427789">
              <a:lnSpc>
                <a:spcPct val="150000"/>
              </a:lnSpc>
              <a:buSzPct val="100000"/>
              <a:buFontTx/>
              <a:buAutoNum type="arabicPeriod"/>
              <a:defRPr sz="2800" b="1"/>
            </a:pPr>
            <a:r>
              <a:rPr lang="en-AU" dirty="0"/>
              <a:t>Review capacity planning concepts</a:t>
            </a:r>
          </a:p>
          <a:p>
            <a:pPr marL="427789" indent="-427789">
              <a:lnSpc>
                <a:spcPct val="150000"/>
              </a:lnSpc>
              <a:buSzPct val="100000"/>
              <a:buAutoNum type="arabicPeriod"/>
              <a:defRPr sz="2800" b="1"/>
            </a:pPr>
            <a:r>
              <a:rPr dirty="0"/>
              <a:t>Apply capacity planning concepts</a:t>
            </a:r>
          </a:p>
          <a:p>
            <a:pPr marL="427789" indent="-427789">
              <a:lnSpc>
                <a:spcPct val="150000"/>
              </a:lnSpc>
              <a:buSzPct val="100000"/>
              <a:buAutoNum type="arabicPeriod"/>
              <a:defRPr sz="2800" b="1"/>
            </a:pPr>
            <a:r>
              <a:rPr dirty="0"/>
              <a:t>Review of backup &amp; recovery concepts  </a:t>
            </a:r>
            <a:endParaRPr lang="en-AU" dirty="0"/>
          </a:p>
          <a:p>
            <a:pPr marL="427789" indent="-427789">
              <a:lnSpc>
                <a:spcPct val="150000"/>
              </a:lnSpc>
              <a:buSzPct val="100000"/>
              <a:buAutoNum type="arabicPeriod"/>
              <a:defRPr sz="2800" b="1"/>
            </a:pPr>
            <a:r>
              <a:rPr dirty="0"/>
              <a:t>Apply backup &amp; recovery concepts to case studies</a:t>
            </a:r>
          </a:p>
          <a:p>
            <a:pPr marL="427789" indent="-427789">
              <a:lnSpc>
                <a:spcPct val="150000"/>
              </a:lnSpc>
              <a:buSzPct val="100000"/>
              <a:buAutoNum type="arabicPeriod"/>
              <a:defRPr sz="2800" b="1"/>
            </a:pPr>
            <a:r>
              <a:rPr dirty="0"/>
              <a:t>Review transactions concept</a:t>
            </a:r>
          </a:p>
          <a:p>
            <a:pPr marL="427789" indent="-427789">
              <a:lnSpc>
                <a:spcPct val="150000"/>
              </a:lnSpc>
              <a:buSzPct val="100000"/>
              <a:buAutoNum type="arabicPeriod"/>
              <a:defRPr sz="2800" b="1"/>
            </a:pPr>
            <a:r>
              <a:rPr dirty="0"/>
              <a:t>Apply transactions concepts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04"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
        <p:nvSpPr>
          <p:cNvPr id="205" name="2. Key Concepts of backup &amp; recovery…"/>
          <p:cNvSpPr txBox="1"/>
          <p:nvPr/>
        </p:nvSpPr>
        <p:spPr>
          <a:xfrm>
            <a:off x="144531" y="990600"/>
            <a:ext cx="5118756" cy="1277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rPr dirty="0"/>
              <a:t>2. </a:t>
            </a:r>
            <a:r>
              <a:rPr dirty="0">
                <a:latin typeface="Times Roman"/>
                <a:ea typeface="Times Roman"/>
                <a:cs typeface="Times Roman"/>
                <a:sym typeface="Times Roman"/>
              </a:rPr>
              <a:t>Key Concepts of backup &amp; recovery</a:t>
            </a:r>
            <a:endParaRPr sz="1200" dirty="0">
              <a:latin typeface="Times Roman"/>
              <a:ea typeface="Times Roman"/>
              <a:cs typeface="Times Roman"/>
              <a:sym typeface="Times Roman"/>
            </a:endParaRPr>
          </a:p>
          <a:p>
            <a:pPr defTabSz="457200">
              <a:lnSpc>
                <a:spcPts val="4100"/>
              </a:lnSpc>
              <a:spcBef>
                <a:spcPts val="1200"/>
              </a:spcBef>
              <a:defRPr sz="2000"/>
            </a:pPr>
            <a:r>
              <a:rPr dirty="0"/>
              <a:t>f. How does database recovery work? </a:t>
            </a:r>
          </a:p>
        </p:txBody>
      </p:sp>
      <p:sp>
        <p:nvSpPr>
          <p:cNvPr id="206" name="Recovery of databases is nearly always in two phases: restore the backup then recover to the point of failure using the recovery log.…"/>
          <p:cNvSpPr txBox="1"/>
          <p:nvPr/>
        </p:nvSpPr>
        <p:spPr>
          <a:xfrm>
            <a:off x="344225" y="2496379"/>
            <a:ext cx="8497526" cy="278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dirty="0"/>
              <a:t>Recovery of databases is nearly always in two phases: restore the backup then recover to the point of failure using the recovery log.</a:t>
            </a:r>
            <a:br>
              <a:rPr dirty="0"/>
            </a:br>
            <a:endParaRPr dirty="0"/>
          </a:p>
          <a:p>
            <a:pPr marL="267368" indent="-267368">
              <a:buSzPct val="100000"/>
              <a:buAutoNum type="arabicPeriod"/>
              <a:defRPr sz="2000"/>
            </a:pPr>
            <a:r>
              <a:rPr dirty="0"/>
              <a:t>The first phase is the restoration of the backup to the database server machine. </a:t>
            </a:r>
          </a:p>
          <a:p>
            <a:pPr>
              <a:defRPr sz="2000"/>
            </a:pPr>
            <a:endParaRPr sz="1200" dirty="0">
              <a:latin typeface="Times Roman"/>
              <a:ea typeface="Times Roman"/>
              <a:cs typeface="Times Roman"/>
              <a:sym typeface="Times Roman"/>
            </a:endParaRPr>
          </a:p>
          <a:p>
            <a:pPr marL="267368" indent="-267368">
              <a:buSzPct val="100000"/>
              <a:buAutoNum type="arabicPeriod" startAt="2"/>
              <a:defRPr sz="2000"/>
            </a:pPr>
            <a:r>
              <a:rPr dirty="0"/>
              <a:t>The second phase is the recovery up until the point of the database failure (known as a full recovery). No committed data in the database should be lost. </a:t>
            </a:r>
            <a:endParaRPr sz="1200" dirty="0">
              <a:latin typeface="Times Roman"/>
              <a:ea typeface="Times Roman"/>
              <a:cs typeface="Times Roman"/>
              <a:sym typeface="Times Roman"/>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11"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3900" b="1"/>
            </a:lvl1pPr>
          </a:lstStyle>
          <a:p>
            <a:r>
              <a:t>Any questions? </a:t>
            </a:r>
          </a:p>
        </p:txBody>
      </p:sp>
      <p:sp>
        <p:nvSpPr>
          <p:cNvPr id="212" name="Title 1"/>
          <p:cNvSpPr txBox="1">
            <a:spLocks noGrp="1"/>
          </p:cNvSpPr>
          <p:nvPr>
            <p:ph type="title"/>
          </p:nvPr>
        </p:nvSpPr>
        <p:spPr>
          <a:xfrm>
            <a:off x="2462213" y="76199"/>
            <a:ext cx="6605587" cy="685801"/>
          </a:xfrm>
          <a:prstGeom prst="rect">
            <a:avLst/>
          </a:prstGeom>
        </p:spPr>
        <p:txBody>
          <a:bodyPr/>
          <a:lstStyle>
            <a:lvl1pPr defTabSz="886968">
              <a:defRPr sz="2716" b="1">
                <a:solidFill>
                  <a:schemeClr val="accent3">
                    <a:lumOff val="44000"/>
                  </a:schemeClr>
                </a:solidFill>
              </a:defRPr>
            </a:lvl1pPr>
          </a:lstStyle>
          <a:p>
            <a:r>
              <a:t>Review of backup &amp; recovery concepts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17"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18" name="3. Backup and recovery case study…"/>
          <p:cNvSpPr txBox="1"/>
          <p:nvPr/>
        </p:nvSpPr>
        <p:spPr>
          <a:xfrm>
            <a:off x="267741" y="990600"/>
            <a:ext cx="8608518" cy="5232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sz="2400" dirty="0"/>
              <a:t>3. Backup and recovery case study</a:t>
            </a:r>
            <a:endParaRPr sz="2400" dirty="0">
              <a:latin typeface="Times Roman"/>
              <a:ea typeface="Times Roman"/>
              <a:cs typeface="Times Roman"/>
              <a:sym typeface="Times Roman"/>
            </a:endParaRPr>
          </a:p>
          <a:p>
            <a:pPr defTabSz="457200">
              <a:spcBef>
                <a:spcPts val="1200"/>
              </a:spcBef>
              <a:defRPr sz="2000"/>
            </a:pPr>
            <a:r>
              <a:rPr sz="2000" dirty="0"/>
              <a:t>ACME Manufacturing makes widgets in its factory. The factory runs 24 hours a day, 7 days a week in three shifts. The quietest shift is the Sunday night shift, which runs from midnight Sunday to 8am Monday. While ACME manufactures widgets, the database must run. This is ACME’s only widget factory. </a:t>
            </a:r>
          </a:p>
          <a:p>
            <a:pPr defTabSz="457200">
              <a:spcBef>
                <a:spcPts val="1200"/>
              </a:spcBef>
              <a:defRPr sz="2000"/>
            </a:pPr>
            <a:r>
              <a:rPr sz="2000" dirty="0"/>
              <a:t>The database administrator has implemented a backup policy that takes a full backup every Sunday at 3am during the night shift, and then an incremental backup on Tuesday, Thursday and Saturday mornings at 3am. </a:t>
            </a:r>
          </a:p>
          <a:p>
            <a:pPr defTabSz="457200">
              <a:spcBef>
                <a:spcPts val="1200"/>
              </a:spcBef>
              <a:defRPr sz="2000"/>
            </a:pPr>
            <a:r>
              <a:rPr sz="2000" dirty="0"/>
              <a:t>The backup strategy has determined that if there is a database failure, restoration of the database is time-critical. ACME must have the shortest outage time to restore and recover the database. This means the database must be restored quickly so that the manufacturing can continue. ACME must have the smallest elapsed time from the point of failure to the database being fully operational and useable.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23"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24" name="3. Backup and recovery case study…"/>
          <p:cNvSpPr txBox="1"/>
          <p:nvPr/>
        </p:nvSpPr>
        <p:spPr>
          <a:xfrm>
            <a:off x="267741" y="990600"/>
            <a:ext cx="8608518"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a. Given the business requirements and the database administrator’s backup policy, what database backup type, mode and site would you recommend?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
        <p:nvSpPr>
          <p:cNvPr id="223"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24" name="3. Backup and recovery case study…"/>
          <p:cNvSpPr txBox="1"/>
          <p:nvPr/>
        </p:nvSpPr>
        <p:spPr>
          <a:xfrm>
            <a:off x="267741" y="990600"/>
            <a:ext cx="8608518"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a. Given the business requirements and the database administrator’s backup policy, what database backup type, mode and site would you recommend?</a:t>
            </a:r>
          </a:p>
        </p:txBody>
      </p:sp>
      <p:sp>
        <p:nvSpPr>
          <p:cNvPr id="225" name="online, offsite, physical backup.…"/>
          <p:cNvSpPr txBox="1"/>
          <p:nvPr/>
        </p:nvSpPr>
        <p:spPr>
          <a:xfrm>
            <a:off x="267741" y="2529483"/>
            <a:ext cx="8614074" cy="362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i="1" dirty="0">
                <a:latin typeface="Times Roman"/>
                <a:ea typeface="Times Roman"/>
                <a:cs typeface="Times Roman"/>
                <a:sym typeface="Times Roman"/>
              </a:rPr>
              <a:t>online, offsite, physical </a:t>
            </a:r>
            <a:r>
              <a:rPr dirty="0"/>
              <a:t>backup.</a:t>
            </a:r>
          </a:p>
          <a:p>
            <a:pPr>
              <a:defRPr sz="2000"/>
            </a:pPr>
            <a:r>
              <a:rPr dirty="0"/>
              <a:t> </a:t>
            </a:r>
          </a:p>
          <a:p>
            <a:pPr>
              <a:defRPr sz="2000"/>
            </a:pPr>
            <a:r>
              <a:rPr dirty="0"/>
              <a:t>The online backup would mean there would be </a:t>
            </a:r>
            <a:r>
              <a:rPr b="1" dirty="0">
                <a:solidFill>
                  <a:srgbClr val="FE1902"/>
                </a:solidFill>
              </a:rPr>
              <a:t>no interruption</a:t>
            </a:r>
            <a:r>
              <a:rPr dirty="0"/>
              <a:t> of operations at ACME. </a:t>
            </a:r>
          </a:p>
          <a:p>
            <a:pPr>
              <a:defRPr sz="2000"/>
            </a:pPr>
            <a:endParaRPr dirty="0"/>
          </a:p>
          <a:p>
            <a:pPr>
              <a:defRPr sz="2000"/>
            </a:pPr>
            <a:r>
              <a:rPr dirty="0"/>
              <a:t>The physical backup is the preferred type of backup because it is the </a:t>
            </a:r>
            <a:r>
              <a:rPr b="1" dirty="0">
                <a:solidFill>
                  <a:srgbClr val="FE2A02"/>
                </a:solidFill>
              </a:rPr>
              <a:t>fastest</a:t>
            </a:r>
            <a:r>
              <a:rPr dirty="0"/>
              <a:t> to backup and restore. </a:t>
            </a:r>
          </a:p>
          <a:p>
            <a:pPr>
              <a:defRPr sz="2000"/>
            </a:pPr>
            <a:endParaRPr dirty="0">
              <a:latin typeface="Times Roman"/>
              <a:ea typeface="Times Roman"/>
              <a:cs typeface="Times Roman"/>
              <a:sym typeface="Times Roman"/>
            </a:endParaRPr>
          </a:p>
          <a:p>
            <a:pPr>
              <a:defRPr sz="2000"/>
            </a:pPr>
            <a:r>
              <a:rPr dirty="0"/>
              <a:t>While having an onsite backup creates a risk of a single point of failure, it is ACME’s only widget factory, so if it was to be destroyed ACME does not have anywhere else to make widgets. An offsite backup provides little advantage. </a:t>
            </a:r>
          </a:p>
        </p:txBody>
      </p:sp>
    </p:spTree>
    <p:extLst>
      <p:ext uri="{BB962C8B-B14F-4D97-AF65-F5344CB8AC3E}">
        <p14:creationId xmlns:p14="http://schemas.microsoft.com/office/powerpoint/2010/main" val="412285200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230"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31" name="3. Backup and recovery case study…"/>
          <p:cNvSpPr txBox="1"/>
          <p:nvPr/>
        </p:nvSpPr>
        <p:spPr>
          <a:xfrm>
            <a:off x="267741" y="990600"/>
            <a:ext cx="8608518"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b. Consider the Full and Incremental backup timeline in Figure 1. If the database suffered a media failure on Friday at 9:23am, how many backups would need to be restored? </a:t>
            </a:r>
          </a:p>
        </p:txBody>
      </p:sp>
      <p:pic>
        <p:nvPicPr>
          <p:cNvPr id="233" name="Image" descr="Image"/>
          <p:cNvPicPr>
            <a:picLocks noChangeAspect="1"/>
          </p:cNvPicPr>
          <p:nvPr/>
        </p:nvPicPr>
        <p:blipFill>
          <a:blip r:embed="rId3"/>
          <a:stretch>
            <a:fillRect/>
          </a:stretch>
        </p:blipFill>
        <p:spPr>
          <a:xfrm>
            <a:off x="4464326" y="2521531"/>
            <a:ext cx="4604204" cy="2788261"/>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
        <p:nvSpPr>
          <p:cNvPr id="230"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31" name="3. Backup and recovery case study…"/>
          <p:cNvSpPr txBox="1"/>
          <p:nvPr/>
        </p:nvSpPr>
        <p:spPr>
          <a:xfrm>
            <a:off x="267741" y="990600"/>
            <a:ext cx="8608518"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b. Consider the Full and Incremental backup timeline in Figure 1. If the database suffered a media failure on Friday at 9:23am, how many backups would need to be restored? </a:t>
            </a:r>
          </a:p>
        </p:txBody>
      </p:sp>
      <p:sp>
        <p:nvSpPr>
          <p:cNvPr id="232" name="Three backups would need to be…"/>
          <p:cNvSpPr txBox="1"/>
          <p:nvPr/>
        </p:nvSpPr>
        <p:spPr>
          <a:xfrm>
            <a:off x="264963" y="2702788"/>
            <a:ext cx="8614074" cy="3334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dirty="0"/>
              <a:t>Three backups would need to be </a:t>
            </a:r>
          </a:p>
          <a:p>
            <a:pPr>
              <a:defRPr sz="2000"/>
            </a:pPr>
            <a:r>
              <a:rPr dirty="0"/>
              <a:t>restored:</a:t>
            </a:r>
          </a:p>
          <a:p>
            <a:pPr>
              <a:defRPr sz="2000"/>
            </a:pPr>
            <a:endParaRPr dirty="0"/>
          </a:p>
          <a:p>
            <a:pPr marL="267368" indent="-267368">
              <a:buSzPct val="100000"/>
              <a:buAutoNum type="arabicPeriod"/>
              <a:defRPr sz="2000"/>
            </a:pPr>
            <a:r>
              <a:rPr dirty="0"/>
              <a:t>The Sunday full backup </a:t>
            </a:r>
            <a:endParaRPr dirty="0">
              <a:latin typeface="Times Roman"/>
              <a:ea typeface="Times Roman"/>
              <a:cs typeface="Times Roman"/>
              <a:sym typeface="Times Roman"/>
            </a:endParaRPr>
          </a:p>
          <a:p>
            <a:pPr marL="267368" indent="-267368">
              <a:buSzPct val="100000"/>
              <a:buAutoNum type="arabicPeriod"/>
              <a:defRPr sz="2000"/>
            </a:pPr>
            <a:r>
              <a:rPr dirty="0"/>
              <a:t>The Tuesday incremental backup </a:t>
            </a:r>
            <a:endParaRPr dirty="0">
              <a:latin typeface="Times Roman"/>
              <a:ea typeface="Times Roman"/>
              <a:cs typeface="Times Roman"/>
              <a:sym typeface="Times Roman"/>
            </a:endParaRPr>
          </a:p>
          <a:p>
            <a:pPr marL="267368" indent="-267368">
              <a:buSzPct val="100000"/>
              <a:buAutoNum type="arabicPeriod"/>
              <a:defRPr sz="2000"/>
            </a:pPr>
            <a:r>
              <a:rPr dirty="0"/>
              <a:t>The Thursday incremental backup </a:t>
            </a:r>
            <a:endParaRPr dirty="0">
              <a:latin typeface="Times Roman"/>
              <a:ea typeface="Times Roman"/>
              <a:cs typeface="Times Roman"/>
              <a:sym typeface="Times Roman"/>
            </a:endParaRPr>
          </a:p>
          <a:p>
            <a:pPr>
              <a:defRPr sz="2000"/>
            </a:pPr>
            <a:endParaRPr dirty="0">
              <a:latin typeface="Times Roman"/>
              <a:ea typeface="Times Roman"/>
              <a:cs typeface="Times Roman"/>
              <a:sym typeface="Times Roman"/>
            </a:endParaRPr>
          </a:p>
          <a:p>
            <a:pPr>
              <a:defRPr sz="2000"/>
            </a:pPr>
            <a:endParaRPr dirty="0">
              <a:latin typeface="Times Roman"/>
              <a:ea typeface="Times Roman"/>
              <a:cs typeface="Times Roman"/>
              <a:sym typeface="Times Roman"/>
            </a:endParaRPr>
          </a:p>
          <a:p>
            <a:pPr>
              <a:defRPr sz="2000"/>
            </a:pPr>
            <a:endParaRPr dirty="0">
              <a:latin typeface="Times Roman"/>
              <a:ea typeface="Times Roman"/>
              <a:cs typeface="Times Roman"/>
              <a:sym typeface="Times Roman"/>
            </a:endParaRPr>
          </a:p>
          <a:p>
            <a:pPr>
              <a:defRPr sz="2000"/>
            </a:pPr>
            <a:r>
              <a:rPr dirty="0"/>
              <a:t>The DBA would also replay the crash recovery logs from Friday morning until Friday 9:23am. </a:t>
            </a:r>
          </a:p>
        </p:txBody>
      </p:sp>
      <p:pic>
        <p:nvPicPr>
          <p:cNvPr id="233" name="Image" descr="Image"/>
          <p:cNvPicPr>
            <a:picLocks noChangeAspect="1"/>
          </p:cNvPicPr>
          <p:nvPr/>
        </p:nvPicPr>
        <p:blipFill>
          <a:blip r:embed="rId3"/>
          <a:stretch>
            <a:fillRect/>
          </a:stretch>
        </p:blipFill>
        <p:spPr>
          <a:xfrm>
            <a:off x="4464326" y="2521531"/>
            <a:ext cx="4604204" cy="2788261"/>
          </a:xfrm>
          <a:prstGeom prst="rect">
            <a:avLst/>
          </a:prstGeom>
          <a:ln w="12700">
            <a:miter lim="400000"/>
          </a:ln>
        </p:spPr>
      </p:pic>
    </p:spTree>
    <p:extLst>
      <p:ext uri="{BB962C8B-B14F-4D97-AF65-F5344CB8AC3E}">
        <p14:creationId xmlns:p14="http://schemas.microsoft.com/office/powerpoint/2010/main" val="187721940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238"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39" name="3. Backup and recovery case study…"/>
          <p:cNvSpPr txBox="1"/>
          <p:nvPr/>
        </p:nvSpPr>
        <p:spPr>
          <a:xfrm>
            <a:off x="267741" y="990600"/>
            <a:ext cx="8608518"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c. Given the same failure, what would be the benefits and costs of changing the backup strategy to do full backups on Sunday, Tuesday, Thursday and Saturday mornings at 3am?</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
        <p:nvSpPr>
          <p:cNvPr id="238"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
        <p:nvSpPr>
          <p:cNvPr id="239" name="3. Backup and recovery case study…"/>
          <p:cNvSpPr txBox="1"/>
          <p:nvPr/>
        </p:nvSpPr>
        <p:spPr>
          <a:xfrm>
            <a:off x="267741" y="990600"/>
            <a:ext cx="8608518"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3. Backup and recovery case study</a:t>
            </a:r>
            <a:endParaRPr dirty="0">
              <a:latin typeface="Times Roman"/>
              <a:ea typeface="Times Roman"/>
              <a:cs typeface="Times Roman"/>
              <a:sym typeface="Times Roman"/>
            </a:endParaRPr>
          </a:p>
          <a:p>
            <a:pPr defTabSz="457200">
              <a:spcBef>
                <a:spcPts val="1200"/>
              </a:spcBef>
              <a:defRPr sz="2000"/>
            </a:pPr>
            <a:r>
              <a:rPr dirty="0"/>
              <a:t>c. Given the same failure, what would be the benefits and costs of changing the backup strategy to do full backups on Sunday, Tuesday, Thursday and Saturday mornings at 3am?</a:t>
            </a:r>
          </a:p>
        </p:txBody>
      </p:sp>
      <p:sp>
        <p:nvSpPr>
          <p:cNvPr id="240" name="Benefits: In the restore and recovery phase, this strategy would reduce the time to fully restore the database from the last full backup and apply the crash recovery logs. This would mean ACME are going to be fully operational faster than if the Full and"/>
          <p:cNvSpPr txBox="1"/>
          <p:nvPr/>
        </p:nvSpPr>
        <p:spPr>
          <a:xfrm>
            <a:off x="264963" y="2597731"/>
            <a:ext cx="8614074" cy="30676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000"/>
            </a:pPr>
            <a:r>
              <a:rPr b="1"/>
              <a:t>Benefits</a:t>
            </a:r>
            <a:r>
              <a:t>: In the restore and recovery phase, this strategy would </a:t>
            </a:r>
            <a:r>
              <a:rPr>
                <a:solidFill>
                  <a:srgbClr val="FD3604"/>
                </a:solidFill>
              </a:rPr>
              <a:t>reduce the time</a:t>
            </a:r>
            <a:r>
              <a:t> to fully restore the database from the last full backup and apply the crash recovery logs. This would mean ACME are going to be fully operational </a:t>
            </a:r>
            <a:r>
              <a:rPr>
                <a:solidFill>
                  <a:srgbClr val="FA3A08"/>
                </a:solidFill>
              </a:rPr>
              <a:t>faster</a:t>
            </a:r>
            <a:r>
              <a:t> than if the Full and Incremental strategy was used. </a:t>
            </a: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r>
              <a:rPr b="1"/>
              <a:t>Costs</a:t>
            </a:r>
            <a:r>
              <a:t>: </a:t>
            </a:r>
            <a:r>
              <a:rPr>
                <a:solidFill>
                  <a:srgbClr val="F9280A"/>
                </a:solidFill>
              </a:rPr>
              <a:t>More space</a:t>
            </a:r>
            <a:r>
              <a:t> would be required to back up the database as the backup will take everything and not just the changes. As there is more data to copy, the backup will </a:t>
            </a:r>
            <a:r>
              <a:rPr>
                <a:solidFill>
                  <a:srgbClr val="F91109"/>
                </a:solidFill>
              </a:rPr>
              <a:t>take longer to complete</a:t>
            </a:r>
            <a:r>
              <a:t>. There is a risk that if we don’t remove the backups from the database server, we could fill up the file system. </a:t>
            </a:r>
          </a:p>
        </p:txBody>
      </p:sp>
    </p:spTree>
    <p:extLst>
      <p:ext uri="{BB962C8B-B14F-4D97-AF65-F5344CB8AC3E}">
        <p14:creationId xmlns:p14="http://schemas.microsoft.com/office/powerpoint/2010/main" val="315976007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45"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3900" b="1"/>
            </a:lvl1pPr>
          </a:lstStyle>
          <a:p>
            <a:r>
              <a:t>Any questions? </a:t>
            </a:r>
          </a:p>
        </p:txBody>
      </p:sp>
      <p:sp>
        <p:nvSpPr>
          <p:cNvPr id="246" name="Title 1"/>
          <p:cNvSpPr txBox="1">
            <a:spLocks noGrp="1"/>
          </p:cNvSpPr>
          <p:nvPr>
            <p:ph type="title"/>
          </p:nvPr>
        </p:nvSpPr>
        <p:spPr>
          <a:xfrm>
            <a:off x="2462213" y="76199"/>
            <a:ext cx="6605587" cy="685801"/>
          </a:xfrm>
          <a:prstGeom prst="rect">
            <a:avLst/>
          </a:prstGeom>
        </p:spPr>
        <p:txBody>
          <a:bodyPr/>
          <a:lstStyle>
            <a:lvl1pPr defTabSz="676655">
              <a:defRPr sz="2072" b="1">
                <a:solidFill>
                  <a:schemeClr val="accent3">
                    <a:lumOff val="44000"/>
                  </a:schemeClr>
                </a:solidFill>
              </a:defRPr>
            </a:lvl1pPr>
          </a:lstStyle>
          <a:p>
            <a:r>
              <a:t>Apply backup &amp; recovery concepts to case studies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2800" dirty="0">
                <a:solidFill>
                  <a:schemeClr val="bg1"/>
                </a:solidFill>
              </a:rPr>
              <a:t>Capacity Planning</a:t>
            </a:r>
          </a:p>
        </p:txBody>
      </p:sp>
      <p:sp>
        <p:nvSpPr>
          <p:cNvPr id="3" name="Content Placeholder 2"/>
          <p:cNvSpPr>
            <a:spLocks noGrp="1"/>
          </p:cNvSpPr>
          <p:nvPr>
            <p:ph sz="quarter" idx="12"/>
          </p:nvPr>
        </p:nvSpPr>
        <p:spPr>
          <a:xfrm>
            <a:off x="107504" y="1340492"/>
            <a:ext cx="9276339" cy="5327650"/>
          </a:xfrm>
        </p:spPr>
        <p:txBody>
          <a:bodyPr>
            <a:normAutofit/>
          </a:bodyPr>
          <a:lstStyle/>
          <a:p>
            <a:pPr marL="0" indent="0">
              <a:buNone/>
            </a:pPr>
            <a:r>
              <a:rPr lang="en-AU" sz="2400" dirty="0"/>
              <a:t>Capacity Planning: the process of predicting when future load levels will saturate the system and determining the most cost-effective way of delaying system saturation as much as possible.</a:t>
            </a:r>
          </a:p>
          <a:p>
            <a:pPr marL="0" indent="0">
              <a:buNone/>
            </a:pPr>
            <a:endParaRPr lang="en-AU" sz="2400" dirty="0"/>
          </a:p>
          <a:p>
            <a:pPr lvl="2"/>
            <a:endParaRPr lang="en-AU" sz="2400" dirty="0"/>
          </a:p>
        </p:txBody>
      </p:sp>
      <p:sp>
        <p:nvSpPr>
          <p:cNvPr id="4" name="Rectangle 3">
            <a:extLst>
              <a:ext uri="{FF2B5EF4-FFF2-40B4-BE49-F238E27FC236}">
                <a16:creationId xmlns:a16="http://schemas.microsoft.com/office/drawing/2014/main" id="{5143B539-C12F-5947-BCC3-315B40560028}"/>
              </a:ext>
            </a:extLst>
          </p:cNvPr>
          <p:cNvSpPr/>
          <p:nvPr/>
        </p:nvSpPr>
        <p:spPr>
          <a:xfrm>
            <a:off x="287386" y="3234128"/>
            <a:ext cx="8087194" cy="1569660"/>
          </a:xfrm>
          <a:prstGeom prst="rect">
            <a:avLst/>
          </a:prstGeom>
        </p:spPr>
        <p:txBody>
          <a:bodyPr wrap="square">
            <a:spAutoFit/>
          </a:bodyPr>
          <a:lstStyle/>
          <a:p>
            <a:r>
              <a:rPr lang="en-AU" sz="2400" dirty="0"/>
              <a:t>To calculate database size:</a:t>
            </a:r>
          </a:p>
          <a:p>
            <a:pPr marL="342900" indent="-342900">
              <a:buFont typeface="Arial" panose="020B0604020202020204" pitchFamily="34" charset="0"/>
              <a:buChar char="•"/>
            </a:pPr>
            <a:r>
              <a:rPr lang="en-AU" sz="2400" dirty="0"/>
              <a:t>Treat database size as the sum of </a:t>
            </a:r>
            <a:r>
              <a:rPr lang="en-AU" sz="2400" u="sng" dirty="0"/>
              <a:t>all table sizes</a:t>
            </a:r>
          </a:p>
          <a:p>
            <a:pPr marL="342900" indent="-342900">
              <a:buFont typeface="Arial" panose="020B0604020202020204" pitchFamily="34" charset="0"/>
              <a:buChar char="•"/>
            </a:pPr>
            <a:r>
              <a:rPr lang="en-AU" sz="2400" dirty="0"/>
              <a:t>Each table size = number of rows * average row width</a:t>
            </a:r>
          </a:p>
          <a:p>
            <a:pPr marL="342900" indent="-342900">
              <a:buFont typeface="Arial" panose="020B0604020202020204" pitchFamily="34" charset="0"/>
              <a:buChar char="•"/>
            </a:pPr>
            <a:r>
              <a:rPr lang="en-AU" sz="2400" dirty="0"/>
              <a:t>Consider the growth of some tables</a:t>
            </a:r>
          </a:p>
        </p:txBody>
      </p:sp>
    </p:spTree>
    <p:extLst>
      <p:ext uri="{BB962C8B-B14F-4D97-AF65-F5344CB8AC3E}">
        <p14:creationId xmlns:p14="http://schemas.microsoft.com/office/powerpoint/2010/main" val="2774945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5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52" name="4. Transaction Key Concept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4. Transaction Key Concepts</a:t>
            </a:r>
            <a:endParaRPr>
              <a:latin typeface="Times Roman"/>
              <a:ea typeface="Times Roman"/>
              <a:cs typeface="Times Roman"/>
              <a:sym typeface="Times Roman"/>
            </a:endParaRPr>
          </a:p>
          <a:p>
            <a:pPr defTabSz="457200">
              <a:lnSpc>
                <a:spcPts val="4100"/>
              </a:lnSpc>
              <a:spcBef>
                <a:spcPts val="1200"/>
              </a:spcBef>
              <a:defRPr sz="2000"/>
            </a:pPr>
            <a:r>
              <a:t>a. What is a transaction? </a:t>
            </a:r>
          </a:p>
        </p:txBody>
      </p:sp>
      <p:sp>
        <p:nvSpPr>
          <p:cNvPr id="253" name="A transaction is a logical unit of work that must either be entirely completed or aborted.…"/>
          <p:cNvSpPr txBox="1"/>
          <p:nvPr/>
        </p:nvSpPr>
        <p:spPr>
          <a:xfrm>
            <a:off x="499015" y="2283734"/>
            <a:ext cx="8145970" cy="3004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A transaction is a </a:t>
            </a:r>
            <a:r>
              <a:rPr b="1">
                <a:solidFill>
                  <a:srgbClr val="F92E0A"/>
                </a:solidFill>
              </a:rPr>
              <a:t>logical unit of work</a:t>
            </a:r>
            <a:r>
              <a:t> that must either be </a:t>
            </a:r>
            <a:r>
              <a:rPr u="sng"/>
              <a:t>entirely completed or aborted</a:t>
            </a:r>
            <a:r>
              <a:t>. </a:t>
            </a:r>
          </a:p>
          <a:p>
            <a:pPr>
              <a:defRPr sz="2000"/>
            </a:pPr>
            <a:endParaRPr/>
          </a:p>
          <a:p>
            <a:pPr>
              <a:defRPr sz="2000"/>
            </a:pPr>
            <a:r>
              <a:t>A transaction usually corresponds to a single “action” that involves several changes to the database, for example, removing an employee and all their related data from the database, or an actual financial transaction that removes funds from one account and adds them to another. </a:t>
            </a:r>
          </a:p>
          <a:p>
            <a:pPr>
              <a:defRPr sz="2000"/>
            </a:pPr>
            <a:endParaRPr/>
          </a:p>
          <a:p>
            <a:pPr>
              <a:defRPr sz="2000"/>
            </a:pPr>
            <a:r>
              <a:t>Transactions adhere to the</a:t>
            </a:r>
            <a:r>
              <a:rPr b="1"/>
              <a:t> ACID principles</a:t>
            </a:r>
            <a:r>
              <a: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1"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258"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59" name="4. Transaction Key Concept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4. Transaction Key Concepts</a:t>
            </a:r>
            <a:endParaRPr>
              <a:latin typeface="Times Roman"/>
              <a:ea typeface="Times Roman"/>
              <a:cs typeface="Times Roman"/>
              <a:sym typeface="Times Roman"/>
            </a:endParaRPr>
          </a:p>
          <a:p>
            <a:pPr defTabSz="457200">
              <a:lnSpc>
                <a:spcPts val="4100"/>
              </a:lnSpc>
              <a:spcBef>
                <a:spcPts val="1200"/>
              </a:spcBef>
              <a:defRPr sz="2000"/>
            </a:pPr>
            <a:r>
              <a:t>b. What is ACID</a:t>
            </a:r>
          </a:p>
        </p:txBody>
      </p:sp>
      <p:sp>
        <p:nvSpPr>
          <p:cNvPr id="260" name="Four desirable properties of transactions. DBMS that implements transactions that achieve these properties is “ACID-compliant”…"/>
          <p:cNvSpPr txBox="1"/>
          <p:nvPr/>
        </p:nvSpPr>
        <p:spPr>
          <a:xfrm>
            <a:off x="499015" y="2154774"/>
            <a:ext cx="8145970" cy="31096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Four desirable properties of transactions. DBMS that implements transactions that achieve these properties is “</a:t>
            </a:r>
            <a:r>
              <a:rPr b="1"/>
              <a:t>ACID-compliant</a:t>
            </a:r>
            <a:r>
              <a:t>”</a:t>
            </a:r>
          </a:p>
          <a:p>
            <a:pPr>
              <a:defRPr sz="2000"/>
            </a:pPr>
            <a:endParaRPr/>
          </a:p>
          <a:p>
            <a:pPr>
              <a:defRPr sz="2000"/>
            </a:pPr>
            <a:endParaRPr sz="1200">
              <a:latin typeface="Times Roman"/>
              <a:ea typeface="Times Roman"/>
              <a:cs typeface="Times Roman"/>
              <a:sym typeface="Times Roman"/>
            </a:endParaRPr>
          </a:p>
          <a:p>
            <a:pPr>
              <a:defRPr sz="2000"/>
            </a:pPr>
            <a:r>
              <a:rPr b="1">
                <a:latin typeface="Times Roman"/>
                <a:ea typeface="Times Roman"/>
                <a:cs typeface="Times Roman"/>
                <a:sym typeface="Times Roman"/>
              </a:rPr>
              <a:t>Atomic </a:t>
            </a:r>
            <a:r>
              <a:t>– Each transaction either </a:t>
            </a:r>
            <a:r>
              <a:rPr>
                <a:solidFill>
                  <a:srgbClr val="F92D09"/>
                </a:solidFill>
              </a:rPr>
              <a:t>entirely succeeds or entirely fails</a:t>
            </a:r>
            <a:r>
              <a:t>. If a failure occurs mid- transaction, the DBMS must discard (roll back) all of the transaction’s changes up to that point. </a:t>
            </a:r>
          </a:p>
          <a:p>
            <a:pPr>
              <a:defRPr sz="2000"/>
            </a:pPr>
            <a:endParaRPr/>
          </a:p>
          <a:p>
            <a:pPr>
              <a:defRPr sz="2000"/>
            </a:pPr>
            <a:endParaRPr sz="1200">
              <a:latin typeface="Times Roman"/>
              <a:ea typeface="Times Roman"/>
              <a:cs typeface="Times Roman"/>
              <a:sym typeface="Times Roman"/>
            </a:endParaRPr>
          </a:p>
          <a:p>
            <a:pPr>
              <a:defRPr sz="2000"/>
            </a:pPr>
            <a:r>
              <a:rPr b="1">
                <a:latin typeface="Times Roman"/>
                <a:ea typeface="Times Roman"/>
                <a:cs typeface="Times Roman"/>
                <a:sym typeface="Times Roman"/>
              </a:rPr>
              <a:t>Consistent – </a:t>
            </a:r>
            <a:r>
              <a:t>Upon completion, a transaction must respect </a:t>
            </a:r>
            <a:r>
              <a:rPr>
                <a:solidFill>
                  <a:srgbClr val="FA2408"/>
                </a:solidFill>
              </a:rPr>
              <a:t>data integrity</a:t>
            </a:r>
            <a:r>
              <a:t> rules (constraints) and leave the database in a </a:t>
            </a:r>
            <a:r>
              <a:rPr>
                <a:solidFill>
                  <a:srgbClr val="FA4208"/>
                </a:solidFill>
              </a:rPr>
              <a:t>consistent</a:t>
            </a:r>
            <a:r>
              <a:t> state.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1"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265"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66" name="4. Transaction Key Concept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4. Transaction Key Concepts</a:t>
            </a:r>
            <a:endParaRPr>
              <a:latin typeface="Times Roman"/>
              <a:ea typeface="Times Roman"/>
              <a:cs typeface="Times Roman"/>
              <a:sym typeface="Times Roman"/>
            </a:endParaRPr>
          </a:p>
          <a:p>
            <a:pPr defTabSz="457200">
              <a:lnSpc>
                <a:spcPts val="4100"/>
              </a:lnSpc>
              <a:spcBef>
                <a:spcPts val="1200"/>
              </a:spcBef>
              <a:defRPr sz="2000"/>
            </a:pPr>
            <a:r>
              <a:t>b. What is ACID</a:t>
            </a:r>
          </a:p>
        </p:txBody>
      </p:sp>
      <p:sp>
        <p:nvSpPr>
          <p:cNvPr id="267" name="Isolated – Changes made in one transaction cannot be seen from within other transactions. Transactions give the impression of being executed side-by-side simultaneously, although in practice, the need for data locking means that some transactions might b"/>
          <p:cNvSpPr txBox="1"/>
          <p:nvPr/>
        </p:nvSpPr>
        <p:spPr>
          <a:xfrm>
            <a:off x="552568" y="2643678"/>
            <a:ext cx="8038864" cy="26397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b="1">
                <a:latin typeface="Times Roman"/>
                <a:ea typeface="Times Roman"/>
                <a:cs typeface="Times Roman"/>
                <a:sym typeface="Times Roman"/>
              </a:rPr>
              <a:t>Isolated </a:t>
            </a:r>
            <a:r>
              <a:t>– Changes made in one transaction </a:t>
            </a:r>
            <a:r>
              <a:rPr>
                <a:solidFill>
                  <a:srgbClr val="F9460C"/>
                </a:solidFill>
              </a:rPr>
              <a:t>cannot be seen</a:t>
            </a:r>
            <a:r>
              <a:t> from within other transactions. Transactions give the impression of being executed side-by-side simultaneously, although in practice, the need for data locking means that some transactions might be delayed by other transactions as they wait for locks to be released. </a:t>
            </a:r>
          </a:p>
          <a:p>
            <a:pPr>
              <a:defRPr sz="2000"/>
            </a:pPr>
            <a:endParaRPr/>
          </a:p>
          <a:p>
            <a:pPr>
              <a:defRPr sz="2000"/>
            </a:pPr>
            <a:endParaRPr sz="1200">
              <a:latin typeface="Times Roman"/>
              <a:ea typeface="Times Roman"/>
              <a:cs typeface="Times Roman"/>
              <a:sym typeface="Times Roman"/>
            </a:endParaRPr>
          </a:p>
          <a:p>
            <a:pPr>
              <a:defRPr sz="2000"/>
            </a:pPr>
            <a:r>
              <a:rPr b="1">
                <a:latin typeface="Times Roman"/>
                <a:ea typeface="Times Roman"/>
                <a:cs typeface="Times Roman"/>
                <a:sym typeface="Times Roman"/>
              </a:rPr>
              <a:t>Durable </a:t>
            </a:r>
            <a:r>
              <a:t>– Once transaction is committed, the changes carried out in that transaction </a:t>
            </a:r>
            <a:r>
              <a:rPr>
                <a:solidFill>
                  <a:srgbClr val="F64110"/>
                </a:solidFill>
              </a:rPr>
              <a:t>persist permanently</a:t>
            </a:r>
            <a:r>
              <a:t> in database.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272"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73" name="4. Transaction Key Concept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4. Transaction Key Concepts</a:t>
            </a:r>
            <a:endParaRPr>
              <a:latin typeface="Times Roman"/>
              <a:ea typeface="Times Roman"/>
              <a:cs typeface="Times Roman"/>
              <a:sym typeface="Times Roman"/>
            </a:endParaRPr>
          </a:p>
          <a:p>
            <a:pPr defTabSz="457200">
              <a:lnSpc>
                <a:spcPts val="4100"/>
              </a:lnSpc>
              <a:spcBef>
                <a:spcPts val="1200"/>
              </a:spcBef>
              <a:defRPr sz="2000"/>
            </a:pPr>
            <a:r>
              <a:t>c. Concurrency</a:t>
            </a:r>
          </a:p>
        </p:txBody>
      </p:sp>
      <p:sp>
        <p:nvSpPr>
          <p:cNvPr id="274" name="Concurrency…"/>
          <p:cNvSpPr txBox="1"/>
          <p:nvPr/>
        </p:nvSpPr>
        <p:spPr>
          <a:xfrm>
            <a:off x="552568" y="2545625"/>
            <a:ext cx="8038864" cy="2419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rPr b="1"/>
              <a:t>Concurrency</a:t>
            </a:r>
          </a:p>
          <a:p>
            <a:pPr>
              <a:defRPr sz="2000"/>
            </a:pPr>
            <a:endParaRPr b="1"/>
          </a:p>
          <a:p>
            <a:pPr>
              <a:defRPr sz="2000"/>
            </a:pPr>
            <a:r>
              <a:t>Ability to allow many users to connect to and work with the database </a:t>
            </a:r>
            <a:r>
              <a:rPr b="1">
                <a:solidFill>
                  <a:srgbClr val="F54513"/>
                </a:solidFill>
              </a:rPr>
              <a:t>simultaneously</a:t>
            </a:r>
            <a:r>
              <a:t>. </a:t>
            </a:r>
          </a:p>
          <a:p>
            <a:pPr>
              <a:defRPr sz="2000"/>
            </a:pPr>
            <a:endParaRPr/>
          </a:p>
          <a:p>
            <a:pPr>
              <a:defRPr sz="2000"/>
            </a:pPr>
            <a:r>
              <a:t>It is possible for a database to allow concurrent access and still satisfy the ACID properties, but the isolation property creates particular challenges.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1"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279"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80" name="4. Transaction Key Concept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4. Transaction Key Concepts</a:t>
            </a:r>
            <a:endParaRPr>
              <a:latin typeface="Times Roman"/>
              <a:ea typeface="Times Roman"/>
              <a:cs typeface="Times Roman"/>
              <a:sym typeface="Times Roman"/>
            </a:endParaRPr>
          </a:p>
          <a:p>
            <a:pPr defTabSz="457200">
              <a:lnSpc>
                <a:spcPts val="4100"/>
              </a:lnSpc>
              <a:spcBef>
                <a:spcPts val="1200"/>
              </a:spcBef>
              <a:defRPr sz="2000"/>
            </a:pPr>
            <a:r>
              <a:t>d. The lost update problem</a:t>
            </a:r>
          </a:p>
        </p:txBody>
      </p:sp>
      <p:sp>
        <p:nvSpPr>
          <p:cNvPr id="281" name="When two users attempt to update the same piece of data in the database at the same time, they might conflict with each other. One user changes the data value, and the other user does not see this update before writing their own update to that database. "/>
          <p:cNvSpPr txBox="1"/>
          <p:nvPr/>
        </p:nvSpPr>
        <p:spPr>
          <a:xfrm>
            <a:off x="552568" y="2956232"/>
            <a:ext cx="8038864" cy="15436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When two users attempt to update the </a:t>
            </a:r>
            <a:r>
              <a:rPr b="1"/>
              <a:t>same piece of data</a:t>
            </a:r>
            <a:r>
              <a:t> in the database </a:t>
            </a:r>
            <a:r>
              <a:rPr b="1"/>
              <a:t>at the same time</a:t>
            </a:r>
            <a:r>
              <a:t>, they might conflict with each other. One user changes the data value, and the other user does not see this update before writing their own update to that database. The first user’s update is lost.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28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
        <p:nvSpPr>
          <p:cNvPr id="287" name="4. Transaction Key Concepts…"/>
          <p:cNvSpPr txBox="1"/>
          <p:nvPr/>
        </p:nvSpPr>
        <p:spPr>
          <a:xfrm>
            <a:off x="267741" y="990600"/>
            <a:ext cx="860851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4. Transaction Key Concepts</a:t>
            </a:r>
            <a:endParaRPr dirty="0">
              <a:latin typeface="Times Roman"/>
              <a:ea typeface="Times Roman"/>
              <a:cs typeface="Times Roman"/>
              <a:sym typeface="Times Roman"/>
            </a:endParaRPr>
          </a:p>
          <a:p>
            <a:pPr defTabSz="457200">
              <a:spcBef>
                <a:spcPts val="1200"/>
              </a:spcBef>
              <a:defRPr sz="2000"/>
            </a:pPr>
            <a:r>
              <a:rPr dirty="0"/>
              <a:t>d. The lost update problem</a:t>
            </a:r>
          </a:p>
        </p:txBody>
      </p:sp>
      <p:sp>
        <p:nvSpPr>
          <p:cNvPr id="288" name="Example: two people are accessing the same bank account. Suppose my bank account contains $500. I am at an electronics store buying a $300 TV; at exactly the same time, my employer is paying me $120 in wages."/>
          <p:cNvSpPr txBox="1"/>
          <p:nvPr/>
        </p:nvSpPr>
        <p:spPr>
          <a:xfrm>
            <a:off x="552568" y="1937331"/>
            <a:ext cx="8038864" cy="1251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vl1pPr>
          </a:lstStyle>
          <a:p>
            <a:r>
              <a:t>Example: two people are accessing the same bank account. Suppose my bank account contains $500. I am at an electronics store buying a $300 TV; at exactly the same time, my employer is paying me $120 in wages. </a:t>
            </a:r>
          </a:p>
        </p:txBody>
      </p:sp>
      <p:pic>
        <p:nvPicPr>
          <p:cNvPr id="289" name="Image" descr="Image"/>
          <p:cNvPicPr>
            <a:picLocks noChangeAspect="1"/>
          </p:cNvPicPr>
          <p:nvPr/>
        </p:nvPicPr>
        <p:blipFill>
          <a:blip r:embed="rId3"/>
          <a:stretch>
            <a:fillRect/>
          </a:stretch>
        </p:blipFill>
        <p:spPr>
          <a:xfrm>
            <a:off x="516908" y="3265062"/>
            <a:ext cx="8110184" cy="1793342"/>
          </a:xfrm>
          <a:prstGeom prst="rect">
            <a:avLst/>
          </a:prstGeom>
          <a:ln w="12700">
            <a:miter lim="400000"/>
          </a:ln>
        </p:spPr>
      </p:pic>
      <p:sp>
        <p:nvSpPr>
          <p:cNvPr id="290" name="Instead of being $180 poorer, I am now $120 richer! This is not my fault – it’s up to the bank to make sure the isolation property of ACID is satisfied and lost updates cannot happen."/>
          <p:cNvSpPr txBox="1"/>
          <p:nvPr/>
        </p:nvSpPr>
        <p:spPr>
          <a:xfrm>
            <a:off x="500355" y="5255160"/>
            <a:ext cx="8143290" cy="9594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vl1pPr>
          </a:lstStyle>
          <a:p>
            <a:r>
              <a:t>Instead of being $180 poorer, I am now $120 richer! This is not my fault – it’s up to the bank to make sure the isolation property of ACID is satisfied and lost updates cannot happen.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1" animBg="1" advAuto="0"/>
      <p:bldP spid="289" grpId="2" animBg="1" advAuto="0"/>
      <p:bldP spid="290" grpId="3"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295"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3900" b="1"/>
            </a:lvl1pPr>
          </a:lstStyle>
          <a:p>
            <a:r>
              <a:t>Any questions? </a:t>
            </a:r>
          </a:p>
        </p:txBody>
      </p:sp>
      <p:sp>
        <p:nvSpPr>
          <p:cNvPr id="29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Review transactions concept</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30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02" name="5. Transaction Exercises…"/>
          <p:cNvSpPr txBox="1"/>
          <p:nvPr/>
        </p:nvSpPr>
        <p:spPr>
          <a:xfrm>
            <a:off x="267741" y="990600"/>
            <a:ext cx="8608518" cy="30777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5. Transaction Exercises</a:t>
            </a:r>
            <a:endParaRPr dirty="0">
              <a:latin typeface="Times Roman"/>
              <a:ea typeface="Times Roman"/>
              <a:cs typeface="Times Roman"/>
              <a:sym typeface="Times Roman"/>
            </a:endParaRPr>
          </a:p>
          <a:p>
            <a:pPr defTabSz="457200">
              <a:spcBef>
                <a:spcPts val="1200"/>
              </a:spcBef>
              <a:defRPr sz="2000"/>
            </a:pPr>
            <a:r>
              <a:rPr dirty="0"/>
              <a:t>It’s class registration day, when </a:t>
            </a:r>
            <a:r>
              <a:rPr dirty="0" err="1"/>
              <a:t>UniMelb</a:t>
            </a:r>
            <a:r>
              <a:rPr dirty="0"/>
              <a:t> students register in tutorial classes for the upcoming semester. In one particular subject, each tutorial class can fit a maximum of 24 students. </a:t>
            </a:r>
            <a:endParaRPr sz="1200" dirty="0">
              <a:latin typeface="Times Roman"/>
              <a:ea typeface="Times Roman"/>
              <a:cs typeface="Times Roman"/>
              <a:sym typeface="Times Roman"/>
            </a:endParaRPr>
          </a:p>
          <a:p>
            <a:pPr defTabSz="457200">
              <a:spcBef>
                <a:spcPts val="1200"/>
              </a:spcBef>
              <a:defRPr sz="2000"/>
            </a:pPr>
            <a:r>
              <a:rPr dirty="0"/>
              <a:t>Eamonn and Jacqueline both wish to register in the Wednesday 10am tutorial class for this subject. This class already has 23 students enrolled – just one place remains. </a:t>
            </a:r>
            <a:endParaRPr sz="1200" dirty="0">
              <a:latin typeface="Times Roman"/>
              <a:ea typeface="Times Roman"/>
              <a:cs typeface="Times Roman"/>
              <a:sym typeface="Times Roman"/>
            </a:endParaRPr>
          </a:p>
          <a:p>
            <a:pPr defTabSz="457200">
              <a:spcBef>
                <a:spcPts val="1200"/>
              </a:spcBef>
              <a:defRPr sz="2000"/>
            </a:pPr>
            <a:r>
              <a:rPr dirty="0"/>
              <a:t>Suppose the database contains tables like this: </a:t>
            </a:r>
            <a:endParaRPr sz="1200" dirty="0">
              <a:latin typeface="Times Roman"/>
              <a:ea typeface="Times Roman"/>
              <a:cs typeface="Times Roman"/>
              <a:sym typeface="Times Roman"/>
            </a:endParaRPr>
          </a:p>
        </p:txBody>
      </p:sp>
      <p:pic>
        <p:nvPicPr>
          <p:cNvPr id="303" name="Image" descr="Image"/>
          <p:cNvPicPr>
            <a:picLocks noChangeAspect="1"/>
          </p:cNvPicPr>
          <p:nvPr/>
        </p:nvPicPr>
        <p:blipFill>
          <a:blip r:embed="rId3"/>
          <a:stretch>
            <a:fillRect/>
          </a:stretch>
        </p:blipFill>
        <p:spPr>
          <a:xfrm>
            <a:off x="454319" y="4260773"/>
            <a:ext cx="8235362" cy="1606627"/>
          </a:xfrm>
          <a:prstGeom prst="rect">
            <a:avLst/>
          </a:prstGeom>
          <a:ln w="12700">
            <a:miter lim="400000"/>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308"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09" name="5. Transaction Exercises…"/>
          <p:cNvSpPr txBox="1"/>
          <p:nvPr/>
        </p:nvSpPr>
        <p:spPr>
          <a:xfrm>
            <a:off x="267741" y="990600"/>
            <a:ext cx="8608518" cy="15388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5. Transaction Exercises</a:t>
            </a:r>
            <a:endParaRPr dirty="0">
              <a:latin typeface="Times Roman"/>
              <a:ea typeface="Times Roman"/>
              <a:cs typeface="Times Roman"/>
              <a:sym typeface="Times Roman"/>
            </a:endParaRPr>
          </a:p>
          <a:p>
            <a:pPr defTabSz="457200">
              <a:spcBef>
                <a:spcPts val="1200"/>
              </a:spcBef>
              <a:defRPr sz="2000"/>
            </a:pPr>
            <a:r>
              <a:rPr dirty="0"/>
              <a:t>a. Describe how a lost update could occur in this database when Eamonn and Jacqueline try to simultaneously register in the Wednesday 10am tutorial.</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
        <p:nvSpPr>
          <p:cNvPr id="308"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09" name="5. Transaction Exercises…"/>
          <p:cNvSpPr txBox="1"/>
          <p:nvPr/>
        </p:nvSpPr>
        <p:spPr>
          <a:xfrm>
            <a:off x="267741" y="990600"/>
            <a:ext cx="8608518" cy="15388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spcBef>
                <a:spcPts val="1200"/>
              </a:spcBef>
              <a:defRPr sz="2400" b="1">
                <a:latin typeface="Times New Roman"/>
                <a:ea typeface="Times New Roman"/>
                <a:cs typeface="Times New Roman"/>
                <a:sym typeface="Times New Roman"/>
              </a:defRPr>
            </a:pPr>
            <a:r>
              <a:rPr dirty="0"/>
              <a:t>5. Transaction Exercises</a:t>
            </a:r>
            <a:endParaRPr dirty="0">
              <a:latin typeface="Times Roman"/>
              <a:ea typeface="Times Roman"/>
              <a:cs typeface="Times Roman"/>
              <a:sym typeface="Times Roman"/>
            </a:endParaRPr>
          </a:p>
          <a:p>
            <a:pPr defTabSz="457200">
              <a:spcBef>
                <a:spcPts val="1200"/>
              </a:spcBef>
              <a:defRPr sz="2000"/>
            </a:pPr>
            <a:r>
              <a:rPr dirty="0"/>
              <a:t>a. Describe how a lost update could occur in this database when Eamonn and Jacqueline try to simultaneously register in the Wednesday 10am tutorial.</a:t>
            </a:r>
          </a:p>
        </p:txBody>
      </p:sp>
      <p:sp>
        <p:nvSpPr>
          <p:cNvPr id="310" name="Even though there are now 25 students enrolled in the class, the value of TotalEnrolments for this class is equal to 24. A lost update has occurred."/>
          <p:cNvSpPr txBox="1"/>
          <p:nvPr/>
        </p:nvSpPr>
        <p:spPr>
          <a:xfrm>
            <a:off x="263532" y="5303589"/>
            <a:ext cx="8418400" cy="853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r>
              <a:rPr dirty="0"/>
              <a:t>Even though there are now 25 students enrolled in the class, the value of </a:t>
            </a:r>
            <a:r>
              <a:rPr dirty="0" err="1"/>
              <a:t>TotalEnrolments</a:t>
            </a:r>
            <a:r>
              <a:rPr dirty="0"/>
              <a:t> for this class is equal to 24. A lost update has occurred. </a:t>
            </a:r>
            <a:endParaRPr sz="1200" dirty="0">
              <a:latin typeface="Times Roman"/>
              <a:ea typeface="Times Roman"/>
              <a:cs typeface="Times Roman"/>
              <a:sym typeface="Times Roman"/>
            </a:endParaRPr>
          </a:p>
        </p:txBody>
      </p:sp>
      <p:pic>
        <p:nvPicPr>
          <p:cNvPr id="311" name="Image" descr="Image"/>
          <p:cNvPicPr>
            <a:picLocks noChangeAspect="1"/>
          </p:cNvPicPr>
          <p:nvPr/>
        </p:nvPicPr>
        <p:blipFill>
          <a:blip r:embed="rId3"/>
          <a:stretch>
            <a:fillRect/>
          </a:stretch>
        </p:blipFill>
        <p:spPr>
          <a:xfrm>
            <a:off x="635000" y="2631561"/>
            <a:ext cx="7874000" cy="2308477"/>
          </a:xfrm>
          <a:prstGeom prst="rect">
            <a:avLst/>
          </a:prstGeom>
          <a:ln w="12700">
            <a:miter lim="400000"/>
          </a:ln>
        </p:spPr>
      </p:pic>
    </p:spTree>
    <p:extLst>
      <p:ext uri="{BB962C8B-B14F-4D97-AF65-F5344CB8AC3E}">
        <p14:creationId xmlns:p14="http://schemas.microsoft.com/office/powerpoint/2010/main" val="799079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advAuto="0"/>
      <p:bldP spid="31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97"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98" name="1. Exercise…"/>
          <p:cNvSpPr txBox="1"/>
          <p:nvPr/>
        </p:nvSpPr>
        <p:spPr>
          <a:xfrm>
            <a:off x="114728" y="983029"/>
            <a:ext cx="9144001" cy="54943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rPr sz="1800" dirty="0"/>
              <a:t>1. </a:t>
            </a:r>
            <a:r>
              <a:rPr sz="1800" dirty="0" err="1"/>
              <a:t>Exercis</a:t>
            </a:r>
            <a:r>
              <a:rPr lang="en-AU" sz="1800" dirty="0"/>
              <a:t>e</a:t>
            </a:r>
          </a:p>
          <a:p>
            <a:pPr lvl="2" indent="457200">
              <a:lnSpc>
                <a:spcPct val="150000"/>
              </a:lnSpc>
              <a:defRPr sz="2400"/>
            </a:pPr>
            <a:endParaRPr lang="en-AU" sz="1800" dirty="0"/>
          </a:p>
          <a:p>
            <a:pPr lvl="2" indent="457200">
              <a:lnSpc>
                <a:spcPct val="150000"/>
              </a:lnSpc>
              <a:defRPr sz="2400"/>
            </a:pPr>
            <a:endParaRPr lang="en-AU" sz="1800" dirty="0"/>
          </a:p>
          <a:p>
            <a:pPr lvl="2" indent="457200">
              <a:lnSpc>
                <a:spcPct val="150000"/>
              </a:lnSpc>
              <a:defRPr sz="2400"/>
            </a:pPr>
            <a:endParaRPr lang="en-AU" sz="1800" dirty="0"/>
          </a:p>
          <a:p>
            <a:pPr lvl="2" indent="457200">
              <a:lnSpc>
                <a:spcPct val="150000"/>
              </a:lnSpc>
              <a:defRPr sz="2400"/>
            </a:pPr>
            <a:endParaRPr lang="en-AU" sz="1800" dirty="0"/>
          </a:p>
          <a:p>
            <a:pPr lvl="2" indent="457200">
              <a:lnSpc>
                <a:spcPct val="150000"/>
              </a:lnSpc>
              <a:defRPr sz="2400"/>
            </a:pPr>
            <a:endParaRPr lang="en-AU" sz="1800" dirty="0"/>
          </a:p>
          <a:p>
            <a:pPr lvl="2" indent="457200">
              <a:lnSpc>
                <a:spcPct val="150000"/>
              </a:lnSpc>
              <a:defRPr sz="2400"/>
            </a:pPr>
            <a:r>
              <a:rPr sz="1600" dirty="0"/>
              <a:t>50 distinct suppliers that provide 2000 distinct items. The average delivery is of 40 distinct items and each supplier delivers approximately once a week (this to be 50 deliveries a year). For each delivery, there are on average 40 rows added to the </a:t>
            </a:r>
            <a:r>
              <a:rPr sz="1600" dirty="0" err="1"/>
              <a:t>DeliveryItem</a:t>
            </a:r>
            <a:r>
              <a:rPr sz="1600" dirty="0"/>
              <a:t> table. While the Item and Supplier tables stay constant in size, the </a:t>
            </a:r>
            <a:r>
              <a:rPr sz="1600" dirty="0" err="1"/>
              <a:t>DeliveryItem</a:t>
            </a:r>
            <a:r>
              <a:rPr sz="1600" dirty="0"/>
              <a:t> table grows by 100,000 rows every year.</a:t>
            </a:r>
            <a:endParaRPr lang="en-AU" sz="1600" dirty="0"/>
          </a:p>
          <a:p>
            <a:pPr lvl="2" indent="457200">
              <a:lnSpc>
                <a:spcPct val="150000"/>
              </a:lnSpc>
              <a:defRPr sz="2400"/>
            </a:pPr>
            <a:r>
              <a:rPr lang="en-AU" sz="1600" dirty="0"/>
              <a:t>(100,000 = 50*50*40)</a:t>
            </a:r>
            <a:r>
              <a:rPr sz="1600" dirty="0"/>
              <a:t> </a:t>
            </a:r>
            <a:endParaRPr sz="1600" dirty="0">
              <a:latin typeface="Times Roman"/>
              <a:ea typeface="Times Roman"/>
              <a:cs typeface="Times Roman"/>
              <a:sym typeface="Times Roman"/>
            </a:endParaRPr>
          </a:p>
          <a:p>
            <a:pPr lvl="2" indent="457200">
              <a:lnSpc>
                <a:spcPct val="150000"/>
              </a:lnSpc>
              <a:defRPr sz="1600"/>
            </a:pPr>
            <a:r>
              <a:rPr sz="1600" dirty="0"/>
              <a:t>This assumes that suppliers and items stay constant; however, if the business is successful, the suppliers and frequency of deliveries and number of distinct items delivered can be expected to grow. If we know the length of each row, we can estimate how big each table will be year by year. </a:t>
            </a:r>
          </a:p>
        </p:txBody>
      </p:sp>
      <p:pic>
        <p:nvPicPr>
          <p:cNvPr id="99" name="Image" descr="Image"/>
          <p:cNvPicPr>
            <a:picLocks noChangeAspect="1"/>
          </p:cNvPicPr>
          <p:nvPr/>
        </p:nvPicPr>
        <p:blipFill>
          <a:blip r:embed="rId3"/>
          <a:stretch>
            <a:fillRect/>
          </a:stretch>
        </p:blipFill>
        <p:spPr>
          <a:xfrm>
            <a:off x="526707" y="1440340"/>
            <a:ext cx="8114648" cy="1892901"/>
          </a:xfrm>
          <a:prstGeom prst="rect">
            <a:avLst/>
          </a:prstGeom>
          <a:ln w="12700">
            <a:miter lim="400000"/>
          </a:ln>
        </p:spPr>
      </p:pic>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sp>
        <p:nvSpPr>
          <p:cNvPr id="31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17" name="5. Transaction Exercise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5. Transaction Exercises</a:t>
            </a:r>
            <a:endParaRPr>
              <a:latin typeface="Times Roman"/>
              <a:ea typeface="Times Roman"/>
              <a:cs typeface="Times Roman"/>
              <a:sym typeface="Times Roman"/>
            </a:endParaRPr>
          </a:p>
          <a:p>
            <a:pPr defTabSz="457200">
              <a:lnSpc>
                <a:spcPts val="4100"/>
              </a:lnSpc>
              <a:spcBef>
                <a:spcPts val="1200"/>
              </a:spcBef>
              <a:defRPr sz="2000"/>
            </a:pPr>
            <a:r>
              <a:t>b. How could the lost update problem be avoided in this situation?</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extBox 1"/>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41</a:t>
            </a:fld>
            <a:endParaRPr/>
          </a:p>
        </p:txBody>
      </p:sp>
      <p:sp>
        <p:nvSpPr>
          <p:cNvPr id="316"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17" name="5. Transaction Exercises…"/>
          <p:cNvSpPr txBox="1"/>
          <p:nvPr/>
        </p:nvSpPr>
        <p:spPr>
          <a:xfrm>
            <a:off x="267741" y="990600"/>
            <a:ext cx="8608518" cy="8705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5. Transaction Exercises</a:t>
            </a:r>
            <a:endParaRPr>
              <a:latin typeface="Times Roman"/>
              <a:ea typeface="Times Roman"/>
              <a:cs typeface="Times Roman"/>
              <a:sym typeface="Times Roman"/>
            </a:endParaRPr>
          </a:p>
          <a:p>
            <a:pPr defTabSz="457200">
              <a:lnSpc>
                <a:spcPts val="4100"/>
              </a:lnSpc>
              <a:spcBef>
                <a:spcPts val="1200"/>
              </a:spcBef>
              <a:defRPr sz="2000"/>
            </a:pPr>
            <a:r>
              <a:t>b. How could the lost update problem be avoided in this situation?</a:t>
            </a:r>
          </a:p>
        </p:txBody>
      </p:sp>
      <p:sp>
        <p:nvSpPr>
          <p:cNvPr id="318" name="Enforce serial execution, only one transaction is executed at a time.…"/>
          <p:cNvSpPr txBox="1"/>
          <p:nvPr/>
        </p:nvSpPr>
        <p:spPr>
          <a:xfrm>
            <a:off x="263532" y="2131005"/>
            <a:ext cx="8418400" cy="385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67368" indent="-267368">
              <a:buSzPct val="100000"/>
              <a:buAutoNum type="arabicPeriod"/>
              <a:defRPr sz="2000"/>
            </a:pPr>
            <a:r>
              <a:t>Enforce </a:t>
            </a:r>
            <a:r>
              <a:rPr b="1">
                <a:solidFill>
                  <a:srgbClr val="F15C1F"/>
                </a:solidFill>
              </a:rPr>
              <a:t>serial execution</a:t>
            </a:r>
            <a:r>
              <a:t>, only one transaction is executed at a time. </a:t>
            </a:r>
          </a:p>
          <a:p>
            <a:pPr>
              <a:defRPr sz="2000"/>
            </a:pPr>
            <a:endParaRPr/>
          </a:p>
          <a:p>
            <a:pPr>
              <a:defRPr sz="2000"/>
            </a:pPr>
            <a:r>
              <a:t>    </a:t>
            </a:r>
            <a:r>
              <a:rPr u="sng"/>
              <a:t>very inefficient, but will guarantee that the isolation of ACID is satisfied</a:t>
            </a:r>
            <a:r>
              <a:t>. </a:t>
            </a: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r>
              <a:t>2. Use </a:t>
            </a:r>
            <a:r>
              <a:rPr b="1">
                <a:solidFill>
                  <a:srgbClr val="F33F19"/>
                </a:solidFill>
              </a:rPr>
              <a:t>locking</a:t>
            </a:r>
            <a:r>
              <a:t>. When a transaction wishes to read the TotalEnrolments value for a class, it takes out a lock on that row of the TutorialClass table. This prevents other transactions from modifying that row. Once the transaction has finished writing to the row, it releases the lock. </a:t>
            </a:r>
          </a:p>
          <a:p>
            <a:pPr>
              <a:defRPr sz="2000"/>
            </a:pPr>
            <a:endParaRPr/>
          </a:p>
          <a:p>
            <a:pPr>
              <a:defRPr sz="2000"/>
            </a:pPr>
            <a:r>
              <a:t>    </a:t>
            </a:r>
            <a:r>
              <a:rPr u="sng"/>
              <a:t>more efficient</a:t>
            </a:r>
            <a:r>
              <a:t>, as a student’s enrolment request only has to wait for the completion of other requests to enrol </a:t>
            </a:r>
            <a:r>
              <a:rPr i="1">
                <a:latin typeface="Times Roman"/>
                <a:ea typeface="Times Roman"/>
                <a:cs typeface="Times Roman"/>
                <a:sym typeface="Times Roman"/>
              </a:rPr>
              <a:t>in the same class</a:t>
            </a:r>
            <a:r>
              <a:t>, instead of waiting for all other requests in the system. </a:t>
            </a:r>
          </a:p>
        </p:txBody>
      </p:sp>
    </p:spTree>
    <p:extLst>
      <p:ext uri="{BB962C8B-B14F-4D97-AF65-F5344CB8AC3E}">
        <p14:creationId xmlns:p14="http://schemas.microsoft.com/office/powerpoint/2010/main" val="192103217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
        <p:nvSpPr>
          <p:cNvPr id="323"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
        <p:nvSpPr>
          <p:cNvPr id="324" name="5. Transaction Exercises…"/>
          <p:cNvSpPr txBox="1"/>
          <p:nvPr/>
        </p:nvSpPr>
        <p:spPr>
          <a:xfrm>
            <a:off x="267741" y="990600"/>
            <a:ext cx="8608518" cy="870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4500"/>
              </a:lnSpc>
              <a:spcBef>
                <a:spcPts val="1200"/>
              </a:spcBef>
              <a:defRPr sz="2400" b="1">
                <a:latin typeface="Times New Roman"/>
                <a:ea typeface="Times New Roman"/>
                <a:cs typeface="Times New Roman"/>
                <a:sym typeface="Times New Roman"/>
              </a:defRPr>
            </a:pPr>
            <a:r>
              <a:t>5. Transaction Exercises</a:t>
            </a:r>
            <a:endParaRPr>
              <a:latin typeface="Times Roman"/>
              <a:ea typeface="Times Roman"/>
              <a:cs typeface="Times Roman"/>
              <a:sym typeface="Times Roman"/>
            </a:endParaRPr>
          </a:p>
          <a:p>
            <a:pPr defTabSz="457200">
              <a:lnSpc>
                <a:spcPts val="4100"/>
              </a:lnSpc>
              <a:spcBef>
                <a:spcPts val="1200"/>
              </a:spcBef>
              <a:defRPr sz="2000"/>
            </a:pPr>
            <a:r>
              <a:t>b. How could the lost update problem be avoided in this situation?</a:t>
            </a:r>
          </a:p>
        </p:txBody>
      </p:sp>
      <p:sp>
        <p:nvSpPr>
          <p:cNvPr id="325" name="3. Use the other concurrency control methods outlined in the lecture…"/>
          <p:cNvSpPr txBox="1"/>
          <p:nvPr/>
        </p:nvSpPr>
        <p:spPr>
          <a:xfrm>
            <a:off x="267741" y="2600905"/>
            <a:ext cx="8608518" cy="27120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3. Use the other concurrency control methods outlined in the lecture</a:t>
            </a:r>
          </a:p>
          <a:p>
            <a:pPr>
              <a:defRPr sz="2000"/>
            </a:pPr>
            <a:r>
              <a:t> </a:t>
            </a:r>
          </a:p>
          <a:p>
            <a:pPr marL="334210" indent="-334210">
              <a:buSzPct val="100000"/>
              <a:buAutoNum type="romanUcPeriod"/>
              <a:defRPr sz="2000"/>
            </a:pPr>
            <a:r>
              <a:rPr b="1"/>
              <a:t>timestamps</a:t>
            </a:r>
            <a:r>
              <a:t> (if the timestamp of TotalEnrolments changes between when Eamonn reads it and when he is about to write it, Eamonn’s transaction would abort and restart) </a:t>
            </a:r>
          </a:p>
          <a:p>
            <a:pPr>
              <a:defRPr sz="2000"/>
            </a:pPr>
            <a:endParaRPr/>
          </a:p>
          <a:p>
            <a:pPr marL="334210" indent="-334210">
              <a:buSzPct val="100000"/>
              <a:buAutoNum type="romanUcPeriod" startAt="2"/>
              <a:defRPr sz="2000"/>
            </a:pPr>
            <a:r>
              <a:rPr b="1"/>
              <a:t>optimistic concurrency control</a:t>
            </a:r>
            <a:r>
              <a:t> (if TotalEnrolments is no longer equal to its original value when Eamonn is about to write it, Eamonn’s transaction would abort and restart).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Box 1"/>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
        <p:nvSpPr>
          <p:cNvPr id="330" name="TextBox 4"/>
          <p:cNvSpPr txBox="1"/>
          <p:nvPr/>
        </p:nvSpPr>
        <p:spPr>
          <a:xfrm>
            <a:off x="108606" y="3111981"/>
            <a:ext cx="8571188" cy="634038"/>
          </a:xfrm>
          <a:prstGeom prst="rect">
            <a:avLst/>
          </a:prstGeom>
          <a:solidFill>
            <a:schemeClr val="accent3">
              <a:lumOff val="44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lnSpc>
                <a:spcPct val="150000"/>
              </a:lnSpc>
              <a:defRPr sz="3900" b="1"/>
            </a:lvl1pPr>
          </a:lstStyle>
          <a:p>
            <a:r>
              <a:t>Any questions? </a:t>
            </a:r>
          </a:p>
        </p:txBody>
      </p:sp>
      <p:sp>
        <p:nvSpPr>
          <p:cNvPr id="33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transactions concepts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04"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05" name="1. Exercise…"/>
          <p:cNvSpPr txBox="1"/>
          <p:nvPr/>
        </p:nvSpPr>
        <p:spPr>
          <a:xfrm>
            <a:off x="134045" y="923222"/>
            <a:ext cx="9144001" cy="5011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rPr dirty="0"/>
              <a:t>1. Exercise</a:t>
            </a:r>
            <a:endParaRPr dirty="0">
              <a:latin typeface="Times Roman"/>
              <a:ea typeface="Times Roman"/>
              <a:cs typeface="Times Roman"/>
              <a:sym typeface="Times Roman"/>
            </a:endParaRPr>
          </a:p>
          <a:p>
            <a:pPr lvl="2" indent="457200">
              <a:lnSpc>
                <a:spcPct val="150000"/>
              </a:lnSpc>
              <a:defRPr sz="1800"/>
            </a:pPr>
            <a:r>
              <a:rPr dirty="0"/>
              <a:t>Using the MySQL information about data type storage and information from the data dictionary, the analyst has determined the following average row lengths of each table:</a:t>
            </a:r>
          </a:p>
          <a:p>
            <a:pPr lvl="2" indent="457200">
              <a:lnSpc>
                <a:spcPct val="150000"/>
              </a:lnSpc>
              <a:defRPr sz="1600"/>
            </a:pPr>
            <a:endParaRPr dirty="0"/>
          </a:p>
          <a:p>
            <a:pPr lvl="2" indent="457200">
              <a:lnSpc>
                <a:spcPct val="150000"/>
              </a:lnSpc>
              <a:defRPr sz="1600"/>
            </a:pPr>
            <a:endParaRPr dirty="0"/>
          </a:p>
          <a:p>
            <a:pPr lvl="2" indent="457200">
              <a:lnSpc>
                <a:spcPct val="150000"/>
              </a:lnSpc>
              <a:defRPr sz="1600"/>
            </a:pPr>
            <a:endParaRPr dirty="0"/>
          </a:p>
          <a:p>
            <a:pPr lvl="2" indent="457200">
              <a:lnSpc>
                <a:spcPct val="150000"/>
              </a:lnSpc>
              <a:defRPr sz="1600"/>
            </a:pPr>
            <a:endParaRPr dirty="0"/>
          </a:p>
          <a:p>
            <a:pPr lvl="2" indent="457200">
              <a:lnSpc>
                <a:spcPct val="150000"/>
              </a:lnSpc>
              <a:defRPr sz="1800">
                <a:solidFill>
                  <a:srgbClr val="0D00FF"/>
                </a:solidFill>
              </a:defRPr>
            </a:pPr>
            <a:endParaRPr dirty="0"/>
          </a:p>
          <a:p>
            <a:pPr lvl="2" indent="457200">
              <a:lnSpc>
                <a:spcPct val="150000"/>
              </a:lnSpc>
              <a:defRPr sz="1800">
                <a:solidFill>
                  <a:srgbClr val="0D00FF"/>
                </a:solidFill>
              </a:defRPr>
            </a:pPr>
            <a:r>
              <a:rPr dirty="0"/>
              <a:t>Note: only Deliver</a:t>
            </a:r>
            <a:r>
              <a:rPr lang="en-AU" dirty="0" err="1"/>
              <a:t>yItem</a:t>
            </a:r>
            <a:r>
              <a:rPr dirty="0"/>
              <a:t> grow: 100,000 rows / year</a:t>
            </a:r>
          </a:p>
          <a:p>
            <a:pPr lvl="2" indent="457200">
              <a:lnSpc>
                <a:spcPct val="150000"/>
              </a:lnSpc>
              <a:defRPr sz="1800"/>
            </a:pPr>
            <a:r>
              <a:rPr dirty="0"/>
              <a:t>Assume that the number of suppliers and number of items do not change from year to year, and that the delivery schedule remains the same. Calculate the size of the three tables: </a:t>
            </a:r>
          </a:p>
        </p:txBody>
      </p:sp>
      <p:pic>
        <p:nvPicPr>
          <p:cNvPr id="106" name="Image" descr="Image"/>
          <p:cNvPicPr>
            <a:picLocks noChangeAspect="1"/>
          </p:cNvPicPr>
          <p:nvPr/>
        </p:nvPicPr>
        <p:blipFill>
          <a:blip r:embed="rId3"/>
          <a:srcRect/>
          <a:stretch>
            <a:fillRect/>
          </a:stretch>
        </p:blipFill>
        <p:spPr>
          <a:xfrm>
            <a:off x="1054893" y="2299455"/>
            <a:ext cx="7034287" cy="1839154"/>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1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12" name="1. Exercise…"/>
          <p:cNvSpPr txBox="1"/>
          <p:nvPr/>
        </p:nvSpPr>
        <p:spPr>
          <a:xfrm>
            <a:off x="-195739" y="990599"/>
            <a:ext cx="9144001" cy="31284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rPr dirty="0"/>
              <a:t>1. Exercise</a:t>
            </a:r>
          </a:p>
          <a:p>
            <a:pPr lvl="2" indent="457200">
              <a:lnSpc>
                <a:spcPct val="150000"/>
              </a:lnSpc>
              <a:defRPr sz="2400"/>
            </a:pPr>
            <a:endParaRPr dirty="0"/>
          </a:p>
          <a:p>
            <a:pPr lvl="2" indent="457200">
              <a:lnSpc>
                <a:spcPct val="150000"/>
              </a:lnSpc>
              <a:defRPr sz="2400"/>
            </a:pPr>
            <a:endParaRPr dirty="0"/>
          </a:p>
          <a:p>
            <a:pPr lvl="2" indent="457200">
              <a:lnSpc>
                <a:spcPct val="150000"/>
              </a:lnSpc>
              <a:defRPr sz="2400"/>
            </a:pPr>
            <a:endParaRPr dirty="0"/>
          </a:p>
          <a:p>
            <a:pPr lvl="2" indent="457200">
              <a:lnSpc>
                <a:spcPct val="150000"/>
              </a:lnSpc>
              <a:defRPr sz="1800" b="1"/>
            </a:pPr>
            <a:r>
              <a:rPr dirty="0"/>
              <a:t>Note: only Deliver</a:t>
            </a:r>
            <a:r>
              <a:rPr lang="en-AU" dirty="0" err="1"/>
              <a:t>yItem</a:t>
            </a:r>
            <a:r>
              <a:rPr dirty="0"/>
              <a:t> grow: 100,000 rows / year</a:t>
            </a:r>
            <a:endParaRPr dirty="0">
              <a:latin typeface="Times Roman"/>
              <a:ea typeface="Times Roman"/>
              <a:cs typeface="Times Roman"/>
              <a:sym typeface="Times Roman"/>
            </a:endParaRPr>
          </a:p>
          <a:p>
            <a:pPr lvl="2" indent="457200">
              <a:lnSpc>
                <a:spcPct val="150000"/>
              </a:lnSpc>
              <a:defRPr sz="2000"/>
            </a:pPr>
            <a:r>
              <a:rPr dirty="0"/>
              <a:t>a. When database use begins (year 0)</a:t>
            </a:r>
          </a:p>
        </p:txBody>
      </p:sp>
      <p:pic>
        <p:nvPicPr>
          <p:cNvPr id="113"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11"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12" name="1. Exercise…"/>
          <p:cNvSpPr txBox="1"/>
          <p:nvPr/>
        </p:nvSpPr>
        <p:spPr>
          <a:xfrm>
            <a:off x="-195739" y="990599"/>
            <a:ext cx="9144001" cy="31284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rPr dirty="0"/>
              <a:t>1. Exercise</a:t>
            </a:r>
          </a:p>
          <a:p>
            <a:pPr lvl="2" indent="457200">
              <a:lnSpc>
                <a:spcPct val="150000"/>
              </a:lnSpc>
              <a:defRPr sz="2400"/>
            </a:pPr>
            <a:endParaRPr dirty="0"/>
          </a:p>
          <a:p>
            <a:pPr lvl="2" indent="457200">
              <a:lnSpc>
                <a:spcPct val="150000"/>
              </a:lnSpc>
              <a:defRPr sz="2400"/>
            </a:pPr>
            <a:endParaRPr dirty="0"/>
          </a:p>
          <a:p>
            <a:pPr lvl="2" indent="457200">
              <a:lnSpc>
                <a:spcPct val="150000"/>
              </a:lnSpc>
              <a:defRPr sz="2400"/>
            </a:pPr>
            <a:endParaRPr dirty="0"/>
          </a:p>
          <a:p>
            <a:pPr lvl="2" indent="457200">
              <a:lnSpc>
                <a:spcPct val="150000"/>
              </a:lnSpc>
              <a:defRPr sz="1800" b="1"/>
            </a:pPr>
            <a:r>
              <a:rPr dirty="0"/>
              <a:t>Note: only Deliver</a:t>
            </a:r>
            <a:r>
              <a:rPr lang="en-AU" dirty="0" err="1"/>
              <a:t>yItem</a:t>
            </a:r>
            <a:r>
              <a:rPr dirty="0"/>
              <a:t> grow: 100,000 rows / year</a:t>
            </a:r>
            <a:endParaRPr dirty="0">
              <a:latin typeface="Times Roman"/>
              <a:ea typeface="Times Roman"/>
              <a:cs typeface="Times Roman"/>
              <a:sym typeface="Times Roman"/>
            </a:endParaRPr>
          </a:p>
          <a:p>
            <a:pPr lvl="2" indent="457200">
              <a:lnSpc>
                <a:spcPct val="150000"/>
              </a:lnSpc>
              <a:defRPr sz="2000"/>
            </a:pPr>
            <a:r>
              <a:rPr dirty="0"/>
              <a:t>a. When database use begins (year 0)</a:t>
            </a:r>
          </a:p>
        </p:txBody>
      </p:sp>
      <p:pic>
        <p:nvPicPr>
          <p:cNvPr id="113"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
        <p:nvSpPr>
          <p:cNvPr id="114" name="Supplier = 50 × 144 bytes = 7200 bytes (approx. 7 KB…"/>
          <p:cNvSpPr txBox="1"/>
          <p:nvPr/>
        </p:nvSpPr>
        <p:spPr>
          <a:xfrm>
            <a:off x="476778" y="4555830"/>
            <a:ext cx="6719551" cy="18357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a:pPr>
            <a:r>
              <a:t>Supplier = 50 × 144 bytes = 7200 bytes (approx. 7 KB </a:t>
            </a:r>
          </a:p>
          <a:p>
            <a:pPr>
              <a:defRPr sz="2000"/>
            </a:pPr>
            <a:r>
              <a:t>                                             – </a:t>
            </a:r>
            <a:r>
              <a:rPr i="1"/>
              <a:t>Note: 1 KB = 1024 bytes) </a:t>
            </a:r>
          </a:p>
          <a:p>
            <a:pPr>
              <a:defRPr sz="2000"/>
            </a:pPr>
            <a:endParaRPr i="1"/>
          </a:p>
          <a:p>
            <a:pPr>
              <a:defRPr sz="2000"/>
            </a:pPr>
            <a:r>
              <a:t>Item = 2000 × 170 bytes = 340,000 bytes (approx. 332 KB)</a:t>
            </a:r>
          </a:p>
          <a:p>
            <a:pPr>
              <a:defRPr sz="2000"/>
            </a:pPr>
            <a:endParaRPr/>
          </a:p>
          <a:p>
            <a:pPr>
              <a:defRPr sz="2000"/>
            </a:pPr>
            <a:r>
              <a:t>DeliveryItem = 0 × 19 bytes = 0 bytes</a:t>
            </a:r>
          </a:p>
        </p:txBody>
      </p:sp>
      <p:sp>
        <p:nvSpPr>
          <p:cNvPr id="115" name="Size(R) = # initial rows × avg length of row"/>
          <p:cNvSpPr txBox="1"/>
          <p:nvPr/>
        </p:nvSpPr>
        <p:spPr>
          <a:xfrm>
            <a:off x="483388" y="4028198"/>
            <a:ext cx="5185009" cy="3752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1301FC"/>
                </a:solidFill>
              </a:defRPr>
            </a:lvl1pPr>
          </a:lstStyle>
          <a:p>
            <a:r>
              <a:rPr dirty="0"/>
              <a:t>Size(R) = # initial rows × avg length of row</a:t>
            </a:r>
          </a:p>
        </p:txBody>
      </p:sp>
    </p:spTree>
    <p:extLst>
      <p:ext uri="{BB962C8B-B14F-4D97-AF65-F5344CB8AC3E}">
        <p14:creationId xmlns:p14="http://schemas.microsoft.com/office/powerpoint/2010/main" val="116644106"/>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advAuto="0"/>
      <p:bldP spid="11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20"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21" name="1. Exercise…"/>
          <p:cNvSpPr txBox="1"/>
          <p:nvPr/>
        </p:nvSpPr>
        <p:spPr>
          <a:xfrm>
            <a:off x="-195739" y="990599"/>
            <a:ext cx="9144001" cy="2885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lvl="2" indent="457200">
              <a:lnSpc>
                <a:spcPct val="150000"/>
              </a:lnSpc>
              <a:defRPr sz="2400"/>
            </a:pPr>
            <a:r>
              <a:t>1. Exercise</a:t>
            </a:r>
          </a:p>
          <a:p>
            <a:pPr lvl="2" indent="457200">
              <a:lnSpc>
                <a:spcPct val="150000"/>
              </a:lnSpc>
              <a:defRPr sz="2400"/>
            </a:pPr>
            <a:endParaRPr/>
          </a:p>
          <a:p>
            <a:pPr lvl="2" indent="457200">
              <a:lnSpc>
                <a:spcPct val="150000"/>
              </a:lnSpc>
              <a:defRPr sz="2400"/>
            </a:pPr>
            <a:endParaRPr/>
          </a:p>
          <a:p>
            <a:pPr lvl="2" indent="457200">
              <a:lnSpc>
                <a:spcPct val="150000"/>
              </a:lnSpc>
              <a:defRPr sz="2400"/>
            </a:pPr>
            <a:endParaRPr/>
          </a:p>
          <a:p>
            <a:pPr lvl="2" indent="457200">
              <a:lnSpc>
                <a:spcPct val="150000"/>
              </a:lnSpc>
              <a:defRPr sz="1800" b="1"/>
            </a:pPr>
            <a:r>
              <a:t>Note: only Deliver grow: 100,000 rows / year</a:t>
            </a:r>
            <a:endParaRPr>
              <a:latin typeface="Times Roman"/>
              <a:ea typeface="Times Roman"/>
              <a:cs typeface="Times Roman"/>
              <a:sym typeface="Times Roman"/>
            </a:endParaRPr>
          </a:p>
          <a:p>
            <a:pPr lvl="2" indent="457200">
              <a:lnSpc>
                <a:spcPct val="150000"/>
              </a:lnSpc>
              <a:defRPr sz="2000"/>
            </a:pPr>
            <a:r>
              <a:t>b. After one year of database use:</a:t>
            </a:r>
          </a:p>
        </p:txBody>
      </p:sp>
      <p:pic>
        <p:nvPicPr>
          <p:cNvPr id="122"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
          <p:cNvSpPr txBox="1">
            <a:spLocks noGrp="1"/>
          </p:cNvSpPr>
          <p:nvPr>
            <p:ph type="sldNum" sz="quarter" idx="2"/>
          </p:nvPr>
        </p:nvSpPr>
        <p:spPr>
          <a:xfrm>
            <a:off x="8539843" y="6541696"/>
            <a:ext cx="203024" cy="28882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120" name="Title 1"/>
          <p:cNvSpPr txBox="1">
            <a:spLocks noGrp="1"/>
          </p:cNvSpPr>
          <p:nvPr>
            <p:ph type="title"/>
          </p:nvPr>
        </p:nvSpPr>
        <p:spPr>
          <a:xfrm>
            <a:off x="2462213" y="76199"/>
            <a:ext cx="6605587" cy="685801"/>
          </a:xfrm>
          <a:prstGeom prst="rect">
            <a:avLst/>
          </a:prstGeom>
        </p:spPr>
        <p:txBody>
          <a:bodyPr/>
          <a:lstStyle>
            <a:lvl1pPr>
              <a:defRPr b="1">
                <a:solidFill>
                  <a:schemeClr val="accent3">
                    <a:lumOff val="44000"/>
                  </a:schemeClr>
                </a:solidFill>
              </a:defRPr>
            </a:lvl1pPr>
          </a:lstStyle>
          <a:p>
            <a:r>
              <a:t>Apply capacity planning concepts</a:t>
            </a:r>
          </a:p>
        </p:txBody>
      </p:sp>
      <p:sp>
        <p:nvSpPr>
          <p:cNvPr id="121" name="1. Exercise…"/>
          <p:cNvSpPr txBox="1"/>
          <p:nvPr/>
        </p:nvSpPr>
        <p:spPr>
          <a:xfrm>
            <a:off x="-195739" y="990599"/>
            <a:ext cx="9144001" cy="28851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lvl="2" indent="457200">
              <a:lnSpc>
                <a:spcPct val="150000"/>
              </a:lnSpc>
              <a:defRPr sz="2400"/>
            </a:pPr>
            <a:r>
              <a:t>1. Exercise</a:t>
            </a:r>
          </a:p>
          <a:p>
            <a:pPr lvl="2" indent="457200">
              <a:lnSpc>
                <a:spcPct val="150000"/>
              </a:lnSpc>
              <a:defRPr sz="2400"/>
            </a:pPr>
            <a:endParaRPr/>
          </a:p>
          <a:p>
            <a:pPr lvl="2" indent="457200">
              <a:lnSpc>
                <a:spcPct val="150000"/>
              </a:lnSpc>
              <a:defRPr sz="2400"/>
            </a:pPr>
            <a:endParaRPr/>
          </a:p>
          <a:p>
            <a:pPr lvl="2" indent="457200">
              <a:lnSpc>
                <a:spcPct val="150000"/>
              </a:lnSpc>
              <a:defRPr sz="2400"/>
            </a:pPr>
            <a:endParaRPr/>
          </a:p>
          <a:p>
            <a:pPr lvl="2" indent="457200">
              <a:lnSpc>
                <a:spcPct val="150000"/>
              </a:lnSpc>
              <a:defRPr sz="1800" b="1"/>
            </a:pPr>
            <a:r>
              <a:t>Note: only Deliver grow: 100,000 rows / year</a:t>
            </a:r>
            <a:endParaRPr>
              <a:latin typeface="Times Roman"/>
              <a:ea typeface="Times Roman"/>
              <a:cs typeface="Times Roman"/>
              <a:sym typeface="Times Roman"/>
            </a:endParaRPr>
          </a:p>
          <a:p>
            <a:pPr lvl="2" indent="457200">
              <a:lnSpc>
                <a:spcPct val="150000"/>
              </a:lnSpc>
              <a:defRPr sz="2000"/>
            </a:pPr>
            <a:r>
              <a:t>b. After one year of database use:</a:t>
            </a:r>
          </a:p>
        </p:txBody>
      </p:sp>
      <p:pic>
        <p:nvPicPr>
          <p:cNvPr id="122" name="Image" descr="Image"/>
          <p:cNvPicPr>
            <a:picLocks noChangeAspect="1"/>
          </p:cNvPicPr>
          <p:nvPr/>
        </p:nvPicPr>
        <p:blipFill>
          <a:blip r:embed="rId3"/>
          <a:stretch>
            <a:fillRect/>
          </a:stretch>
        </p:blipFill>
        <p:spPr>
          <a:xfrm>
            <a:off x="2029313" y="1127096"/>
            <a:ext cx="6855445" cy="1792395"/>
          </a:xfrm>
          <a:prstGeom prst="rect">
            <a:avLst/>
          </a:prstGeom>
          <a:ln w="12700">
            <a:miter lim="400000"/>
          </a:ln>
        </p:spPr>
      </p:pic>
      <p:sp>
        <p:nvSpPr>
          <p:cNvPr id="123" name="DeliveryItem = 0 + 100,000 × 1 × 19 bytes = 1,900,000 bytes…"/>
          <p:cNvSpPr txBox="1"/>
          <p:nvPr/>
        </p:nvSpPr>
        <p:spPr>
          <a:xfrm>
            <a:off x="476778" y="4555830"/>
            <a:ext cx="8462825" cy="1742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a:pPr>
            <a:r>
              <a:t>DeliveryItem = 0 + 100,000 × 1 × 19 bytes = 1,900,000 bytes </a:t>
            </a:r>
          </a:p>
          <a:p>
            <a:pPr>
              <a:defRPr sz="2000"/>
            </a:pPr>
            <a:r>
              <a:t>                          (approx. 1.8 MB – </a:t>
            </a:r>
            <a:r>
              <a:rPr i="1">
                <a:latin typeface="Times Roman"/>
                <a:ea typeface="Times Roman"/>
                <a:cs typeface="Times Roman"/>
                <a:sym typeface="Times Roman"/>
              </a:rPr>
              <a:t>Note: 1 MB = 1024 KB = 1,048,576 bytes</a:t>
            </a:r>
            <a:r>
              <a:t>) </a:t>
            </a:r>
            <a:br>
              <a:rPr sz="1200">
                <a:latin typeface="Times Roman"/>
                <a:ea typeface="Times Roman"/>
                <a:cs typeface="Times Roman"/>
                <a:sym typeface="Times Roman"/>
              </a:rPr>
            </a:br>
            <a:endParaRPr sz="1200">
              <a:latin typeface="Times Roman"/>
              <a:ea typeface="Times Roman"/>
              <a:cs typeface="Times Roman"/>
              <a:sym typeface="Times Roman"/>
            </a:endParaRPr>
          </a:p>
          <a:p>
            <a:pPr>
              <a:defRPr sz="2000"/>
            </a:pPr>
            <a:endParaRPr sz="1200">
              <a:latin typeface="Times Roman"/>
              <a:ea typeface="Times Roman"/>
              <a:cs typeface="Times Roman"/>
              <a:sym typeface="Times Roman"/>
            </a:endParaRPr>
          </a:p>
          <a:p>
            <a:pPr>
              <a:defRPr sz="2000"/>
            </a:pPr>
            <a:r>
              <a:t>Supplier = 7200 + 0 bytes = 7 KB </a:t>
            </a:r>
            <a:r>
              <a:rPr>
                <a:solidFill>
                  <a:srgbClr val="F73806"/>
                </a:solidFill>
              </a:rPr>
              <a:t>unchanged</a:t>
            </a:r>
          </a:p>
          <a:p>
            <a:pPr>
              <a:defRPr sz="2000"/>
            </a:pPr>
            <a:r>
              <a:t>Item = 340,000 + 0 bytes = 332 KB </a:t>
            </a:r>
            <a:r>
              <a:rPr>
                <a:solidFill>
                  <a:srgbClr val="FE3A02"/>
                </a:solidFill>
              </a:rPr>
              <a:t>unchanged</a:t>
            </a:r>
          </a:p>
        </p:txBody>
      </p:sp>
      <p:sp>
        <p:nvSpPr>
          <p:cNvPr id="124" name="Size(R) = initial size + grow speed × time × avg length of row"/>
          <p:cNvSpPr txBox="1"/>
          <p:nvPr/>
        </p:nvSpPr>
        <p:spPr>
          <a:xfrm>
            <a:off x="483388" y="4028198"/>
            <a:ext cx="7373031" cy="3752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solidFill>
                  <a:srgbClr val="1301FC"/>
                </a:solidFill>
              </a:defRPr>
            </a:lvl1pPr>
          </a:lstStyle>
          <a:p>
            <a:r>
              <a:t>Size(R) = initial size + grow speed × time × avg length of row</a:t>
            </a:r>
          </a:p>
        </p:txBody>
      </p:sp>
    </p:spTree>
    <p:extLst>
      <p:ext uri="{BB962C8B-B14F-4D97-AF65-F5344CB8AC3E}">
        <p14:creationId xmlns:p14="http://schemas.microsoft.com/office/powerpoint/2010/main" val="277490547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advAuto="0"/>
      <p:bldP spid="124" grpId="0" animBg="1" advAuto="0"/>
    </p:bldLst>
  </p:timing>
</p:sld>
</file>

<file path=ppt/theme/theme1.xml><?xml version="1.0" encoding="utf-8"?>
<a:theme xmlns:a="http://schemas.openxmlformats.org/drawingml/2006/main" name="Template">
  <a:themeElements>
    <a:clrScheme name="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Template">
      <a:majorFont>
        <a:latin typeface="Helvetica"/>
        <a:ea typeface="Helvetica"/>
        <a:cs typeface="Helvetica"/>
      </a:majorFont>
      <a:minorFont>
        <a:latin typeface="Arial"/>
        <a:ea typeface="Arial"/>
        <a:cs typeface="Arial"/>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plate">
  <a:themeElements>
    <a:clrScheme name="Template">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Template">
      <a:majorFont>
        <a:latin typeface="Helvetica"/>
        <a:ea typeface="Helvetica"/>
        <a:cs typeface="Helvetica"/>
      </a:majorFont>
      <a:minorFont>
        <a:latin typeface="Arial"/>
        <a:ea typeface="Arial"/>
        <a:cs typeface="Arial"/>
      </a:minorFont>
    </a:fontScheme>
    <a:fmtScheme name="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TotalTime>
  <Words>8527</Words>
  <Application>Microsoft Macintosh PowerPoint</Application>
  <PresentationFormat>On-screen Show (4:3)</PresentationFormat>
  <Paragraphs>644</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Times New Roman</vt:lpstr>
      <vt:lpstr>Times Roman</vt:lpstr>
      <vt:lpstr>Template</vt:lpstr>
      <vt:lpstr>INFO20003 Database Systems</vt:lpstr>
      <vt:lpstr>Agenda</vt:lpstr>
      <vt:lpstr>Capacity Planning</vt:lpstr>
      <vt:lpstr>Apply capacity planning concepts</vt:lpstr>
      <vt:lpstr>Apply capacity planning concepts</vt:lpstr>
      <vt:lpstr>Apply capacity planning concepts</vt:lpstr>
      <vt:lpstr>Apply capacity planning concepts</vt:lpstr>
      <vt:lpstr>Apply capacity planning concepts</vt:lpstr>
      <vt:lpstr>Apply capacity planning concepts</vt:lpstr>
      <vt:lpstr>Apply capacity planning concepts</vt:lpstr>
      <vt:lpstr>Apply capacity planning concepts</vt:lpstr>
      <vt:lpstr>Apply capacity planning concepts</vt:lpstr>
      <vt:lpstr>Apply capacity planning concepts</vt:lpstr>
      <vt:lpstr>Review of backup &amp; recovery concepts</vt:lpstr>
      <vt:lpstr>Review of backup &amp; recovery concepts</vt:lpstr>
      <vt:lpstr>Review of backup &amp; recovery concepts</vt:lpstr>
      <vt:lpstr>Review of backup &amp; recovery concepts</vt:lpstr>
      <vt:lpstr>Review of backup &amp; recovery concepts</vt:lpstr>
      <vt:lpstr>Review of backup &amp; recovery concepts</vt:lpstr>
      <vt:lpstr>Review of backup &amp; recovery concepts</vt:lpstr>
      <vt:lpstr>Review of backup &amp; recovery concepts</vt:lpstr>
      <vt:lpstr>Apply backup &amp; recovery concepts to case studies</vt:lpstr>
      <vt:lpstr>Apply backup &amp; recovery concepts to case studies</vt:lpstr>
      <vt:lpstr>Apply backup &amp; recovery concepts to case studies</vt:lpstr>
      <vt:lpstr>Apply backup &amp; recovery concepts to case studies</vt:lpstr>
      <vt:lpstr>Apply backup &amp; recovery concepts to case studies</vt:lpstr>
      <vt:lpstr>Apply backup &amp; recovery concepts to case studies</vt:lpstr>
      <vt:lpstr>Apply backup &amp; recovery concepts to case studies</vt:lpstr>
      <vt:lpstr>Apply backup &amp; recovery concepts to case studies</vt:lpstr>
      <vt:lpstr>Review transactions concept</vt:lpstr>
      <vt:lpstr>Review transactions concept</vt:lpstr>
      <vt:lpstr>Review transactions concept</vt:lpstr>
      <vt:lpstr>Review transactions concept</vt:lpstr>
      <vt:lpstr>Review transactions concept</vt:lpstr>
      <vt:lpstr>Review transactions concept</vt:lpstr>
      <vt:lpstr>Review transactions concept</vt:lpstr>
      <vt:lpstr>Apply transactions concepts</vt:lpstr>
      <vt:lpstr>Apply transactions concepts</vt:lpstr>
      <vt:lpstr>Apply transactions concepts</vt:lpstr>
      <vt:lpstr>Apply transactions concepts</vt:lpstr>
      <vt:lpstr>Apply transactions concepts</vt:lpstr>
      <vt:lpstr>Apply transactions concepts</vt:lpstr>
      <vt:lpstr>Apply transactions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INFO20003 Database Systems</dc:title>
  <cp:lastModifiedBy>Kuoyuan Li</cp:lastModifiedBy>
  <cp:revision>7</cp:revision>
  <dcterms:modified xsi:type="dcterms:W3CDTF">2021-10-04T08:00:24Z</dcterms:modified>
</cp:coreProperties>
</file>