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6" r:id="rId1"/>
  </p:sldMasterIdLst>
  <p:notesMasterIdLst>
    <p:notesMasterId r:id="rId28"/>
  </p:notesMasterIdLst>
  <p:handoutMasterIdLst>
    <p:handoutMasterId r:id="rId29"/>
  </p:handoutMasterIdLst>
  <p:sldIdLst>
    <p:sldId id="261" r:id="rId2"/>
    <p:sldId id="264" r:id="rId3"/>
    <p:sldId id="266" r:id="rId4"/>
    <p:sldId id="267" r:id="rId5"/>
    <p:sldId id="265" r:id="rId6"/>
    <p:sldId id="268" r:id="rId7"/>
    <p:sldId id="269" r:id="rId8"/>
    <p:sldId id="270" r:id="rId9"/>
    <p:sldId id="271" r:id="rId10"/>
    <p:sldId id="272" r:id="rId11"/>
    <p:sldId id="289" r:id="rId12"/>
    <p:sldId id="273" r:id="rId13"/>
    <p:sldId id="275" r:id="rId14"/>
    <p:sldId id="276" r:id="rId15"/>
    <p:sldId id="286" r:id="rId16"/>
    <p:sldId id="287" r:id="rId17"/>
    <p:sldId id="277" r:id="rId18"/>
    <p:sldId id="278" r:id="rId19"/>
    <p:sldId id="279" r:id="rId20"/>
    <p:sldId id="280" r:id="rId21"/>
    <p:sldId id="281" r:id="rId22"/>
    <p:sldId id="290" r:id="rId23"/>
    <p:sldId id="282" r:id="rId24"/>
    <p:sldId id="283" r:id="rId25"/>
    <p:sldId id="284" r:id="rId26"/>
    <p:sldId id="26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 Taylor" initials="PT" lastIdx="1" clrIdx="0">
    <p:extLst>
      <p:ext uri="{19B8F6BF-5375-455C-9EA6-DF929625EA0E}">
        <p15:presenceInfo xmlns:p15="http://schemas.microsoft.com/office/powerpoint/2012/main" userId="Pam Tayl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098DA"/>
    <a:srgbClr val="6CC6EB"/>
    <a:srgbClr val="9FCEFE"/>
    <a:srgbClr val="A0CFFE"/>
    <a:srgbClr val="A2D0FE"/>
    <a:srgbClr val="B8D3ED"/>
    <a:srgbClr val="C4C4C4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53" autoAdjust="0"/>
    <p:restoredTop sz="96370" autoAdjust="0"/>
  </p:normalViewPr>
  <p:slideViewPr>
    <p:cSldViewPr>
      <p:cViewPr varScale="1">
        <p:scale>
          <a:sx n="68" d="100"/>
          <a:sy n="68" d="100"/>
        </p:scale>
        <p:origin x="16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89A768-D2D8-4380-BE1B-07B677FEE85F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02AEC1-7333-4D1E-8823-FAE41E8E3818}">
      <dgm:prSet phldrT="[Text]"/>
      <dgm:spPr/>
      <dgm:t>
        <a:bodyPr/>
        <a:lstStyle/>
        <a:p>
          <a:r>
            <a:rPr lang="en-US" dirty="0"/>
            <a:t>Assessment</a:t>
          </a:r>
        </a:p>
      </dgm:t>
    </dgm:pt>
    <dgm:pt modelId="{BD0E3B73-ACD6-4CDC-AE99-BE89A78B4B28}" type="parTrans" cxnId="{9EE9CAF4-9EE7-43D6-B484-993410291CE4}">
      <dgm:prSet/>
      <dgm:spPr/>
      <dgm:t>
        <a:bodyPr/>
        <a:lstStyle/>
        <a:p>
          <a:endParaRPr lang="en-US"/>
        </a:p>
      </dgm:t>
    </dgm:pt>
    <dgm:pt modelId="{FEF6C4BB-8581-4BD1-A3B5-D5D77D979F19}" type="sibTrans" cxnId="{9EE9CAF4-9EE7-43D6-B484-993410291CE4}">
      <dgm:prSet/>
      <dgm:spPr/>
      <dgm:t>
        <a:bodyPr/>
        <a:lstStyle/>
        <a:p>
          <a:endParaRPr lang="en-US"/>
        </a:p>
      </dgm:t>
    </dgm:pt>
    <dgm:pt modelId="{7FC29501-BCA0-424F-A664-06173719D19E}">
      <dgm:prSet phldrT="[Text]"/>
      <dgm:spPr/>
      <dgm:t>
        <a:bodyPr/>
        <a:lstStyle/>
        <a:p>
          <a:r>
            <a:rPr lang="en-US" dirty="0"/>
            <a:t>Analysis</a:t>
          </a:r>
        </a:p>
      </dgm:t>
    </dgm:pt>
    <dgm:pt modelId="{7120D210-520A-4B70-9831-CCD3CE047FCD}" type="parTrans" cxnId="{5FA39193-108D-4F3C-A0B8-ABB0A99A2B06}">
      <dgm:prSet/>
      <dgm:spPr/>
      <dgm:t>
        <a:bodyPr/>
        <a:lstStyle/>
        <a:p>
          <a:endParaRPr lang="en-US"/>
        </a:p>
      </dgm:t>
    </dgm:pt>
    <dgm:pt modelId="{0D8E5417-BBD8-4351-9A9B-7C565D64346A}" type="sibTrans" cxnId="{5FA39193-108D-4F3C-A0B8-ABB0A99A2B06}">
      <dgm:prSet/>
      <dgm:spPr/>
      <dgm:t>
        <a:bodyPr/>
        <a:lstStyle/>
        <a:p>
          <a:endParaRPr lang="en-US"/>
        </a:p>
      </dgm:t>
    </dgm:pt>
    <dgm:pt modelId="{2D114178-60E3-4F23-A16B-BFD353D74F06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F0B5C9AF-A6DD-4177-A253-A1EE42EE199B}" type="parTrans" cxnId="{1E9542CD-D303-42D4-9563-01E061D0E748}">
      <dgm:prSet/>
      <dgm:spPr/>
      <dgm:t>
        <a:bodyPr/>
        <a:lstStyle/>
        <a:p>
          <a:endParaRPr lang="en-US"/>
        </a:p>
      </dgm:t>
    </dgm:pt>
    <dgm:pt modelId="{3EB0B379-6B45-43C6-8973-67A82B1E0BCE}" type="sibTrans" cxnId="{1E9542CD-D303-42D4-9563-01E061D0E748}">
      <dgm:prSet/>
      <dgm:spPr/>
      <dgm:t>
        <a:bodyPr/>
        <a:lstStyle/>
        <a:p>
          <a:endParaRPr lang="en-US"/>
        </a:p>
      </dgm:t>
    </dgm:pt>
    <dgm:pt modelId="{66EDC7C8-D458-425E-9DCD-4184CBA34548}">
      <dgm:prSet phldrT="[Text]"/>
      <dgm:spPr/>
      <dgm:t>
        <a:bodyPr/>
        <a:lstStyle/>
        <a:p>
          <a:r>
            <a:rPr lang="en-US" dirty="0"/>
            <a:t>Mitigation</a:t>
          </a:r>
        </a:p>
      </dgm:t>
    </dgm:pt>
    <dgm:pt modelId="{2730AEB5-7E9C-44FB-A656-5B3B93F680DC}" type="parTrans" cxnId="{8B5F221A-218B-4C90-926A-F5401A4AAF9A}">
      <dgm:prSet/>
      <dgm:spPr/>
      <dgm:t>
        <a:bodyPr/>
        <a:lstStyle/>
        <a:p>
          <a:endParaRPr lang="en-US"/>
        </a:p>
      </dgm:t>
    </dgm:pt>
    <dgm:pt modelId="{214B5E29-BE0D-4357-ADAA-FD350350B6BE}" type="sibTrans" cxnId="{8B5F221A-218B-4C90-926A-F5401A4AAF9A}">
      <dgm:prSet/>
      <dgm:spPr/>
      <dgm:t>
        <a:bodyPr/>
        <a:lstStyle/>
        <a:p>
          <a:endParaRPr lang="en-US"/>
        </a:p>
      </dgm:t>
    </dgm:pt>
    <dgm:pt modelId="{E1FD9A5B-7001-4F65-A118-A2ED4EA51987}" type="pres">
      <dgm:prSet presAssocID="{BC89A768-D2D8-4380-BE1B-07B677FEE85F}" presName="Name0" presStyleCnt="0">
        <dgm:presLayoutVars>
          <dgm:dir/>
          <dgm:resizeHandles val="exact"/>
        </dgm:presLayoutVars>
      </dgm:prSet>
      <dgm:spPr/>
    </dgm:pt>
    <dgm:pt modelId="{7C085FE0-C844-4065-9CDA-9B03DD4568DB}" type="pres">
      <dgm:prSet presAssocID="{BC89A768-D2D8-4380-BE1B-07B677FEE85F}" presName="cycle" presStyleCnt="0"/>
      <dgm:spPr/>
    </dgm:pt>
    <dgm:pt modelId="{CBD5661B-99DF-4B3A-82B5-1501BF70B330}" type="pres">
      <dgm:prSet presAssocID="{7502AEC1-7333-4D1E-8823-FAE41E8E3818}" presName="nodeFirstNode" presStyleLbl="node1" presStyleIdx="0" presStyleCnt="4">
        <dgm:presLayoutVars>
          <dgm:bulletEnabled val="1"/>
        </dgm:presLayoutVars>
      </dgm:prSet>
      <dgm:spPr/>
    </dgm:pt>
    <dgm:pt modelId="{5816D05A-A594-4416-9F5B-DAE34A589DAD}" type="pres">
      <dgm:prSet presAssocID="{FEF6C4BB-8581-4BD1-A3B5-D5D77D979F19}" presName="sibTransFirstNode" presStyleLbl="bgShp" presStyleIdx="0" presStyleCnt="1"/>
      <dgm:spPr/>
    </dgm:pt>
    <dgm:pt modelId="{BBC069B5-E109-4599-9E4F-87CC191BD054}" type="pres">
      <dgm:prSet presAssocID="{7FC29501-BCA0-424F-A664-06173719D19E}" presName="nodeFollowingNodes" presStyleLbl="node1" presStyleIdx="1" presStyleCnt="4">
        <dgm:presLayoutVars>
          <dgm:bulletEnabled val="1"/>
        </dgm:presLayoutVars>
      </dgm:prSet>
      <dgm:spPr/>
    </dgm:pt>
    <dgm:pt modelId="{4D7053EC-1642-40EA-AB29-28B0EE12BA9C}" type="pres">
      <dgm:prSet presAssocID="{2D114178-60E3-4F23-A16B-BFD353D74F06}" presName="nodeFollowingNodes" presStyleLbl="node1" presStyleIdx="2" presStyleCnt="4">
        <dgm:presLayoutVars>
          <dgm:bulletEnabled val="1"/>
        </dgm:presLayoutVars>
      </dgm:prSet>
      <dgm:spPr/>
    </dgm:pt>
    <dgm:pt modelId="{F2D607DB-57DE-4890-9A01-7E9A08DFA6D9}" type="pres">
      <dgm:prSet presAssocID="{66EDC7C8-D458-425E-9DCD-4184CBA34548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8B5F221A-218B-4C90-926A-F5401A4AAF9A}" srcId="{BC89A768-D2D8-4380-BE1B-07B677FEE85F}" destId="{66EDC7C8-D458-425E-9DCD-4184CBA34548}" srcOrd="3" destOrd="0" parTransId="{2730AEB5-7E9C-44FB-A656-5B3B93F680DC}" sibTransId="{214B5E29-BE0D-4357-ADAA-FD350350B6BE}"/>
    <dgm:cxn modelId="{359BB22C-BD2A-469F-B10E-C2AE26F158AC}" type="presOf" srcId="{7502AEC1-7333-4D1E-8823-FAE41E8E3818}" destId="{CBD5661B-99DF-4B3A-82B5-1501BF70B330}" srcOrd="0" destOrd="0" presId="urn:microsoft.com/office/officeart/2005/8/layout/cycle3"/>
    <dgm:cxn modelId="{6143F63D-9478-4F44-91DF-8BB119EFA590}" type="presOf" srcId="{FEF6C4BB-8581-4BD1-A3B5-D5D77D979F19}" destId="{5816D05A-A594-4416-9F5B-DAE34A589DAD}" srcOrd="0" destOrd="0" presId="urn:microsoft.com/office/officeart/2005/8/layout/cycle3"/>
    <dgm:cxn modelId="{C2C2DC53-B491-4CB0-B132-2BB79F4404FB}" type="presOf" srcId="{2D114178-60E3-4F23-A16B-BFD353D74F06}" destId="{4D7053EC-1642-40EA-AB29-28B0EE12BA9C}" srcOrd="0" destOrd="0" presId="urn:microsoft.com/office/officeart/2005/8/layout/cycle3"/>
    <dgm:cxn modelId="{5FA39193-108D-4F3C-A0B8-ABB0A99A2B06}" srcId="{BC89A768-D2D8-4380-BE1B-07B677FEE85F}" destId="{7FC29501-BCA0-424F-A664-06173719D19E}" srcOrd="1" destOrd="0" parTransId="{7120D210-520A-4B70-9831-CCD3CE047FCD}" sibTransId="{0D8E5417-BBD8-4351-9A9B-7C565D64346A}"/>
    <dgm:cxn modelId="{8264369C-1EA3-4446-B463-79240426C315}" type="presOf" srcId="{BC89A768-D2D8-4380-BE1B-07B677FEE85F}" destId="{E1FD9A5B-7001-4F65-A118-A2ED4EA51987}" srcOrd="0" destOrd="0" presId="urn:microsoft.com/office/officeart/2005/8/layout/cycle3"/>
    <dgm:cxn modelId="{1E9542CD-D303-42D4-9563-01E061D0E748}" srcId="{BC89A768-D2D8-4380-BE1B-07B677FEE85F}" destId="{2D114178-60E3-4F23-A16B-BFD353D74F06}" srcOrd="2" destOrd="0" parTransId="{F0B5C9AF-A6DD-4177-A253-A1EE42EE199B}" sibTransId="{3EB0B379-6B45-43C6-8973-67A82B1E0BCE}"/>
    <dgm:cxn modelId="{5082C9D6-22CA-4D41-A87E-A5B7D753D4AD}" type="presOf" srcId="{7FC29501-BCA0-424F-A664-06173719D19E}" destId="{BBC069B5-E109-4599-9E4F-87CC191BD054}" srcOrd="0" destOrd="0" presId="urn:microsoft.com/office/officeart/2005/8/layout/cycle3"/>
    <dgm:cxn modelId="{666394DF-6EE0-4E9B-AD9B-953BA9053848}" type="presOf" srcId="{66EDC7C8-D458-425E-9DCD-4184CBA34548}" destId="{F2D607DB-57DE-4890-9A01-7E9A08DFA6D9}" srcOrd="0" destOrd="0" presId="urn:microsoft.com/office/officeart/2005/8/layout/cycle3"/>
    <dgm:cxn modelId="{9EE9CAF4-9EE7-43D6-B484-993410291CE4}" srcId="{BC89A768-D2D8-4380-BE1B-07B677FEE85F}" destId="{7502AEC1-7333-4D1E-8823-FAE41E8E3818}" srcOrd="0" destOrd="0" parTransId="{BD0E3B73-ACD6-4CDC-AE99-BE89A78B4B28}" sibTransId="{FEF6C4BB-8581-4BD1-A3B5-D5D77D979F19}"/>
    <dgm:cxn modelId="{27E6AE0B-B654-41AE-A77F-3406C94807CA}" type="presParOf" srcId="{E1FD9A5B-7001-4F65-A118-A2ED4EA51987}" destId="{7C085FE0-C844-4065-9CDA-9B03DD4568DB}" srcOrd="0" destOrd="0" presId="urn:microsoft.com/office/officeart/2005/8/layout/cycle3"/>
    <dgm:cxn modelId="{FC6FD125-75A7-4756-AEC9-ED8AC4906CA0}" type="presParOf" srcId="{7C085FE0-C844-4065-9CDA-9B03DD4568DB}" destId="{CBD5661B-99DF-4B3A-82B5-1501BF70B330}" srcOrd="0" destOrd="0" presId="urn:microsoft.com/office/officeart/2005/8/layout/cycle3"/>
    <dgm:cxn modelId="{3ECE15A1-5359-49B8-9FE5-9967CE6F641F}" type="presParOf" srcId="{7C085FE0-C844-4065-9CDA-9B03DD4568DB}" destId="{5816D05A-A594-4416-9F5B-DAE34A589DAD}" srcOrd="1" destOrd="0" presId="urn:microsoft.com/office/officeart/2005/8/layout/cycle3"/>
    <dgm:cxn modelId="{CDE521A6-55FD-4783-8CA6-F0D47E01A7A8}" type="presParOf" srcId="{7C085FE0-C844-4065-9CDA-9B03DD4568DB}" destId="{BBC069B5-E109-4599-9E4F-87CC191BD054}" srcOrd="2" destOrd="0" presId="urn:microsoft.com/office/officeart/2005/8/layout/cycle3"/>
    <dgm:cxn modelId="{5BE35FE6-DFCD-4CFC-B277-8B11193F1B38}" type="presParOf" srcId="{7C085FE0-C844-4065-9CDA-9B03DD4568DB}" destId="{4D7053EC-1642-40EA-AB29-28B0EE12BA9C}" srcOrd="3" destOrd="0" presId="urn:microsoft.com/office/officeart/2005/8/layout/cycle3"/>
    <dgm:cxn modelId="{28A895D7-AE21-4421-B8E1-B8F789949F1E}" type="presParOf" srcId="{7C085FE0-C844-4065-9CDA-9B03DD4568DB}" destId="{F2D607DB-57DE-4890-9A01-7E9A08DFA6D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6D05A-A594-4416-9F5B-DAE34A589DAD}">
      <dsp:nvSpPr>
        <dsp:cNvPr id="0" name=""/>
        <dsp:cNvSpPr/>
      </dsp:nvSpPr>
      <dsp:spPr>
        <a:xfrm>
          <a:off x="1175945" y="-43206"/>
          <a:ext cx="2707788" cy="2707788"/>
        </a:xfrm>
        <a:prstGeom prst="circularArrow">
          <a:avLst>
            <a:gd name="adj1" fmla="val 4668"/>
            <a:gd name="adj2" fmla="val 272909"/>
            <a:gd name="adj3" fmla="val 13078747"/>
            <a:gd name="adj4" fmla="val 17864573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5661B-99DF-4B3A-82B5-1501BF70B330}">
      <dsp:nvSpPr>
        <dsp:cNvPr id="0" name=""/>
        <dsp:cNvSpPr/>
      </dsp:nvSpPr>
      <dsp:spPr>
        <a:xfrm>
          <a:off x="1686148" y="599"/>
          <a:ext cx="1687383" cy="843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Assessment</a:t>
          </a:r>
        </a:p>
      </dsp:txBody>
      <dsp:txXfrm>
        <a:off x="1727334" y="41785"/>
        <a:ext cx="1605011" cy="761319"/>
      </dsp:txXfrm>
    </dsp:sp>
    <dsp:sp modelId="{BBC069B5-E109-4599-9E4F-87CC191BD054}">
      <dsp:nvSpPr>
        <dsp:cNvPr id="0" name=""/>
        <dsp:cNvSpPr/>
      </dsp:nvSpPr>
      <dsp:spPr>
        <a:xfrm>
          <a:off x="2658424" y="972875"/>
          <a:ext cx="1687383" cy="843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Analysis</a:t>
          </a:r>
        </a:p>
      </dsp:txBody>
      <dsp:txXfrm>
        <a:off x="2699610" y="1014061"/>
        <a:ext cx="1605011" cy="761319"/>
      </dsp:txXfrm>
    </dsp:sp>
    <dsp:sp modelId="{4D7053EC-1642-40EA-AB29-28B0EE12BA9C}">
      <dsp:nvSpPr>
        <dsp:cNvPr id="0" name=""/>
        <dsp:cNvSpPr/>
      </dsp:nvSpPr>
      <dsp:spPr>
        <a:xfrm>
          <a:off x="1686148" y="1945150"/>
          <a:ext cx="1687383" cy="843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Response</a:t>
          </a:r>
        </a:p>
      </dsp:txBody>
      <dsp:txXfrm>
        <a:off x="1727334" y="1986336"/>
        <a:ext cx="1605011" cy="761319"/>
      </dsp:txXfrm>
    </dsp:sp>
    <dsp:sp modelId="{F2D607DB-57DE-4890-9A01-7E9A08DFA6D9}">
      <dsp:nvSpPr>
        <dsp:cNvPr id="0" name=""/>
        <dsp:cNvSpPr/>
      </dsp:nvSpPr>
      <dsp:spPr>
        <a:xfrm>
          <a:off x="713872" y="972875"/>
          <a:ext cx="1687383" cy="8436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Mitigation</a:t>
          </a:r>
        </a:p>
      </dsp:txBody>
      <dsp:txXfrm>
        <a:off x="755058" y="1014061"/>
        <a:ext cx="1605011" cy="7613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F75AEF-6AF8-074D-A4DB-F71FD6F9C37D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9A6D-5233-6641-90BA-8328590F05D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546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AAE85D-3A3F-7B46-A18E-DF160D9D2CC7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DA35F-9E58-5D40-92C1-D8C7631003B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3101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DA35F-9E58-5D40-92C1-D8C7631003B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4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67359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293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77321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613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83849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74216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64782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87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4713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urse/Lesson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Picture 12" descr="course outline 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pic>
        <p:nvPicPr>
          <p:cNvPr id="7" name="Picture 6" descr="course outline graphic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80888"/>
            <a:ext cx="9144000" cy="896112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131352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Course/Lesson outline</a:t>
            </a:r>
          </a:p>
        </p:txBody>
      </p:sp>
    </p:spTree>
    <p:extLst>
      <p:ext uri="{BB962C8B-B14F-4D97-AF65-F5344CB8AC3E}">
        <p14:creationId xmlns:p14="http://schemas.microsoft.com/office/powerpoint/2010/main" val="4239075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920960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7292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11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ottom Fil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bottom graphic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19800"/>
            <a:ext cx="9144000" cy="457200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64824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eflective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pic>
        <p:nvPicPr>
          <p:cNvPr id="4" name="Picture 3" descr="bubbl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" y="33129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341925" y="1302039"/>
            <a:ext cx="8460150" cy="4525963"/>
          </a:xfrm>
          <a:prstGeom prst="rect">
            <a:avLst/>
          </a:prstGeom>
        </p:spPr>
        <p:txBody>
          <a:bodyPr/>
          <a:lstStyle>
            <a:lvl1pPr marL="342900" indent="-342900">
              <a:spcAft>
                <a:spcPts val="0"/>
              </a:spcAft>
              <a:buClr>
                <a:srgbClr val="009DDC"/>
              </a:buClr>
              <a:buFont typeface="+mj-lt"/>
              <a:buAutoNum type="arabicPeriod"/>
              <a:defRPr sz="2000" baseline="0"/>
            </a:lvl1pPr>
            <a:lvl2pPr marL="742950" indent="-285750">
              <a:spcAft>
                <a:spcPts val="0"/>
              </a:spcAft>
              <a:buClr>
                <a:srgbClr val="009DDC"/>
              </a:buClr>
              <a:buFont typeface="Arial"/>
              <a:buChar char="•"/>
              <a:defRPr sz="1800" baseline="0"/>
            </a:lvl2pPr>
          </a:lstStyle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#1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Question #2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DDC"/>
              </a:buClr>
              <a:buSzTx/>
              <a:buFont typeface="+mj-lt"/>
              <a:buAutoNum type="arabicPeriod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/>
            </a:lvl1pPr>
          </a:lstStyle>
          <a:p>
            <a:r>
              <a:rPr lang="en-US" dirty="0"/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19531905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ner Fi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eader_strok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pic>
        <p:nvPicPr>
          <p:cNvPr id="7" name="Picture 6" descr="choice blocks-0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41925" y="100269"/>
            <a:ext cx="7883768" cy="844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41925" y="1302040"/>
            <a:ext cx="8460150" cy="4481345"/>
          </a:xfrm>
          <a:prstGeom prst="rect">
            <a:avLst/>
          </a:prstGeom>
        </p:spPr>
        <p:txBody>
          <a:bodyPr/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baseline="0"/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baseline="0"/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lvl3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342900" marR="0" lvl="2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5202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31897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78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4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26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7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54839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4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0BDD-7155-D744-B749-9730458604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8" name="Picture 47" descr="header_stroke.png">
            <a:extLst>
              <a:ext uri="{FF2B5EF4-FFF2-40B4-BE49-F238E27FC236}">
                <a16:creationId xmlns:a16="http://schemas.microsoft.com/office/drawing/2014/main" id="{A6C3114A-0ECB-4BD5-9607-E438ACD9D77C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944880"/>
          </a:xfrm>
          <a:prstGeom prst="rect">
            <a:avLst/>
          </a:prstGeom>
        </p:spPr>
      </p:pic>
      <p:sp>
        <p:nvSpPr>
          <p:cNvPr id="49" name="Footer Placeholder 2">
            <a:extLst>
              <a:ext uri="{FF2B5EF4-FFF2-40B4-BE49-F238E27FC236}">
                <a16:creationId xmlns:a16="http://schemas.microsoft.com/office/drawing/2014/main" id="{A437DB36-2CC9-4714-9986-DF564488841D}"/>
              </a:ext>
            </a:extLst>
          </p:cNvPr>
          <p:cNvSpPr txBox="1">
            <a:spLocks/>
          </p:cNvSpPr>
          <p:nvPr userDrawn="1"/>
        </p:nvSpPr>
        <p:spPr>
          <a:xfrm>
            <a:off x="77594" y="6455640"/>
            <a:ext cx="48149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0" latinLnBrk="0" hangingPunct="0">
              <a:defRPr lang="en-US" sz="1000" b="0" kern="1200" smtClean="0">
                <a:solidFill>
                  <a:srgbClr val="C4C4C4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4C4C4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74465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  <p:sldLayoutId id="2147483903" r:id="rId17"/>
    <p:sldLayoutId id="2147483904" r:id="rId18"/>
    <p:sldLayoutId id="2147483905" r:id="rId19"/>
    <p:sldLayoutId id="2147483906" r:id="rId20"/>
    <p:sldLayoutId id="2147483907" r:id="rId21"/>
    <p:sldLayoutId id="2147483802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3.png"/><Relationship Id="rId5" Type="http://schemas.openxmlformats.org/officeDocument/2006/relationships/image" Target="../media/image12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t>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3352800"/>
            <a:ext cx="8460150" cy="2080592"/>
          </a:xfrm>
        </p:spPr>
        <p:txBody>
          <a:bodyPr/>
          <a:lstStyle/>
          <a:p>
            <a:pPr algn="ctr"/>
            <a:r>
              <a:rPr lang="en-US" dirty="0"/>
              <a:t>Analyze Organizational Risk</a:t>
            </a:r>
          </a:p>
          <a:p>
            <a:pPr algn="ctr"/>
            <a:r>
              <a:rPr lang="en-US" dirty="0"/>
              <a:t>Analyze the Business Impact of Risk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41925" y="2058306"/>
            <a:ext cx="7883768" cy="844611"/>
          </a:xfrm>
        </p:spPr>
        <p:txBody>
          <a:bodyPr>
            <a:noAutofit/>
          </a:bodyPr>
          <a:lstStyle/>
          <a:p>
            <a:pPr algn="ctr"/>
            <a:r>
              <a:rPr lang="en-US" sz="6000" dirty="0"/>
              <a:t>Analyzing Risk</a:t>
            </a:r>
          </a:p>
        </p:txBody>
      </p:sp>
    </p:spTree>
    <p:extLst>
      <p:ext uri="{BB962C8B-B14F-4D97-AF65-F5344CB8AC3E}">
        <p14:creationId xmlns:p14="http://schemas.microsoft.com/office/powerpoint/2010/main" val="3569839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33126" y="1530642"/>
            <a:ext cx="6973275" cy="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systematic way of approving and executing change to assure maximum security, stability, and availability of information technology services.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26" y="14478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83850" y="2467471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Changes in hardware, software, infrastructure, and documentation can have ripple effects on an organization’s security.</a:t>
            </a:r>
          </a:p>
          <a:p>
            <a:r>
              <a:rPr lang="en-US" dirty="0"/>
              <a:t>Quantify the costs of training, support, maintenance, and implementation.</a:t>
            </a:r>
          </a:p>
          <a:p>
            <a:r>
              <a:rPr lang="en-US" dirty="0"/>
              <a:t>Analyze the benefits and complexities of each change.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524000" y="3839285"/>
            <a:ext cx="6096000" cy="2668837"/>
            <a:chOff x="1524000" y="3839285"/>
            <a:chExt cx="6096000" cy="2668837"/>
          </a:xfrm>
        </p:grpSpPr>
        <p:grpSp>
          <p:nvGrpSpPr>
            <p:cNvPr id="3" name="Group 2"/>
            <p:cNvGrpSpPr>
              <a:grpSpLocks noChangeAspect="1"/>
            </p:cNvGrpSpPr>
            <p:nvPr/>
          </p:nvGrpSpPr>
          <p:grpSpPr>
            <a:xfrm>
              <a:off x="1759703" y="3839285"/>
              <a:ext cx="5624594" cy="924223"/>
              <a:chOff x="1100698" y="2669068"/>
              <a:chExt cx="6599038" cy="1084342"/>
            </a:xfrm>
          </p:grpSpPr>
          <p:pic>
            <p:nvPicPr>
              <p:cNvPr id="10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4698" y="2886791"/>
                <a:ext cx="1600200" cy="866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1273603" y="3135434"/>
                <a:ext cx="1395977" cy="397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Analyze</a:t>
                </a:r>
              </a:p>
            </p:txBody>
          </p:sp>
          <p:sp>
            <p:nvSpPr>
              <p:cNvPr id="12" name="Rounded Rectangle 145"/>
              <p:cNvSpPr/>
              <p:nvPr/>
            </p:nvSpPr>
            <p:spPr>
              <a:xfrm>
                <a:off x="1100698" y="2669068"/>
                <a:ext cx="307975" cy="435445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1</a:t>
                </a:r>
              </a:p>
            </p:txBody>
          </p:sp>
          <p:pic>
            <p:nvPicPr>
              <p:cNvPr id="13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37117" y="2886791"/>
                <a:ext cx="1600200" cy="866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3736022" y="3135434"/>
                <a:ext cx="1395977" cy="397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Plan</a:t>
                </a:r>
              </a:p>
            </p:txBody>
          </p:sp>
          <p:sp>
            <p:nvSpPr>
              <p:cNvPr id="15" name="Rounded Rectangle 145"/>
              <p:cNvSpPr/>
              <p:nvPr/>
            </p:nvSpPr>
            <p:spPr>
              <a:xfrm>
                <a:off x="3563117" y="2669068"/>
                <a:ext cx="307975" cy="435445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2</a:t>
                </a:r>
              </a:p>
            </p:txBody>
          </p:sp>
          <p:pic>
            <p:nvPicPr>
              <p:cNvPr id="16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9536" y="2886791"/>
                <a:ext cx="1600200" cy="866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6198441" y="3135434"/>
                <a:ext cx="1395977" cy="397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chemeClr val="bg2"/>
                    </a:solidFill>
                  </a:rPr>
                  <a:t>Implement</a:t>
                </a:r>
              </a:p>
            </p:txBody>
          </p:sp>
          <p:sp>
            <p:nvSpPr>
              <p:cNvPr id="18" name="Rounded Rectangle 145"/>
              <p:cNvSpPr/>
              <p:nvPr/>
            </p:nvSpPr>
            <p:spPr>
              <a:xfrm>
                <a:off x="6025536" y="2669068"/>
                <a:ext cx="307975" cy="435445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3</a:t>
                </a:r>
              </a:p>
            </p:txBody>
          </p:sp>
        </p:grpSp>
        <p:cxnSp>
          <p:nvCxnSpPr>
            <p:cNvPr id="19" name="Straight Connector 18"/>
            <p:cNvCxnSpPr/>
            <p:nvPr/>
          </p:nvCxnSpPr>
          <p:spPr>
            <a:xfrm>
              <a:off x="1524000" y="4876800"/>
              <a:ext cx="6096000" cy="0"/>
            </a:xfrm>
            <a:prstGeom prst="line">
              <a:avLst/>
            </a:prstGeom>
            <a:ln w="28575">
              <a:solidFill>
                <a:srgbClr val="00B0F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1822776" y="4910736"/>
              <a:ext cx="1598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Need for change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900790" y="4910736"/>
              <a:ext cx="1598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Change roles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20390" y="4910736"/>
              <a:ext cx="1598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Manage transition phase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020390" y="5447819"/>
              <a:ext cx="1598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Confirm adoption of change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020390" y="5984902"/>
              <a:ext cx="1598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Conduct post-project review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890505" y="5481935"/>
              <a:ext cx="1598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Change duties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890505" y="5967517"/>
              <a:ext cx="1598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Address resistance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822776" y="5481935"/>
              <a:ext cx="15981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Type of change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822776" y="5984902"/>
              <a:ext cx="15981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Organizational culture</a:t>
              </a:r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1791384" y="5433956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1791384" y="5959897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1791384" y="6508122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3890505" y="5433956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3890505" y="5959897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3890505" y="6508122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977656" y="5422269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977656" y="5948210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977656" y="6496435"/>
              <a:ext cx="1485216" cy="0"/>
            </a:xfrm>
            <a:prstGeom prst="line">
              <a:avLst/>
            </a:prstGeom>
            <a:ln w="28575">
              <a:solidFill>
                <a:srgbClr val="B8D3ED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67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925" y="1530640"/>
            <a:ext cx="8460150" cy="2431760"/>
          </a:xfrm>
        </p:spPr>
        <p:txBody>
          <a:bodyPr>
            <a:normAutofit/>
          </a:bodyPr>
          <a:lstStyle/>
          <a:p>
            <a:r>
              <a:rPr lang="en-US" dirty="0"/>
              <a:t>New service pack fixes several security vulnerabilities for a production server.</a:t>
            </a:r>
          </a:p>
          <a:p>
            <a:r>
              <a:rPr lang="en-US" dirty="0"/>
              <a:t>Server hosts a custom app that must remain available.</a:t>
            </a:r>
          </a:p>
          <a:p>
            <a:r>
              <a:rPr lang="en-US" dirty="0"/>
              <a:t>Change management policy requires form approval for all service packs.</a:t>
            </a:r>
          </a:p>
          <a:p>
            <a:pPr lvl="1"/>
            <a:r>
              <a:rPr lang="en-US" dirty="0"/>
              <a:t>The new service pack must be tested on a lab server prior to deployment.</a:t>
            </a:r>
          </a:p>
          <a:p>
            <a:pPr lvl="1"/>
            <a:r>
              <a:rPr lang="en-US" dirty="0"/>
              <a:t>Test results indicate the service pack crashes the custom app.</a:t>
            </a:r>
          </a:p>
          <a:p>
            <a:pPr lvl="1"/>
            <a:r>
              <a:rPr lang="en-US" dirty="0"/>
              <a:t>The custom app must be revised and retested before the service pack is deployed to the production server.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Management (Cont.)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480670" y="4648200"/>
            <a:ext cx="6182661" cy="835892"/>
            <a:chOff x="1776413" y="4648200"/>
            <a:chExt cx="6182661" cy="835892"/>
          </a:xfrm>
        </p:grpSpPr>
        <p:grpSp>
          <p:nvGrpSpPr>
            <p:cNvPr id="10" name="Group 9"/>
            <p:cNvGrpSpPr/>
            <p:nvPr/>
          </p:nvGrpSpPr>
          <p:grpSpPr>
            <a:xfrm>
              <a:off x="1776413" y="4648200"/>
              <a:ext cx="6182661" cy="734291"/>
              <a:chOff x="1319213" y="4876800"/>
              <a:chExt cx="6182661" cy="734291"/>
            </a:xfrm>
          </p:grpSpPr>
          <p:pic>
            <p:nvPicPr>
              <p:cNvPr id="2054" name="Picture 6" descr="application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98699" y="5111309"/>
                <a:ext cx="595313" cy="4857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6" name="Group 5"/>
              <p:cNvGrpSpPr/>
              <p:nvPr/>
            </p:nvGrpSpPr>
            <p:grpSpPr>
              <a:xfrm>
                <a:off x="1319213" y="5001491"/>
                <a:ext cx="745331" cy="595313"/>
                <a:chOff x="1450182" y="4325902"/>
                <a:chExt cx="745331" cy="595313"/>
              </a:xfrm>
            </p:grpSpPr>
            <p:pic>
              <p:nvPicPr>
                <p:cNvPr id="2058" name="Picture 10" descr="software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25192" y="4325902"/>
                  <a:ext cx="595313" cy="5953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1" name="Text Box 306"/>
                <p:cNvSpPr txBox="1">
                  <a:spLocks noChangeArrowheads="1"/>
                </p:cNvSpPr>
                <p:nvPr/>
              </p:nvSpPr>
              <p:spPr bwMode="auto">
                <a:xfrm>
                  <a:off x="1450182" y="4426245"/>
                  <a:ext cx="745331" cy="1329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</a:defRPr>
                  </a:lvl9pPr>
                </a:lstStyle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9DDC"/>
                      </a:solidFill>
                      <a:effectLst/>
                      <a:uLnTx/>
                      <a:uFillTx/>
                      <a:latin typeface="Calibri"/>
                      <a:cs typeface="Calibri"/>
                    </a:rPr>
                    <a:t>Service Pack</a:t>
                  </a:r>
                </a:p>
              </p:txBody>
            </p:sp>
          </p:grpSp>
          <p:pic>
            <p:nvPicPr>
              <p:cNvPr id="2062" name="Picture 14" descr="questionmar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6000" y="4876800"/>
                <a:ext cx="192881" cy="4672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Line 300"/>
              <p:cNvSpPr>
                <a:spLocks noChangeShapeType="1"/>
              </p:cNvSpPr>
              <p:nvPr/>
            </p:nvSpPr>
            <p:spPr bwMode="auto">
              <a:xfrm>
                <a:off x="2085307" y="5334000"/>
                <a:ext cx="581693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AutoShape 304"/>
              <p:cNvSpPr>
                <a:spLocks noChangeArrowheads="1"/>
              </p:cNvSpPr>
              <p:nvPr/>
            </p:nvSpPr>
            <p:spPr bwMode="auto">
              <a:xfrm>
                <a:off x="4307759" y="5001491"/>
                <a:ext cx="762000" cy="609600"/>
              </a:xfrm>
              <a:prstGeom prst="rightArrow">
                <a:avLst>
                  <a:gd name="adj1" fmla="val 52602"/>
                  <a:gd name="adj2" fmla="val 59572"/>
                </a:avLst>
              </a:prstGeom>
              <a:solidFill>
                <a:srgbClr val="009DDC"/>
              </a:solidFill>
              <a:ln w="9525">
                <a:noFill/>
                <a:miter lim="800000"/>
                <a:headEnd/>
                <a:tailEnd/>
              </a:ln>
              <a:effectLst>
                <a:outerShdw blurRad="38100" dist="25400" dir="2700000" sx="99000" sy="99000" algn="ctr" rotWithShape="0">
                  <a:srgbClr val="000000">
                    <a:alpha val="75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5389137" y="5001491"/>
                <a:ext cx="2112737" cy="595313"/>
                <a:chOff x="4855737" y="5232039"/>
                <a:chExt cx="2112737" cy="595313"/>
              </a:xfrm>
            </p:grpSpPr>
            <p:grpSp>
              <p:nvGrpSpPr>
                <p:cNvPr id="15" name="Group 14"/>
                <p:cNvGrpSpPr/>
                <p:nvPr/>
              </p:nvGrpSpPr>
              <p:grpSpPr>
                <a:xfrm>
                  <a:off x="4855737" y="5232039"/>
                  <a:ext cx="745331" cy="595313"/>
                  <a:chOff x="1450182" y="4325902"/>
                  <a:chExt cx="745331" cy="595313"/>
                </a:xfrm>
              </p:grpSpPr>
              <p:pic>
                <p:nvPicPr>
                  <p:cNvPr id="16" name="Picture 10" descr="software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525192" y="4325902"/>
                    <a:ext cx="595313" cy="59531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17" name="Text Box 30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50182" y="4426245"/>
                    <a:ext cx="745331" cy="1329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ct val="5000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9DDC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</a:rPr>
                      <a:t>Service Pack</a:t>
                    </a:r>
                  </a:p>
                </p:txBody>
              </p:sp>
            </p:grpSp>
            <p:pic>
              <p:nvPicPr>
                <p:cNvPr id="2064" name="Picture 16" descr="exclamation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69890" y="5313801"/>
                  <a:ext cx="98584" cy="5014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6" descr="applicati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16318" y="5335946"/>
                  <a:ext cx="595313" cy="48577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60" name="Picture 12" descr="damage_1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216318" y="5341857"/>
                  <a:ext cx="501519" cy="47343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185035" y="4726707"/>
              <a:ext cx="526434" cy="757385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05955" y="4677464"/>
              <a:ext cx="526434" cy="757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8402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Analyzing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Clearly define organizational expectations for security.</a:t>
            </a:r>
          </a:p>
          <a:p>
            <a:r>
              <a:rPr lang="en-US" dirty="0"/>
              <a:t>Identify assets requiring protection, and determine their values.</a:t>
            </a:r>
          </a:p>
          <a:p>
            <a:r>
              <a:rPr lang="en-US" dirty="0"/>
              <a:t>Look for possible vulnerabilities that could adversely affect the organization’s security goals.</a:t>
            </a:r>
          </a:p>
          <a:p>
            <a:r>
              <a:rPr lang="en-US" dirty="0"/>
              <a:t>Determine possible threats to assets.</a:t>
            </a:r>
          </a:p>
          <a:p>
            <a:r>
              <a:rPr lang="en-US" dirty="0"/>
              <a:t>Determine the likelihood of the threats exploiting any vulnerabilities.</a:t>
            </a:r>
          </a:p>
          <a:p>
            <a:r>
              <a:rPr lang="en-US" dirty="0"/>
              <a:t>Determine the threat impact.</a:t>
            </a:r>
          </a:p>
          <a:p>
            <a:r>
              <a:rPr lang="en-US" dirty="0"/>
              <a:t>Identify the optimal risk analysis method.</a:t>
            </a:r>
          </a:p>
          <a:p>
            <a:r>
              <a:rPr lang="en-US" dirty="0"/>
              <a:t>Identify possible countermeasures.</a:t>
            </a:r>
          </a:p>
          <a:p>
            <a:r>
              <a:rPr lang="en-US" dirty="0"/>
              <a:t>Clearly document all findings and decisions.</a:t>
            </a:r>
          </a:p>
        </p:txBody>
      </p:sp>
    </p:spTree>
    <p:extLst>
      <p:ext uri="{BB962C8B-B14F-4D97-AF65-F5344CB8AC3E}">
        <p14:creationId xmlns:p14="http://schemas.microsoft.com/office/powerpoint/2010/main" val="528805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33126" y="1530642"/>
            <a:ext cx="6973275" cy="983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 systematic activity that identifies organizational risks and determines their impact on ongoing, business-critical operations and processes.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26" y="14478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683850" y="2467471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Vulnerability assessments and evaluations</a:t>
            </a:r>
          </a:p>
          <a:p>
            <a:r>
              <a:rPr lang="en-US" dirty="0"/>
              <a:t>Determine risks and their effects</a:t>
            </a:r>
          </a:p>
          <a:p>
            <a:r>
              <a:rPr lang="en-US" dirty="0"/>
              <a:t>Cover all aspects of a business</a:t>
            </a:r>
          </a:p>
          <a:p>
            <a:r>
              <a:rPr lang="en-US" dirty="0"/>
              <a:t>Can be part of a business continuity plan (BCP)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924823" y="3941358"/>
            <a:ext cx="5294354" cy="2601354"/>
            <a:chOff x="1928640" y="4068805"/>
            <a:chExt cx="5294354" cy="260135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9918" y="4939570"/>
              <a:ext cx="964164" cy="754225"/>
            </a:xfrm>
            <a:prstGeom prst="rect">
              <a:avLst/>
            </a:prstGeom>
          </p:spPr>
        </p:pic>
        <p:sp>
          <p:nvSpPr>
            <p:cNvPr id="10" name="Line 167"/>
            <p:cNvSpPr>
              <a:spLocks noChangeShapeType="1"/>
            </p:cNvSpPr>
            <p:nvPr/>
          </p:nvSpPr>
          <p:spPr bwMode="auto">
            <a:xfrm rot="5400000">
              <a:off x="4322762" y="5971544"/>
              <a:ext cx="49847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Rounded Rectangle 149"/>
            <p:cNvSpPr/>
            <p:nvPr/>
          </p:nvSpPr>
          <p:spPr>
            <a:xfrm>
              <a:off x="2036220" y="4068805"/>
              <a:ext cx="1495874" cy="44937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Prioritization of critical processes</a:t>
              </a:r>
            </a:p>
          </p:txBody>
        </p:sp>
        <p:sp>
          <p:nvSpPr>
            <p:cNvPr id="12" name="Rounded Rectangle 149"/>
            <p:cNvSpPr/>
            <p:nvPr/>
          </p:nvSpPr>
          <p:spPr>
            <a:xfrm>
              <a:off x="1928640" y="5369287"/>
              <a:ext cx="1495874" cy="44937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Probability of reduced efficiency</a:t>
              </a:r>
            </a:p>
          </p:txBody>
        </p:sp>
        <p:sp>
          <p:nvSpPr>
            <p:cNvPr id="13" name="Rounded Rectangle 149"/>
            <p:cNvSpPr/>
            <p:nvPr/>
          </p:nvSpPr>
          <p:spPr>
            <a:xfrm>
              <a:off x="5585559" y="4068805"/>
              <a:ext cx="1637435" cy="44937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Estimation of tolerable downtime</a:t>
              </a:r>
            </a:p>
          </p:txBody>
        </p:sp>
        <p:sp>
          <p:nvSpPr>
            <p:cNvPr id="14" name="Rounded Rectangle 149"/>
            <p:cNvSpPr/>
            <p:nvPr/>
          </p:nvSpPr>
          <p:spPr>
            <a:xfrm>
              <a:off x="5719485" y="5369287"/>
              <a:ext cx="1408835" cy="44937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Effect of financial loss</a:t>
              </a:r>
            </a:p>
          </p:txBody>
        </p:sp>
        <p:sp>
          <p:nvSpPr>
            <p:cNvPr id="15" name="Rounded Rectangle 149"/>
            <p:cNvSpPr/>
            <p:nvPr/>
          </p:nvSpPr>
          <p:spPr>
            <a:xfrm>
              <a:off x="3824063" y="6220781"/>
              <a:ext cx="1495874" cy="449378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en-US" sz="1300" b="1" kern="0" dirty="0">
                  <a:solidFill>
                    <a:srgbClr val="000000"/>
                  </a:solidFill>
                  <a:latin typeface="Calibri"/>
                  <a:cs typeface="Calibri"/>
                </a:rPr>
                <a:t>Resources needed to restore</a:t>
              </a:r>
            </a:p>
          </p:txBody>
        </p:sp>
        <p:sp>
          <p:nvSpPr>
            <p:cNvPr id="17" name="Line 167"/>
            <p:cNvSpPr>
              <a:spLocks noChangeShapeType="1"/>
            </p:cNvSpPr>
            <p:nvPr/>
          </p:nvSpPr>
          <p:spPr bwMode="auto">
            <a:xfrm rot="5400000" flipH="1">
              <a:off x="3574429" y="4442521"/>
              <a:ext cx="423849" cy="50851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Line 167"/>
            <p:cNvSpPr>
              <a:spLocks noChangeShapeType="1"/>
            </p:cNvSpPr>
            <p:nvPr/>
          </p:nvSpPr>
          <p:spPr bwMode="auto">
            <a:xfrm rot="5400000" flipH="1">
              <a:off x="3723599" y="5299376"/>
              <a:ext cx="0" cy="58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Line 167"/>
            <p:cNvSpPr>
              <a:spLocks noChangeShapeType="1"/>
            </p:cNvSpPr>
            <p:nvPr/>
          </p:nvSpPr>
          <p:spPr bwMode="auto">
            <a:xfrm rot="16200000">
              <a:off x="5108427" y="4462436"/>
              <a:ext cx="454715" cy="49955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Line 167"/>
            <p:cNvSpPr>
              <a:spLocks noChangeShapeType="1"/>
            </p:cNvSpPr>
            <p:nvPr/>
          </p:nvSpPr>
          <p:spPr bwMode="auto">
            <a:xfrm rot="16200000">
              <a:off x="5424885" y="5299375"/>
              <a:ext cx="0" cy="5892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67199" y="5204702"/>
              <a:ext cx="609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8399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Scenarios</a:t>
            </a: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815051"/>
              </p:ext>
            </p:extLst>
          </p:nvPr>
        </p:nvGraphicFramePr>
        <p:xfrm>
          <a:off x="942110" y="990600"/>
          <a:ext cx="7239000" cy="54254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Impact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Life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Natural disasters and intentional man-made attacks.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Severe weather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Seismic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Arson and other fires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Terrorist attack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Property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Natural disasters and intentional man-made attacks: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Severe weather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Seismic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Arson and other fires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Terrorist attacks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Break-ins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Equipment damage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Safety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Natural disasters, intentional man-made attacks, and unintentional man-made risks.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Severe weather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Seismic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Arson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Terrorist attacks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Excessive employee illnesses or epidemics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8420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Scenarios (Cont.)</a:t>
            </a: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7251"/>
              </p:ext>
            </p:extLst>
          </p:nvPr>
        </p:nvGraphicFramePr>
        <p:xfrm>
          <a:off x="942110" y="1432560"/>
          <a:ext cx="7239000" cy="481584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Impact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Finance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Natural disasters, intentional man-made attacks, unintentional man-made risks, and system risks: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Severe weather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Seismic events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Arson and other fires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Terrorist attacks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Break-ins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Theft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Equipment damage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File destruction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Information disclosure (intentional or inadvertent)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User error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Social networking and cloud computing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Excessive employee illnesses or epidemics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Unsecure mobile and networking devices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Unstable virtualization environments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Email and account-management vulnerabilities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646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Scenarios (Cont.)</a:t>
            </a: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69701"/>
              </p:ext>
            </p:extLst>
          </p:nvPr>
        </p:nvGraphicFramePr>
        <p:xfrm>
          <a:off x="942110" y="2170176"/>
          <a:ext cx="7239000" cy="2554224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Impact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Reputation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Man-made risks and system risks.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Response time for restoration of disrupted services or damaged files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Frequent information disclosure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Perception of recurring problems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Perception of susceptibility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Organizational response to risks: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Price gouging during natural disasters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Response time for addressing information disclosure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808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Assessments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52600" y="1606842"/>
            <a:ext cx="6973275" cy="243175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0070C0"/>
                </a:solidFill>
              </a:rPr>
              <a:t>Privacy impact assessment (PIA)</a:t>
            </a:r>
            <a:r>
              <a:rPr lang="en-US" dirty="0">
                <a:solidFill>
                  <a:srgbClr val="0070C0"/>
                </a:solidFill>
              </a:rPr>
              <a:t>: A tool for identifying and analyzing risks to privacy during the life cycle of a program or system.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Privacy threshold assessment (PTA):</a:t>
            </a:r>
            <a:r>
              <a:rPr lang="en-US" dirty="0">
                <a:solidFill>
                  <a:srgbClr val="0070C0"/>
                </a:solidFill>
              </a:rPr>
              <a:t> A document used to determine when a PIA is required.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Personally identifiable information (PII</a:t>
            </a:r>
            <a:r>
              <a:rPr lang="en-US" dirty="0">
                <a:solidFill>
                  <a:srgbClr val="0070C0"/>
                </a:solidFill>
              </a:rPr>
              <a:t>): Information that a company uses to identify or contact employees and other individuals.</a:t>
            </a:r>
          </a:p>
          <a:p>
            <a:pPr marL="0" indent="0">
              <a:buFont typeface="Arial"/>
              <a:buNone/>
            </a:pP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52600" y="2984004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52600" y="4188506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683850" y="3839071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Required for any US agency that collects PII online.</a:t>
            </a:r>
          </a:p>
          <a:p>
            <a:r>
              <a:rPr lang="en-US" dirty="0"/>
              <a:t>Other regulations might require them for different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2910759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Critical Systems 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Mission-essential</a:t>
            </a:r>
          </a:p>
          <a:p>
            <a:r>
              <a:rPr lang="en-US" dirty="0"/>
              <a:t>Quantitative comparison</a:t>
            </a:r>
          </a:p>
          <a:p>
            <a:pPr lvl="1"/>
            <a:r>
              <a:rPr lang="en-US" dirty="0"/>
              <a:t>MTD: Maximum tolerable downtime</a:t>
            </a:r>
          </a:p>
          <a:p>
            <a:pPr lvl="1"/>
            <a:r>
              <a:rPr lang="en-US" dirty="0"/>
              <a:t>MTTF: Mean time to failure</a:t>
            </a:r>
          </a:p>
          <a:p>
            <a:pPr lvl="1"/>
            <a:r>
              <a:rPr lang="en-US" dirty="0"/>
              <a:t>MTTR: Mean time to repair/replace</a:t>
            </a:r>
          </a:p>
          <a:p>
            <a:pPr lvl="1"/>
            <a:r>
              <a:rPr lang="en-US" dirty="0"/>
              <a:t>MTBF: Mean time between failures</a:t>
            </a:r>
          </a:p>
          <a:p>
            <a:pPr lvl="1"/>
            <a:r>
              <a:rPr lang="en-US" dirty="0"/>
              <a:t>RTO: Recovery time objective</a:t>
            </a:r>
          </a:p>
          <a:p>
            <a:pPr lvl="1"/>
            <a:r>
              <a:rPr lang="en-US" dirty="0"/>
              <a:t>RPO: Recovery point objective</a:t>
            </a:r>
          </a:p>
        </p:txBody>
      </p:sp>
      <p:pic>
        <p:nvPicPr>
          <p:cNvPr id="11274" name="Picture 10" descr="dri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370" y="1776357"/>
            <a:ext cx="844181" cy="837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6" name="Picture 12" descr="appl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832" y="4225030"/>
            <a:ext cx="838466" cy="684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0584" y="2108067"/>
            <a:ext cx="1508970" cy="8535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4340" y="3935458"/>
            <a:ext cx="1181265" cy="169949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4983" y="4785207"/>
            <a:ext cx="1729982" cy="7849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08964" y="3215962"/>
            <a:ext cx="1438992" cy="143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25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Maximum Tolerable Downtime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1752600" y="1606842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The longest time period that a business outage can occur without causing irrecoverable business failure.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2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ontent Placeholder 2"/>
          <p:cNvSpPr txBox="1">
            <a:spLocks/>
          </p:cNvSpPr>
          <p:nvPr/>
        </p:nvSpPr>
        <p:spPr>
          <a:xfrm>
            <a:off x="683850" y="2819400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 MTD for each business process.</a:t>
            </a:r>
          </a:p>
          <a:p>
            <a:r>
              <a:rPr lang="en-US" dirty="0"/>
              <a:t>Can range from minutes, to hours, to days.</a:t>
            </a:r>
          </a:p>
          <a:p>
            <a:r>
              <a:rPr lang="en-US" dirty="0"/>
              <a:t>Vary by company and event.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714109" y="4411496"/>
            <a:ext cx="5715782" cy="2064363"/>
            <a:chOff x="1714110" y="4366671"/>
            <a:chExt cx="5715782" cy="2064363"/>
          </a:xfrm>
        </p:grpSpPr>
        <p:cxnSp>
          <p:nvCxnSpPr>
            <p:cNvPr id="38" name="Straight Connector 37"/>
            <p:cNvCxnSpPr/>
            <p:nvPr/>
          </p:nvCxnSpPr>
          <p:spPr>
            <a:xfrm>
              <a:off x="2626732" y="5282380"/>
              <a:ext cx="4612268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chemeClr val="bg1"/>
                  </a:gs>
                  <a:gs pos="14000">
                    <a:schemeClr val="tx1"/>
                  </a:gs>
                </a:gsLst>
                <a:lin ang="10800000" scaled="1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1714110" y="4366671"/>
              <a:ext cx="5715782" cy="2064363"/>
              <a:chOff x="2133601" y="4525867"/>
              <a:chExt cx="5715782" cy="2064363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H="1">
                <a:off x="2133601" y="5441576"/>
                <a:ext cx="4329297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14000">
                      <a:schemeClr val="tx1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81850" y="4850914"/>
                <a:ext cx="1329958" cy="840444"/>
              </a:xfrm>
              <a:prstGeom prst="rect">
                <a:avLst/>
              </a:prstGeom>
            </p:spPr>
          </p:pic>
          <p:sp>
            <p:nvSpPr>
              <p:cNvPr id="12" name="Arrow: Right 11"/>
              <p:cNvSpPr/>
              <p:nvPr/>
            </p:nvSpPr>
            <p:spPr>
              <a:xfrm>
                <a:off x="4011722" y="5723235"/>
                <a:ext cx="1826362" cy="866995"/>
              </a:xfrm>
              <a:prstGeom prst="rightArrow">
                <a:avLst>
                  <a:gd name="adj1" fmla="val 59161"/>
                  <a:gd name="adj2" fmla="val 61451"/>
                </a:avLst>
              </a:prstGeom>
              <a:gradFill flip="none" rotWithShape="1">
                <a:gsLst>
                  <a:gs pos="94000">
                    <a:schemeClr val="bg1"/>
                  </a:gs>
                  <a:gs pos="100000">
                    <a:schemeClr val="bg1"/>
                  </a:gs>
                  <a:gs pos="0">
                    <a:srgbClr val="A2D0FE"/>
                  </a:gs>
                  <a:gs pos="34000">
                    <a:schemeClr val="accent1">
                      <a:lumMod val="45000"/>
                      <a:lumOff val="55000"/>
                    </a:schemeClr>
                  </a:gs>
                  <a:gs pos="46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0800000" scaled="1"/>
                <a:tileRect/>
              </a:gra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/>
                <a:endParaRPr lang="en-US" sz="1100" b="1" kern="0" dirty="0">
                  <a:solidFill>
                    <a:srgbClr val="FF0000"/>
                  </a:solidFill>
                  <a:latin typeface="Arial"/>
                </a:endParaRPr>
              </a:p>
            </p:txBody>
          </p:sp>
          <p:pic>
            <p:nvPicPr>
              <p:cNvPr id="29" name="Picture 4" descr="attack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71800" y="5071364"/>
                <a:ext cx="1039921" cy="7404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TextBox 23"/>
              <p:cNvSpPr txBox="1"/>
              <p:nvPr/>
            </p:nvSpPr>
            <p:spPr>
              <a:xfrm>
                <a:off x="6444274" y="5859355"/>
                <a:ext cx="14051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Business Failure</a:t>
                </a:r>
              </a:p>
            </p:txBody>
          </p:sp>
          <p:sp>
            <p:nvSpPr>
              <p:cNvPr id="30" name="Line 139"/>
              <p:cNvSpPr>
                <a:spLocks noChangeShapeType="1"/>
              </p:cNvSpPr>
              <p:nvPr/>
            </p:nvSpPr>
            <p:spPr bwMode="auto">
              <a:xfrm rot="16200000" flipV="1">
                <a:off x="3270033" y="4799525"/>
                <a:ext cx="45386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Rounded Rectangle 142"/>
              <p:cNvSpPr/>
              <p:nvPr/>
            </p:nvSpPr>
            <p:spPr>
              <a:xfrm>
                <a:off x="3053930" y="4525867"/>
                <a:ext cx="886074" cy="275064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Event</a:t>
                </a:r>
              </a:p>
            </p:txBody>
          </p:sp>
          <p:sp>
            <p:nvSpPr>
              <p:cNvPr id="32" name="Line 139"/>
              <p:cNvSpPr>
                <a:spLocks noChangeShapeType="1"/>
              </p:cNvSpPr>
              <p:nvPr/>
            </p:nvSpPr>
            <p:spPr bwMode="auto">
              <a:xfrm rot="16200000" flipV="1">
                <a:off x="6213273" y="5025842"/>
                <a:ext cx="499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Rounded Rectangle 143"/>
              <p:cNvSpPr/>
              <p:nvPr/>
            </p:nvSpPr>
            <p:spPr>
              <a:xfrm>
                <a:off x="6071636" y="4525867"/>
                <a:ext cx="805522" cy="275065"/>
              </a:xfrm>
              <a:prstGeom prst="roundRect">
                <a:avLst/>
              </a:prstGeom>
              <a:solidFill>
                <a:srgbClr val="009DDC"/>
              </a:soli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3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Calibri"/>
                    <a:ea typeface="+mn-ea"/>
                    <a:cs typeface="Calibri"/>
                  </a:rPr>
                  <a:t>MTD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4459869" y="6005549"/>
                <a:ext cx="1405109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b="1" dirty="0"/>
                  <a:t>Time</a:t>
                </a:r>
              </a:p>
            </p:txBody>
          </p:sp>
          <p:pic>
            <p:nvPicPr>
              <p:cNvPr id="35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8807" y="4936270"/>
                <a:ext cx="868902" cy="5545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7115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799" y="1302041"/>
            <a:ext cx="6973275" cy="761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process of identifying risks, analyzing them, developing a response strategy for them, and mitigating their future impact.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19199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Diagram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025832"/>
              </p:ext>
            </p:extLst>
          </p:nvPr>
        </p:nvGraphicFramePr>
        <p:xfrm>
          <a:off x="2026920" y="3429000"/>
          <a:ext cx="5059680" cy="2789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685799" y="2368840"/>
            <a:ext cx="8116276" cy="2126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Helps prevent or lessen the effects of security incidents.</a:t>
            </a:r>
          </a:p>
          <a:p>
            <a:r>
              <a:rPr lang="en-US" dirty="0"/>
              <a:t>Four phases</a:t>
            </a:r>
          </a:p>
        </p:txBody>
      </p:sp>
    </p:spTree>
    <p:extLst>
      <p:ext uri="{BB962C8B-B14F-4D97-AF65-F5344CB8AC3E}">
        <p14:creationId xmlns:p14="http://schemas.microsoft.com/office/powerpoint/2010/main" val="2480053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Point Objective</a:t>
            </a:r>
          </a:p>
        </p:txBody>
      </p:sp>
      <p:pic>
        <p:nvPicPr>
          <p:cNvPr id="17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95374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ontent Placeholder 2"/>
          <p:cNvSpPr txBox="1">
            <a:spLocks/>
          </p:cNvSpPr>
          <p:nvPr/>
        </p:nvSpPr>
        <p:spPr>
          <a:xfrm>
            <a:off x="1752600" y="1678216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longest period of time that an organization can tolerate lost data being unrecoverable.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683850" y="2819400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Usually expressed in hours.</a:t>
            </a:r>
          </a:p>
          <a:p>
            <a:r>
              <a:rPr lang="en-US" dirty="0"/>
              <a:t>Helps to determine backup frequency.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1548084" y="3658881"/>
            <a:ext cx="5690916" cy="2816978"/>
            <a:chOff x="1548084" y="3614056"/>
            <a:chExt cx="5690916" cy="2816978"/>
          </a:xfrm>
        </p:grpSpPr>
        <p:grpSp>
          <p:nvGrpSpPr>
            <p:cNvPr id="76" name="Group 75"/>
            <p:cNvGrpSpPr/>
            <p:nvPr/>
          </p:nvGrpSpPr>
          <p:grpSpPr>
            <a:xfrm>
              <a:off x="1714110" y="4366671"/>
              <a:ext cx="5524890" cy="2064363"/>
              <a:chOff x="1714110" y="4366671"/>
              <a:chExt cx="5524890" cy="2064363"/>
            </a:xfrm>
          </p:grpSpPr>
          <p:cxnSp>
            <p:nvCxnSpPr>
              <p:cNvPr id="77" name="Straight Connector 76"/>
              <p:cNvCxnSpPr/>
              <p:nvPr/>
            </p:nvCxnSpPr>
            <p:spPr>
              <a:xfrm>
                <a:off x="2626732" y="5282380"/>
                <a:ext cx="4612268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14000">
                      <a:schemeClr val="tx1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8" name="Group 77"/>
              <p:cNvGrpSpPr/>
              <p:nvPr/>
            </p:nvGrpSpPr>
            <p:grpSpPr>
              <a:xfrm>
                <a:off x="1714110" y="4366671"/>
                <a:ext cx="5505558" cy="2064363"/>
                <a:chOff x="2133601" y="4525867"/>
                <a:chExt cx="5505558" cy="2064363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>
                  <a:off x="2133601" y="5441576"/>
                  <a:ext cx="4329297" cy="0"/>
                </a:xfrm>
                <a:prstGeom prst="line">
                  <a:avLst/>
                </a:prstGeom>
                <a:ln w="19050">
                  <a:gradFill flip="none" rotWithShape="1">
                    <a:gsLst>
                      <a:gs pos="0">
                        <a:schemeClr val="bg1"/>
                      </a:gs>
                      <a:gs pos="14000">
                        <a:schemeClr val="tx1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Arrow: Right 80"/>
                <p:cNvSpPr/>
                <p:nvPr/>
              </p:nvSpPr>
              <p:spPr>
                <a:xfrm>
                  <a:off x="4011722" y="5723235"/>
                  <a:ext cx="1826362" cy="866995"/>
                </a:xfrm>
                <a:prstGeom prst="rightArrow">
                  <a:avLst>
                    <a:gd name="adj1" fmla="val 59161"/>
                    <a:gd name="adj2" fmla="val 61451"/>
                  </a:avLst>
                </a:prstGeom>
                <a:gradFill flip="none" rotWithShape="1">
                  <a:gsLst>
                    <a:gs pos="94000">
                      <a:schemeClr val="bg1"/>
                    </a:gs>
                    <a:gs pos="100000">
                      <a:schemeClr val="bg1"/>
                    </a:gs>
                    <a:gs pos="0">
                      <a:srgbClr val="A2D0FE"/>
                    </a:gs>
                    <a:gs pos="34000">
                      <a:schemeClr val="accent1">
                        <a:lumMod val="45000"/>
                        <a:lumOff val="55000"/>
                      </a:schemeClr>
                    </a:gs>
                    <a:gs pos="4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1"/>
                  <a:tileRect/>
                </a:gra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pic>
              <p:nvPicPr>
                <p:cNvPr id="82" name="Picture 4" descr="attack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199965" y="5071364"/>
                  <a:ext cx="1039921" cy="7404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84" name="Line 13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4498198" y="4799525"/>
                  <a:ext cx="4538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5" name="Rounded Rectangle 142"/>
                <p:cNvSpPr/>
                <p:nvPr/>
              </p:nvSpPr>
              <p:spPr>
                <a:xfrm>
                  <a:off x="4282095" y="4525867"/>
                  <a:ext cx="886074" cy="275064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Calibri"/>
                    </a:rPr>
                    <a:t>Event</a:t>
                  </a:r>
                </a:p>
              </p:txBody>
            </p:sp>
            <p:sp>
              <p:nvSpPr>
                <p:cNvPr id="86" name="Line 13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6975274" y="5025842"/>
                  <a:ext cx="49925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87" name="Rounded Rectangle 143"/>
                <p:cNvSpPr/>
                <p:nvPr/>
              </p:nvSpPr>
              <p:spPr>
                <a:xfrm>
                  <a:off x="6833637" y="4525867"/>
                  <a:ext cx="805522" cy="275065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defTabSz="914400"/>
                  <a:r>
                    <a:rPr lang="en-US" sz="1300" b="1" kern="0" dirty="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t>MTD</a:t>
                  </a:r>
                </a:p>
              </p:txBody>
            </p:sp>
            <p:sp>
              <p:nvSpPr>
                <p:cNvPr id="88" name="TextBox 87"/>
                <p:cNvSpPr txBox="1"/>
                <p:nvPr/>
              </p:nvSpPr>
              <p:spPr>
                <a:xfrm>
                  <a:off x="4459869" y="6005549"/>
                  <a:ext cx="140510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/>
                    <a:t>Time</a:t>
                  </a:r>
                </a:p>
              </p:txBody>
            </p:sp>
          </p:grpSp>
        </p:grpSp>
        <p:sp>
          <p:nvSpPr>
            <p:cNvPr id="90" name="Line 139"/>
            <p:cNvSpPr>
              <a:spLocks noChangeShapeType="1"/>
            </p:cNvSpPr>
            <p:nvPr/>
          </p:nvSpPr>
          <p:spPr bwMode="auto">
            <a:xfrm rot="16200000" flipV="1">
              <a:off x="2148594" y="4866217"/>
              <a:ext cx="499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Rounded Rectangle 143"/>
            <p:cNvSpPr/>
            <p:nvPr/>
          </p:nvSpPr>
          <p:spPr>
            <a:xfrm>
              <a:off x="2006957" y="4366242"/>
              <a:ext cx="805522" cy="275065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914400"/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RPO</a:t>
              </a:r>
            </a:p>
          </p:txBody>
        </p:sp>
        <p:sp>
          <p:nvSpPr>
            <p:cNvPr id="93" name="Rounded Rectangle 142"/>
            <p:cNvSpPr/>
            <p:nvPr/>
          </p:nvSpPr>
          <p:spPr>
            <a:xfrm>
              <a:off x="1548084" y="3614056"/>
              <a:ext cx="1723267" cy="403486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Longest tolerable time since last backup</a:t>
              </a:r>
            </a:p>
          </p:txBody>
        </p:sp>
        <p:sp>
          <p:nvSpPr>
            <p:cNvPr id="94" name="Line 139"/>
            <p:cNvSpPr>
              <a:spLocks noChangeShapeType="1"/>
            </p:cNvSpPr>
            <p:nvPr/>
          </p:nvSpPr>
          <p:spPr bwMode="auto">
            <a:xfrm rot="16200000">
              <a:off x="2252971" y="4162790"/>
              <a:ext cx="2904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662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Time Objective</a:t>
            </a:r>
          </a:p>
        </p:txBody>
      </p:sp>
      <p:pic>
        <p:nvPicPr>
          <p:cNvPr id="5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530642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The length of time it takes after an event to resume normal business operations and activities.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8" name="Content Placeholder 2"/>
          <p:cNvSpPr txBox="1">
            <a:spLocks/>
          </p:cNvSpPr>
          <p:nvPr/>
        </p:nvSpPr>
        <p:spPr>
          <a:xfrm>
            <a:off x="683850" y="2819400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RPO plus time spent preparing to resume processing.</a:t>
            </a:r>
          </a:p>
          <a:p>
            <a:r>
              <a:rPr lang="en-US" dirty="0"/>
              <a:t>Must be achieved before MTD.</a:t>
            </a:r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14110" y="4411067"/>
            <a:ext cx="5524890" cy="2064792"/>
            <a:chOff x="1714110" y="4411067"/>
            <a:chExt cx="5524890" cy="2064792"/>
          </a:xfrm>
        </p:grpSpPr>
        <p:grpSp>
          <p:nvGrpSpPr>
            <p:cNvPr id="24" name="Group 23"/>
            <p:cNvGrpSpPr/>
            <p:nvPr/>
          </p:nvGrpSpPr>
          <p:grpSpPr>
            <a:xfrm>
              <a:off x="1714110" y="4411067"/>
              <a:ext cx="5524890" cy="2064792"/>
              <a:chOff x="1714110" y="4366242"/>
              <a:chExt cx="5524890" cy="2064792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1714110" y="4366671"/>
                <a:ext cx="5524890" cy="2064363"/>
                <a:chOff x="1714110" y="4366671"/>
                <a:chExt cx="5524890" cy="2064363"/>
              </a:xfrm>
            </p:grpSpPr>
            <p:cxnSp>
              <p:nvCxnSpPr>
                <p:cNvPr id="30" name="Straight Connector 29"/>
                <p:cNvCxnSpPr/>
                <p:nvPr/>
              </p:nvCxnSpPr>
              <p:spPr>
                <a:xfrm>
                  <a:off x="2626732" y="5282380"/>
                  <a:ext cx="4612268" cy="0"/>
                </a:xfrm>
                <a:prstGeom prst="line">
                  <a:avLst/>
                </a:prstGeom>
                <a:ln w="19050">
                  <a:gradFill flip="none" rotWithShape="1">
                    <a:gsLst>
                      <a:gs pos="0">
                        <a:schemeClr val="bg1"/>
                      </a:gs>
                      <a:gs pos="14000">
                        <a:schemeClr val="tx1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1" name="Group 30"/>
                <p:cNvGrpSpPr/>
                <p:nvPr/>
              </p:nvGrpSpPr>
              <p:grpSpPr>
                <a:xfrm>
                  <a:off x="1714110" y="4366671"/>
                  <a:ext cx="5505556" cy="2064363"/>
                  <a:chOff x="2133601" y="4525867"/>
                  <a:chExt cx="5505556" cy="2064363"/>
                </a:xfrm>
              </p:grpSpPr>
              <p:cxnSp>
                <p:nvCxnSpPr>
                  <p:cNvPr id="32" name="Straight Connector 31"/>
                  <p:cNvCxnSpPr/>
                  <p:nvPr/>
                </p:nvCxnSpPr>
                <p:spPr>
                  <a:xfrm flipH="1">
                    <a:off x="2133601" y="5441576"/>
                    <a:ext cx="4329297" cy="0"/>
                  </a:xfrm>
                  <a:prstGeom prst="line">
                    <a:avLst/>
                  </a:prstGeom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4000">
                          <a:schemeClr val="tx1"/>
                        </a:gs>
                      </a:gsLst>
                      <a:lin ang="10800000" scaled="1"/>
                      <a:tileRect/>
                    </a:gra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Arrow: Right 32"/>
                  <p:cNvSpPr/>
                  <p:nvPr/>
                </p:nvSpPr>
                <p:spPr>
                  <a:xfrm>
                    <a:off x="4011722" y="5723235"/>
                    <a:ext cx="1826362" cy="866995"/>
                  </a:xfrm>
                  <a:prstGeom prst="rightArrow">
                    <a:avLst>
                      <a:gd name="adj1" fmla="val 59161"/>
                      <a:gd name="adj2" fmla="val 61451"/>
                    </a:avLst>
                  </a:prstGeom>
                  <a:gradFill flip="none" rotWithShape="1">
                    <a:gsLst>
                      <a:gs pos="94000">
                        <a:schemeClr val="bg1"/>
                      </a:gs>
                      <a:gs pos="100000">
                        <a:schemeClr val="bg1"/>
                      </a:gs>
                      <a:gs pos="0">
                        <a:srgbClr val="A2D0FE"/>
                      </a:gs>
                      <a:gs pos="34000">
                        <a:schemeClr val="accent1">
                          <a:lumMod val="45000"/>
                          <a:lumOff val="55000"/>
                        </a:schemeClr>
                      </a:gs>
                      <a:gs pos="46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10800000" scaled="1"/>
                    <a:tileRect/>
                  </a:gradFill>
                  <a:ln w="28575" cap="flat" cmpd="sng" algn="ctr">
                    <a:noFill/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algn="ctr" defTabSz="914400"/>
                    <a:endParaRPr lang="en-US" sz="1100" b="1" kern="0" dirty="0">
                      <a:solidFill>
                        <a:srgbClr val="FF0000"/>
                      </a:solidFill>
                      <a:latin typeface="Arial"/>
                    </a:endParaRPr>
                  </a:p>
                </p:txBody>
              </p:sp>
              <p:pic>
                <p:nvPicPr>
                  <p:cNvPr id="34" name="Picture 4" descr="attack"/>
                  <p:cNvPicPr>
                    <a:picLocks noChangeAspect="1" noChangeArrowheads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199965" y="5071364"/>
                    <a:ext cx="1039921" cy="740423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sp>
                <p:nvSpPr>
                  <p:cNvPr id="35" name="Line 139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4498198" y="4799525"/>
                    <a:ext cx="45386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6" name="Rounded Rectangle 142"/>
                  <p:cNvSpPr/>
                  <p:nvPr/>
                </p:nvSpPr>
                <p:spPr>
                  <a:xfrm>
                    <a:off x="4282095" y="4525867"/>
                    <a:ext cx="886074" cy="275064"/>
                  </a:xfrm>
                  <a:prstGeom prst="roundRect">
                    <a:avLst/>
                  </a:prstGeom>
                  <a:gradFill flip="none" rotWithShape="0">
                    <a:gsLst>
                      <a:gs pos="0">
                        <a:srgbClr val="FFFFFF">
                          <a:lumMod val="92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3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Calibri"/>
                      </a:rPr>
                      <a:t>Event</a:t>
                    </a:r>
                  </a:p>
                </p:txBody>
              </p:sp>
              <p:sp>
                <p:nvSpPr>
                  <p:cNvPr id="37" name="Line 139"/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6975272" y="5025842"/>
                    <a:ext cx="49925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triangle" w="med" len="med"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38" name="Rounded Rectangle 143"/>
                  <p:cNvSpPr/>
                  <p:nvPr/>
                </p:nvSpPr>
                <p:spPr>
                  <a:xfrm>
                    <a:off x="6833635" y="4525867"/>
                    <a:ext cx="805522" cy="275065"/>
                  </a:xfrm>
                  <a:prstGeom prst="roundRect">
                    <a:avLst/>
                  </a:prstGeom>
                  <a:gradFill flip="none" rotWithShape="0">
                    <a:gsLst>
                      <a:gs pos="0">
                        <a:srgbClr val="FFFFFF">
                          <a:lumMod val="92000"/>
                        </a:srgbClr>
                      </a:gs>
                      <a:gs pos="100000">
                        <a:srgbClr val="FFFFFF"/>
                      </a:gs>
                    </a:gsLst>
                    <a:lin ang="2700000" scaled="1"/>
                    <a:tileRect/>
                  </a:gradFill>
                  <a:ln w="25400" cap="flat" cmpd="sng" algn="ctr">
                    <a:noFill/>
                    <a:prstDash val="solid"/>
                  </a:ln>
                  <a:effectLst>
                    <a:outerShdw blurRad="38100" dist="25400" dir="2700000" sx="99000" sy="99000" algn="tl" rotWithShape="0">
                      <a:prstClr val="black">
                        <a:alpha val="75000"/>
                      </a:prstClr>
                    </a:outerShdw>
                  </a:effectLst>
                </p:spPr>
                <p:txBody>
                  <a:bodyPr anchor="ctr"/>
                  <a:lstStyle/>
                  <a:p>
                    <a:pPr algn="ctr" defTabSz="914400"/>
                    <a:r>
                      <a:rPr lang="en-US" sz="1300" b="1" kern="0" dirty="0">
                        <a:solidFill>
                          <a:srgbClr val="000000"/>
                        </a:solidFill>
                        <a:latin typeface="Calibri"/>
                        <a:cs typeface="Calibri"/>
                      </a:rPr>
                      <a:t>MTD</a:t>
                    </a:r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459869" y="6005549"/>
                    <a:ext cx="1405109" cy="29238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300" b="1" dirty="0"/>
                      <a:t>Time</a:t>
                    </a:r>
                  </a:p>
                </p:txBody>
              </p:sp>
            </p:grpSp>
          </p:grpSp>
          <p:sp>
            <p:nvSpPr>
              <p:cNvPr id="26" name="Line 139"/>
              <p:cNvSpPr>
                <a:spLocks noChangeShapeType="1"/>
              </p:cNvSpPr>
              <p:nvPr/>
            </p:nvSpPr>
            <p:spPr bwMode="auto">
              <a:xfrm rot="16200000" flipV="1">
                <a:off x="2148594" y="4866217"/>
                <a:ext cx="499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Rounded Rectangle 143"/>
              <p:cNvSpPr/>
              <p:nvPr/>
            </p:nvSpPr>
            <p:spPr>
              <a:xfrm>
                <a:off x="2006957" y="4366242"/>
                <a:ext cx="805522" cy="275065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defTabSz="914400"/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RPO</a:t>
                </a:r>
              </a:p>
            </p:txBody>
          </p:sp>
        </p:grpSp>
        <p:sp>
          <p:nvSpPr>
            <p:cNvPr id="42" name="Line 139"/>
            <p:cNvSpPr>
              <a:spLocks noChangeShapeType="1"/>
            </p:cNvSpPr>
            <p:nvPr/>
          </p:nvSpPr>
          <p:spPr bwMode="auto">
            <a:xfrm rot="16200000" flipV="1">
              <a:off x="5311658" y="4911042"/>
              <a:ext cx="4992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Rounded Rectangle 143"/>
            <p:cNvSpPr/>
            <p:nvPr/>
          </p:nvSpPr>
          <p:spPr>
            <a:xfrm>
              <a:off x="5170021" y="4411067"/>
              <a:ext cx="805522" cy="275065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914400"/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RTO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8866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Time to Failure</a:t>
            </a:r>
          </a:p>
        </p:txBody>
      </p:sp>
      <p:pic>
        <p:nvPicPr>
          <p:cNvPr id="5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52600" y="1530642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The average time that a device or component is expected to be in operation.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83850" y="2667000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 of reliability for non-repairable devices and components.</a:t>
            </a:r>
          </a:p>
          <a:p>
            <a:r>
              <a:rPr lang="en-US" dirty="0"/>
              <a:t>Total hours of operation/number of failures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714110" y="4330525"/>
            <a:ext cx="5524890" cy="2145334"/>
            <a:chOff x="1714110" y="4330525"/>
            <a:chExt cx="5524890" cy="2145334"/>
          </a:xfrm>
        </p:grpSpPr>
        <p:grpSp>
          <p:nvGrpSpPr>
            <p:cNvPr id="26" name="Group 25"/>
            <p:cNvGrpSpPr/>
            <p:nvPr/>
          </p:nvGrpSpPr>
          <p:grpSpPr>
            <a:xfrm>
              <a:off x="1714110" y="4411496"/>
              <a:ext cx="5524890" cy="2064363"/>
              <a:chOff x="1714110" y="4366671"/>
              <a:chExt cx="5524890" cy="2064363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2626732" y="5282380"/>
                <a:ext cx="4612268" cy="0"/>
              </a:xfrm>
              <a:prstGeom prst="line">
                <a:avLst/>
              </a:prstGeom>
              <a:ln w="19050">
                <a:gradFill flip="none" rotWithShape="1">
                  <a:gsLst>
                    <a:gs pos="0">
                      <a:schemeClr val="bg1"/>
                    </a:gs>
                    <a:gs pos="14000">
                      <a:schemeClr val="tx1"/>
                    </a:gs>
                  </a:gsLst>
                  <a:lin ang="10800000" scaled="1"/>
                  <a:tileRect/>
                </a:gra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1714110" y="4366671"/>
                <a:ext cx="4329297" cy="2064363"/>
                <a:chOff x="2133601" y="4525867"/>
                <a:chExt cx="4329297" cy="2064363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H="1">
                  <a:off x="2133601" y="5441576"/>
                  <a:ext cx="4329297" cy="0"/>
                </a:xfrm>
                <a:prstGeom prst="line">
                  <a:avLst/>
                </a:prstGeom>
                <a:ln w="19050">
                  <a:gradFill flip="none" rotWithShape="1">
                    <a:gsLst>
                      <a:gs pos="0">
                        <a:schemeClr val="bg1"/>
                      </a:gs>
                      <a:gs pos="14000">
                        <a:schemeClr val="tx1"/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Arrow: Right 31"/>
                <p:cNvSpPr/>
                <p:nvPr/>
              </p:nvSpPr>
              <p:spPr>
                <a:xfrm>
                  <a:off x="4011722" y="5723235"/>
                  <a:ext cx="1826362" cy="866995"/>
                </a:xfrm>
                <a:prstGeom prst="rightArrow">
                  <a:avLst>
                    <a:gd name="adj1" fmla="val 59161"/>
                    <a:gd name="adj2" fmla="val 61451"/>
                  </a:avLst>
                </a:prstGeom>
                <a:gradFill flip="none" rotWithShape="1">
                  <a:gsLst>
                    <a:gs pos="94000">
                      <a:schemeClr val="bg1"/>
                    </a:gs>
                    <a:gs pos="100000">
                      <a:schemeClr val="bg1"/>
                    </a:gs>
                    <a:gs pos="0">
                      <a:srgbClr val="A2D0FE"/>
                    </a:gs>
                    <a:gs pos="34000">
                      <a:schemeClr val="accent1">
                        <a:lumMod val="45000"/>
                        <a:lumOff val="55000"/>
                      </a:schemeClr>
                    </a:gs>
                    <a:gs pos="46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10800000" scaled="1"/>
                  <a:tileRect/>
                </a:gradFill>
                <a:ln w="2857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914400"/>
                  <a:endParaRPr lang="en-US" sz="1100" b="1" kern="0" dirty="0">
                    <a:solidFill>
                      <a:srgbClr val="FF0000"/>
                    </a:solidFill>
                    <a:latin typeface="Arial"/>
                  </a:endParaRPr>
                </a:p>
              </p:txBody>
            </p:sp>
            <p:pic>
              <p:nvPicPr>
                <p:cNvPr id="33" name="Picture 4" descr="attack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3868" y="5071364"/>
                  <a:ext cx="1039921" cy="7404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4" name="Line 13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3252101" y="4799525"/>
                  <a:ext cx="453864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35" name="Rounded Rectangle 142"/>
                <p:cNvSpPr/>
                <p:nvPr/>
              </p:nvSpPr>
              <p:spPr>
                <a:xfrm>
                  <a:off x="3035998" y="4525867"/>
                  <a:ext cx="886074" cy="275064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300" b="1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/>
                      <a:ea typeface="+mn-ea"/>
                      <a:cs typeface="Calibri"/>
                    </a:rPr>
                    <a:t>Event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4459869" y="6005549"/>
                  <a:ext cx="1405109" cy="2923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300" b="1" dirty="0"/>
                    <a:t>Time</a:t>
                  </a:r>
                </a:p>
              </p:txBody>
            </p:sp>
          </p:grpSp>
        </p:grpSp>
        <p:pic>
          <p:nvPicPr>
            <p:cNvPr id="39" name="Picture 4" descr="attack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346" y="4956993"/>
              <a:ext cx="1039921" cy="7404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Line 139"/>
            <p:cNvSpPr>
              <a:spLocks noChangeShapeType="1"/>
            </p:cNvSpPr>
            <p:nvPr/>
          </p:nvSpPr>
          <p:spPr bwMode="auto">
            <a:xfrm rot="16200000" flipV="1">
              <a:off x="5779579" y="4685154"/>
              <a:ext cx="45386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1" name="Rounded Rectangle 142"/>
            <p:cNvSpPr/>
            <p:nvPr/>
          </p:nvSpPr>
          <p:spPr>
            <a:xfrm>
              <a:off x="5563476" y="4411496"/>
              <a:ext cx="886074" cy="275064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Event</a:t>
              </a:r>
            </a:p>
          </p:txBody>
        </p:sp>
        <p:sp>
          <p:nvSpPr>
            <p:cNvPr id="42" name="Rounded Rectangle 143"/>
            <p:cNvSpPr/>
            <p:nvPr/>
          </p:nvSpPr>
          <p:spPr>
            <a:xfrm>
              <a:off x="4146822" y="4330525"/>
              <a:ext cx="805522" cy="275065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914400"/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MTTF</a:t>
              </a:r>
            </a:p>
          </p:txBody>
        </p:sp>
        <p:sp>
          <p:nvSpPr>
            <p:cNvPr id="43" name="AutoShape 303"/>
            <p:cNvSpPr>
              <a:spLocks/>
            </p:cNvSpPr>
            <p:nvPr/>
          </p:nvSpPr>
          <p:spPr bwMode="auto">
            <a:xfrm rot="5400000" flipH="1" flipV="1">
              <a:off x="4369958" y="3579021"/>
              <a:ext cx="321896" cy="2446749"/>
            </a:xfrm>
            <a:prstGeom prst="rightBrace">
              <a:avLst>
                <a:gd name="adj1" fmla="val 65909"/>
                <a:gd name="adj2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228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Time to Repair</a:t>
            </a:r>
          </a:p>
        </p:txBody>
      </p:sp>
      <p:pic>
        <p:nvPicPr>
          <p:cNvPr id="18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5" y="16002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ontent Placeholder 2"/>
          <p:cNvSpPr txBox="1">
            <a:spLocks/>
          </p:cNvSpPr>
          <p:nvPr/>
        </p:nvSpPr>
        <p:spPr>
          <a:xfrm>
            <a:off x="1713525" y="1683042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rgbClr val="0070C0"/>
                </a:solidFill>
              </a:rPr>
              <a:t>The average time it takes for a device or component to recover from failure.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83850" y="2819400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Less than RPO when the component is relevant to the recovery effort.</a:t>
            </a:r>
          </a:p>
          <a:p>
            <a:r>
              <a:rPr lang="en-US" dirty="0"/>
              <a:t>Also referred to as mean time to recover (or replace).</a:t>
            </a:r>
          </a:p>
          <a:p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714110" y="4411067"/>
            <a:ext cx="5524890" cy="2064792"/>
            <a:chOff x="1714110" y="4411067"/>
            <a:chExt cx="5524890" cy="2064792"/>
          </a:xfrm>
        </p:grpSpPr>
        <p:grpSp>
          <p:nvGrpSpPr>
            <p:cNvPr id="36" name="Group 35"/>
            <p:cNvGrpSpPr/>
            <p:nvPr/>
          </p:nvGrpSpPr>
          <p:grpSpPr>
            <a:xfrm>
              <a:off x="1714110" y="4411067"/>
              <a:ext cx="5524890" cy="2064792"/>
              <a:chOff x="1714110" y="4411067"/>
              <a:chExt cx="5524890" cy="2064792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1714110" y="4411067"/>
                <a:ext cx="5524890" cy="2064792"/>
                <a:chOff x="1714110" y="4366242"/>
                <a:chExt cx="5524890" cy="2064792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1714110" y="4366671"/>
                  <a:ext cx="5524890" cy="2064363"/>
                  <a:chOff x="1714110" y="4366671"/>
                  <a:chExt cx="5524890" cy="2064363"/>
                </a:xfrm>
              </p:grpSpPr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2626732" y="5282380"/>
                    <a:ext cx="4612268" cy="0"/>
                  </a:xfrm>
                  <a:prstGeom prst="line">
                    <a:avLst/>
                  </a:prstGeom>
                  <a:ln w="19050">
                    <a:gradFill flip="none" rotWithShape="1">
                      <a:gsLst>
                        <a:gs pos="0">
                          <a:schemeClr val="bg1"/>
                        </a:gs>
                        <a:gs pos="14000">
                          <a:schemeClr val="tx1"/>
                        </a:gs>
                      </a:gsLst>
                      <a:lin ang="10800000" scaled="1"/>
                      <a:tileRect/>
                    </a:gra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4" name="Group 43"/>
                  <p:cNvGrpSpPr/>
                  <p:nvPr/>
                </p:nvGrpSpPr>
                <p:grpSpPr>
                  <a:xfrm>
                    <a:off x="1714110" y="4366671"/>
                    <a:ext cx="5505556" cy="2064363"/>
                    <a:chOff x="2133601" y="4525867"/>
                    <a:chExt cx="5505556" cy="2064363"/>
                  </a:xfrm>
                </p:grpSpPr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H="1">
                      <a:off x="2133601" y="5441576"/>
                      <a:ext cx="4329297" cy="0"/>
                    </a:xfrm>
                    <a:prstGeom prst="line">
                      <a:avLst/>
                    </a:prstGeom>
                    <a:ln w="19050">
                      <a:gradFill flip="none" rotWithShape="1">
                        <a:gsLst>
                          <a:gs pos="0">
                            <a:schemeClr val="bg1"/>
                          </a:gs>
                          <a:gs pos="14000">
                            <a:schemeClr val="tx1"/>
                          </a:gs>
                        </a:gsLst>
                        <a:lin ang="10800000" scaled="1"/>
                        <a:tileRect/>
                      </a:gradFill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6" name="Arrow: Right 45"/>
                    <p:cNvSpPr/>
                    <p:nvPr/>
                  </p:nvSpPr>
                  <p:spPr>
                    <a:xfrm>
                      <a:off x="4011722" y="5723235"/>
                      <a:ext cx="1826362" cy="866995"/>
                    </a:xfrm>
                    <a:prstGeom prst="rightArrow">
                      <a:avLst>
                        <a:gd name="adj1" fmla="val 59161"/>
                        <a:gd name="adj2" fmla="val 61451"/>
                      </a:avLst>
                    </a:prstGeom>
                    <a:gradFill flip="none" rotWithShape="1">
                      <a:gsLst>
                        <a:gs pos="94000">
                          <a:schemeClr val="bg1"/>
                        </a:gs>
                        <a:gs pos="100000">
                          <a:schemeClr val="bg1"/>
                        </a:gs>
                        <a:gs pos="0">
                          <a:srgbClr val="A2D0FE"/>
                        </a:gs>
                        <a:gs pos="34000">
                          <a:schemeClr val="accent1">
                            <a:lumMod val="45000"/>
                            <a:lumOff val="55000"/>
                          </a:schemeClr>
                        </a:gs>
                        <a:gs pos="46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10800000" scaled="1"/>
                      <a:tileRect/>
                    </a:gradFill>
                    <a:ln w="28575" cap="flat" cmpd="sng" algn="ctr">
                      <a:noFill/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algn="ctr" defTabSz="914400"/>
                      <a:endParaRPr lang="en-US" sz="1100" b="1" kern="0" dirty="0">
                        <a:solidFill>
                          <a:srgbClr val="FF0000"/>
                        </a:solidFill>
                        <a:latin typeface="Arial"/>
                      </a:endParaRPr>
                    </a:p>
                  </p:txBody>
                </p:sp>
                <p:pic>
                  <p:nvPicPr>
                    <p:cNvPr id="47" name="Picture 4" descr="attack"/>
                    <p:cNvPicPr>
                      <a:picLocks noChangeAspect="1" noChangeArrowheads="1"/>
                    </p:cNvPicPr>
                    <p:nvPr/>
                  </p:nvPicPr>
                  <p:blipFill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4199965" y="5071364"/>
                      <a:ext cx="1039921" cy="740423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sp>
                  <p:nvSpPr>
                    <p:cNvPr id="48" name="Line 139"/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4498198" y="4799525"/>
                      <a:ext cx="45386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49" name="Rounded Rectangle 142"/>
                    <p:cNvSpPr/>
                    <p:nvPr/>
                  </p:nvSpPr>
                  <p:spPr>
                    <a:xfrm>
                      <a:off x="4282095" y="4525867"/>
                      <a:ext cx="886074" cy="275064"/>
                    </a:xfrm>
                    <a:prstGeom prst="roundRect">
                      <a:avLst/>
                    </a:prstGeom>
                    <a:gradFill flip="none" rotWithShape="0">
                      <a:gsLst>
                        <a:gs pos="0">
                          <a:srgbClr val="FFFFFF">
                            <a:lumMod val="92000"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38100" dist="25400" dir="2700000" sx="99000" sy="99000" algn="tl" rotWithShape="0">
                        <a:prstClr val="black">
                          <a:alpha val="75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Event</a:t>
                      </a:r>
                    </a:p>
                  </p:txBody>
                </p:sp>
                <p:sp>
                  <p:nvSpPr>
                    <p:cNvPr id="50" name="Line 139"/>
                    <p:cNvSpPr>
                      <a:spLocks noChangeShapeType="1"/>
                    </p:cNvSpPr>
                    <p:nvPr/>
                  </p:nvSpPr>
                  <p:spPr bwMode="auto">
                    <a:xfrm rot="16200000" flipV="1">
                      <a:off x="6975272" y="5025842"/>
                      <a:ext cx="499251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 type="triangle" w="med" len="med"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 dirty="0"/>
                    </a:p>
                  </p:txBody>
                </p:sp>
                <p:sp>
                  <p:nvSpPr>
                    <p:cNvPr id="51" name="Rounded Rectangle 143"/>
                    <p:cNvSpPr/>
                    <p:nvPr/>
                  </p:nvSpPr>
                  <p:spPr>
                    <a:xfrm>
                      <a:off x="6833635" y="4525867"/>
                      <a:ext cx="805522" cy="275065"/>
                    </a:xfrm>
                    <a:prstGeom prst="roundRect">
                      <a:avLst/>
                    </a:prstGeom>
                    <a:gradFill flip="none" rotWithShape="0">
                      <a:gsLst>
                        <a:gs pos="0">
                          <a:srgbClr val="FFFFFF">
                            <a:lumMod val="92000"/>
                          </a:srgbClr>
                        </a:gs>
                        <a:gs pos="100000">
                          <a:srgbClr val="FFFFFF"/>
                        </a:gs>
                      </a:gsLst>
                      <a:lin ang="2700000" scaled="1"/>
                      <a:tileRect/>
                    </a:gradFill>
                    <a:ln w="25400" cap="flat" cmpd="sng" algn="ctr">
                      <a:noFill/>
                      <a:prstDash val="solid"/>
                    </a:ln>
                    <a:effectLst>
                      <a:outerShdw blurRad="38100" dist="25400" dir="2700000" sx="99000" sy="99000" algn="tl" rotWithShape="0">
                        <a:prstClr val="black">
                          <a:alpha val="75000"/>
                        </a:prstClr>
                      </a:outerShdw>
                    </a:effectLst>
                  </p:spPr>
                  <p:txBody>
                    <a:bodyPr anchor="ctr"/>
                    <a:lstStyle/>
                    <a:p>
                      <a:pPr algn="ctr" defTabSz="914400"/>
                      <a:r>
                        <a:rPr lang="en-US" sz="1300" b="1" kern="0" dirty="0">
                          <a:solidFill>
                            <a:srgbClr val="000000"/>
                          </a:solidFill>
                          <a:latin typeface="Calibri"/>
                          <a:cs typeface="Calibri"/>
                        </a:rPr>
                        <a:t>MTD</a:t>
                      </a:r>
                    </a:p>
                  </p:txBody>
                </p:sp>
                <p:sp>
                  <p:nvSpPr>
                    <p:cNvPr id="52" name="TextBox 51"/>
                    <p:cNvSpPr txBox="1"/>
                    <p:nvPr/>
                  </p:nvSpPr>
                  <p:spPr>
                    <a:xfrm>
                      <a:off x="4459869" y="6005549"/>
                      <a:ext cx="1405109" cy="29238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300" b="1" dirty="0"/>
                        <a:t>Time</a:t>
                      </a:r>
                    </a:p>
                  </p:txBody>
                </p:sp>
              </p:grpSp>
            </p:grpSp>
            <p:sp>
              <p:nvSpPr>
                <p:cNvPr id="41" name="Line 139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2148594" y="4866217"/>
                  <a:ext cx="499251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42" name="Rounded Rectangle 143"/>
                <p:cNvSpPr/>
                <p:nvPr/>
              </p:nvSpPr>
              <p:spPr>
                <a:xfrm>
                  <a:off x="2006957" y="4366242"/>
                  <a:ext cx="805522" cy="275065"/>
                </a:xfrm>
                <a:prstGeom prst="roundRect">
                  <a:avLst/>
                </a:prstGeom>
                <a:gradFill flip="none" rotWithShape="0">
                  <a:gsLst>
                    <a:gs pos="0">
                      <a:srgbClr val="FFFFFF">
                        <a:lumMod val="92000"/>
                      </a:srgbClr>
                    </a:gs>
                    <a:gs pos="100000">
                      <a:srgbClr val="FFFFFF"/>
                    </a:gs>
                  </a:gsLst>
                  <a:lin ang="2700000" scaled="1"/>
                  <a:tileRect/>
                </a:gradFill>
                <a:ln w="25400" cap="flat" cmpd="sng" algn="ctr">
                  <a:noFill/>
                  <a:prstDash val="solid"/>
                </a:ln>
                <a:effectLst>
                  <a:outerShdw blurRad="38100" dist="25400" dir="2700000" sx="99000" sy="99000" algn="tl" rotWithShape="0">
                    <a:prstClr val="black">
                      <a:alpha val="75000"/>
                    </a:prstClr>
                  </a:outerShdw>
                </a:effectLst>
              </p:spPr>
              <p:txBody>
                <a:bodyPr anchor="ctr"/>
                <a:lstStyle/>
                <a:p>
                  <a:pPr algn="ctr" defTabSz="914400"/>
                  <a:r>
                    <a:rPr lang="en-US" sz="1300" b="1" kern="0" dirty="0">
                      <a:solidFill>
                        <a:srgbClr val="000000"/>
                      </a:solidFill>
                      <a:latin typeface="Calibri"/>
                      <a:cs typeface="Calibri"/>
                    </a:rPr>
                    <a:t>RPO</a:t>
                  </a:r>
                </a:p>
              </p:txBody>
            </p:sp>
          </p:grpSp>
          <p:sp>
            <p:nvSpPr>
              <p:cNvPr id="38" name="Line 139"/>
              <p:cNvSpPr>
                <a:spLocks noChangeShapeType="1"/>
              </p:cNvSpPr>
              <p:nvPr/>
            </p:nvSpPr>
            <p:spPr bwMode="auto">
              <a:xfrm rot="16200000" flipV="1">
                <a:off x="5311658" y="4911042"/>
                <a:ext cx="49925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Rounded Rectangle 143"/>
              <p:cNvSpPr/>
              <p:nvPr/>
            </p:nvSpPr>
            <p:spPr>
              <a:xfrm>
                <a:off x="5170021" y="4411067"/>
                <a:ext cx="805522" cy="275065"/>
              </a:xfrm>
              <a:prstGeom prst="roundRect">
                <a:avLst/>
              </a:prstGeom>
              <a:gradFill flip="none" rotWithShape="0">
                <a:gsLst>
                  <a:gs pos="0">
                    <a:srgbClr val="FFFFFF">
                      <a:lumMod val="92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ln w="25400" cap="flat" cmpd="sng" algn="ctr">
                <a:noFill/>
                <a:prstDash val="solid"/>
              </a:ln>
              <a:effectLst>
                <a:outerShdw blurRad="38100" dist="25400" dir="2700000" sx="99000" sy="99000" algn="tl" rotWithShape="0">
                  <a:prstClr val="black">
                    <a:alpha val="75000"/>
                  </a:prstClr>
                </a:outerShdw>
              </a:effectLst>
            </p:spPr>
            <p:txBody>
              <a:bodyPr anchor="ctr"/>
              <a:lstStyle/>
              <a:p>
                <a:pPr algn="ctr" defTabSz="914400"/>
                <a:r>
                  <a:rPr lang="en-US" sz="1300" b="1" kern="0" dirty="0">
                    <a:solidFill>
                      <a:srgbClr val="000000"/>
                    </a:solidFill>
                    <a:latin typeface="Calibri"/>
                    <a:cs typeface="Calibri"/>
                  </a:rPr>
                  <a:t>RTO</a:t>
                </a:r>
              </a:p>
            </p:txBody>
          </p:sp>
        </p:grpSp>
        <p:pic>
          <p:nvPicPr>
            <p:cNvPr id="53" name="Picture 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8520" y="4971175"/>
              <a:ext cx="343610" cy="494355"/>
            </a:xfrm>
            <a:prstGeom prst="rect">
              <a:avLst/>
            </a:prstGeom>
          </p:spPr>
        </p:pic>
        <p:sp>
          <p:nvSpPr>
            <p:cNvPr id="54" name="Rounded Rectangle 143"/>
            <p:cNvSpPr/>
            <p:nvPr/>
          </p:nvSpPr>
          <p:spPr>
            <a:xfrm>
              <a:off x="5431472" y="5570175"/>
              <a:ext cx="805522" cy="275065"/>
            </a:xfrm>
            <a:prstGeom prst="roundRect">
              <a:avLst/>
            </a:prstGeom>
            <a:solidFill>
              <a:srgbClr val="009DDC"/>
            </a:soli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algn="ctr" defTabSz="914400"/>
              <a:r>
                <a:rPr lang="en-US" sz="1300" b="1" kern="0" dirty="0">
                  <a:solidFill>
                    <a:srgbClr val="FFFFFF"/>
                  </a:solidFill>
                  <a:latin typeface="Calibri"/>
                  <a:cs typeface="Calibri"/>
                </a:rPr>
                <a:t>MTTR</a:t>
              </a:r>
            </a:p>
          </p:txBody>
        </p:sp>
        <p:sp>
          <p:nvSpPr>
            <p:cNvPr id="55" name="Line 139"/>
            <p:cNvSpPr>
              <a:spLocks noChangeShapeType="1"/>
            </p:cNvSpPr>
            <p:nvPr/>
          </p:nvSpPr>
          <p:spPr bwMode="auto">
            <a:xfrm rot="16200000" flipH="1">
              <a:off x="5222795" y="5376193"/>
              <a:ext cx="200154" cy="245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716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Time Between Failures</a:t>
            </a:r>
          </a:p>
        </p:txBody>
      </p:sp>
      <p:pic>
        <p:nvPicPr>
          <p:cNvPr id="5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25" y="16002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713525" y="1683042"/>
            <a:ext cx="6973275" cy="76131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The rating on a device or component that predicts the expected time between failures.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19" name="Content Placeholder 2"/>
          <p:cNvSpPr txBox="1">
            <a:spLocks/>
          </p:cNvSpPr>
          <p:nvPr/>
        </p:nvSpPr>
        <p:spPr>
          <a:xfrm>
            <a:off x="683850" y="2590800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Measure of reliability.</a:t>
            </a:r>
          </a:p>
          <a:p>
            <a:r>
              <a:rPr lang="en-US" dirty="0"/>
              <a:t>Can indicate need for redundancy measures.</a:t>
            </a:r>
          </a:p>
          <a:p>
            <a:r>
              <a:rPr lang="en-US" dirty="0"/>
              <a:t>MTBF = MTTF + MTTR</a:t>
            </a:r>
          </a:p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>
            <a:off x="1221766" y="3870725"/>
            <a:ext cx="6700469" cy="2639431"/>
            <a:chOff x="1089861" y="3738018"/>
            <a:chExt cx="6700469" cy="2639431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9861" y="4308377"/>
              <a:ext cx="1003111" cy="144318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09800" y="4746674"/>
              <a:ext cx="1004888" cy="1004888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09800" y="3738018"/>
              <a:ext cx="1004888" cy="847821"/>
            </a:xfrm>
            <a:prstGeom prst="rect">
              <a:avLst/>
            </a:prstGeom>
          </p:spPr>
        </p:pic>
        <p:cxnSp>
          <p:nvCxnSpPr>
            <p:cNvPr id="21" name="Straight Connector 20"/>
            <p:cNvCxnSpPr/>
            <p:nvPr/>
          </p:nvCxnSpPr>
          <p:spPr>
            <a:xfrm>
              <a:off x="4495800" y="3738018"/>
              <a:ext cx="0" cy="213360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437530" y="5809834"/>
              <a:ext cx="3352800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: Shape 24"/>
            <p:cNvSpPr/>
            <p:nvPr/>
          </p:nvSpPr>
          <p:spPr>
            <a:xfrm>
              <a:off x="4661648" y="4107656"/>
              <a:ext cx="2332522" cy="1477355"/>
            </a:xfrm>
            <a:custGeom>
              <a:avLst/>
              <a:gdLst>
                <a:gd name="connsiteX0" fmla="*/ 0 w 2339788"/>
                <a:gd name="connsiteY0" fmla="*/ 1326777 h 1326777"/>
                <a:gd name="connsiteX1" fmla="*/ 537882 w 2339788"/>
                <a:gd name="connsiteY1" fmla="*/ 914400 h 1326777"/>
                <a:gd name="connsiteX2" fmla="*/ 2339788 w 2339788"/>
                <a:gd name="connsiteY2" fmla="*/ 0 h 1326777"/>
                <a:gd name="connsiteX0" fmla="*/ 0 w 2339788"/>
                <a:gd name="connsiteY0" fmla="*/ 1326777 h 1326777"/>
                <a:gd name="connsiteX1" fmla="*/ 555811 w 2339788"/>
                <a:gd name="connsiteY1" fmla="*/ 779930 h 1326777"/>
                <a:gd name="connsiteX2" fmla="*/ 2339788 w 2339788"/>
                <a:gd name="connsiteY2" fmla="*/ 0 h 1326777"/>
                <a:gd name="connsiteX0" fmla="*/ 0 w 2339788"/>
                <a:gd name="connsiteY0" fmla="*/ 1326777 h 1326777"/>
                <a:gd name="connsiteX1" fmla="*/ 528917 w 2339788"/>
                <a:gd name="connsiteY1" fmla="*/ 806824 h 1326777"/>
                <a:gd name="connsiteX2" fmla="*/ 2339788 w 2339788"/>
                <a:gd name="connsiteY2" fmla="*/ 0 h 1326777"/>
                <a:gd name="connsiteX0" fmla="*/ 0 w 2339788"/>
                <a:gd name="connsiteY0" fmla="*/ 1326777 h 1326777"/>
                <a:gd name="connsiteX1" fmla="*/ 528917 w 2339788"/>
                <a:gd name="connsiteY1" fmla="*/ 806824 h 1326777"/>
                <a:gd name="connsiteX2" fmla="*/ 2339788 w 2339788"/>
                <a:gd name="connsiteY2" fmla="*/ 0 h 1326777"/>
                <a:gd name="connsiteX0" fmla="*/ 0 w 2366682"/>
                <a:gd name="connsiteY0" fmla="*/ 1371601 h 1371601"/>
                <a:gd name="connsiteX1" fmla="*/ 528917 w 2366682"/>
                <a:gd name="connsiteY1" fmla="*/ 851648 h 1371601"/>
                <a:gd name="connsiteX2" fmla="*/ 2366682 w 2366682"/>
                <a:gd name="connsiteY2" fmla="*/ 0 h 1371601"/>
                <a:gd name="connsiteX0" fmla="*/ 0 w 2330824"/>
                <a:gd name="connsiteY0" fmla="*/ 1425389 h 1425389"/>
                <a:gd name="connsiteX1" fmla="*/ 528917 w 2330824"/>
                <a:gd name="connsiteY1" fmla="*/ 905436 h 1425389"/>
                <a:gd name="connsiteX2" fmla="*/ 2330824 w 2330824"/>
                <a:gd name="connsiteY2" fmla="*/ 0 h 1425389"/>
                <a:gd name="connsiteX0" fmla="*/ 0 w 2303930"/>
                <a:gd name="connsiteY0" fmla="*/ 1470212 h 1470212"/>
                <a:gd name="connsiteX1" fmla="*/ 528917 w 2303930"/>
                <a:gd name="connsiteY1" fmla="*/ 950259 h 1470212"/>
                <a:gd name="connsiteX2" fmla="*/ 2303930 w 2303930"/>
                <a:gd name="connsiteY2" fmla="*/ 0 h 1470212"/>
                <a:gd name="connsiteX0" fmla="*/ 0 w 2327749"/>
                <a:gd name="connsiteY0" fmla="*/ 1474006 h 1474006"/>
                <a:gd name="connsiteX1" fmla="*/ 528917 w 2327749"/>
                <a:gd name="connsiteY1" fmla="*/ 954053 h 1474006"/>
                <a:gd name="connsiteX2" fmla="*/ 2303930 w 2327749"/>
                <a:gd name="connsiteY2" fmla="*/ 3794 h 1474006"/>
                <a:gd name="connsiteX0" fmla="*/ 0 w 2360724"/>
                <a:gd name="connsiteY0" fmla="*/ 1478750 h 1478750"/>
                <a:gd name="connsiteX1" fmla="*/ 528917 w 2360724"/>
                <a:gd name="connsiteY1" fmla="*/ 958797 h 1478750"/>
                <a:gd name="connsiteX2" fmla="*/ 2337267 w 2360724"/>
                <a:gd name="connsiteY2" fmla="*/ 3776 h 1478750"/>
                <a:gd name="connsiteX0" fmla="*/ 0 w 2337284"/>
                <a:gd name="connsiteY0" fmla="*/ 1474974 h 1474974"/>
                <a:gd name="connsiteX1" fmla="*/ 528917 w 2337284"/>
                <a:gd name="connsiteY1" fmla="*/ 955021 h 1474974"/>
                <a:gd name="connsiteX2" fmla="*/ 2337267 w 2337284"/>
                <a:gd name="connsiteY2" fmla="*/ 0 h 1474974"/>
                <a:gd name="connsiteX0" fmla="*/ 0 w 2332522"/>
                <a:gd name="connsiteY0" fmla="*/ 1477355 h 1477355"/>
                <a:gd name="connsiteX1" fmla="*/ 528917 w 2332522"/>
                <a:gd name="connsiteY1" fmla="*/ 957402 h 1477355"/>
                <a:gd name="connsiteX2" fmla="*/ 2332505 w 2332522"/>
                <a:gd name="connsiteY2" fmla="*/ 0 h 1477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32522" h="1477355">
                  <a:moveTo>
                    <a:pt x="0" y="1477355"/>
                  </a:moveTo>
                  <a:cubicBezTo>
                    <a:pt x="73958" y="1381731"/>
                    <a:pt x="140166" y="1203628"/>
                    <a:pt x="528917" y="957402"/>
                  </a:cubicBezTo>
                  <a:cubicBezTo>
                    <a:pt x="917668" y="711176"/>
                    <a:pt x="2338202" y="2428"/>
                    <a:pt x="2332505" y="0"/>
                  </a:cubicBezTo>
                </a:path>
              </a:pathLst>
            </a:custGeom>
            <a:noFill/>
            <a:ln w="28575" cap="flat" cmpd="sng" algn="ctr">
              <a:solidFill>
                <a:srgbClr val="0098DA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Arrow: Up 25"/>
            <p:cNvSpPr/>
            <p:nvPr/>
          </p:nvSpPr>
          <p:spPr>
            <a:xfrm>
              <a:off x="4257115" y="3965588"/>
              <a:ext cx="145676" cy="1592529"/>
            </a:xfrm>
            <a:prstGeom prst="upArrow">
              <a:avLst>
                <a:gd name="adj1" fmla="val 50000"/>
                <a:gd name="adj2" fmla="val 103942"/>
              </a:avLst>
            </a:prstGeom>
            <a:solidFill>
              <a:srgbClr val="00206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7" name="Arrow: Up 26"/>
            <p:cNvSpPr/>
            <p:nvPr/>
          </p:nvSpPr>
          <p:spPr>
            <a:xfrm rot="5400000">
              <a:off x="5995372" y="4716674"/>
              <a:ext cx="145676" cy="2560320"/>
            </a:xfrm>
            <a:prstGeom prst="upArrow">
              <a:avLst>
                <a:gd name="adj1" fmla="val 50000"/>
                <a:gd name="adj2" fmla="val 103942"/>
              </a:avLst>
            </a:prstGeom>
            <a:solidFill>
              <a:srgbClr val="002060"/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4400"/>
              <a:endParaRPr lang="en-US" sz="1100" b="1" kern="0" dirty="0">
                <a:solidFill>
                  <a:srgbClr val="FF0000"/>
                </a:solidFill>
                <a:latin typeface="Arial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649110" y="6069672"/>
              <a:ext cx="838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MTBF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 rot="16200000">
              <a:off x="3620383" y="4692444"/>
              <a:ext cx="1019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Reliability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3024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mission-essential functions and critical systems.</a:t>
            </a:r>
          </a:p>
          <a:p>
            <a:r>
              <a:rPr lang="en-US" dirty="0"/>
              <a:t>Identify impact scenarios.</a:t>
            </a:r>
          </a:p>
          <a:p>
            <a:r>
              <a:rPr lang="en-US" dirty="0"/>
              <a:t>Calculate MTD, RPO, RTO, MTTF, MTTR, and MTBF.</a:t>
            </a:r>
          </a:p>
          <a:p>
            <a:r>
              <a:rPr lang="en-US" dirty="0"/>
              <a:t>Conduct a privacy threshold assessment and privacy impact assessments when required.</a:t>
            </a:r>
          </a:p>
          <a:p>
            <a:r>
              <a:rPr lang="en-US" dirty="0"/>
              <a:t>Identify single points of failure.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 for Performing a Business Impact Analysis</a:t>
            </a:r>
          </a:p>
        </p:txBody>
      </p:sp>
    </p:spTree>
    <p:extLst>
      <p:ext uri="{BB962C8B-B14F-4D97-AF65-F5344CB8AC3E}">
        <p14:creationId xmlns:p14="http://schemas.microsoft.com/office/powerpoint/2010/main" val="1491236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types of risk does your organization face, and what methods would you use to analyze those risks?</a:t>
            </a:r>
          </a:p>
          <a:p>
            <a:r>
              <a:rPr lang="en-US" dirty="0"/>
              <a:t>If you were developing a BIA for your organization, what types of systems and functions would you deem essential to operations? Why?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Reflective Questions</a:t>
            </a:r>
          </a:p>
        </p:txBody>
      </p:sp>
    </p:spTree>
    <p:extLst>
      <p:ext uri="{BB962C8B-B14F-4D97-AF65-F5344CB8AC3E}">
        <p14:creationId xmlns:p14="http://schemas.microsoft.com/office/powerpoint/2010/main" val="534458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the vulnerabilities that a threat can exploit.</a:t>
            </a:r>
          </a:p>
          <a:p>
            <a:r>
              <a:rPr lang="en-US" dirty="0"/>
              <a:t>Determine the possibility of damage occurring.</a:t>
            </a:r>
          </a:p>
          <a:p>
            <a:r>
              <a:rPr lang="en-US" dirty="0"/>
              <a:t>Determine the extent of the potential damage.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031883" y="2651325"/>
            <a:ext cx="7080234" cy="2436849"/>
            <a:chOff x="457200" y="2651325"/>
            <a:chExt cx="7080234" cy="2436849"/>
          </a:xfrm>
        </p:grpSpPr>
        <p:grpSp>
          <p:nvGrpSpPr>
            <p:cNvPr id="12" name="Group 11"/>
            <p:cNvGrpSpPr/>
            <p:nvPr/>
          </p:nvGrpSpPr>
          <p:grpSpPr>
            <a:xfrm>
              <a:off x="457200" y="3590939"/>
              <a:ext cx="2494992" cy="1190625"/>
              <a:chOff x="659255" y="3278442"/>
              <a:chExt cx="2494992" cy="1190625"/>
            </a:xfrm>
          </p:grpSpPr>
          <p:pic>
            <p:nvPicPr>
              <p:cNvPr id="1030" name="Picture 6" descr="checklist_checked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9847" y="3278442"/>
                <a:ext cx="914400" cy="119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4" name="Picture 10" descr="bomb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8081" y="3278442"/>
                <a:ext cx="981075" cy="11906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magnifying glass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255" y="3737840"/>
                <a:ext cx="1190625" cy="70485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39067" y="3553268"/>
              <a:ext cx="1066863" cy="1534906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70571" y="3553268"/>
              <a:ext cx="1066863" cy="1534906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3687" y="2651325"/>
              <a:ext cx="500629" cy="98139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58185" y="2687184"/>
              <a:ext cx="428625" cy="1038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387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799" y="1302041"/>
            <a:ext cx="6973275" cy="76131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Risk analysis</a:t>
            </a:r>
            <a:r>
              <a:rPr lang="en-US" dirty="0">
                <a:solidFill>
                  <a:srgbClr val="0070C0"/>
                </a:solidFill>
              </a:rPr>
              <a:t>: The process used for assessing risk damages that can affect an organization.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Phases of Risk Analysis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219199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1100698" y="2669066"/>
            <a:ext cx="6942604" cy="3501216"/>
            <a:chOff x="1462316" y="2669066"/>
            <a:chExt cx="6942604" cy="3501216"/>
          </a:xfrm>
        </p:grpSpPr>
        <p:grpSp>
          <p:nvGrpSpPr>
            <p:cNvPr id="25" name="Group 24"/>
            <p:cNvGrpSpPr/>
            <p:nvPr/>
          </p:nvGrpSpPr>
          <p:grpSpPr>
            <a:xfrm>
              <a:off x="3791473" y="2886791"/>
              <a:ext cx="1600200" cy="866619"/>
              <a:chOff x="609822" y="2624855"/>
              <a:chExt cx="1190625" cy="523875"/>
            </a:xfrm>
          </p:grpSpPr>
          <p:pic>
            <p:nvPicPr>
              <p:cNvPr id="26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822" y="2624855"/>
                <a:ext cx="119062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TextBox 26"/>
              <p:cNvSpPr txBox="1"/>
              <p:nvPr/>
            </p:nvSpPr>
            <p:spPr>
              <a:xfrm>
                <a:off x="685797" y="2707862"/>
                <a:ext cx="1038673" cy="39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Vulnerability  ID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6425674" y="2886791"/>
              <a:ext cx="1600200" cy="866619"/>
              <a:chOff x="609822" y="2624855"/>
              <a:chExt cx="1190625" cy="523875"/>
            </a:xfrm>
          </p:grpSpPr>
          <p:pic>
            <p:nvPicPr>
              <p:cNvPr id="29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822" y="2624855"/>
                <a:ext cx="119062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685797" y="2707862"/>
                <a:ext cx="1038673" cy="39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Threat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Assessment</a:t>
                </a:r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1536316" y="4794292"/>
              <a:ext cx="1600201" cy="866619"/>
              <a:chOff x="609821" y="2624855"/>
              <a:chExt cx="1190626" cy="523875"/>
            </a:xfrm>
          </p:grpSpPr>
          <p:pic>
            <p:nvPicPr>
              <p:cNvPr id="32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822" y="2624855"/>
                <a:ext cx="119062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609821" y="2707862"/>
                <a:ext cx="1190626" cy="39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Probability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Quantification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791473" y="4794292"/>
              <a:ext cx="1600200" cy="866619"/>
              <a:chOff x="609822" y="2624855"/>
              <a:chExt cx="1190625" cy="523875"/>
            </a:xfrm>
          </p:grpSpPr>
          <p:pic>
            <p:nvPicPr>
              <p:cNvPr id="35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822" y="2624855"/>
                <a:ext cx="119062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TextBox 35"/>
              <p:cNvSpPr txBox="1"/>
              <p:nvPr/>
            </p:nvSpPr>
            <p:spPr>
              <a:xfrm>
                <a:off x="690521" y="2699061"/>
                <a:ext cx="1038673" cy="39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Impact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Analysis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1536316" y="2886791"/>
              <a:ext cx="1600200" cy="866619"/>
              <a:chOff x="609822" y="2624855"/>
              <a:chExt cx="1190625" cy="523875"/>
            </a:xfrm>
          </p:grpSpPr>
          <p:pic>
            <p:nvPicPr>
              <p:cNvPr id="38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822" y="2624855"/>
                <a:ext cx="119062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TextBox 38"/>
              <p:cNvSpPr txBox="1"/>
              <p:nvPr/>
            </p:nvSpPr>
            <p:spPr>
              <a:xfrm>
                <a:off x="685797" y="2707862"/>
                <a:ext cx="1038673" cy="3907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Asset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ID</a:t>
                </a:r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6046628" y="4794292"/>
              <a:ext cx="2358292" cy="1375990"/>
              <a:chOff x="609822" y="2624855"/>
              <a:chExt cx="1190625" cy="803268"/>
            </a:xfrm>
          </p:grpSpPr>
          <p:pic>
            <p:nvPicPr>
              <p:cNvPr id="41" name="Picture 12" descr="abstraction_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9822" y="2624855"/>
                <a:ext cx="1190625" cy="5238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685798" y="2702519"/>
                <a:ext cx="1038673" cy="725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/>
                    </a:solidFill>
                  </a:rPr>
                  <a:t>Countermeasure</a:t>
                </a:r>
                <a:br>
                  <a:rPr lang="en-US" dirty="0">
                    <a:solidFill>
                      <a:schemeClr val="bg2"/>
                    </a:solidFill>
                  </a:rPr>
                </a:br>
                <a:r>
                  <a:rPr lang="en-US" dirty="0">
                    <a:solidFill>
                      <a:schemeClr val="bg2"/>
                    </a:solidFill>
                  </a:rPr>
                  <a:t>Determination</a:t>
                </a:r>
              </a:p>
            </p:txBody>
          </p:sp>
        </p:grpSp>
        <p:sp>
          <p:nvSpPr>
            <p:cNvPr id="43" name="Rounded Rectangle 145"/>
            <p:cNvSpPr/>
            <p:nvPr/>
          </p:nvSpPr>
          <p:spPr>
            <a:xfrm>
              <a:off x="1462316" y="2669068"/>
              <a:ext cx="307975" cy="435445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1</a:t>
              </a:r>
            </a:p>
          </p:txBody>
        </p:sp>
        <p:sp>
          <p:nvSpPr>
            <p:cNvPr id="44" name="Rounded Rectangle 145"/>
            <p:cNvSpPr/>
            <p:nvPr/>
          </p:nvSpPr>
          <p:spPr>
            <a:xfrm>
              <a:off x="3688541" y="2669067"/>
              <a:ext cx="307975" cy="435445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2</a:t>
              </a:r>
            </a:p>
          </p:txBody>
        </p:sp>
        <p:sp>
          <p:nvSpPr>
            <p:cNvPr id="45" name="Rounded Rectangle 145"/>
            <p:cNvSpPr/>
            <p:nvPr/>
          </p:nvSpPr>
          <p:spPr>
            <a:xfrm>
              <a:off x="6322742" y="2669066"/>
              <a:ext cx="307975" cy="435445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3</a:t>
              </a:r>
            </a:p>
          </p:txBody>
        </p:sp>
        <p:sp>
          <p:nvSpPr>
            <p:cNvPr id="46" name="Rounded Rectangle 145"/>
            <p:cNvSpPr/>
            <p:nvPr/>
          </p:nvSpPr>
          <p:spPr>
            <a:xfrm>
              <a:off x="1462316" y="4571626"/>
              <a:ext cx="307975" cy="435445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4</a:t>
              </a:r>
            </a:p>
          </p:txBody>
        </p:sp>
        <p:sp>
          <p:nvSpPr>
            <p:cNvPr id="47" name="Rounded Rectangle 145"/>
            <p:cNvSpPr/>
            <p:nvPr/>
          </p:nvSpPr>
          <p:spPr>
            <a:xfrm>
              <a:off x="3688541" y="4601791"/>
              <a:ext cx="307975" cy="435445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5</a:t>
              </a:r>
            </a:p>
          </p:txBody>
        </p:sp>
        <p:sp>
          <p:nvSpPr>
            <p:cNvPr id="48" name="Rounded Rectangle 145"/>
            <p:cNvSpPr/>
            <p:nvPr/>
          </p:nvSpPr>
          <p:spPr>
            <a:xfrm>
              <a:off x="5950864" y="4606990"/>
              <a:ext cx="307975" cy="435445"/>
            </a:xfrm>
            <a:prstGeom prst="roundRect">
              <a:avLst/>
            </a:prstGeom>
            <a:gradFill flip="none" rotWithShape="0">
              <a:gsLst>
                <a:gs pos="0">
                  <a:srgbClr val="FFFFFF">
                    <a:lumMod val="92000"/>
                  </a:srgbClr>
                </a:gs>
                <a:gs pos="100000">
                  <a:srgbClr val="FFFFFF"/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>
              <a:outerShdw blurRad="38100" dist="25400" dir="2700000" sx="99000" sy="99000" algn="tl" rotWithShape="0">
                <a:prstClr val="black">
                  <a:alpha val="75000"/>
                </a:prstClr>
              </a:outerShdw>
            </a:effectLst>
          </p:spPr>
          <p:txBody>
            <a:bodyPr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+mn-ea"/>
                  <a:cs typeface="Calibri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440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Threat Types</a:t>
            </a:r>
          </a:p>
        </p:txBody>
      </p:sp>
      <p:graphicFrame>
        <p:nvGraphicFramePr>
          <p:cNvPr id="5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087535"/>
              </p:ext>
            </p:extLst>
          </p:nvPr>
        </p:nvGraphicFramePr>
        <p:xfrm>
          <a:off x="958984" y="2103120"/>
          <a:ext cx="7239000" cy="201168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Threat Category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Natural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Related to weather or other uncontrollable events that are residual occurrences of the activities of nature.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Man-made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Residual occurrences of individual or collective human activity. Can be intentional or unintentional.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System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Related to any weakness or vulnerability found in a network, service, application, or device.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36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Analysis Methods</a:t>
            </a:r>
          </a:p>
        </p:txBody>
      </p:sp>
      <p:graphicFrame>
        <p:nvGraphicFramePr>
          <p:cNvPr id="6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986745"/>
              </p:ext>
            </p:extLst>
          </p:nvPr>
        </p:nvGraphicFramePr>
        <p:xfrm>
          <a:off x="958984" y="2103120"/>
          <a:ext cx="7239000" cy="3035808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Method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Qualitative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Uses descriptions and words to measure the amount and impact of risk, such as High, Medium, and Low.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Usually scenario-based.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Can be subjective and hard to test.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Quantitative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Based on solely numeric values.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Risk data is compared to historic records, experiences, industry best practices, statistical theories, and tests.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Semi-quantitative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Uses descriptions and numeric values.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Attempts to find middle ground between qualitative and quantitative risk analysis.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14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799" y="1149642"/>
            <a:ext cx="6973275" cy="1364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SLE</a:t>
            </a:r>
            <a:r>
              <a:rPr lang="en-US" dirty="0">
                <a:solidFill>
                  <a:srgbClr val="0070C0"/>
                </a:solidFill>
              </a:rPr>
              <a:t>: The financial loss expected from a single adverse event.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ALE</a:t>
            </a:r>
            <a:r>
              <a:rPr lang="en-US" dirty="0">
                <a:solidFill>
                  <a:srgbClr val="0070C0"/>
                </a:solidFill>
              </a:rPr>
              <a:t>: The total annual cost of a risk to an organization.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ARO</a:t>
            </a:r>
            <a:r>
              <a:rPr lang="en-US" dirty="0">
                <a:solidFill>
                  <a:srgbClr val="0070C0"/>
                </a:solidFill>
              </a:rPr>
              <a:t>: The number of times per year that a particular loss is expected to occur.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Calculation</a:t>
            </a: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99" y="10668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828799" y="2111859"/>
            <a:ext cx="6973275" cy="76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13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295192"/>
              </p:ext>
            </p:extLst>
          </p:nvPr>
        </p:nvGraphicFramePr>
        <p:xfrm>
          <a:off x="685799" y="3794760"/>
          <a:ext cx="7727817" cy="245364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140231399"/>
                    </a:ext>
                  </a:extLst>
                </a:gridCol>
                <a:gridCol w="1555617">
                  <a:extLst>
                    <a:ext uri="{9D8B030D-6E8A-4147-A177-3AD203B41FA5}">
                      <a16:colId xmlns:a16="http://schemas.microsoft.com/office/drawing/2014/main" val="3099695923"/>
                    </a:ext>
                  </a:extLst>
                </a:gridCol>
                <a:gridCol w="1339983">
                  <a:extLst>
                    <a:ext uri="{9D8B030D-6E8A-4147-A177-3AD203B41FA5}">
                      <a16:colId xmlns:a16="http://schemas.microsoft.com/office/drawing/2014/main" val="2166152783"/>
                    </a:ext>
                  </a:extLst>
                </a:gridCol>
                <a:gridCol w="1936617">
                  <a:extLst>
                    <a:ext uri="{9D8B030D-6E8A-4147-A177-3AD203B41FA5}">
                      <a16:colId xmlns:a16="http://schemas.microsoft.com/office/drawing/2014/main" val="1285616439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Vulnerability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Identification Source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Risk of Occurrence </a:t>
                      </a:r>
                      <a:b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</a:b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(1/Low; 5/High)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Impact Estimate (US Dollars)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Mitigation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Flood damage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Physical plant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$950,000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Physical adjustments and flood insurance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Electrical failure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Physical plant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$100,000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Generator, Uninterruptible power supply (UPS)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6440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Flu epidemic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Personnel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$200,000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Flu shots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305406"/>
                  </a:ext>
                </a:extLst>
              </a:tr>
            </a:tbl>
          </a:graphicData>
        </a:graphic>
      </p:graphicFrame>
      <p:sp>
        <p:nvSpPr>
          <p:cNvPr id="11" name="Content Placeholder 2"/>
          <p:cNvSpPr txBox="1">
            <a:spLocks/>
          </p:cNvSpPr>
          <p:nvPr/>
        </p:nvSpPr>
        <p:spPr>
          <a:xfrm>
            <a:off x="683850" y="2467471"/>
            <a:ext cx="7850550" cy="15711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ALE = SLE x ARO</a:t>
            </a:r>
          </a:p>
          <a:p>
            <a:r>
              <a:rPr lang="en-US" dirty="0"/>
              <a:t>Risk calculation depends on both costs of losses and costs of mitigation.</a:t>
            </a:r>
          </a:p>
          <a:p>
            <a:r>
              <a:rPr lang="en-US" dirty="0"/>
              <a:t>Vulnerability tables can help document risk calculation factors.</a:t>
            </a:r>
          </a:p>
        </p:txBody>
      </p:sp>
    </p:spTree>
    <p:extLst>
      <p:ext uri="{BB962C8B-B14F-4D97-AF65-F5344CB8AC3E}">
        <p14:creationId xmlns:p14="http://schemas.microsoft.com/office/powerpoint/2010/main" val="3821719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Response Techniques</a:t>
            </a:r>
          </a:p>
        </p:txBody>
      </p:sp>
      <p:graphicFrame>
        <p:nvGraphicFramePr>
          <p:cNvPr id="6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10674"/>
              </p:ext>
            </p:extLst>
          </p:nvPr>
        </p:nvGraphicFramePr>
        <p:xfrm>
          <a:off x="958984" y="1905000"/>
          <a:ext cx="7239000" cy="3538728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/>
                          <a:cs typeface="Calibri"/>
                        </a:rPr>
                        <a:t>Response Technique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Calibri"/>
                        </a:rPr>
                        <a:t>Description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9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Accept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Acknowledgement of the risk and consequences that come with it. 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Acceptance does not mean leaving a system completely vulnerable.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cs typeface="Calibri"/>
                        </a:rPr>
                        <a:t>Acceptance is recognizing that the risk involved is not entirely avoidable or the cost of mitigation or avoidance is prohibitive.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Transfer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Allocate the responsibility of risk to another agency, or to a third party, such as an insurance company.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Avoid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Eliminate the risk altogether by eliminating the cause.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+mn-ea"/>
                          <a:cs typeface="Calibri"/>
                        </a:rPr>
                        <a:t>Mitigate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Actions to protect against possible attacks.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Implemented when the impact of a potential risk is substantial.</a:t>
                      </a:r>
                    </a:p>
                    <a:p>
                      <a:pPr marL="285750" marR="0" lvl="0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B0F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kumimoji="0" lang="en-US" sz="1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alibri"/>
                        </a:rPr>
                        <a:t>Active defenses (IDSs), or cautionary measures (backing up at-risk data).</a:t>
                      </a:r>
                      <a:endParaRPr kumimoji="0" lang="en-US" sz="1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+mn-ea"/>
                        <a:cs typeface="Calibri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54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10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60BDD-7155-D744-B749-9730458604A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Mitigation and Control Types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33125" y="1519126"/>
            <a:ext cx="6868949" cy="34338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Technical controls</a:t>
            </a:r>
            <a:r>
              <a:rPr lang="en-US" dirty="0">
                <a:solidFill>
                  <a:srgbClr val="0070C0"/>
                </a:solidFill>
              </a:rPr>
              <a:t>: Hardware or software installations that are implemented to monitor and prevent threats and attacks to computer systems and services.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Management controls</a:t>
            </a:r>
            <a:r>
              <a:rPr lang="en-US" dirty="0">
                <a:solidFill>
                  <a:srgbClr val="0070C0"/>
                </a:solidFill>
              </a:rPr>
              <a:t>: Procedures that are implemented to monitor the adherence to organizational security policies.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Operational controls</a:t>
            </a:r>
            <a:r>
              <a:rPr lang="en-US" dirty="0">
                <a:solidFill>
                  <a:srgbClr val="0070C0"/>
                </a:solidFill>
              </a:rPr>
              <a:t>: Security measures that are implemented to safeguard all aspects of day-to-day operations, functions, and activities.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Loss/damage controls</a:t>
            </a:r>
            <a:r>
              <a:rPr lang="en-US" dirty="0">
                <a:solidFill>
                  <a:srgbClr val="0070C0"/>
                </a:solidFill>
              </a:rPr>
              <a:t>: Security measures that are implemented to prevent key assets from being damaged.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100" descr="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26" y="1447800"/>
            <a:ext cx="1038673" cy="90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933126" y="2792096"/>
            <a:ext cx="6973275" cy="76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933127" y="3974604"/>
            <a:ext cx="6973275" cy="76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1828800" y="5193804"/>
            <a:ext cx="6973275" cy="7613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9DDC"/>
              </a:buClr>
              <a:buSzTx/>
              <a:buFont typeface="Arial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6138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15279</TotalTime>
  <Words>1590</Words>
  <Application>Microsoft Office PowerPoint</Application>
  <PresentationFormat>On-screen Show (4:3)</PresentationFormat>
  <Paragraphs>309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Trebuchet MS</vt:lpstr>
      <vt:lpstr>Tw Cen MT</vt:lpstr>
      <vt:lpstr>Circuit</vt:lpstr>
      <vt:lpstr>Analyzing Risk</vt:lpstr>
      <vt:lpstr>Risk Management</vt:lpstr>
      <vt:lpstr>Components of Risk Analysis</vt:lpstr>
      <vt:lpstr>Phases of Risk Analysis</vt:lpstr>
      <vt:lpstr>Categories of Threat Types</vt:lpstr>
      <vt:lpstr>Risk Analysis Methods</vt:lpstr>
      <vt:lpstr>Risk Calculation</vt:lpstr>
      <vt:lpstr>Risk Response Techniques</vt:lpstr>
      <vt:lpstr>Risk Mitigation and Control Types</vt:lpstr>
      <vt:lpstr>Change Management</vt:lpstr>
      <vt:lpstr>Change Management (Cont.)</vt:lpstr>
      <vt:lpstr>Guidelines for Analyzing Risk</vt:lpstr>
      <vt:lpstr>BIA</vt:lpstr>
      <vt:lpstr>Impact Scenarios</vt:lpstr>
      <vt:lpstr>Impact Scenarios (Cont.)</vt:lpstr>
      <vt:lpstr>Impact Scenarios (Cont.)</vt:lpstr>
      <vt:lpstr>Privacy Assessments</vt:lpstr>
      <vt:lpstr>Critical Systems and Functions</vt:lpstr>
      <vt:lpstr>Maximum Tolerable Downtime</vt:lpstr>
      <vt:lpstr>Recovery Point Objective</vt:lpstr>
      <vt:lpstr>Recovery Time Objective</vt:lpstr>
      <vt:lpstr>Mean Time to Failure</vt:lpstr>
      <vt:lpstr>Mean Time to Repair</vt:lpstr>
      <vt:lpstr>Mean Time Between Failures</vt:lpstr>
      <vt:lpstr>Guidelines for Performing a Business Impact Analysis</vt:lpstr>
      <vt:lpstr>Reflective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 Nufryk</dc:creator>
  <cp:lastModifiedBy>jerry borromeo</cp:lastModifiedBy>
  <cp:revision>121</cp:revision>
  <dcterms:created xsi:type="dcterms:W3CDTF">2017-03-28T19:08:34Z</dcterms:created>
  <dcterms:modified xsi:type="dcterms:W3CDTF">2021-01-28T03:09:05Z</dcterms:modified>
</cp:coreProperties>
</file>