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92"/>
  </p:notesMasterIdLst>
  <p:handoutMasterIdLst>
    <p:handoutMasterId r:id="rId93"/>
  </p:handoutMasterIdLst>
  <p:sldIdLst>
    <p:sldId id="261" r:id="rId2"/>
    <p:sldId id="262" r:id="rId3"/>
    <p:sldId id="360" r:id="rId4"/>
    <p:sldId id="263" r:id="rId5"/>
    <p:sldId id="265" r:id="rId6"/>
    <p:sldId id="266" r:id="rId7"/>
    <p:sldId id="267" r:id="rId8"/>
    <p:sldId id="264" r:id="rId9"/>
    <p:sldId id="269" r:id="rId10"/>
    <p:sldId id="341" r:id="rId11"/>
    <p:sldId id="270" r:id="rId12"/>
    <p:sldId id="342" r:id="rId13"/>
    <p:sldId id="343" r:id="rId14"/>
    <p:sldId id="344" r:id="rId15"/>
    <p:sldId id="345" r:id="rId16"/>
    <p:sldId id="346" r:id="rId17"/>
    <p:sldId id="274" r:id="rId18"/>
    <p:sldId id="276" r:id="rId19"/>
    <p:sldId id="347" r:id="rId20"/>
    <p:sldId id="277" r:id="rId21"/>
    <p:sldId id="278" r:id="rId22"/>
    <p:sldId id="279" r:id="rId23"/>
    <p:sldId id="280" r:id="rId24"/>
    <p:sldId id="281" r:id="rId25"/>
    <p:sldId id="282" r:id="rId26"/>
    <p:sldId id="283" r:id="rId27"/>
    <p:sldId id="285" r:id="rId28"/>
    <p:sldId id="286" r:id="rId29"/>
    <p:sldId id="361" r:id="rId30"/>
    <p:sldId id="287" r:id="rId31"/>
    <p:sldId id="348" r:id="rId32"/>
    <p:sldId id="340" r:id="rId33"/>
    <p:sldId id="291" r:id="rId34"/>
    <p:sldId id="292" r:id="rId35"/>
    <p:sldId id="293" r:id="rId36"/>
    <p:sldId id="362" r:id="rId37"/>
    <p:sldId id="349" r:id="rId38"/>
    <p:sldId id="350" r:id="rId39"/>
    <p:sldId id="351" r:id="rId40"/>
    <p:sldId id="294" r:id="rId41"/>
    <p:sldId id="363" r:id="rId42"/>
    <p:sldId id="295" r:id="rId43"/>
    <p:sldId id="364" r:id="rId44"/>
    <p:sldId id="335" r:id="rId45"/>
    <p:sldId id="298" r:id="rId46"/>
    <p:sldId id="299" r:id="rId47"/>
    <p:sldId id="365" r:id="rId48"/>
    <p:sldId id="301" r:id="rId49"/>
    <p:sldId id="357" r:id="rId50"/>
    <p:sldId id="352" r:id="rId51"/>
    <p:sldId id="355" r:id="rId52"/>
    <p:sldId id="356" r:id="rId53"/>
    <p:sldId id="353" r:id="rId54"/>
    <p:sldId id="354" r:id="rId55"/>
    <p:sldId id="302" r:id="rId56"/>
    <p:sldId id="371" r:id="rId57"/>
    <p:sldId id="358" r:id="rId58"/>
    <p:sldId id="359" r:id="rId59"/>
    <p:sldId id="303" r:id="rId60"/>
    <p:sldId id="304" r:id="rId61"/>
    <p:sldId id="366" r:id="rId62"/>
    <p:sldId id="338" r:id="rId63"/>
    <p:sldId id="367" r:id="rId64"/>
    <p:sldId id="305" r:id="rId65"/>
    <p:sldId id="306" r:id="rId66"/>
    <p:sldId id="307" r:id="rId67"/>
    <p:sldId id="309" r:id="rId68"/>
    <p:sldId id="368" r:id="rId69"/>
    <p:sldId id="312" r:id="rId70"/>
    <p:sldId id="369" r:id="rId71"/>
    <p:sldId id="339" r:id="rId72"/>
    <p:sldId id="315" r:id="rId73"/>
    <p:sldId id="316" r:id="rId74"/>
    <p:sldId id="317" r:id="rId75"/>
    <p:sldId id="318" r:id="rId76"/>
    <p:sldId id="319" r:id="rId77"/>
    <p:sldId id="320" r:id="rId78"/>
    <p:sldId id="321" r:id="rId79"/>
    <p:sldId id="322" r:id="rId80"/>
    <p:sldId id="324" r:id="rId81"/>
    <p:sldId id="323" r:id="rId82"/>
    <p:sldId id="325" r:id="rId83"/>
    <p:sldId id="327" r:id="rId84"/>
    <p:sldId id="328" r:id="rId85"/>
    <p:sldId id="329" r:id="rId86"/>
    <p:sldId id="331" r:id="rId87"/>
    <p:sldId id="332" r:id="rId88"/>
    <p:sldId id="333" r:id="rId89"/>
    <p:sldId id="370" r:id="rId90"/>
    <p:sldId id="260"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998F36-1603-43A1-9E6B-E298147D0E48}">
          <p14:sldIdLst>
            <p14:sldId id="261"/>
            <p14:sldId id="262"/>
            <p14:sldId id="360"/>
            <p14:sldId id="263"/>
            <p14:sldId id="265"/>
            <p14:sldId id="266"/>
            <p14:sldId id="267"/>
            <p14:sldId id="264"/>
            <p14:sldId id="269"/>
            <p14:sldId id="341"/>
            <p14:sldId id="270"/>
            <p14:sldId id="342"/>
            <p14:sldId id="343"/>
            <p14:sldId id="344"/>
            <p14:sldId id="345"/>
            <p14:sldId id="346"/>
            <p14:sldId id="274"/>
            <p14:sldId id="276"/>
            <p14:sldId id="347"/>
            <p14:sldId id="277"/>
            <p14:sldId id="278"/>
            <p14:sldId id="279"/>
            <p14:sldId id="280"/>
            <p14:sldId id="281"/>
            <p14:sldId id="282"/>
            <p14:sldId id="283"/>
            <p14:sldId id="285"/>
            <p14:sldId id="286"/>
            <p14:sldId id="361"/>
            <p14:sldId id="287"/>
            <p14:sldId id="348"/>
            <p14:sldId id="340"/>
            <p14:sldId id="291"/>
            <p14:sldId id="292"/>
            <p14:sldId id="293"/>
            <p14:sldId id="362"/>
            <p14:sldId id="349"/>
            <p14:sldId id="350"/>
            <p14:sldId id="351"/>
            <p14:sldId id="294"/>
            <p14:sldId id="363"/>
            <p14:sldId id="295"/>
            <p14:sldId id="364"/>
            <p14:sldId id="335"/>
            <p14:sldId id="298"/>
            <p14:sldId id="299"/>
            <p14:sldId id="365"/>
            <p14:sldId id="301"/>
            <p14:sldId id="357"/>
            <p14:sldId id="352"/>
            <p14:sldId id="355"/>
            <p14:sldId id="356"/>
            <p14:sldId id="353"/>
            <p14:sldId id="354"/>
            <p14:sldId id="302"/>
            <p14:sldId id="371"/>
            <p14:sldId id="358"/>
            <p14:sldId id="359"/>
            <p14:sldId id="303"/>
            <p14:sldId id="304"/>
            <p14:sldId id="366"/>
            <p14:sldId id="338"/>
            <p14:sldId id="367"/>
            <p14:sldId id="305"/>
            <p14:sldId id="306"/>
            <p14:sldId id="307"/>
            <p14:sldId id="309"/>
            <p14:sldId id="368"/>
            <p14:sldId id="312"/>
            <p14:sldId id="369"/>
            <p14:sldId id="339"/>
            <p14:sldId id="315"/>
            <p14:sldId id="316"/>
            <p14:sldId id="317"/>
            <p14:sldId id="318"/>
            <p14:sldId id="319"/>
            <p14:sldId id="320"/>
            <p14:sldId id="321"/>
            <p14:sldId id="322"/>
            <p14:sldId id="324"/>
            <p14:sldId id="323"/>
            <p14:sldId id="325"/>
            <p14:sldId id="327"/>
            <p14:sldId id="328"/>
            <p14:sldId id="329"/>
            <p14:sldId id="331"/>
            <p14:sldId id="332"/>
            <p14:sldId id="333"/>
            <p14:sldId id="370"/>
            <p14:sldId id="260"/>
          </p14:sldIdLst>
        </p14:section>
      </p14:sectionLst>
    </p:ext>
    <p:ext uri="{EFAFB233-063F-42B5-8137-9DF3F51BA10A}">
      <p15:sldGuideLst xmlns:p15="http://schemas.microsoft.com/office/powerpoint/2012/main">
        <p15:guide id="1" orient="horz" pos="2160">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m Taylor"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4C4C4"/>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6370" autoAdjust="0"/>
  </p:normalViewPr>
  <p:slideViewPr>
    <p:cSldViewPr>
      <p:cViewPr varScale="1">
        <p:scale>
          <a:sx n="72" d="100"/>
          <a:sy n="72" d="100"/>
        </p:scale>
        <p:origin x="145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handoutMaster" Target="handoutMasters/handoutMaster1.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0F75AEF-6AF8-074D-A4DB-F71FD6F9C37D}" type="datetimeFigureOut">
              <a:rPr lang="en-US" smtClean="0"/>
              <a:t>1/28/2021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5D9A6D-5233-6641-90BA-8328590F05DD}" type="slidenum">
              <a:rPr lang="en-US" smtClean="0"/>
              <a:t>‹#›</a:t>
            </a:fld>
            <a:endParaRPr lang="en-US" dirty="0"/>
          </a:p>
        </p:txBody>
      </p:sp>
    </p:spTree>
    <p:extLst>
      <p:ext uri="{BB962C8B-B14F-4D97-AF65-F5344CB8AC3E}">
        <p14:creationId xmlns:p14="http://schemas.microsoft.com/office/powerpoint/2010/main" val="538546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AE85D-3A3F-7B46-A18E-DF160D9D2CC7}" type="datetimeFigureOut">
              <a:rPr lang="en-US" smtClean="0"/>
              <a:t>1/28/2021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DA35F-9E58-5D40-92C1-D8C7631003B0}" type="slidenum">
              <a:rPr lang="en-US" smtClean="0"/>
              <a:t>‹#›</a:t>
            </a:fld>
            <a:endParaRPr lang="en-US" dirty="0"/>
          </a:p>
        </p:txBody>
      </p:sp>
    </p:spTree>
    <p:extLst>
      <p:ext uri="{BB962C8B-B14F-4D97-AF65-F5344CB8AC3E}">
        <p14:creationId xmlns:p14="http://schemas.microsoft.com/office/powerpoint/2010/main" val="269031015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36947108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101044721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162712610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pPr/>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22264489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362962028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55128716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lvl1pPr>
              <a:defRPr cap="all" baseline="0"/>
            </a:lvl1pPr>
          </a:lstStyle>
          <a:p>
            <a:endParaRPr lang="en-US" dirty="0"/>
          </a:p>
        </p:txBody>
      </p:sp>
      <p:sp>
        <p:nvSpPr>
          <p:cNvPr id="5" name="Slide Number Placeholder 4"/>
          <p:cNvSpPr>
            <a:spLocks noGrp="1"/>
          </p:cNvSpPr>
          <p:nvPr>
            <p:ph type="sldNum" sz="quarter" idx="12"/>
          </p:nvPr>
        </p:nvSpPr>
        <p:spPr/>
        <p:txBody>
          <a:bodyPr/>
          <a:lstStyle/>
          <a:p>
            <a:fld id="{A8160BDD-7155-D744-B749-9730458604AD}" type="slidenum">
              <a:rPr lang="en-US" smtClean="0"/>
              <a:pPr/>
              <a:t>‹#›</a:t>
            </a:fld>
            <a:endParaRPr lang="en-US" dirty="0"/>
          </a:p>
        </p:txBody>
      </p:sp>
    </p:spTree>
    <p:extLst>
      <p:ext uri="{BB962C8B-B14F-4D97-AF65-F5344CB8AC3E}">
        <p14:creationId xmlns:p14="http://schemas.microsoft.com/office/powerpoint/2010/main" val="264066336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766913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1537178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urse/Lesson Outline">
    <p:spTree>
      <p:nvGrpSpPr>
        <p:cNvPr id="1" name=""/>
        <p:cNvGrpSpPr/>
        <p:nvPr/>
      </p:nvGrpSpPr>
      <p:grpSpPr>
        <a:xfrm>
          <a:off x="0" y="0"/>
          <a:ext cx="0" cy="0"/>
          <a:chOff x="0" y="0"/>
          <a:chExt cx="0" cy="0"/>
        </a:xfrm>
      </p:grpSpPr>
      <p:pic>
        <p:nvPicPr>
          <p:cNvPr id="9" name="Picture 8"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pic>
        <p:nvPicPr>
          <p:cNvPr id="13" name="Picture 12" descr="course outline graph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80888"/>
            <a:ext cx="9144000" cy="896112"/>
          </a:xfrm>
          <a:prstGeom prst="rect">
            <a:avLst/>
          </a:prstGeom>
        </p:spPr>
      </p:pic>
      <p:pic>
        <p:nvPicPr>
          <p:cNvPr id="7" name="Picture 6" descr="course outline graphic.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5580888"/>
            <a:ext cx="9144000" cy="896112"/>
          </a:xfrm>
          <a:prstGeom prst="rect">
            <a:avLst/>
          </a:prstGeom>
        </p:spPr>
      </p:pic>
      <p:sp>
        <p:nvSpPr>
          <p:cNvPr id="11" name="Content Placeholder 2"/>
          <p:cNvSpPr>
            <a:spLocks noGrp="1"/>
          </p:cNvSpPr>
          <p:nvPr>
            <p:ph idx="1"/>
          </p:nvPr>
        </p:nvSpPr>
        <p:spPr>
          <a:xfrm>
            <a:off x="341925" y="1302040"/>
            <a:ext cx="8460150" cy="4131352"/>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sz="1400"/>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Course/Lesson outline</a:t>
            </a:r>
          </a:p>
        </p:txBody>
      </p:sp>
    </p:spTree>
    <p:extLst>
      <p:ext uri="{BB962C8B-B14F-4D97-AF65-F5344CB8AC3E}">
        <p14:creationId xmlns:p14="http://schemas.microsoft.com/office/powerpoint/2010/main" val="3223046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Bottom Fill Slide">
    <p:spTree>
      <p:nvGrpSpPr>
        <p:cNvPr id="1" name=""/>
        <p:cNvGrpSpPr/>
        <p:nvPr/>
      </p:nvGrpSpPr>
      <p:grpSpPr>
        <a:xfrm>
          <a:off x="0" y="0"/>
          <a:ext cx="0" cy="0"/>
          <a:chOff x="0" y="0"/>
          <a:chExt cx="0" cy="0"/>
        </a:xfrm>
      </p:grpSpPr>
      <p:pic>
        <p:nvPicPr>
          <p:cNvPr id="7" name="Picture 6"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pic>
        <p:nvPicPr>
          <p:cNvPr id="5" name="Picture 4" descr="bottom graphic.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19800"/>
            <a:ext cx="9144000" cy="457200"/>
          </a:xfrm>
          <a:prstGeom prst="rect">
            <a:avLst/>
          </a:prstGeom>
        </p:spPr>
      </p:pic>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4252722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48A87A34-81AB-432B-8DAE-1953F412C126}" type="datetimeFigureOut">
              <a:rPr lang="en-US" dirty="0"/>
              <a:t>1/28/2021</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8222454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rner Fill">
    <p:spTree>
      <p:nvGrpSpPr>
        <p:cNvPr id="1" name=""/>
        <p:cNvGrpSpPr/>
        <p:nvPr/>
      </p:nvGrpSpPr>
      <p:grpSpPr>
        <a:xfrm>
          <a:off x="0" y="0"/>
          <a:ext cx="0" cy="0"/>
          <a:chOff x="0" y="0"/>
          <a:chExt cx="0" cy="0"/>
        </a:xfrm>
      </p:grpSpPr>
      <p:pic>
        <p:nvPicPr>
          <p:cNvPr id="8" name="Picture 7"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pic>
        <p:nvPicPr>
          <p:cNvPr id="7" name="Picture 6" descr="choice blocks-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11"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
        <p:nvSpPr>
          <p:cNvPr id="10" name="Content Placeholder 2"/>
          <p:cNvSpPr>
            <a:spLocks noGrp="1"/>
          </p:cNvSpPr>
          <p:nvPr>
            <p:ph idx="1"/>
          </p:nvPr>
        </p:nvSpPr>
        <p:spPr>
          <a:xfrm>
            <a:off x="341925" y="1302040"/>
            <a:ext cx="8460150" cy="4481345"/>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Tree>
    <p:extLst>
      <p:ext uri="{BB962C8B-B14F-4D97-AF65-F5344CB8AC3E}">
        <p14:creationId xmlns:p14="http://schemas.microsoft.com/office/powerpoint/2010/main" val="6219410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No Fill Slide">
    <p:spTree>
      <p:nvGrpSpPr>
        <p:cNvPr id="1" name=""/>
        <p:cNvGrpSpPr/>
        <p:nvPr/>
      </p:nvGrpSpPr>
      <p:grpSpPr>
        <a:xfrm>
          <a:off x="0" y="0"/>
          <a:ext cx="0" cy="0"/>
          <a:chOff x="0" y="0"/>
          <a:chExt cx="0" cy="0"/>
        </a:xfrm>
      </p:grpSpPr>
      <p:pic>
        <p:nvPicPr>
          <p:cNvPr id="5" name="Picture 4"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p:nvPr>
        </p:nvSpPr>
        <p:spPr>
          <a:xfrm>
            <a:off x="341925" y="1302040"/>
            <a:ext cx="8460150" cy="4920960"/>
          </a:xfrm>
          <a:prstGeom prst="rect">
            <a:avLst/>
          </a:prstGeom>
        </p:spPr>
        <p:txBody>
          <a:bodyPr/>
          <a:lstStyle>
            <a:lvl1pPr marL="342900" marR="0" indent="-342900" algn="l" defTabSz="457200" rtl="0" eaLnBrk="1" fontAlgn="auto" latinLnBrk="0" hangingPunct="1">
              <a:lnSpc>
                <a:spcPct val="100000"/>
              </a:lnSpc>
              <a:spcBef>
                <a:spcPct val="20000"/>
              </a:spcBef>
              <a:spcAft>
                <a:spcPts val="0"/>
              </a:spcAft>
              <a:buClr>
                <a:srgbClr val="009DDC"/>
              </a:buClr>
              <a:buSzTx/>
              <a:buFont typeface="Arial"/>
              <a:buChar char="•"/>
              <a:tabLst/>
              <a:defRPr sz="1800" baseline="0"/>
            </a:lvl1pPr>
            <a:lvl2pPr marL="742950" marR="0" indent="-285750" algn="l" defTabSz="457200" rtl="0" eaLnBrk="1" fontAlgn="auto" latinLnBrk="0" hangingPunct="1">
              <a:lnSpc>
                <a:spcPct val="100000"/>
              </a:lnSpc>
              <a:spcBef>
                <a:spcPct val="20000"/>
              </a:spcBef>
              <a:spcAft>
                <a:spcPts val="0"/>
              </a:spcAft>
              <a:buClr>
                <a:srgbClr val="009DDC"/>
              </a:buClr>
              <a:buSzTx/>
              <a:buFont typeface="Arial"/>
              <a:buChar char="•"/>
              <a:tabLst/>
              <a:defRPr sz="1600" baseline="0"/>
            </a:lvl2pPr>
            <a:lvl3pPr marL="1143000" marR="0" indent="-228600" algn="l" defTabSz="457200" rtl="0" eaLnBrk="1" fontAlgn="auto" latinLnBrk="0" hangingPunct="1">
              <a:lnSpc>
                <a:spcPct val="100000"/>
              </a:lnSpc>
              <a:spcBef>
                <a:spcPct val="20000"/>
              </a:spcBef>
              <a:spcAft>
                <a:spcPts val="0"/>
              </a:spcAft>
              <a:buClr>
                <a:srgbClr val="009DDC"/>
              </a:buClr>
              <a:buSzTx/>
              <a:buFont typeface="Arial"/>
              <a:buChar char="•"/>
              <a:tabLst/>
              <a:defRPr/>
            </a:lvl3pPr>
          </a:lstStyle>
          <a:p>
            <a:pPr marL="342900" marR="0" lvl="0"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Edit Master text styles</a:t>
            </a:r>
          </a:p>
          <a:p>
            <a:pPr marL="342900" marR="0" lvl="1"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Second level</a:t>
            </a:r>
          </a:p>
          <a:p>
            <a:pPr marL="342900" marR="0" lvl="2" indent="-342900" algn="l" defTabSz="457200" rtl="0" eaLnBrk="1" fontAlgn="auto" latinLnBrk="0" hangingPunct="1">
              <a:lnSpc>
                <a:spcPct val="100000"/>
              </a:lnSpc>
              <a:spcBef>
                <a:spcPct val="20000"/>
              </a:spcBef>
              <a:spcAft>
                <a:spcPts val="0"/>
              </a:spcAft>
              <a:buClr>
                <a:srgbClr val="009DDC"/>
              </a:buClr>
              <a:buSzTx/>
              <a:buFont typeface="Arial"/>
              <a:buChar char="•"/>
              <a:tabLst/>
              <a:defRPr/>
            </a:pPr>
            <a:r>
              <a:rPr kumimoji="0" lang="en-US" sz="1800" b="0" i="0" u="none" strike="noStrike" kern="1200" cap="none" spc="0" normalizeH="0" baseline="0" noProof="0">
                <a:ln>
                  <a:noFill/>
                </a:ln>
                <a:solidFill>
                  <a:prstClr val="black"/>
                </a:solidFill>
                <a:effectLst/>
                <a:uLnTx/>
                <a:uFillTx/>
                <a:latin typeface="+mn-lt"/>
                <a:ea typeface="+mn-ea"/>
                <a:cs typeface="+mn-cs"/>
              </a:rPr>
              <a:t>Third level</a:t>
            </a:r>
          </a:p>
        </p:txBody>
      </p:sp>
      <p:sp>
        <p:nvSpPr>
          <p:cNvPr id="8"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p>
            <a:r>
              <a:rPr lang="en-US" dirty="0"/>
              <a:t>Click to add title</a:t>
            </a:r>
          </a:p>
        </p:txBody>
      </p:sp>
    </p:spTree>
    <p:extLst>
      <p:ext uri="{BB962C8B-B14F-4D97-AF65-F5344CB8AC3E}">
        <p14:creationId xmlns:p14="http://schemas.microsoft.com/office/powerpoint/2010/main" val="6522146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Reflective Questions">
    <p:spTree>
      <p:nvGrpSpPr>
        <p:cNvPr id="1" name=""/>
        <p:cNvGrpSpPr/>
        <p:nvPr/>
      </p:nvGrpSpPr>
      <p:grpSpPr>
        <a:xfrm>
          <a:off x="0" y="0"/>
          <a:ext cx="0" cy="0"/>
          <a:chOff x="0" y="0"/>
          <a:chExt cx="0" cy="0"/>
        </a:xfrm>
      </p:grpSpPr>
      <p:pic>
        <p:nvPicPr>
          <p:cNvPr id="8" name="Picture 7" descr="header_strok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pic>
        <p:nvPicPr>
          <p:cNvPr id="4" name="Picture 3" descr="bubbl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3" y="33129"/>
            <a:ext cx="9144000" cy="6858000"/>
          </a:xfrm>
          <a:prstGeom prst="rect">
            <a:avLst/>
          </a:prstGeom>
        </p:spPr>
      </p:pic>
      <p:sp>
        <p:nvSpPr>
          <p:cNvPr id="6" name="Slide Number Placeholder 5"/>
          <p:cNvSpPr>
            <a:spLocks noGrp="1"/>
          </p:cNvSpPr>
          <p:nvPr>
            <p:ph type="sldNum" sz="quarter" idx="12"/>
          </p:nvPr>
        </p:nvSpPr>
        <p:spPr/>
        <p:txBody>
          <a:bodyPr/>
          <a:lstStyle/>
          <a:p>
            <a:fld id="{A8160BDD-7155-D744-B749-9730458604AD}" type="slidenum">
              <a:rPr lang="en-US" smtClean="0"/>
              <a:pPr/>
              <a:t>‹#›</a:t>
            </a:fld>
            <a:endParaRPr lang="en-US" dirty="0"/>
          </a:p>
        </p:txBody>
      </p:sp>
      <p:sp>
        <p:nvSpPr>
          <p:cNvPr id="7" name="Content Placeholder 2"/>
          <p:cNvSpPr>
            <a:spLocks noGrp="1"/>
          </p:cNvSpPr>
          <p:nvPr>
            <p:ph idx="1" hasCustomPrompt="1"/>
          </p:nvPr>
        </p:nvSpPr>
        <p:spPr>
          <a:xfrm>
            <a:off x="341925" y="1302039"/>
            <a:ext cx="8460150" cy="4525963"/>
          </a:xfrm>
          <a:prstGeom prst="rect">
            <a:avLst/>
          </a:prstGeom>
        </p:spPr>
        <p:txBody>
          <a:bodyPr/>
          <a:lstStyle>
            <a:lvl1pPr marL="342900" indent="-342900">
              <a:spcAft>
                <a:spcPts val="0"/>
              </a:spcAft>
              <a:buClr>
                <a:srgbClr val="009DDC"/>
              </a:buClr>
              <a:buFont typeface="+mj-lt"/>
              <a:buAutoNum type="arabicPeriod"/>
              <a:defRPr sz="2000" baseline="0"/>
            </a:lvl1pPr>
            <a:lvl2pPr marL="742950" indent="-285750">
              <a:spcAft>
                <a:spcPts val="0"/>
              </a:spcAft>
              <a:buClr>
                <a:srgbClr val="009DDC"/>
              </a:buClr>
              <a:buFont typeface="Arial"/>
              <a:buChar char="•"/>
              <a:defRPr sz="1800" baseline="0"/>
            </a:lvl2pPr>
          </a:lstStyle>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r>
              <a:rPr kumimoji="0" lang="en-US" sz="2000" b="0" i="0" u="none" strike="noStrike" kern="0" cap="none" spc="0" normalizeH="0" baseline="0" noProof="0" dirty="0">
                <a:ln>
                  <a:noFill/>
                </a:ln>
                <a:solidFill>
                  <a:sysClr val="windowText" lastClr="000000"/>
                </a:solidFill>
                <a:effectLst/>
                <a:uLnTx/>
                <a:uFillTx/>
              </a:rPr>
              <a:t>Question #1</a:t>
            </a: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r>
              <a:rPr kumimoji="0" lang="en-US" sz="2000" b="0" i="0" u="none" strike="noStrike" kern="0" cap="none" spc="0" normalizeH="0" baseline="0" noProof="0" dirty="0">
                <a:ln>
                  <a:noFill/>
                </a:ln>
                <a:solidFill>
                  <a:sysClr val="windowText" lastClr="000000"/>
                </a:solidFill>
                <a:effectLst/>
                <a:uLnTx/>
                <a:uFillTx/>
              </a:rPr>
              <a:t>Question #2</a:t>
            </a: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endParaRPr kumimoji="0" lang="en-US" sz="2000" b="0" i="0" u="none" strike="noStrike" kern="0" cap="none" spc="0" normalizeH="0" baseline="0" noProof="0" dirty="0">
              <a:ln>
                <a:noFill/>
              </a:ln>
              <a:solidFill>
                <a:sysClr val="windowText" lastClr="000000"/>
              </a:solidFill>
              <a:effectLst/>
              <a:uLnTx/>
              <a:uFillTx/>
            </a:endParaRPr>
          </a:p>
          <a:p>
            <a:pPr marL="342900" marR="0" lvl="0" indent="-342900" defTabSz="914400" eaLnBrk="1" fontAlgn="auto" latinLnBrk="0" hangingPunct="1">
              <a:lnSpc>
                <a:spcPct val="100000"/>
              </a:lnSpc>
              <a:spcBef>
                <a:spcPts val="0"/>
              </a:spcBef>
              <a:spcAft>
                <a:spcPts val="0"/>
              </a:spcAft>
              <a:buClr>
                <a:srgbClr val="009DDC"/>
              </a:buClr>
              <a:buSzTx/>
              <a:buFont typeface="+mj-lt"/>
              <a:buAutoNum type="arabicPeriod"/>
              <a:tabLst/>
              <a:defRPr/>
            </a:pPr>
            <a:endParaRPr kumimoji="0" lang="en-US" sz="2000" b="0" i="0" u="none" strike="noStrike" kern="0" cap="none" spc="0" normalizeH="0" baseline="0" noProof="0" dirty="0">
              <a:ln>
                <a:noFill/>
              </a:ln>
              <a:solidFill>
                <a:sysClr val="windowText" lastClr="000000"/>
              </a:solidFill>
              <a:effectLst/>
              <a:uLnTx/>
              <a:uFillTx/>
            </a:endParaRPr>
          </a:p>
        </p:txBody>
      </p:sp>
      <p:sp>
        <p:nvSpPr>
          <p:cNvPr id="9" name="Title Placeholder 1"/>
          <p:cNvSpPr>
            <a:spLocks noGrp="1"/>
          </p:cNvSpPr>
          <p:nvPr>
            <p:ph type="title" hasCustomPrompt="1"/>
          </p:nvPr>
        </p:nvSpPr>
        <p:spPr>
          <a:xfrm>
            <a:off x="341925" y="100269"/>
            <a:ext cx="7883768" cy="844611"/>
          </a:xfrm>
          <a:prstGeom prst="rect">
            <a:avLst/>
          </a:prstGeom>
        </p:spPr>
        <p:txBody>
          <a:bodyPr vert="horz" lIns="91440" tIns="45720" rIns="91440" bIns="45720" rtlCol="0" anchor="ctr">
            <a:normAutofit/>
          </a:bodyPr>
          <a:lstStyle>
            <a:lvl1pPr>
              <a:defRPr baseline="0"/>
            </a:lvl1pPr>
          </a:lstStyle>
          <a:p>
            <a:r>
              <a:rPr lang="en-US" dirty="0"/>
              <a:t>Reflective Questions</a:t>
            </a:r>
          </a:p>
        </p:txBody>
      </p:sp>
    </p:spTree>
    <p:extLst>
      <p:ext uri="{BB962C8B-B14F-4D97-AF65-F5344CB8AC3E}">
        <p14:creationId xmlns:p14="http://schemas.microsoft.com/office/powerpoint/2010/main" val="374665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56650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54585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046662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4135279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222610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90231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160BDD-7155-D744-B749-9730458604AD}" type="slidenum">
              <a:rPr lang="en-US" smtClean="0"/>
              <a:t>‹#›</a:t>
            </a:fld>
            <a:endParaRPr lang="en-US" dirty="0"/>
          </a:p>
        </p:txBody>
      </p:sp>
    </p:spTree>
    <p:extLst>
      <p:ext uri="{BB962C8B-B14F-4D97-AF65-F5344CB8AC3E}">
        <p14:creationId xmlns:p14="http://schemas.microsoft.com/office/powerpoint/2010/main" val="319765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4">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1/28/2021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160BDD-7155-D744-B749-9730458604AD}" type="slidenum">
              <a:rPr lang="en-US" smtClean="0"/>
              <a:pPr/>
              <a:t>‹#›</a:t>
            </a:fld>
            <a:endParaRPr lang="en-US" dirty="0"/>
          </a:p>
        </p:txBody>
      </p:sp>
      <p:pic>
        <p:nvPicPr>
          <p:cNvPr id="48" name="Picture 47" descr="header_stroke.png">
            <a:extLst>
              <a:ext uri="{FF2B5EF4-FFF2-40B4-BE49-F238E27FC236}">
                <a16:creationId xmlns:a16="http://schemas.microsoft.com/office/drawing/2014/main" id="{2BA16F48-E11E-46D9-9033-D981F697B2FC}"/>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0" y="0"/>
            <a:ext cx="9144000" cy="944880"/>
          </a:xfrm>
          <a:prstGeom prst="rect">
            <a:avLst/>
          </a:prstGeom>
        </p:spPr>
      </p:pic>
      <p:sp>
        <p:nvSpPr>
          <p:cNvPr id="49" name="Footer Placeholder 2">
            <a:extLst>
              <a:ext uri="{FF2B5EF4-FFF2-40B4-BE49-F238E27FC236}">
                <a16:creationId xmlns:a16="http://schemas.microsoft.com/office/drawing/2014/main" id="{1C9E7E41-5247-4171-B408-0AF62E9CFC61}"/>
              </a:ext>
            </a:extLst>
          </p:cNvPr>
          <p:cNvSpPr txBox="1">
            <a:spLocks/>
          </p:cNvSpPr>
          <p:nvPr userDrawn="1"/>
        </p:nvSpPr>
        <p:spPr>
          <a:xfrm>
            <a:off x="77594" y="6455640"/>
            <a:ext cx="4814957" cy="365125"/>
          </a:xfrm>
          <a:prstGeom prst="rect">
            <a:avLst/>
          </a:prstGeom>
        </p:spPr>
        <p:txBody>
          <a:bodyPr vert="horz" lIns="91440" tIns="45720" rIns="91440" bIns="45720" rtlCol="0" anchor="ctr"/>
          <a:lstStyle>
            <a:defPPr>
              <a:defRPr lang="en-US"/>
            </a:defPPr>
            <a:lvl1pPr marL="0" algn="l" defTabSz="457200" rtl="0" eaLnBrk="0" latinLnBrk="0" hangingPunct="0">
              <a:defRPr lang="en-US" sz="1000" b="0" kern="1200" smtClean="0">
                <a:solidFill>
                  <a:srgbClr val="C4C4C4"/>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457200" rtl="0" eaLnBrk="0" fontAlgn="auto" latinLnBrk="0" hangingPunct="0">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C4C4C4"/>
              </a:solidFill>
              <a:effectLst/>
              <a:uLnTx/>
              <a:uFillTx/>
              <a:latin typeface="Arial"/>
              <a:ea typeface="+mn-ea"/>
              <a:cs typeface="Arial"/>
            </a:endParaRPr>
          </a:p>
        </p:txBody>
      </p:sp>
    </p:spTree>
    <p:extLst>
      <p:ext uri="{BB962C8B-B14F-4D97-AF65-F5344CB8AC3E}">
        <p14:creationId xmlns:p14="http://schemas.microsoft.com/office/powerpoint/2010/main" val="132823994"/>
      </p:ext>
    </p:extLst>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 id="2147483837" r:id="rId21"/>
    <p:sldLayoutId id="2147483838" r:id="rId22"/>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1.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8.png"/><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13.png"/><Relationship Id="rId9"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jpeg"/><Relationship Id="rId4" Type="http://schemas.openxmlformats.org/officeDocument/2006/relationships/image" Target="../media/image10.jpe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8.png"/><Relationship Id="rId2" Type="http://schemas.openxmlformats.org/officeDocument/2006/relationships/image" Target="../media/image33.png"/><Relationship Id="rId1" Type="http://schemas.openxmlformats.org/officeDocument/2006/relationships/slideLayout" Target="../slideLayouts/slideLayout2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8.png"/><Relationship Id="rId7"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49.png"/><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8.png"/><Relationship Id="rId7" Type="http://schemas.openxmlformats.org/officeDocument/2006/relationships/image" Target="../media/image52.png"/><Relationship Id="rId2" Type="http://schemas.openxmlformats.org/officeDocument/2006/relationships/image" Target="../media/image50.png"/><Relationship Id="rId1" Type="http://schemas.openxmlformats.org/officeDocument/2006/relationships/slideLayout" Target="../slideLayouts/slideLayout21.xml"/><Relationship Id="rId6" Type="http://schemas.openxmlformats.org/officeDocument/2006/relationships/image" Target="../media/image51.png"/><Relationship Id="rId5" Type="http://schemas.openxmlformats.org/officeDocument/2006/relationships/image" Target="../media/image4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26.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59.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3.png"/><Relationship Id="rId7" Type="http://schemas.openxmlformats.org/officeDocument/2006/relationships/image" Target="../media/image62.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61.png"/><Relationship Id="rId11" Type="http://schemas.openxmlformats.org/officeDocument/2006/relationships/image" Target="../media/image65.png"/><Relationship Id="rId5" Type="http://schemas.openxmlformats.org/officeDocument/2006/relationships/image" Target="../media/image60.png"/><Relationship Id="rId10" Type="http://schemas.openxmlformats.org/officeDocument/2006/relationships/image" Target="../media/image64.png"/><Relationship Id="rId4" Type="http://schemas.openxmlformats.org/officeDocument/2006/relationships/image" Target="../media/image18.png"/><Relationship Id="rId9"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6.png"/><Relationship Id="rId1" Type="http://schemas.openxmlformats.org/officeDocument/2006/relationships/slideLayout" Target="../slideLayouts/slideLayout21.xml"/><Relationship Id="rId6" Type="http://schemas.openxmlformats.org/officeDocument/2006/relationships/image" Target="../media/image31.png"/><Relationship Id="rId5" Type="http://schemas.openxmlformats.org/officeDocument/2006/relationships/image" Target="../media/image58.png"/><Relationship Id="rId4" Type="http://schemas.openxmlformats.org/officeDocument/2006/relationships/image" Target="../media/image67.png"/></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31.png"/><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image" Target="../media/image19.png"/><Relationship Id="rId1" Type="http://schemas.openxmlformats.org/officeDocument/2006/relationships/slideLayout" Target="../slideLayouts/slideLayout2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70.png"/></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74.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31.png"/><Relationship Id="rId5" Type="http://schemas.openxmlformats.org/officeDocument/2006/relationships/image" Target="../media/image73.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75.png"/><Relationship Id="rId7" Type="http://schemas.openxmlformats.org/officeDocument/2006/relationships/image" Target="../media/image74.png"/><Relationship Id="rId2" Type="http://schemas.openxmlformats.org/officeDocument/2006/relationships/image" Target="../media/image13.png"/><Relationship Id="rId1" Type="http://schemas.openxmlformats.org/officeDocument/2006/relationships/slideLayout" Target="../slideLayouts/slideLayout21.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5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63.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13.png"/><Relationship Id="rId5" Type="http://schemas.openxmlformats.org/officeDocument/2006/relationships/image" Target="../media/image63.png"/><Relationship Id="rId4" Type="http://schemas.openxmlformats.org/officeDocument/2006/relationships/image" Target="../media/image31.png"/></Relationships>
</file>

<file path=ppt/slides/_rels/slide5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image" Target="../media/image58.png"/><Relationship Id="rId2" Type="http://schemas.openxmlformats.org/officeDocument/2006/relationships/image" Target="../media/image80.png"/><Relationship Id="rId1" Type="http://schemas.openxmlformats.org/officeDocument/2006/relationships/slideLayout" Target="../slideLayouts/slideLayout21.xml"/><Relationship Id="rId6" Type="http://schemas.openxmlformats.org/officeDocument/2006/relationships/image" Target="../media/image8.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81.png"/><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6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91.png"/><Relationship Id="rId7" Type="http://schemas.openxmlformats.org/officeDocument/2006/relationships/image" Target="../media/image13.png"/><Relationship Id="rId2" Type="http://schemas.openxmlformats.org/officeDocument/2006/relationships/image" Target="../media/image74.png"/><Relationship Id="rId1" Type="http://schemas.openxmlformats.org/officeDocument/2006/relationships/slideLayout" Target="../slideLayouts/slideLayout21.xml"/><Relationship Id="rId6" Type="http://schemas.openxmlformats.org/officeDocument/2006/relationships/image" Target="../media/image92.png"/><Relationship Id="rId5" Type="http://schemas.openxmlformats.org/officeDocument/2006/relationships/image" Target="../media/image84.png"/><Relationship Id="rId4" Type="http://schemas.openxmlformats.org/officeDocument/2006/relationships/image" Target="../media/image8.png"/><Relationship Id="rId9" Type="http://schemas.openxmlformats.org/officeDocument/2006/relationships/image" Target="../media/image93.png"/></Relationships>
</file>

<file path=ppt/slides/_rels/slide7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8.png"/><Relationship Id="rId1" Type="http://schemas.openxmlformats.org/officeDocument/2006/relationships/slideLayout" Target="../slideLayouts/slideLayout21.xml"/><Relationship Id="rId4" Type="http://schemas.openxmlformats.org/officeDocument/2006/relationships/image" Target="../media/image84.png"/></Relationships>
</file>

<file path=ppt/slides/_rels/slide7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55.png"/><Relationship Id="rId5" Type="http://schemas.openxmlformats.org/officeDocument/2006/relationships/image" Target="../media/image28.png"/><Relationship Id="rId4" Type="http://schemas.openxmlformats.org/officeDocument/2006/relationships/image" Target="../media/image13.png"/></Relationships>
</file>

<file path=ppt/slides/_rels/slide7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78.xml.rels><?xml version="1.0" encoding="UTF-8" standalone="yes"?>
<Relationships xmlns="http://schemas.openxmlformats.org/package/2006/relationships"><Relationship Id="rId3" Type="http://schemas.openxmlformats.org/officeDocument/2006/relationships/image" Target="../media/image99.png"/><Relationship Id="rId7"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8.png"/><Relationship Id="rId7"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1.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31.png"/><Relationship Id="rId10" Type="http://schemas.openxmlformats.org/officeDocument/2006/relationships/image" Target="../media/image103.png"/><Relationship Id="rId4" Type="http://schemas.openxmlformats.org/officeDocument/2006/relationships/image" Target="../media/image28.png"/><Relationship Id="rId9" Type="http://schemas.openxmlformats.org/officeDocument/2006/relationships/image" Target="../media/image84.png"/></Relationships>
</file>

<file path=ppt/slides/_rels/slide8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8.png"/><Relationship Id="rId1" Type="http://schemas.openxmlformats.org/officeDocument/2006/relationships/slideLayout" Target="../slideLayouts/slideLayout21.xml"/><Relationship Id="rId5" Type="http://schemas.openxmlformats.org/officeDocument/2006/relationships/image" Target="../media/image42.png"/><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1.xml"/></Relationships>
</file>

<file path=ppt/slides/_rels/slide8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06.png"/><Relationship Id="rId7" Type="http://schemas.openxmlformats.org/officeDocument/2006/relationships/image" Target="../media/image108.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93.png"/><Relationship Id="rId5" Type="http://schemas.openxmlformats.org/officeDocument/2006/relationships/image" Target="../media/image107.png"/><Relationship Id="rId4" Type="http://schemas.openxmlformats.org/officeDocument/2006/relationships/image" Target="../media/image84.png"/><Relationship Id="rId9" Type="http://schemas.openxmlformats.org/officeDocument/2006/relationships/image" Target="../media/image13.png"/></Relationships>
</file>

<file path=ppt/slides/_rels/slide8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5.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28.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84.png"/><Relationship Id="rId5" Type="http://schemas.openxmlformats.org/officeDocument/2006/relationships/image" Target="../media/image110.png"/><Relationship Id="rId4" Type="http://schemas.openxmlformats.org/officeDocument/2006/relationships/image" Target="../media/image13.png"/></Relationships>
</file>

<file path=ppt/slides/_rels/slide8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8.png"/><Relationship Id="rId1" Type="http://schemas.openxmlformats.org/officeDocument/2006/relationships/slideLayout" Target="../slideLayouts/slideLayout19.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87.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117.png"/><Relationship Id="rId2" Type="http://schemas.openxmlformats.org/officeDocument/2006/relationships/image" Target="../media/image8.png"/><Relationship Id="rId1" Type="http://schemas.openxmlformats.org/officeDocument/2006/relationships/slideLayout" Target="../slideLayouts/slideLayout2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t>1</a:t>
            </a:fld>
            <a:endParaRPr lang="en-US" dirty="0"/>
          </a:p>
        </p:txBody>
      </p:sp>
      <p:sp>
        <p:nvSpPr>
          <p:cNvPr id="3" name="Content Placeholder 2"/>
          <p:cNvSpPr>
            <a:spLocks noGrp="1"/>
          </p:cNvSpPr>
          <p:nvPr>
            <p:ph idx="1"/>
          </p:nvPr>
        </p:nvSpPr>
        <p:spPr>
          <a:xfrm>
            <a:off x="341925" y="2895600"/>
            <a:ext cx="8460150" cy="2537792"/>
          </a:xfrm>
        </p:spPr>
        <p:txBody>
          <a:bodyPr/>
          <a:lstStyle/>
          <a:p>
            <a:pPr algn="ctr"/>
            <a:r>
              <a:rPr lang="en-US" dirty="0"/>
              <a:t>Identify Types of Attackers</a:t>
            </a:r>
          </a:p>
          <a:p>
            <a:pPr algn="ctr"/>
            <a:r>
              <a:rPr lang="en-US" dirty="0"/>
              <a:t>Identify Social Engineering Attacks</a:t>
            </a:r>
          </a:p>
          <a:p>
            <a:pPr algn="ctr"/>
            <a:r>
              <a:rPr lang="en-US" dirty="0"/>
              <a:t>Identify Malware</a:t>
            </a:r>
          </a:p>
          <a:p>
            <a:pPr algn="ctr"/>
            <a:r>
              <a:rPr lang="en-US" dirty="0"/>
              <a:t>Identify Software-Based Threats</a:t>
            </a:r>
          </a:p>
          <a:p>
            <a:pPr algn="ctr"/>
            <a:r>
              <a:rPr lang="en-US" dirty="0"/>
              <a:t>Identify Network-Based Threats</a:t>
            </a:r>
          </a:p>
          <a:p>
            <a:pPr algn="ctr"/>
            <a:r>
              <a:rPr lang="en-US" dirty="0"/>
              <a:t>Identify Wireless Threats</a:t>
            </a:r>
          </a:p>
          <a:p>
            <a:pPr algn="ctr"/>
            <a:r>
              <a:rPr lang="en-US" dirty="0"/>
              <a:t>Identify Physical Threats</a:t>
            </a:r>
          </a:p>
        </p:txBody>
      </p:sp>
      <p:sp>
        <p:nvSpPr>
          <p:cNvPr id="4" name="Title 3"/>
          <p:cNvSpPr>
            <a:spLocks noGrp="1"/>
          </p:cNvSpPr>
          <p:nvPr>
            <p:ph type="title"/>
          </p:nvPr>
        </p:nvSpPr>
        <p:spPr>
          <a:xfrm>
            <a:off x="533400" y="1457738"/>
            <a:ext cx="7883768" cy="844611"/>
          </a:xfrm>
        </p:spPr>
        <p:txBody>
          <a:bodyPr>
            <a:noAutofit/>
          </a:bodyPr>
          <a:lstStyle/>
          <a:p>
            <a:pPr algn="ctr"/>
            <a:r>
              <a:rPr lang="en-US" sz="6000" dirty="0"/>
              <a:t>Identifying Security Threats</a:t>
            </a:r>
          </a:p>
        </p:txBody>
      </p:sp>
    </p:spTree>
    <p:extLst>
      <p:ext uri="{BB962C8B-B14F-4D97-AF65-F5344CB8AC3E}">
        <p14:creationId xmlns:p14="http://schemas.microsoft.com/office/powerpoint/2010/main" val="356983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10</a:t>
            </a:fld>
            <a:endParaRPr lang="en-US" dirty="0"/>
          </a:p>
        </p:txBody>
      </p:sp>
      <p:sp>
        <p:nvSpPr>
          <p:cNvPr id="3" name="Content Placeholder 2"/>
          <p:cNvSpPr>
            <a:spLocks noGrp="1"/>
          </p:cNvSpPr>
          <p:nvPr>
            <p:ph idx="1"/>
          </p:nvPr>
        </p:nvSpPr>
        <p:spPr>
          <a:xfrm>
            <a:off x="341925" y="2140240"/>
            <a:ext cx="8460150" cy="2736560"/>
          </a:xfrm>
        </p:spPr>
        <p:txBody>
          <a:bodyPr/>
          <a:lstStyle/>
          <a:p>
            <a:r>
              <a:rPr lang="en-US" dirty="0"/>
              <a:t>Attacker creates an executable to gather and store network user names and passwords, and uses email to send the executable to users. The email purports to be from IT, asking recipients to run the executable and provide their credentials to solve a network issue.</a:t>
            </a:r>
          </a:p>
          <a:p>
            <a:r>
              <a:rPr lang="en-US" dirty="0"/>
              <a:t>Attacker calls the Help Desk, pretending to be a remote sales rep who needs assistance establishing a remote connection. </a:t>
            </a:r>
          </a:p>
          <a:p>
            <a:r>
              <a:rPr lang="en-US" dirty="0"/>
              <a:t>Attacker sends an executable disguised as an e-card, OS patch, or application patch.</a:t>
            </a:r>
          </a:p>
        </p:txBody>
      </p:sp>
      <p:sp>
        <p:nvSpPr>
          <p:cNvPr id="4" name="Title 3"/>
          <p:cNvSpPr>
            <a:spLocks noGrp="1"/>
          </p:cNvSpPr>
          <p:nvPr>
            <p:ph type="title"/>
          </p:nvPr>
        </p:nvSpPr>
        <p:spPr/>
        <p:txBody>
          <a:bodyPr/>
          <a:lstStyle/>
          <a:p>
            <a:r>
              <a:rPr lang="en-US" dirty="0"/>
              <a:t>Social Engineering (Cont.)</a:t>
            </a:r>
          </a:p>
        </p:txBody>
      </p:sp>
    </p:spTree>
    <p:extLst>
      <p:ext uri="{BB962C8B-B14F-4D97-AF65-F5344CB8AC3E}">
        <p14:creationId xmlns:p14="http://schemas.microsoft.com/office/powerpoint/2010/main" val="248218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11</a:t>
            </a:fld>
            <a:endParaRPr lang="en-US" dirty="0"/>
          </a:p>
        </p:txBody>
      </p:sp>
      <p:sp>
        <p:nvSpPr>
          <p:cNvPr id="5" name="Title 4"/>
          <p:cNvSpPr>
            <a:spLocks noGrp="1"/>
          </p:cNvSpPr>
          <p:nvPr>
            <p:ph type="title"/>
          </p:nvPr>
        </p:nvSpPr>
        <p:spPr/>
        <p:txBody>
          <a:bodyPr/>
          <a:lstStyle/>
          <a:p>
            <a:r>
              <a:rPr lang="en-US" dirty="0"/>
              <a:t>Effectiveness	</a:t>
            </a:r>
          </a:p>
        </p:txBody>
      </p:sp>
      <p:graphicFrame>
        <p:nvGraphicFramePr>
          <p:cNvPr id="10" name="Group 23"/>
          <p:cNvGraphicFramePr>
            <a:graphicFrameLocks noGrp="1"/>
          </p:cNvGraphicFramePr>
          <p:nvPr>
            <p:extLst>
              <p:ext uri="{D42A27DB-BD31-4B8C-83A1-F6EECF244321}">
                <p14:modId xmlns:p14="http://schemas.microsoft.com/office/powerpoint/2010/main" val="2395615778"/>
              </p:ext>
            </p:extLst>
          </p:nvPr>
        </p:nvGraphicFramePr>
        <p:xfrm>
          <a:off x="952500" y="2057400"/>
          <a:ext cx="7239000" cy="2743200"/>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Principle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Authority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cap="none" normalizeH="0" baseline="0" dirty="0">
                          <a:ln>
                            <a:noFill/>
                          </a:ln>
                          <a:solidFill>
                            <a:schemeClr val="tx1"/>
                          </a:solidFill>
                          <a:effectLst/>
                          <a:latin typeface="Calibri"/>
                          <a:cs typeface="Calibri"/>
                        </a:rPr>
                        <a:t>Posing as an authority figure, such as a manager or IT administrator.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Intimidation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Threatening someone’s job or financial situation.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Consensus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Taking advantage of the human tendency to be part of a group.</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Scarcity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Offering something rare or of perceived value.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441111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Familiarity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Impersonating a friend or family member.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27914712"/>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Urgency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0" i="0" u="none" strike="noStrike" kern="1200" cap="none" normalizeH="0" baseline="0" dirty="0">
                          <a:ln>
                            <a:noFill/>
                          </a:ln>
                          <a:solidFill>
                            <a:schemeClr val="tx1"/>
                          </a:solidFill>
                          <a:effectLst/>
                          <a:latin typeface="Calibri"/>
                          <a:ea typeface="+mn-ea"/>
                          <a:cs typeface="Calibri"/>
                        </a:rPr>
                        <a:t>Encouraging swift action to gain a reward or avoid trouble.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663055095"/>
                  </a:ext>
                </a:extLst>
              </a:tr>
            </a:tbl>
          </a:graphicData>
        </a:graphic>
      </p:graphicFrame>
    </p:spTree>
    <p:extLst>
      <p:ext uri="{BB962C8B-B14F-4D97-AF65-F5344CB8AC3E}">
        <p14:creationId xmlns:p14="http://schemas.microsoft.com/office/powerpoint/2010/main" val="212910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12</a:t>
            </a:fld>
            <a:endParaRPr lang="en-US" dirty="0"/>
          </a:p>
        </p:txBody>
      </p:sp>
      <p:sp>
        <p:nvSpPr>
          <p:cNvPr id="4" name="Title 3"/>
          <p:cNvSpPr>
            <a:spLocks noGrp="1"/>
          </p:cNvSpPr>
          <p:nvPr>
            <p:ph type="title"/>
          </p:nvPr>
        </p:nvSpPr>
        <p:spPr/>
        <p:txBody>
          <a:bodyPr/>
          <a:lstStyle/>
          <a:p>
            <a:r>
              <a:rPr lang="en-US" dirty="0"/>
              <a:t>Impersonation</a:t>
            </a:r>
          </a:p>
        </p:txBody>
      </p:sp>
      <p:sp>
        <p:nvSpPr>
          <p:cNvPr id="5" name="Content Placeholder 2"/>
          <p:cNvSpPr txBox="1">
            <a:spLocks/>
          </p:cNvSpPr>
          <p:nvPr/>
        </p:nvSpPr>
        <p:spPr>
          <a:xfrm>
            <a:off x="1752600" y="1381563"/>
            <a:ext cx="6973275" cy="13616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type of social engineering in which an attacker pretends to be someone they are not, typically an average user in distress, or a help desk representative.</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8721"/>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tta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665" y="3738995"/>
            <a:ext cx="1028700" cy="11906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848100" y="3733800"/>
            <a:ext cx="1495425" cy="1190625"/>
            <a:chOff x="3390900" y="3733800"/>
            <a:chExt cx="1495425" cy="1190625"/>
          </a:xfrm>
        </p:grpSpPr>
        <p:pic>
          <p:nvPicPr>
            <p:cNvPr id="9" name="Picture 2" descr="atta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900" y="3733800"/>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erson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733800"/>
              <a:ext cx="923925" cy="1190625"/>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 descr="person_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2295" y="3733800"/>
            <a:ext cx="9239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user_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2071" y="3790950"/>
            <a:ext cx="1190625" cy="11334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 Box 307"/>
          <p:cNvSpPr txBox="1">
            <a:spLocks noChangeArrowheads="1"/>
          </p:cNvSpPr>
          <p:nvPr/>
        </p:nvSpPr>
        <p:spPr bwMode="auto">
          <a:xfrm>
            <a:off x="7162800" y="5029200"/>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dirty="0">
                <a:solidFill>
                  <a:srgbClr val="000000"/>
                </a:solidFill>
                <a:latin typeface="Calibri"/>
                <a:cs typeface="Calibri"/>
              </a:rPr>
              <a:t>Unsuspecting user </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13" name="Line 167"/>
          <p:cNvSpPr>
            <a:spLocks noChangeShapeType="1"/>
          </p:cNvSpPr>
          <p:nvPr/>
        </p:nvSpPr>
        <p:spPr bwMode="auto">
          <a:xfrm rot="5400000">
            <a:off x="4646612" y="5202238"/>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4" name="Rounded Rectangle 149"/>
          <p:cNvSpPr/>
          <p:nvPr/>
        </p:nvSpPr>
        <p:spPr>
          <a:xfrm>
            <a:off x="4162425" y="5341938"/>
            <a:ext cx="147637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Disguise</a:t>
            </a:r>
          </a:p>
        </p:txBody>
      </p:sp>
      <p:sp>
        <p:nvSpPr>
          <p:cNvPr id="16" name="Line 167"/>
          <p:cNvSpPr>
            <a:spLocks noChangeShapeType="1"/>
          </p:cNvSpPr>
          <p:nvPr/>
        </p:nvSpPr>
        <p:spPr bwMode="auto">
          <a:xfrm rot="16200000" flipV="1">
            <a:off x="4322763" y="3006293"/>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Rounded Rectangle 149"/>
          <p:cNvSpPr/>
          <p:nvPr/>
        </p:nvSpPr>
        <p:spPr>
          <a:xfrm>
            <a:off x="3843770" y="2590800"/>
            <a:ext cx="147637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Attacker</a:t>
            </a:r>
          </a:p>
        </p:txBody>
      </p:sp>
      <p:sp>
        <p:nvSpPr>
          <p:cNvPr id="19" name="AutoShape 303"/>
          <p:cNvSpPr>
            <a:spLocks/>
          </p:cNvSpPr>
          <p:nvPr/>
        </p:nvSpPr>
        <p:spPr bwMode="auto">
          <a:xfrm rot="5400000" flipH="1" flipV="1">
            <a:off x="4471114" y="741500"/>
            <a:ext cx="211297" cy="5244824"/>
          </a:xfrm>
          <a:prstGeom prst="rightBrace">
            <a:avLst>
              <a:gd name="adj1" fmla="val 65909"/>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AutoShape 304"/>
          <p:cNvSpPr>
            <a:spLocks noChangeArrowheads="1"/>
          </p:cNvSpPr>
          <p:nvPr/>
        </p:nvSpPr>
        <p:spPr bwMode="auto">
          <a:xfrm>
            <a:off x="3048000" y="3962400"/>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1" name="AutoShape 304"/>
          <p:cNvSpPr>
            <a:spLocks noChangeArrowheads="1"/>
          </p:cNvSpPr>
          <p:nvPr/>
        </p:nvSpPr>
        <p:spPr bwMode="auto">
          <a:xfrm>
            <a:off x="5486400" y="3962400"/>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376022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13</a:t>
            </a:fld>
            <a:endParaRPr lang="en-US" dirty="0"/>
          </a:p>
        </p:txBody>
      </p:sp>
      <p:sp>
        <p:nvSpPr>
          <p:cNvPr id="4" name="Title 3"/>
          <p:cNvSpPr>
            <a:spLocks noGrp="1"/>
          </p:cNvSpPr>
          <p:nvPr>
            <p:ph type="title"/>
          </p:nvPr>
        </p:nvSpPr>
        <p:spPr/>
        <p:txBody>
          <a:bodyPr/>
          <a:lstStyle/>
          <a:p>
            <a:r>
              <a:rPr lang="en-US" dirty="0"/>
              <a:t>Phishing and Related Attacks</a:t>
            </a:r>
          </a:p>
        </p:txBody>
      </p:sp>
      <p:sp>
        <p:nvSpPr>
          <p:cNvPr id="5" name="Content Placeholder 2"/>
          <p:cNvSpPr txBox="1">
            <a:spLocks/>
          </p:cNvSpPr>
          <p:nvPr/>
        </p:nvSpPr>
        <p:spPr>
          <a:xfrm>
            <a:off x="1752600" y="1381563"/>
            <a:ext cx="6973275" cy="13616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Phishing</a:t>
            </a:r>
            <a:r>
              <a:rPr lang="en-US" dirty="0">
                <a:solidFill>
                  <a:srgbClr val="0070C0"/>
                </a:solidFill>
              </a:rPr>
              <a:t>: A type of email-based social engineering in which an attacker sends email from a supposedly reputable source, such as a bank, to try to elicit private information from the victim.</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8721"/>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644528" y="2641954"/>
            <a:ext cx="3866667" cy="3904762"/>
          </a:xfrm>
          <a:prstGeom prst="rect">
            <a:avLst/>
          </a:prstGeom>
        </p:spPr>
      </p:pic>
      <p:sp>
        <p:nvSpPr>
          <p:cNvPr id="8" name="Rectangle 7"/>
          <p:cNvSpPr/>
          <p:nvPr/>
        </p:nvSpPr>
        <p:spPr>
          <a:xfrm>
            <a:off x="2650389" y="2590800"/>
            <a:ext cx="3866667" cy="3904762"/>
          </a:xfrm>
          <a:prstGeom prst="rect">
            <a:avLst/>
          </a:prstGeom>
          <a:noFill/>
          <a:ln w="952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9" name="Line 315"/>
          <p:cNvSpPr>
            <a:spLocks noChangeShapeType="1"/>
          </p:cNvSpPr>
          <p:nvPr/>
        </p:nvSpPr>
        <p:spPr bwMode="auto">
          <a:xfrm flipH="1">
            <a:off x="4888523" y="2860431"/>
            <a:ext cx="1720874"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Rounded Rectangle 149"/>
          <p:cNvSpPr/>
          <p:nvPr/>
        </p:nvSpPr>
        <p:spPr>
          <a:xfrm>
            <a:off x="6601788" y="2619928"/>
            <a:ext cx="2251859" cy="42571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Misspelling in bank’s name (should be Greene City)</a:t>
            </a:r>
          </a:p>
        </p:txBody>
      </p:sp>
      <p:sp>
        <p:nvSpPr>
          <p:cNvPr id="11" name="Line 315"/>
          <p:cNvSpPr>
            <a:spLocks noChangeShapeType="1"/>
          </p:cNvSpPr>
          <p:nvPr/>
        </p:nvSpPr>
        <p:spPr bwMode="auto">
          <a:xfrm>
            <a:off x="2286000" y="3317631"/>
            <a:ext cx="49847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Rounded Rectangle 149"/>
          <p:cNvSpPr/>
          <p:nvPr/>
        </p:nvSpPr>
        <p:spPr>
          <a:xfrm>
            <a:off x="826477" y="3198228"/>
            <a:ext cx="147637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Generic greeting</a:t>
            </a:r>
          </a:p>
        </p:txBody>
      </p:sp>
      <p:sp>
        <p:nvSpPr>
          <p:cNvPr id="13" name="AutoShape 303"/>
          <p:cNvSpPr>
            <a:spLocks/>
          </p:cNvSpPr>
          <p:nvPr/>
        </p:nvSpPr>
        <p:spPr bwMode="auto">
          <a:xfrm flipH="1">
            <a:off x="2667000" y="4062046"/>
            <a:ext cx="144318" cy="585732"/>
          </a:xfrm>
          <a:prstGeom prst="rightBrace">
            <a:avLst>
              <a:gd name="adj1" fmla="val 65909"/>
              <a:gd name="adj2" fmla="val 50000"/>
            </a:avLst>
          </a:prstGeom>
          <a:noFill/>
          <a:ln w="19050">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Line 315"/>
          <p:cNvSpPr>
            <a:spLocks noChangeShapeType="1"/>
          </p:cNvSpPr>
          <p:nvPr/>
        </p:nvSpPr>
        <p:spPr bwMode="auto">
          <a:xfrm>
            <a:off x="2121511" y="4352289"/>
            <a:ext cx="49847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6" name="Rounded Rectangle 149"/>
          <p:cNvSpPr/>
          <p:nvPr/>
        </p:nvSpPr>
        <p:spPr>
          <a:xfrm>
            <a:off x="838200" y="4137328"/>
            <a:ext cx="1476375" cy="44230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Allude to a security breach</a:t>
            </a:r>
          </a:p>
        </p:txBody>
      </p:sp>
      <p:sp>
        <p:nvSpPr>
          <p:cNvPr id="17" name="Line 315"/>
          <p:cNvSpPr>
            <a:spLocks noChangeShapeType="1"/>
          </p:cNvSpPr>
          <p:nvPr/>
        </p:nvSpPr>
        <p:spPr bwMode="auto">
          <a:xfrm flipH="1">
            <a:off x="5717482" y="4843991"/>
            <a:ext cx="1292918"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Rounded Rectangle 149"/>
          <p:cNvSpPr/>
          <p:nvPr/>
        </p:nvSpPr>
        <p:spPr>
          <a:xfrm>
            <a:off x="6629400" y="4603488"/>
            <a:ext cx="2251859" cy="425712"/>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Link purporting to be for official bank business</a:t>
            </a:r>
          </a:p>
        </p:txBody>
      </p:sp>
    </p:spTree>
    <p:extLst>
      <p:ext uri="{BB962C8B-B14F-4D97-AF65-F5344CB8AC3E}">
        <p14:creationId xmlns:p14="http://schemas.microsoft.com/office/powerpoint/2010/main" val="3711482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14</a:t>
            </a:fld>
            <a:endParaRPr lang="en-US" dirty="0"/>
          </a:p>
        </p:txBody>
      </p:sp>
      <p:sp>
        <p:nvSpPr>
          <p:cNvPr id="4" name="Title 3"/>
          <p:cNvSpPr>
            <a:spLocks noGrp="1"/>
          </p:cNvSpPr>
          <p:nvPr>
            <p:ph type="title"/>
          </p:nvPr>
        </p:nvSpPr>
        <p:spPr/>
        <p:txBody>
          <a:bodyPr>
            <a:normAutofit fontScale="90000"/>
          </a:bodyPr>
          <a:lstStyle/>
          <a:p>
            <a:r>
              <a:rPr lang="en-US" dirty="0"/>
              <a:t>Phishing and Related Attacks (Cont.)</a:t>
            </a:r>
          </a:p>
        </p:txBody>
      </p:sp>
      <p:sp>
        <p:nvSpPr>
          <p:cNvPr id="5" name="Content Placeholder 2"/>
          <p:cNvSpPr txBox="1">
            <a:spLocks/>
          </p:cNvSpPr>
          <p:nvPr/>
        </p:nvSpPr>
        <p:spPr>
          <a:xfrm>
            <a:off x="1752600" y="1381563"/>
            <a:ext cx="6973275" cy="41048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Spear phishing</a:t>
            </a:r>
            <a:r>
              <a:rPr lang="en-US" dirty="0">
                <a:solidFill>
                  <a:srgbClr val="0070C0"/>
                </a:solidFill>
              </a:rPr>
              <a:t>: A variant of a phishing attack where attackers target a specific individual or organization.</a:t>
            </a:r>
          </a:p>
          <a:p>
            <a:pPr marL="0" indent="0">
              <a:buNone/>
            </a:pPr>
            <a:r>
              <a:rPr lang="en-US" b="1" dirty="0">
                <a:solidFill>
                  <a:srgbClr val="0070C0"/>
                </a:solidFill>
              </a:rPr>
              <a:t>Whaling</a:t>
            </a:r>
            <a:r>
              <a:rPr lang="en-US" dirty="0">
                <a:solidFill>
                  <a:srgbClr val="0070C0"/>
                </a:solidFill>
              </a:rPr>
              <a:t>: A form of spear phishing that targets individuals or organizations known to be extremely wealthy.</a:t>
            </a:r>
          </a:p>
          <a:p>
            <a:pPr marL="0" indent="0">
              <a:buNone/>
            </a:pPr>
            <a:r>
              <a:rPr lang="en-US" b="1" dirty="0">
                <a:solidFill>
                  <a:srgbClr val="0070C0"/>
                </a:solidFill>
              </a:rPr>
              <a:t>Pharming</a:t>
            </a:r>
            <a:r>
              <a:rPr lang="en-US" dirty="0">
                <a:solidFill>
                  <a:srgbClr val="0070C0"/>
                </a:solidFill>
              </a:rPr>
              <a:t>: An attack where a request for a website (usually an e-commerce site) is redirected to a fake site that resembles the original site.</a:t>
            </a:r>
          </a:p>
          <a:p>
            <a:pPr marL="0" indent="0">
              <a:buNone/>
            </a:pPr>
            <a:r>
              <a:rPr lang="en-US" b="1" dirty="0">
                <a:solidFill>
                  <a:srgbClr val="0070C0"/>
                </a:solidFill>
              </a:rPr>
              <a:t>Vishing/voice phishing</a:t>
            </a:r>
            <a:r>
              <a:rPr lang="en-US" dirty="0">
                <a:solidFill>
                  <a:srgbClr val="0070C0"/>
                </a:solidFill>
              </a:rPr>
              <a:t>: A human-based attack where the attacker extracts information while speaking over the phone or leveraging IP-based voice messaging services (VoIP). </a:t>
            </a:r>
          </a:p>
          <a:p>
            <a:pPr marL="0" indent="0">
              <a:buNone/>
            </a:pPr>
            <a:r>
              <a:rPr lang="en-US" b="1" dirty="0">
                <a:solidFill>
                  <a:srgbClr val="0070C0"/>
                </a:solidFill>
              </a:rPr>
              <a:t>Smishing</a:t>
            </a:r>
            <a:r>
              <a:rPr lang="en-US" dirty="0">
                <a:solidFill>
                  <a:srgbClr val="0070C0"/>
                </a:solidFill>
              </a:rPr>
              <a:t>: A human-based attack where the attacker extracts information by using SMS text messages.</a:t>
            </a: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8721"/>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28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15</a:t>
            </a:fld>
            <a:endParaRPr lang="en-US" dirty="0"/>
          </a:p>
        </p:txBody>
      </p:sp>
      <p:sp>
        <p:nvSpPr>
          <p:cNvPr id="9" name="Content Placeholder 2"/>
          <p:cNvSpPr>
            <a:spLocks noGrp="1"/>
          </p:cNvSpPr>
          <p:nvPr>
            <p:ph idx="1"/>
          </p:nvPr>
        </p:nvSpPr>
        <p:spPr>
          <a:xfrm>
            <a:off x="649215" y="2521240"/>
            <a:ext cx="7850550" cy="1149094"/>
          </a:xfrm>
        </p:spPr>
        <p:txBody>
          <a:bodyPr>
            <a:normAutofit/>
          </a:bodyPr>
          <a:lstStyle/>
          <a:p>
            <a:r>
              <a:rPr lang="en-US" dirty="0"/>
              <a:t>Virus or hacking threats</a:t>
            </a:r>
          </a:p>
          <a:p>
            <a:r>
              <a:rPr lang="en-US" dirty="0"/>
              <a:t>Free offers</a:t>
            </a:r>
          </a:p>
          <a:p>
            <a:r>
              <a:rPr lang="en-US" dirty="0"/>
              <a:t>Knowledge is power.</a:t>
            </a:r>
          </a:p>
        </p:txBody>
      </p:sp>
      <p:sp>
        <p:nvSpPr>
          <p:cNvPr id="4" name="Title 3"/>
          <p:cNvSpPr>
            <a:spLocks noGrp="1"/>
          </p:cNvSpPr>
          <p:nvPr>
            <p:ph type="title"/>
          </p:nvPr>
        </p:nvSpPr>
        <p:spPr/>
        <p:txBody>
          <a:bodyPr/>
          <a:lstStyle/>
          <a:p>
            <a:r>
              <a:rPr lang="en-US" dirty="0"/>
              <a:t>Hoaxes</a:t>
            </a:r>
          </a:p>
        </p:txBody>
      </p:sp>
      <p:sp>
        <p:nvSpPr>
          <p:cNvPr id="7" name="Content Placeholder 2"/>
          <p:cNvSpPr txBox="1">
            <a:spLocks/>
          </p:cNvSpPr>
          <p:nvPr/>
        </p:nvSpPr>
        <p:spPr>
          <a:xfrm>
            <a:off x="1752600" y="1381563"/>
            <a:ext cx="6973275" cy="136163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 email-based, IM-based, or web-based social engineering attack that is intended to trick the user into performing undesired or unnecessary actions.</a:t>
            </a:r>
          </a:p>
        </p:txBody>
      </p:sp>
      <p:pic>
        <p:nvPicPr>
          <p:cNvPr id="8"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8721"/>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3"/>
          <a:stretch>
            <a:fillRect/>
          </a:stretch>
        </p:blipFill>
        <p:spPr>
          <a:xfrm>
            <a:off x="4761468" y="2667000"/>
            <a:ext cx="2553732" cy="3230281"/>
          </a:xfrm>
          <a:prstGeom prst="rect">
            <a:avLst/>
          </a:prstGeom>
        </p:spPr>
      </p:pic>
    </p:spTree>
    <p:extLst>
      <p:ext uri="{BB962C8B-B14F-4D97-AF65-F5344CB8AC3E}">
        <p14:creationId xmlns:p14="http://schemas.microsoft.com/office/powerpoint/2010/main" val="30045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16</a:t>
            </a:fld>
            <a:endParaRPr lang="en-US" dirty="0"/>
          </a:p>
        </p:txBody>
      </p:sp>
      <p:sp>
        <p:nvSpPr>
          <p:cNvPr id="4" name="Title 3"/>
          <p:cNvSpPr>
            <a:spLocks noGrp="1"/>
          </p:cNvSpPr>
          <p:nvPr>
            <p:ph type="title"/>
          </p:nvPr>
        </p:nvSpPr>
        <p:spPr/>
        <p:txBody>
          <a:bodyPr/>
          <a:lstStyle/>
          <a:p>
            <a:r>
              <a:rPr lang="en-US" dirty="0"/>
              <a:t>Physical Exploits</a:t>
            </a:r>
          </a:p>
        </p:txBody>
      </p:sp>
      <p:graphicFrame>
        <p:nvGraphicFramePr>
          <p:cNvPr id="5" name="Group 23"/>
          <p:cNvGraphicFramePr>
            <a:graphicFrameLocks noGrp="1"/>
          </p:cNvGraphicFramePr>
          <p:nvPr>
            <p:extLst>
              <p:ext uri="{D42A27DB-BD31-4B8C-83A1-F6EECF244321}">
                <p14:modId xmlns:p14="http://schemas.microsoft.com/office/powerpoint/2010/main" val="700734773"/>
              </p:ext>
            </p:extLst>
          </p:nvPr>
        </p:nvGraphicFramePr>
        <p:xfrm>
          <a:off x="953239" y="1600200"/>
          <a:ext cx="7239000" cy="4279392"/>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Physical Exploit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Shoulder surfing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Goal: to obtain passwords or PINs by looking over someone’s shoulder.</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Cell phone cameras can make this easy to accomplish.</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Dumpster diving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Goal: to obtain passwords and other information by inspecting a target’s refuse containers.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January’s trash contains last year’s calendars, which might contain passwords or other sensitive information.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Tailgating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Goal: to gain entry to a secure area.</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Following an employee through an entrance without their knowledge.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Prevent by implementing strict physical access controls and educating users.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Piggy backing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Goal: to gain entry to a secure area.</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Following an employee through an entrance with their knowledge.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Attackers might impersonate support staff or vendors and request that an employee hold the door for them.</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285019477"/>
                  </a:ext>
                </a:extLst>
              </a:tr>
            </a:tbl>
          </a:graphicData>
        </a:graphic>
      </p:graphicFrame>
    </p:spTree>
    <p:extLst>
      <p:ext uri="{BB962C8B-B14F-4D97-AF65-F5344CB8AC3E}">
        <p14:creationId xmlns:p14="http://schemas.microsoft.com/office/powerpoint/2010/main" val="303189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6" descr="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7638822" y="4029075"/>
            <a:ext cx="1190625" cy="847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17</a:t>
            </a:fld>
            <a:endParaRPr lang="en-US" dirty="0"/>
          </a:p>
        </p:txBody>
      </p:sp>
      <p:sp>
        <p:nvSpPr>
          <p:cNvPr id="3" name="Title 2"/>
          <p:cNvSpPr>
            <a:spLocks noGrp="1"/>
          </p:cNvSpPr>
          <p:nvPr>
            <p:ph type="title"/>
          </p:nvPr>
        </p:nvSpPr>
        <p:spPr/>
        <p:txBody>
          <a:bodyPr/>
          <a:lstStyle/>
          <a:p>
            <a:r>
              <a:rPr lang="en-US" dirty="0"/>
              <a:t>Watering Hole Attacks</a:t>
            </a:r>
          </a:p>
        </p:txBody>
      </p:sp>
      <p:sp>
        <p:nvSpPr>
          <p:cNvPr id="5" name="Content Placeholder 2"/>
          <p:cNvSpPr txBox="1">
            <a:spLocks/>
          </p:cNvSpPr>
          <p:nvPr/>
        </p:nvSpPr>
        <p:spPr>
          <a:xfrm>
            <a:off x="1752600" y="13782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 attack in which an attacker targets a specific group, discovers which websites that group frequents, then injects those sites with malware.</a:t>
            </a:r>
          </a:p>
        </p:txBody>
      </p:sp>
      <p:pic>
        <p:nvPicPr>
          <p:cNvPr id="6" name="Picture 100"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us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8921" y="3533775"/>
            <a:ext cx="2209718" cy="10429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85553" y="5057775"/>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210175" y="5007761"/>
            <a:ext cx="1190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brows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780" y="5306616"/>
            <a:ext cx="892969" cy="70008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rowser_blan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464" y="5306616"/>
            <a:ext cx="892969" cy="69294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magnifying glas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2530957" y="5120134"/>
            <a:ext cx="1190625" cy="704850"/>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309"/>
          <p:cNvSpPr>
            <a:spLocks noChangeArrowheads="1"/>
          </p:cNvSpPr>
          <p:nvPr/>
        </p:nvSpPr>
        <p:spPr bwMode="auto">
          <a:xfrm rot="5400000" flipV="1">
            <a:off x="1565793" y="4572000"/>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Text Box 306"/>
          <p:cNvSpPr txBox="1">
            <a:spLocks noChangeArrowheads="1"/>
          </p:cNvSpPr>
          <p:nvPr/>
        </p:nvSpPr>
        <p:spPr bwMode="auto">
          <a:xfrm>
            <a:off x="80680" y="3027714"/>
            <a:ext cx="3886200"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9DDC"/>
                </a:solidFill>
                <a:effectLst/>
                <a:uLnTx/>
                <a:uFillTx/>
                <a:latin typeface="Calibri"/>
                <a:cs typeface="Calibri"/>
              </a:rPr>
              <a:t>1. Attacker identifies websites used by target users.</a:t>
            </a:r>
          </a:p>
        </p:txBody>
      </p:sp>
      <p:pic>
        <p:nvPicPr>
          <p:cNvPr id="19" name="Picture 8" descr="brows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2700" y="4800600"/>
            <a:ext cx="892969" cy="70008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attack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887" y="3533775"/>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249272" y="4995437"/>
            <a:ext cx="1190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browser_blan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89384" y="4800600"/>
            <a:ext cx="892969" cy="692944"/>
          </a:xfrm>
          <a:prstGeom prst="rect">
            <a:avLst/>
          </a:prstGeom>
          <a:noFill/>
          <a:extLst>
            <a:ext uri="{909E8E84-426E-40DD-AFC4-6F175D3DCCD1}">
              <a14:hiddenFill xmlns:a14="http://schemas.microsoft.com/office/drawing/2010/main">
                <a:solidFill>
                  <a:srgbClr val="FFFFFF"/>
                </a:solidFill>
              </a14:hiddenFill>
            </a:ext>
          </a:extLst>
        </p:spPr>
      </p:pic>
      <p:sp>
        <p:nvSpPr>
          <p:cNvPr id="24" name="Text Box 306"/>
          <p:cNvSpPr txBox="1">
            <a:spLocks noChangeArrowheads="1"/>
          </p:cNvSpPr>
          <p:nvPr/>
        </p:nvSpPr>
        <p:spPr bwMode="auto">
          <a:xfrm>
            <a:off x="3296137" y="3027714"/>
            <a:ext cx="3886200"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9DDC"/>
                </a:solidFill>
                <a:effectLst/>
                <a:uLnTx/>
                <a:uFillTx/>
                <a:latin typeface="Calibri"/>
                <a:cs typeface="Calibri"/>
              </a:rPr>
              <a:t>2. Attacker infects</a:t>
            </a:r>
            <a:r>
              <a:rPr kumimoji="0" lang="en-US" sz="1300" b="1" i="0" u="none" strike="noStrike" kern="0" cap="none" spc="0" normalizeH="0" noProof="0" dirty="0">
                <a:ln>
                  <a:noFill/>
                </a:ln>
                <a:solidFill>
                  <a:srgbClr val="009DDC"/>
                </a:solidFill>
                <a:effectLst/>
                <a:uLnTx/>
                <a:uFillTx/>
                <a:latin typeface="Calibri"/>
                <a:cs typeface="Calibri"/>
              </a:rPr>
              <a:t> websites</a:t>
            </a:r>
            <a:r>
              <a:rPr kumimoji="0" lang="en-US" sz="1300" b="1" i="0" u="none" strike="noStrike" kern="0" cap="none" spc="0" normalizeH="0" baseline="0" noProof="0" dirty="0">
                <a:ln>
                  <a:noFill/>
                </a:ln>
                <a:solidFill>
                  <a:srgbClr val="009DDC"/>
                </a:solidFill>
                <a:effectLst/>
                <a:uLnTx/>
                <a:uFillTx/>
                <a:latin typeface="Calibri"/>
                <a:cs typeface="Calibri"/>
              </a:rPr>
              <a:t>.</a:t>
            </a:r>
          </a:p>
        </p:txBody>
      </p:sp>
      <p:sp>
        <p:nvSpPr>
          <p:cNvPr id="25" name="Line 311"/>
          <p:cNvSpPr>
            <a:spLocks noChangeShapeType="1"/>
          </p:cNvSpPr>
          <p:nvPr/>
        </p:nvSpPr>
        <p:spPr bwMode="auto">
          <a:xfrm flipH="1">
            <a:off x="4876800" y="4421188"/>
            <a:ext cx="314325" cy="31432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Line 312"/>
          <p:cNvSpPr>
            <a:spLocks noChangeShapeType="1"/>
          </p:cNvSpPr>
          <p:nvPr/>
        </p:nvSpPr>
        <p:spPr bwMode="auto">
          <a:xfrm>
            <a:off x="5302250" y="4419600"/>
            <a:ext cx="314325" cy="314325"/>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7" name="Picture 2" descr="use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82" y="3533775"/>
            <a:ext cx="2209718" cy="1042987"/>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306"/>
          <p:cNvSpPr txBox="1">
            <a:spLocks noChangeArrowheads="1"/>
          </p:cNvSpPr>
          <p:nvPr/>
        </p:nvSpPr>
        <p:spPr bwMode="auto">
          <a:xfrm>
            <a:off x="5953353" y="3027714"/>
            <a:ext cx="3114447"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9DDC"/>
                </a:solidFill>
                <a:effectLst/>
                <a:uLnTx/>
                <a:uFillTx/>
                <a:latin typeface="Calibri"/>
                <a:cs typeface="Calibri"/>
              </a:rPr>
              <a:t>3. One or more target users </a:t>
            </a:r>
            <a:br>
              <a:rPr kumimoji="0" lang="en-US" sz="1300" b="1" i="0" u="none" strike="noStrike" kern="0" cap="none" spc="0" normalizeH="0" baseline="0" noProof="0" dirty="0">
                <a:ln>
                  <a:noFill/>
                </a:ln>
                <a:solidFill>
                  <a:srgbClr val="009DDC"/>
                </a:solidFill>
                <a:effectLst/>
                <a:uLnTx/>
                <a:uFillTx/>
                <a:latin typeface="Calibri"/>
                <a:cs typeface="Calibri"/>
              </a:rPr>
            </a:br>
            <a:r>
              <a:rPr kumimoji="0" lang="en-US" sz="1300" b="1" i="0" u="none" strike="noStrike" kern="0" cap="none" spc="0" normalizeH="0" baseline="0" noProof="0" dirty="0">
                <a:ln>
                  <a:noFill/>
                </a:ln>
                <a:solidFill>
                  <a:srgbClr val="009DDC"/>
                </a:solidFill>
                <a:effectLst/>
                <a:uLnTx/>
                <a:uFillTx/>
                <a:latin typeface="Calibri"/>
                <a:cs typeface="Calibri"/>
              </a:rPr>
              <a:t>is</a:t>
            </a:r>
            <a:r>
              <a:rPr kumimoji="0" lang="en-US" sz="1300" b="1" i="0" u="none" strike="noStrike" kern="0" cap="none" spc="0" normalizeH="0" noProof="0" dirty="0">
                <a:ln>
                  <a:noFill/>
                </a:ln>
                <a:solidFill>
                  <a:srgbClr val="009DDC"/>
                </a:solidFill>
                <a:effectLst/>
                <a:uLnTx/>
                <a:uFillTx/>
                <a:latin typeface="Calibri"/>
                <a:cs typeface="Calibri"/>
              </a:rPr>
              <a:t> compromised</a:t>
            </a:r>
            <a:r>
              <a:rPr kumimoji="0" lang="en-US" sz="1300" b="1" i="0" u="none" strike="noStrike" kern="0" cap="none" spc="0" normalizeH="0" baseline="0" noProof="0" dirty="0">
                <a:ln>
                  <a:noFill/>
                </a:ln>
                <a:solidFill>
                  <a:srgbClr val="009DDC"/>
                </a:solidFill>
                <a:effectLst/>
                <a:uLnTx/>
                <a:uFillTx/>
                <a:latin typeface="Calibri"/>
                <a:cs typeface="Calibri"/>
              </a:rPr>
              <a:t>.</a:t>
            </a:r>
          </a:p>
        </p:txBody>
      </p:sp>
    </p:spTree>
    <p:extLst>
      <p:ext uri="{BB962C8B-B14F-4D97-AF65-F5344CB8AC3E}">
        <p14:creationId xmlns:p14="http://schemas.microsoft.com/office/powerpoint/2010/main" val="2331125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ata_g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78472" y="3503515"/>
            <a:ext cx="4379980" cy="252962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18</a:t>
            </a:fld>
            <a:endParaRPr lang="en-US" dirty="0"/>
          </a:p>
        </p:txBody>
      </p:sp>
      <p:sp>
        <p:nvSpPr>
          <p:cNvPr id="4" name="Title 3"/>
          <p:cNvSpPr>
            <a:spLocks noGrp="1"/>
          </p:cNvSpPr>
          <p:nvPr>
            <p:ph type="title"/>
          </p:nvPr>
        </p:nvSpPr>
        <p:spPr/>
        <p:txBody>
          <a:bodyPr/>
          <a:lstStyle/>
          <a:p>
            <a:r>
              <a:rPr lang="en-US" dirty="0"/>
              <a:t>Malicious Code</a:t>
            </a:r>
          </a:p>
        </p:txBody>
      </p:sp>
      <p:sp>
        <p:nvSpPr>
          <p:cNvPr id="18" name="Content Placeholder 2"/>
          <p:cNvSpPr txBox="1">
            <a:spLocks/>
          </p:cNvSpPr>
          <p:nvPr/>
        </p:nvSpPr>
        <p:spPr>
          <a:xfrm>
            <a:off x="1752600" y="1378241"/>
            <a:ext cx="6973275" cy="1716393"/>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Malicious </a:t>
            </a:r>
            <a:r>
              <a:rPr lang="en-US" dirty="0">
                <a:solidFill>
                  <a:srgbClr val="0070C0"/>
                </a:solidFill>
              </a:rPr>
              <a:t>code: Undesired or unauthorized software that is placed on a target computer to disrupt operations or to redirect system resources for the attacker’s benefit. </a:t>
            </a:r>
          </a:p>
          <a:p>
            <a:pPr marL="0" indent="0">
              <a:buNone/>
            </a:pPr>
            <a:r>
              <a:rPr lang="en-US" b="1" dirty="0">
                <a:solidFill>
                  <a:srgbClr val="0070C0"/>
                </a:solidFill>
              </a:rPr>
              <a:t>Malware</a:t>
            </a:r>
            <a:r>
              <a:rPr lang="en-US" dirty="0">
                <a:solidFill>
                  <a:srgbClr val="0070C0"/>
                </a:solidFill>
              </a:rPr>
              <a:t>: Malicious code, such as viruses, Trojans, or worms, which is designed to gain unauthorized access to, make unauthorized use of, or damage computer systems and networks. </a:t>
            </a:r>
            <a:endParaRPr lang="en-US" b="1" dirty="0">
              <a:solidFill>
                <a:srgbClr val="0070C0"/>
              </a:solidFill>
            </a:endParaRPr>
          </a:p>
        </p:txBody>
      </p:sp>
      <p:pic>
        <p:nvPicPr>
          <p:cNvPr id="19" name="Picture 100"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7168" name="Group 7167"/>
          <p:cNvGrpSpPr/>
          <p:nvPr/>
        </p:nvGrpSpPr>
        <p:grpSpPr>
          <a:xfrm>
            <a:off x="762000" y="4163704"/>
            <a:ext cx="1312479" cy="1470502"/>
            <a:chOff x="762000" y="4419600"/>
            <a:chExt cx="1312479" cy="1470502"/>
          </a:xfrm>
        </p:grpSpPr>
        <p:pic>
          <p:nvPicPr>
            <p:cNvPr id="7170" name="Picture 2" descr="atta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419600"/>
              <a:ext cx="1312479" cy="147050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ompu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8517" y="4688976"/>
              <a:ext cx="388883" cy="840287"/>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4"/>
          <p:cNvPicPr>
            <a:picLocks noChangeAspect="1"/>
          </p:cNvPicPr>
          <p:nvPr/>
        </p:nvPicPr>
        <p:blipFill>
          <a:blip r:embed="rId6"/>
          <a:stretch>
            <a:fillRect/>
          </a:stretch>
        </p:blipFill>
        <p:spPr>
          <a:xfrm>
            <a:off x="4101152" y="4639832"/>
            <a:ext cx="754485" cy="426780"/>
          </a:xfrm>
          <a:prstGeom prst="rect">
            <a:avLst/>
          </a:prstGeom>
        </p:spPr>
      </p:pic>
      <p:grpSp>
        <p:nvGrpSpPr>
          <p:cNvPr id="26" name="Group 25"/>
          <p:cNvGrpSpPr/>
          <p:nvPr/>
        </p:nvGrpSpPr>
        <p:grpSpPr>
          <a:xfrm>
            <a:off x="1956872" y="4086962"/>
            <a:ext cx="710128" cy="481013"/>
            <a:chOff x="4344915" y="4513537"/>
            <a:chExt cx="710128" cy="481013"/>
          </a:xfrm>
        </p:grpSpPr>
        <p:pic>
          <p:nvPicPr>
            <p:cNvPr id="7178" name="Picture 10" descr="envelop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8793" y="4671875"/>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vir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4915" y="4513537"/>
              <a:ext cx="595313" cy="481013"/>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Picture 26"/>
          <p:cNvPicPr>
            <a:picLocks noChangeAspect="1"/>
          </p:cNvPicPr>
          <p:nvPr/>
        </p:nvPicPr>
        <p:blipFill>
          <a:blip r:embed="rId9"/>
          <a:stretch>
            <a:fillRect/>
          </a:stretch>
        </p:blipFill>
        <p:spPr>
          <a:xfrm>
            <a:off x="7467721" y="5018793"/>
            <a:ext cx="975496" cy="975496"/>
          </a:xfrm>
          <a:prstGeom prst="rect">
            <a:avLst/>
          </a:prstGeom>
        </p:spPr>
      </p:pic>
      <p:pic>
        <p:nvPicPr>
          <p:cNvPr id="23" name="Picture 8" descr="vir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5179266"/>
            <a:ext cx="595313" cy="48101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9"/>
          <a:stretch>
            <a:fillRect/>
          </a:stretch>
        </p:blipFill>
        <p:spPr>
          <a:xfrm>
            <a:off x="7177904" y="3705961"/>
            <a:ext cx="975496" cy="975496"/>
          </a:xfrm>
          <a:prstGeom prst="rect">
            <a:avLst/>
          </a:prstGeom>
        </p:spPr>
      </p:pic>
      <p:pic>
        <p:nvPicPr>
          <p:cNvPr id="7176" name="Picture 8" descr="vir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5192" y="3847871"/>
            <a:ext cx="595313" cy="481013"/>
          </a:xfrm>
          <a:prstGeom prst="rect">
            <a:avLst/>
          </a:prstGeom>
          <a:noFill/>
          <a:extLst>
            <a:ext uri="{909E8E84-426E-40DD-AFC4-6F175D3DCCD1}">
              <a14:hiddenFill xmlns:a14="http://schemas.microsoft.com/office/drawing/2010/main">
                <a:solidFill>
                  <a:srgbClr val="FFFFFF"/>
                </a:solidFill>
              </a14:hiddenFill>
            </a:ext>
          </a:extLst>
        </p:spPr>
      </p:pic>
      <p:sp>
        <p:nvSpPr>
          <p:cNvPr id="43" name="Line 315"/>
          <p:cNvSpPr>
            <a:spLocks noChangeShapeType="1"/>
          </p:cNvSpPr>
          <p:nvPr/>
        </p:nvSpPr>
        <p:spPr bwMode="auto">
          <a:xfrm>
            <a:off x="2057400" y="4849504"/>
            <a:ext cx="49847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Line 315"/>
          <p:cNvSpPr>
            <a:spLocks noChangeShapeType="1"/>
          </p:cNvSpPr>
          <p:nvPr/>
        </p:nvSpPr>
        <p:spPr bwMode="auto">
          <a:xfrm>
            <a:off x="3540125" y="4849504"/>
            <a:ext cx="498475"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7172" name="Picture 4" descr="internet"/>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4084" y="4257910"/>
            <a:ext cx="1190625" cy="1190625"/>
          </a:xfrm>
          <a:prstGeom prst="rect">
            <a:avLst/>
          </a:prstGeom>
          <a:noFill/>
          <a:extLst>
            <a:ext uri="{909E8E84-426E-40DD-AFC4-6F175D3DCCD1}">
              <a14:hiddenFill xmlns:a14="http://schemas.microsoft.com/office/drawing/2010/main">
                <a:solidFill>
                  <a:srgbClr val="FFFFFF"/>
                </a:solidFill>
              </a14:hiddenFill>
            </a:ext>
          </a:extLst>
        </p:spPr>
      </p:pic>
      <p:sp>
        <p:nvSpPr>
          <p:cNvPr id="46" name="Line 315"/>
          <p:cNvSpPr>
            <a:spLocks noChangeShapeType="1"/>
          </p:cNvSpPr>
          <p:nvPr/>
        </p:nvSpPr>
        <p:spPr bwMode="auto">
          <a:xfrm flipV="1">
            <a:off x="5678873" y="4163704"/>
            <a:ext cx="735392" cy="218889"/>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Line 315"/>
          <p:cNvSpPr>
            <a:spLocks noChangeShapeType="1"/>
          </p:cNvSpPr>
          <p:nvPr/>
        </p:nvSpPr>
        <p:spPr bwMode="auto">
          <a:xfrm>
            <a:off x="5591031" y="4607629"/>
            <a:ext cx="1382997" cy="706196"/>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0" name="Picture 19"/>
          <p:cNvPicPr>
            <a:picLocks noChangeAspect="1"/>
          </p:cNvPicPr>
          <p:nvPr/>
        </p:nvPicPr>
        <p:blipFill>
          <a:blip r:embed="rId9"/>
          <a:stretch>
            <a:fillRect/>
          </a:stretch>
        </p:blipFill>
        <p:spPr>
          <a:xfrm>
            <a:off x="4953000" y="4864066"/>
            <a:ext cx="975496" cy="975496"/>
          </a:xfrm>
          <a:prstGeom prst="rect">
            <a:avLst/>
          </a:prstGeom>
        </p:spPr>
      </p:pic>
      <p:grpSp>
        <p:nvGrpSpPr>
          <p:cNvPr id="7169" name="Group 7168"/>
          <p:cNvGrpSpPr/>
          <p:nvPr/>
        </p:nvGrpSpPr>
        <p:grpSpPr>
          <a:xfrm>
            <a:off x="5130349" y="3782162"/>
            <a:ext cx="595313" cy="835670"/>
            <a:chOff x="5130349" y="3892595"/>
            <a:chExt cx="595313" cy="835670"/>
          </a:xfrm>
        </p:grpSpPr>
        <p:pic>
          <p:nvPicPr>
            <p:cNvPr id="7182" name="Picture 14" descr="mai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02623" y="4297735"/>
              <a:ext cx="476250" cy="43053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8" descr="viru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30349" y="3892595"/>
              <a:ext cx="595313" cy="4810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1892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324600" y="3124200"/>
            <a:ext cx="1476581" cy="2124371"/>
          </a:xfrm>
          <a:prstGeom prst="rect">
            <a:avLst/>
          </a:prstGeom>
        </p:spPr>
      </p:pic>
      <p:sp>
        <p:nvSpPr>
          <p:cNvPr id="2" name="Slide Number Placeholder 1"/>
          <p:cNvSpPr>
            <a:spLocks noGrp="1"/>
          </p:cNvSpPr>
          <p:nvPr>
            <p:ph type="sldNum" sz="quarter" idx="12"/>
          </p:nvPr>
        </p:nvSpPr>
        <p:spPr/>
        <p:txBody>
          <a:bodyPr/>
          <a:lstStyle/>
          <a:p>
            <a:fld id="{A8160BDD-7155-D744-B749-9730458604AD}" type="slidenum">
              <a:rPr lang="en-US" smtClean="0"/>
              <a:pPr/>
              <a:t>19</a:t>
            </a:fld>
            <a:endParaRPr lang="en-US" dirty="0"/>
          </a:p>
        </p:txBody>
      </p:sp>
      <p:sp>
        <p:nvSpPr>
          <p:cNvPr id="4" name="Title 3"/>
          <p:cNvSpPr>
            <a:spLocks noGrp="1"/>
          </p:cNvSpPr>
          <p:nvPr>
            <p:ph type="title"/>
          </p:nvPr>
        </p:nvSpPr>
        <p:spPr/>
        <p:txBody>
          <a:bodyPr/>
          <a:lstStyle/>
          <a:p>
            <a:r>
              <a:rPr lang="en-US" dirty="0"/>
              <a:t>Malicious Code (Cont.)</a:t>
            </a:r>
          </a:p>
        </p:txBody>
      </p:sp>
      <p:pic>
        <p:nvPicPr>
          <p:cNvPr id="8196" name="Picture 4" descr="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4638675"/>
            <a:ext cx="1190625" cy="8477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Rootkit</a:t>
            </a:r>
            <a:r>
              <a:rPr lang="en-US" dirty="0">
                <a:solidFill>
                  <a:srgbClr val="0070C0"/>
                </a:solidFill>
              </a:rPr>
              <a:t>: Software that is intended to take full or partial control of a system at the lowest levels.</a:t>
            </a:r>
          </a:p>
        </p:txBody>
      </p:sp>
      <p:pic>
        <p:nvPicPr>
          <p:cNvPr id="7" name="Picture 100" descr="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driv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4025" y="4549140"/>
            <a:ext cx="714375" cy="708660"/>
          </a:xfrm>
          <a:prstGeom prst="rect">
            <a:avLst/>
          </a:prstGeom>
          <a:noFill/>
          <a:extLst>
            <a:ext uri="{909E8E84-426E-40DD-AFC4-6F175D3DCCD1}">
              <a14:hiddenFill xmlns:a14="http://schemas.microsoft.com/office/drawing/2010/main">
                <a:solidFill>
                  <a:srgbClr val="FFFFFF"/>
                </a:solidFill>
              </a14:hiddenFill>
            </a:ext>
          </a:extLst>
        </p:spPr>
      </p:pic>
      <p:sp>
        <p:nvSpPr>
          <p:cNvPr id="12" name="Line 315"/>
          <p:cNvSpPr>
            <a:spLocks noChangeShapeType="1"/>
          </p:cNvSpPr>
          <p:nvPr/>
        </p:nvSpPr>
        <p:spPr bwMode="auto">
          <a:xfrm>
            <a:off x="3947615" y="4966579"/>
            <a:ext cx="1564431"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8" name="Picture 7"/>
          <p:cNvPicPr>
            <a:picLocks noChangeAspect="1"/>
          </p:cNvPicPr>
          <p:nvPr/>
        </p:nvPicPr>
        <p:blipFill>
          <a:blip r:embed="rId6"/>
          <a:stretch>
            <a:fillRect/>
          </a:stretch>
        </p:blipFill>
        <p:spPr>
          <a:xfrm>
            <a:off x="2438400" y="3555830"/>
            <a:ext cx="1707118" cy="1707118"/>
          </a:xfrm>
          <a:prstGeom prst="rect">
            <a:avLst/>
          </a:prstGeom>
        </p:spPr>
      </p:pic>
      <p:sp>
        <p:nvSpPr>
          <p:cNvPr id="13" name="Text Box 307"/>
          <p:cNvSpPr txBox="1">
            <a:spLocks noChangeArrowheads="1"/>
          </p:cNvSpPr>
          <p:nvPr/>
        </p:nvSpPr>
        <p:spPr bwMode="auto">
          <a:xfrm>
            <a:off x="2546628" y="5309525"/>
            <a:ext cx="149066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Administrative access granted</a:t>
            </a:r>
          </a:p>
        </p:txBody>
      </p:sp>
      <p:pic>
        <p:nvPicPr>
          <p:cNvPr id="8198" name="Picture 6" descr="attack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5118" y="3250633"/>
            <a:ext cx="1759230" cy="203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a:t>
            </a:fld>
            <a:endParaRPr lang="en-US" dirty="0"/>
          </a:p>
        </p:txBody>
      </p:sp>
      <p:sp>
        <p:nvSpPr>
          <p:cNvPr id="4" name="Title 3"/>
          <p:cNvSpPr>
            <a:spLocks noGrp="1"/>
          </p:cNvSpPr>
          <p:nvPr>
            <p:ph type="title"/>
          </p:nvPr>
        </p:nvSpPr>
        <p:spPr/>
        <p:txBody>
          <a:bodyPr/>
          <a:lstStyle/>
          <a:p>
            <a:r>
              <a:rPr lang="en-US" dirty="0"/>
              <a:t>Hackers and Attackers</a:t>
            </a:r>
          </a:p>
        </p:txBody>
      </p:sp>
      <p:sp>
        <p:nvSpPr>
          <p:cNvPr id="10" name="Content Placeholder 2"/>
          <p:cNvSpPr>
            <a:spLocks noGrp="1"/>
          </p:cNvSpPr>
          <p:nvPr>
            <p:ph idx="1"/>
          </p:nvPr>
        </p:nvSpPr>
        <p:spPr>
          <a:xfrm>
            <a:off x="609599" y="2978440"/>
            <a:ext cx="8192475" cy="2507960"/>
          </a:xfrm>
        </p:spPr>
        <p:txBody>
          <a:bodyPr/>
          <a:lstStyle/>
          <a:p>
            <a:r>
              <a:rPr lang="en-US" dirty="0"/>
              <a:t>Differing connotations </a:t>
            </a:r>
          </a:p>
          <a:p>
            <a:pPr lvl="1"/>
            <a:r>
              <a:rPr lang="en-US" dirty="0"/>
              <a:t>Neutral/benign vs. malicious</a:t>
            </a:r>
          </a:p>
          <a:p>
            <a:r>
              <a:rPr lang="en-US" dirty="0"/>
              <a:t>Different types</a:t>
            </a:r>
          </a:p>
        </p:txBody>
      </p:sp>
      <p:sp>
        <p:nvSpPr>
          <p:cNvPr id="5" name="Content Placeholder 2"/>
          <p:cNvSpPr txBox="1">
            <a:spLocks/>
          </p:cNvSpPr>
          <p:nvPr/>
        </p:nvSpPr>
        <p:spPr>
          <a:xfrm>
            <a:off x="1752600" y="1562907"/>
            <a:ext cx="6973275" cy="1256493"/>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Hacker/attacker</a:t>
            </a:r>
            <a:r>
              <a:rPr lang="en-US" dirty="0">
                <a:solidFill>
                  <a:srgbClr val="0070C0"/>
                </a:solidFill>
              </a:rPr>
              <a:t>: Individuals who have the skills to gain access to computer systems through unauthorized or unapproved means.</a:t>
            </a:r>
          </a:p>
          <a:p>
            <a:pPr marL="0" indent="0">
              <a:buNone/>
            </a:pPr>
            <a:r>
              <a:rPr lang="en-US" b="1" dirty="0">
                <a:solidFill>
                  <a:srgbClr val="0070C0"/>
                </a:solidFill>
              </a:rPr>
              <a:t>Cracker</a:t>
            </a:r>
            <a:r>
              <a:rPr lang="en-US" dirty="0">
                <a:solidFill>
                  <a:srgbClr val="0070C0"/>
                </a:solidFill>
              </a:rPr>
              <a:t>: An individual who breaks encryption codes, defeats software copy protections, or specializes in breaking into systems.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80066"/>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52599" y="2793777"/>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
        <p:nvSpPr>
          <p:cNvPr id="13" name="Content Placeholder 2"/>
          <p:cNvSpPr txBox="1">
            <a:spLocks/>
          </p:cNvSpPr>
          <p:nvPr/>
        </p:nvSpPr>
        <p:spPr>
          <a:xfrm>
            <a:off x="1752600" y="56454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pic>
        <p:nvPicPr>
          <p:cNvPr id="9222" name="Picture 6" descr="Image result for white h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255" y="4241058"/>
            <a:ext cx="1935050" cy="1322284"/>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Image result for black ha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3224" y="4222750"/>
            <a:ext cx="1905000" cy="1358900"/>
          </a:xfrm>
          <a:prstGeom prst="rect">
            <a:avLst/>
          </a:prstGeom>
          <a:noFill/>
          <a:extLst>
            <a:ext uri="{909E8E84-426E-40DD-AFC4-6F175D3DCCD1}">
              <a14:hiddenFill xmlns:a14="http://schemas.microsoft.com/office/drawing/2010/main">
                <a:solidFill>
                  <a:srgbClr val="FFFFFF"/>
                </a:solidFill>
              </a14:hiddenFill>
            </a:ext>
          </a:extLst>
        </p:spPr>
      </p:pic>
      <p:pic>
        <p:nvPicPr>
          <p:cNvPr id="9230" name="Picture 14" descr="Image result for grey ha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142" y="4089400"/>
            <a:ext cx="1625600" cy="16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094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20</a:t>
            </a:fld>
            <a:endParaRPr lang="en-US" dirty="0"/>
          </a:p>
        </p:txBody>
      </p:sp>
      <p:sp>
        <p:nvSpPr>
          <p:cNvPr id="19" name="Content Placeholder 2"/>
          <p:cNvSpPr>
            <a:spLocks noGrp="1"/>
          </p:cNvSpPr>
          <p:nvPr>
            <p:ph idx="1"/>
          </p:nvPr>
        </p:nvSpPr>
        <p:spPr>
          <a:xfrm>
            <a:off x="649215" y="2470839"/>
            <a:ext cx="7850550" cy="1610939"/>
          </a:xfrm>
        </p:spPr>
        <p:txBody>
          <a:bodyPr>
            <a:normAutofit/>
          </a:bodyPr>
          <a:lstStyle/>
          <a:p>
            <a:r>
              <a:rPr lang="en-US" dirty="0"/>
              <a:t>Human action triggers self-replication.</a:t>
            </a:r>
          </a:p>
          <a:p>
            <a:r>
              <a:rPr lang="en-US" dirty="0"/>
              <a:t>Can be used to: </a:t>
            </a:r>
          </a:p>
          <a:p>
            <a:pPr lvl="1"/>
            <a:r>
              <a:rPr lang="en-US" dirty="0"/>
              <a:t>Enable additional attacks.</a:t>
            </a:r>
          </a:p>
          <a:p>
            <a:pPr lvl="1"/>
            <a:r>
              <a:rPr lang="en-US" dirty="0"/>
              <a:t>Gather data.</a:t>
            </a:r>
          </a:p>
          <a:p>
            <a:pPr lvl="1"/>
            <a:r>
              <a:rPr lang="en-US" dirty="0"/>
              <a:t>Corrupt or destroy data.</a:t>
            </a:r>
          </a:p>
        </p:txBody>
      </p:sp>
      <p:sp>
        <p:nvSpPr>
          <p:cNvPr id="4" name="Title 3"/>
          <p:cNvSpPr>
            <a:spLocks noGrp="1"/>
          </p:cNvSpPr>
          <p:nvPr>
            <p:ph type="title"/>
          </p:nvPr>
        </p:nvSpPr>
        <p:spPr/>
        <p:txBody>
          <a:bodyPr/>
          <a:lstStyle/>
          <a:p>
            <a:r>
              <a:rPr lang="en-US" dirty="0"/>
              <a:t>Viruses</a:t>
            </a:r>
          </a:p>
        </p:txBody>
      </p:sp>
      <p:grpSp>
        <p:nvGrpSpPr>
          <p:cNvPr id="16" name="Group 15"/>
          <p:cNvGrpSpPr>
            <a:grpSpLocks noChangeAspect="1"/>
          </p:cNvGrpSpPr>
          <p:nvPr/>
        </p:nvGrpSpPr>
        <p:grpSpPr>
          <a:xfrm>
            <a:off x="3638155" y="4038600"/>
            <a:ext cx="4820045" cy="2294321"/>
            <a:chOff x="381000" y="1774825"/>
            <a:chExt cx="8516938" cy="4173538"/>
          </a:xfrm>
        </p:grpSpPr>
        <p:pic>
          <p:nvPicPr>
            <p:cNvPr id="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81200"/>
              <a:ext cx="963613"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1927225"/>
              <a:ext cx="12176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937000" y="4724400"/>
              <a:ext cx="962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4724400"/>
              <a:ext cx="12176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Arrow Connector 11"/>
            <p:cNvCxnSpPr>
              <a:cxnSpLocks noChangeShapeType="1"/>
              <a:stCxn id="5" idx="3"/>
            </p:cNvCxnSpPr>
            <p:nvPr/>
          </p:nvCxnSpPr>
          <p:spPr bwMode="auto">
            <a:xfrm flipV="1">
              <a:off x="1344613" y="2565400"/>
              <a:ext cx="2465387"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 name="Straight Arrow Connector 13"/>
            <p:cNvCxnSpPr>
              <a:cxnSpLocks noChangeShapeType="1"/>
              <a:stCxn id="6" idx="2"/>
            </p:cNvCxnSpPr>
            <p:nvPr/>
          </p:nvCxnSpPr>
          <p:spPr bwMode="auto">
            <a:xfrm flipH="1">
              <a:off x="4418013" y="3151188"/>
              <a:ext cx="0" cy="160655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1" name="Straight Arrow Connector 17"/>
            <p:cNvCxnSpPr>
              <a:cxnSpLocks noChangeShapeType="1"/>
              <a:endCxn id="8" idx="1"/>
            </p:cNvCxnSpPr>
            <p:nvPr/>
          </p:nvCxnSpPr>
          <p:spPr bwMode="auto">
            <a:xfrm>
              <a:off x="4889500" y="5335588"/>
              <a:ext cx="25781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2" name="Picture 14" descr="D:\content\093022\viru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42988" y="1774825"/>
              <a:ext cx="6302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4" descr="D:\content\093022\viru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30750" y="1774825"/>
              <a:ext cx="628650"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4" descr="D:\content\093022\viru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79938" y="4575175"/>
              <a:ext cx="63023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D:\content\093022\virus.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67700" y="4575175"/>
              <a:ext cx="63023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0070C0"/>
                </a:solidFill>
              </a:rPr>
              <a:t>A piece of malicious code that spreads from one computer to another by attaching itself to other files through a process of self-replication. </a:t>
            </a:r>
          </a:p>
        </p:txBody>
      </p:sp>
      <p:pic>
        <p:nvPicPr>
          <p:cNvPr id="18" name="Picture 100" descr="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5996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21</a:t>
            </a:fld>
            <a:endParaRPr lang="en-US" dirty="0"/>
          </a:p>
        </p:txBody>
      </p:sp>
      <p:sp>
        <p:nvSpPr>
          <p:cNvPr id="33" name="Content Placeholder 2"/>
          <p:cNvSpPr>
            <a:spLocks noGrp="1"/>
          </p:cNvSpPr>
          <p:nvPr>
            <p:ph idx="1"/>
          </p:nvPr>
        </p:nvSpPr>
        <p:spPr>
          <a:xfrm>
            <a:off x="649215" y="2362200"/>
            <a:ext cx="7850550" cy="1447800"/>
          </a:xfrm>
        </p:spPr>
        <p:txBody>
          <a:bodyPr>
            <a:normAutofit/>
          </a:bodyPr>
          <a:lstStyle/>
          <a:p>
            <a:r>
              <a:rPr lang="en-US" dirty="0"/>
              <a:t>No human trigger necessary.</a:t>
            </a:r>
          </a:p>
          <a:p>
            <a:r>
              <a:rPr lang="en-US" dirty="0"/>
              <a:t>Primary function is to spread.</a:t>
            </a:r>
          </a:p>
          <a:p>
            <a:r>
              <a:rPr lang="en-US" dirty="0"/>
              <a:t>Can cause problems with network bandwidth.</a:t>
            </a:r>
          </a:p>
          <a:p>
            <a:r>
              <a:rPr lang="en-US" dirty="0"/>
              <a:t>If there is a payload, it is probably to take control of the computer.</a:t>
            </a:r>
          </a:p>
        </p:txBody>
      </p:sp>
      <p:sp>
        <p:nvSpPr>
          <p:cNvPr id="4" name="Title 3"/>
          <p:cNvSpPr>
            <a:spLocks noGrp="1"/>
          </p:cNvSpPr>
          <p:nvPr>
            <p:ph type="title"/>
          </p:nvPr>
        </p:nvSpPr>
        <p:spPr/>
        <p:txBody>
          <a:bodyPr/>
          <a:lstStyle/>
          <a:p>
            <a:r>
              <a:rPr lang="en-US" dirty="0"/>
              <a:t>Worms</a:t>
            </a:r>
          </a:p>
        </p:txBody>
      </p:sp>
      <p:sp>
        <p:nvSpPr>
          <p:cNvPr id="23"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Malware that spreads from computer to computer without attaching itself to different files. </a:t>
            </a:r>
          </a:p>
        </p:txBody>
      </p:sp>
      <p:pic>
        <p:nvPicPr>
          <p:cNvPr id="24"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p:cNvPicPr>
            <a:picLocks noChangeAspect="1"/>
          </p:cNvPicPr>
          <p:nvPr/>
        </p:nvPicPr>
        <p:blipFill>
          <a:blip r:embed="rId3"/>
          <a:stretch>
            <a:fillRect/>
          </a:stretch>
        </p:blipFill>
        <p:spPr>
          <a:xfrm>
            <a:off x="2744366" y="3705026"/>
            <a:ext cx="3655268" cy="2848174"/>
          </a:xfrm>
          <a:prstGeom prst="rect">
            <a:avLst/>
          </a:prstGeom>
        </p:spPr>
      </p:pic>
    </p:spTree>
    <p:extLst>
      <p:ext uri="{BB962C8B-B14F-4D97-AF65-F5344CB8AC3E}">
        <p14:creationId xmlns:p14="http://schemas.microsoft.com/office/powerpoint/2010/main" val="958784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22</a:t>
            </a:fld>
            <a:endParaRPr lang="en-US" dirty="0"/>
          </a:p>
        </p:txBody>
      </p:sp>
      <p:sp>
        <p:nvSpPr>
          <p:cNvPr id="13" name="Content Placeholder 2"/>
          <p:cNvSpPr>
            <a:spLocks noGrp="1"/>
          </p:cNvSpPr>
          <p:nvPr>
            <p:ph idx="1"/>
          </p:nvPr>
        </p:nvSpPr>
        <p:spPr>
          <a:xfrm>
            <a:off x="649215" y="2362200"/>
            <a:ext cx="7850550" cy="1447800"/>
          </a:xfrm>
        </p:spPr>
        <p:txBody>
          <a:bodyPr>
            <a:normAutofit/>
          </a:bodyPr>
          <a:lstStyle/>
          <a:p>
            <a:r>
              <a:rPr lang="en-US" dirty="0"/>
              <a:t>Unsolicited advertising.</a:t>
            </a:r>
          </a:p>
          <a:p>
            <a:r>
              <a:rPr lang="en-US" dirty="0"/>
              <a:t>Often implemented as browser pop-ups.</a:t>
            </a:r>
          </a:p>
          <a:p>
            <a:r>
              <a:rPr lang="en-US" dirty="0"/>
              <a:t>Chance of spyware or other malware.</a:t>
            </a:r>
          </a:p>
        </p:txBody>
      </p:sp>
      <p:sp>
        <p:nvSpPr>
          <p:cNvPr id="4" name="Title 3"/>
          <p:cNvSpPr>
            <a:spLocks noGrp="1"/>
          </p:cNvSpPr>
          <p:nvPr>
            <p:ph type="title"/>
          </p:nvPr>
        </p:nvSpPr>
        <p:spPr/>
        <p:txBody>
          <a:bodyPr/>
          <a:lstStyle/>
          <a:p>
            <a:r>
              <a:rPr lang="en-US" dirty="0"/>
              <a:t>Adware</a:t>
            </a:r>
          </a:p>
        </p:txBody>
      </p:sp>
      <p:sp>
        <p:nvSpPr>
          <p:cNvPr id="5"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Software that automatically displays or downloads advertisements when it is used.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flipV="1">
            <a:off x="5791200" y="2824732"/>
            <a:ext cx="2233331" cy="1891495"/>
          </a:xfrm>
          <a:prstGeom prst="rect">
            <a:avLst/>
          </a:prstGeom>
        </p:spPr>
      </p:pic>
      <p:pic>
        <p:nvPicPr>
          <p:cNvPr id="12" name="Picture 11"/>
          <p:cNvPicPr>
            <a:picLocks noChangeAspect="1"/>
          </p:cNvPicPr>
          <p:nvPr/>
        </p:nvPicPr>
        <p:blipFill>
          <a:blip r:embed="rId4"/>
          <a:stretch>
            <a:fillRect/>
          </a:stretch>
        </p:blipFill>
        <p:spPr>
          <a:xfrm>
            <a:off x="3420223" y="4769216"/>
            <a:ext cx="1707118" cy="1707118"/>
          </a:xfrm>
          <a:prstGeom prst="rect">
            <a:avLst/>
          </a:prstGeom>
        </p:spPr>
      </p:pic>
      <p:pic>
        <p:nvPicPr>
          <p:cNvPr id="8" name="Picture 5" descr="D:\content\093022\pop up site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309" y="3216064"/>
            <a:ext cx="2089649" cy="174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D:\content\093022\pop up site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346" y="2837787"/>
            <a:ext cx="1476185" cy="123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6" name="Picture 2" descr="zo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674988">
            <a:off x="4916568" y="2028159"/>
            <a:ext cx="3409950" cy="394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39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23</a:t>
            </a:fld>
            <a:endParaRPr lang="en-US" dirty="0"/>
          </a:p>
        </p:txBody>
      </p:sp>
      <p:sp>
        <p:nvSpPr>
          <p:cNvPr id="15" name="Content Placeholder 2"/>
          <p:cNvSpPr>
            <a:spLocks noGrp="1"/>
          </p:cNvSpPr>
          <p:nvPr>
            <p:ph idx="1"/>
          </p:nvPr>
        </p:nvSpPr>
        <p:spPr>
          <a:xfrm>
            <a:off x="649215" y="2362200"/>
            <a:ext cx="7850550" cy="1715846"/>
          </a:xfrm>
        </p:spPr>
        <p:txBody>
          <a:bodyPr>
            <a:normAutofit/>
          </a:bodyPr>
          <a:lstStyle/>
          <a:p>
            <a:r>
              <a:rPr lang="en-US" dirty="0"/>
              <a:t>Collected data:</a:t>
            </a:r>
          </a:p>
          <a:p>
            <a:pPr lvl="1"/>
            <a:r>
              <a:rPr lang="en-US" dirty="0"/>
              <a:t>Web browser history</a:t>
            </a:r>
          </a:p>
          <a:p>
            <a:pPr lvl="1"/>
            <a:r>
              <a:rPr lang="en-US" dirty="0"/>
              <a:t>Personal/financial information</a:t>
            </a:r>
          </a:p>
          <a:p>
            <a:pPr lvl="1"/>
            <a:r>
              <a:rPr lang="en-US" dirty="0"/>
              <a:t>User names and passwords</a:t>
            </a:r>
          </a:p>
          <a:p>
            <a:r>
              <a:rPr lang="en-US" dirty="0"/>
              <a:t>Can be bundled with legitimate software.</a:t>
            </a:r>
          </a:p>
        </p:txBody>
      </p:sp>
      <p:sp>
        <p:nvSpPr>
          <p:cNvPr id="4" name="Title 3"/>
          <p:cNvSpPr>
            <a:spLocks noGrp="1"/>
          </p:cNvSpPr>
          <p:nvPr>
            <p:ph type="title"/>
          </p:nvPr>
        </p:nvSpPr>
        <p:spPr/>
        <p:txBody>
          <a:bodyPr/>
          <a:lstStyle/>
          <a:p>
            <a:r>
              <a:rPr lang="en-US" dirty="0"/>
              <a:t>Spyware</a:t>
            </a:r>
          </a:p>
        </p:txBody>
      </p:sp>
      <p:sp>
        <p:nvSpPr>
          <p:cNvPr id="5"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Surreptitiously installed malware that is intended to track and report the usage of a target system or collect other data the attacker wishes to obtain.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858187" y="4160185"/>
            <a:ext cx="7447613" cy="2240615"/>
            <a:chOff x="791935" y="3111048"/>
            <a:chExt cx="7447613" cy="2240615"/>
          </a:xfrm>
        </p:grpSpPr>
        <p:grpSp>
          <p:nvGrpSpPr>
            <p:cNvPr id="12" name="Group 11"/>
            <p:cNvGrpSpPr/>
            <p:nvPr/>
          </p:nvGrpSpPr>
          <p:grpSpPr>
            <a:xfrm>
              <a:off x="2382755" y="3590459"/>
              <a:ext cx="5205346" cy="1761204"/>
              <a:chOff x="1924050" y="2949575"/>
              <a:chExt cx="6048375" cy="1981200"/>
            </a:xfrm>
          </p:grpSpPr>
          <p:cxnSp>
            <p:nvCxnSpPr>
              <p:cNvPr id="8" name="Straight Arrow Connector 7"/>
              <p:cNvCxnSpPr>
                <a:cxnSpLocks noChangeShapeType="1"/>
              </p:cNvCxnSpPr>
              <p:nvPr/>
            </p:nvCxnSpPr>
            <p:spPr bwMode="auto">
              <a:xfrm>
                <a:off x="3502025" y="3657600"/>
                <a:ext cx="3124200" cy="0"/>
              </a:xfrm>
              <a:prstGeom prst="straightConnector1">
                <a:avLst/>
              </a:prstGeom>
              <a:noFill/>
              <a:ln w="28575" algn="ctr">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9" name="Picture 8" descr="D:\content\093022\scan_fold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4050" y="3054350"/>
                <a:ext cx="16224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D:\content\093022\attacker.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59513" y="2949575"/>
                <a:ext cx="1712912"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 name="Picture 12"/>
            <p:cNvPicPr>
              <a:picLocks noChangeAspect="1"/>
            </p:cNvPicPr>
            <p:nvPr/>
          </p:nvPicPr>
          <p:blipFill>
            <a:blip r:embed="rId5"/>
            <a:stretch>
              <a:fillRect/>
            </a:stretch>
          </p:blipFill>
          <p:spPr>
            <a:xfrm>
              <a:off x="791935" y="3111048"/>
              <a:ext cx="1476581" cy="2124371"/>
            </a:xfrm>
            <a:prstGeom prst="rect">
              <a:avLst/>
            </a:prstGeom>
          </p:spPr>
        </p:pic>
        <p:pic>
          <p:nvPicPr>
            <p:cNvPr id="14" name="Picture 13"/>
            <p:cNvPicPr>
              <a:picLocks noChangeAspect="1"/>
            </p:cNvPicPr>
            <p:nvPr/>
          </p:nvPicPr>
          <p:blipFill>
            <a:blip r:embed="rId6"/>
            <a:stretch>
              <a:fillRect/>
            </a:stretch>
          </p:blipFill>
          <p:spPr>
            <a:xfrm>
              <a:off x="7020178" y="3182059"/>
              <a:ext cx="1219370" cy="1219370"/>
            </a:xfrm>
            <a:prstGeom prst="rect">
              <a:avLst/>
            </a:prstGeom>
          </p:spPr>
        </p:pic>
      </p:grpSp>
    </p:spTree>
    <p:extLst>
      <p:ext uri="{BB962C8B-B14F-4D97-AF65-F5344CB8AC3E}">
        <p14:creationId xmlns:p14="http://schemas.microsoft.com/office/powerpoint/2010/main" val="1088272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24</a:t>
            </a:fld>
            <a:endParaRPr lang="en-US" dirty="0"/>
          </a:p>
        </p:txBody>
      </p:sp>
      <p:sp>
        <p:nvSpPr>
          <p:cNvPr id="10" name="Content Placeholder 2"/>
          <p:cNvSpPr>
            <a:spLocks noGrp="1"/>
          </p:cNvSpPr>
          <p:nvPr>
            <p:ph idx="1"/>
          </p:nvPr>
        </p:nvSpPr>
        <p:spPr>
          <a:xfrm>
            <a:off x="649215" y="2362200"/>
            <a:ext cx="7850550" cy="1715846"/>
          </a:xfrm>
        </p:spPr>
        <p:txBody>
          <a:bodyPr>
            <a:normAutofit/>
          </a:bodyPr>
          <a:lstStyle/>
          <a:p>
            <a:r>
              <a:rPr lang="en-US" dirty="0"/>
              <a:t>Not self-replicating.</a:t>
            </a:r>
          </a:p>
          <a:p>
            <a:r>
              <a:rPr lang="en-US" dirty="0"/>
              <a:t>Not attached to other files.</a:t>
            </a:r>
          </a:p>
          <a:p>
            <a:r>
              <a:rPr lang="en-US" dirty="0"/>
              <a:t>Malicious content in a benign package.</a:t>
            </a:r>
          </a:p>
        </p:txBody>
      </p:sp>
      <p:sp>
        <p:nvSpPr>
          <p:cNvPr id="4" name="Title 3"/>
          <p:cNvSpPr>
            <a:spLocks noGrp="1"/>
          </p:cNvSpPr>
          <p:nvPr>
            <p:ph type="title"/>
          </p:nvPr>
        </p:nvSpPr>
        <p:spPr/>
        <p:txBody>
          <a:bodyPr/>
          <a:lstStyle/>
          <a:p>
            <a:r>
              <a:rPr lang="en-US" dirty="0"/>
              <a:t>Trojan Horses</a:t>
            </a:r>
          </a:p>
        </p:txBody>
      </p:sp>
      <p:sp>
        <p:nvSpPr>
          <p:cNvPr id="5"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type of malware that hides itself on an infected system and can cause damage to a system or give an attacker a platform for monitoring and/or controlling a system.</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a:grpSpLocks noChangeAspect="1"/>
          </p:cNvGrpSpPr>
          <p:nvPr/>
        </p:nvGrpSpPr>
        <p:grpSpPr>
          <a:xfrm>
            <a:off x="2667000" y="3733800"/>
            <a:ext cx="3786338" cy="2688738"/>
            <a:chOff x="2018852" y="3955960"/>
            <a:chExt cx="6318251" cy="4594225"/>
          </a:xfrm>
        </p:grpSpPr>
        <p:pic>
          <p:nvPicPr>
            <p:cNvPr id="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18852" y="3955960"/>
              <a:ext cx="6149975" cy="4537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D:\content\093022\Trojan Hors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9628" y="7194459"/>
              <a:ext cx="1387475" cy="1355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578931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25</a:t>
            </a:fld>
            <a:endParaRPr lang="en-US" dirty="0"/>
          </a:p>
        </p:txBody>
      </p:sp>
      <p:sp>
        <p:nvSpPr>
          <p:cNvPr id="33" name="Content Placeholder 2"/>
          <p:cNvSpPr>
            <a:spLocks noGrp="1"/>
          </p:cNvSpPr>
          <p:nvPr>
            <p:ph idx="1"/>
          </p:nvPr>
        </p:nvSpPr>
        <p:spPr>
          <a:xfrm>
            <a:off x="649215" y="2362200"/>
            <a:ext cx="7850550" cy="1715846"/>
          </a:xfrm>
        </p:spPr>
        <p:txBody>
          <a:bodyPr>
            <a:normAutofit/>
          </a:bodyPr>
          <a:lstStyle/>
          <a:p>
            <a:r>
              <a:rPr lang="en-US" dirty="0"/>
              <a:t>Capture passwords and other sensitive data.</a:t>
            </a:r>
          </a:p>
          <a:p>
            <a:r>
              <a:rPr lang="en-US" dirty="0"/>
              <a:t>Can affect the security of keystroke authentication.</a:t>
            </a:r>
          </a:p>
        </p:txBody>
      </p:sp>
      <p:sp>
        <p:nvSpPr>
          <p:cNvPr id="4" name="Title 3"/>
          <p:cNvSpPr>
            <a:spLocks noGrp="1"/>
          </p:cNvSpPr>
          <p:nvPr>
            <p:ph type="title"/>
          </p:nvPr>
        </p:nvSpPr>
        <p:spPr/>
        <p:txBody>
          <a:bodyPr/>
          <a:lstStyle/>
          <a:p>
            <a:r>
              <a:rPr lang="en-US" dirty="0"/>
              <a:t>Keyloggers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45" name="Content Placeholder 2"/>
          <p:cNvSpPr txBox="1">
            <a:spLocks/>
          </p:cNvSpPr>
          <p:nvPr/>
        </p:nvSpPr>
        <p:spPr>
          <a:xfrm>
            <a:off x="1752600" y="1447800"/>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solidFill>
                  <a:srgbClr val="0070C0"/>
                </a:solidFill>
              </a:rPr>
              <a:t>A hardware device or software application that recognizes and records every keystroke made by a user.</a:t>
            </a:r>
          </a:p>
        </p:txBody>
      </p:sp>
      <p:pic>
        <p:nvPicPr>
          <p:cNvPr id="7" name="Picture 6"/>
          <p:cNvPicPr>
            <a:picLocks noChangeAspect="1"/>
          </p:cNvPicPr>
          <p:nvPr/>
        </p:nvPicPr>
        <p:blipFill>
          <a:blip r:embed="rId3"/>
          <a:stretch>
            <a:fillRect/>
          </a:stretch>
        </p:blipFill>
        <p:spPr>
          <a:xfrm>
            <a:off x="1120109" y="3237222"/>
            <a:ext cx="6929381" cy="3163578"/>
          </a:xfrm>
          <a:prstGeom prst="rect">
            <a:avLst/>
          </a:prstGeom>
        </p:spPr>
      </p:pic>
    </p:spTree>
    <p:extLst>
      <p:ext uri="{BB962C8B-B14F-4D97-AF65-F5344CB8AC3E}">
        <p14:creationId xmlns:p14="http://schemas.microsoft.com/office/powerpoint/2010/main" val="1524976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row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661" y="5289794"/>
            <a:ext cx="595313" cy="466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26</a:t>
            </a:fld>
            <a:endParaRPr lang="en-US" dirty="0"/>
          </a:p>
        </p:txBody>
      </p:sp>
      <p:sp>
        <p:nvSpPr>
          <p:cNvPr id="19" name="Content Placeholder 2"/>
          <p:cNvSpPr>
            <a:spLocks noGrp="1"/>
          </p:cNvSpPr>
          <p:nvPr>
            <p:ph idx="1"/>
          </p:nvPr>
        </p:nvSpPr>
        <p:spPr>
          <a:xfrm>
            <a:off x="649215" y="2362200"/>
            <a:ext cx="7850550" cy="1715846"/>
          </a:xfrm>
        </p:spPr>
        <p:txBody>
          <a:bodyPr>
            <a:normAutofit/>
          </a:bodyPr>
          <a:lstStyle/>
          <a:p>
            <a:r>
              <a:rPr lang="en-US" dirty="0"/>
              <a:t>Mimic the behavior of legitimate remote control applications.</a:t>
            </a:r>
          </a:p>
          <a:p>
            <a:r>
              <a:rPr lang="en-US" dirty="0"/>
              <a:t>Can hide in games and other applications.</a:t>
            </a:r>
          </a:p>
          <a:p>
            <a:r>
              <a:rPr lang="en-US" dirty="0"/>
              <a:t>Downloads and email attachments.</a:t>
            </a:r>
          </a:p>
        </p:txBody>
      </p:sp>
      <p:sp>
        <p:nvSpPr>
          <p:cNvPr id="4" name="Title 3"/>
          <p:cNvSpPr>
            <a:spLocks noGrp="1"/>
          </p:cNvSpPr>
          <p:nvPr>
            <p:ph type="title"/>
          </p:nvPr>
        </p:nvSpPr>
        <p:spPr/>
        <p:txBody>
          <a:bodyPr/>
          <a:lstStyle/>
          <a:p>
            <a:r>
              <a:rPr lang="en-US" dirty="0"/>
              <a:t>Remote Access Trojans</a:t>
            </a:r>
          </a:p>
        </p:txBody>
      </p:sp>
      <p:sp>
        <p:nvSpPr>
          <p:cNvPr id="5"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specialized Trojan horse that specifically aims to provide an attacker with unauthorized access to or control of a target computer.</a:t>
            </a:r>
          </a:p>
        </p:txBody>
      </p:sp>
      <p:pic>
        <p:nvPicPr>
          <p:cNvPr id="6" name="Picture 100"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rojan Hors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774" y="5223119"/>
            <a:ext cx="386860" cy="37757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backdoo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6602" y="5010124"/>
            <a:ext cx="704850" cy="1190625"/>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304"/>
          <p:cNvSpPr>
            <a:spLocks noChangeArrowheads="1"/>
          </p:cNvSpPr>
          <p:nvPr/>
        </p:nvSpPr>
        <p:spPr bwMode="auto">
          <a:xfrm>
            <a:off x="4204129" y="5010124"/>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2" name="Line 167"/>
          <p:cNvSpPr>
            <a:spLocks noChangeShapeType="1"/>
          </p:cNvSpPr>
          <p:nvPr/>
        </p:nvSpPr>
        <p:spPr bwMode="auto">
          <a:xfrm rot="16200000" flipV="1">
            <a:off x="2309228" y="4366015"/>
            <a:ext cx="876052" cy="526507"/>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Rounded Rectangle 149"/>
          <p:cNvSpPr/>
          <p:nvPr/>
        </p:nvSpPr>
        <p:spPr>
          <a:xfrm>
            <a:off x="1181016" y="3851932"/>
            <a:ext cx="2615494"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Email attachment or other means to disguise executables</a:t>
            </a:r>
          </a:p>
        </p:txBody>
      </p:sp>
      <p:sp>
        <p:nvSpPr>
          <p:cNvPr id="14" name="Line 167"/>
          <p:cNvSpPr>
            <a:spLocks noChangeShapeType="1"/>
          </p:cNvSpPr>
          <p:nvPr/>
        </p:nvSpPr>
        <p:spPr bwMode="auto">
          <a:xfrm rot="16200000" flipV="1">
            <a:off x="5705822" y="4440481"/>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5" name="Rounded Rectangle 149"/>
          <p:cNvSpPr/>
          <p:nvPr/>
        </p:nvSpPr>
        <p:spPr>
          <a:xfrm>
            <a:off x="4770964" y="3851932"/>
            <a:ext cx="2377717" cy="4865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Backdoor access to hardware and software resources</a:t>
            </a:r>
          </a:p>
        </p:txBody>
      </p:sp>
      <p:pic>
        <p:nvPicPr>
          <p:cNvPr id="16" name="Picture 15"/>
          <p:cNvPicPr>
            <a:picLocks noChangeAspect="1"/>
          </p:cNvPicPr>
          <p:nvPr/>
        </p:nvPicPr>
        <p:blipFill>
          <a:blip r:embed="rId6"/>
          <a:stretch>
            <a:fillRect/>
          </a:stretch>
        </p:blipFill>
        <p:spPr>
          <a:xfrm>
            <a:off x="1617989" y="5029030"/>
            <a:ext cx="1219370" cy="1219370"/>
          </a:xfrm>
          <a:prstGeom prst="rect">
            <a:avLst/>
          </a:prstGeom>
        </p:spPr>
      </p:pic>
      <p:pic>
        <p:nvPicPr>
          <p:cNvPr id="17" name="Picture 2" descr="zoo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4538779">
            <a:off x="2719490" y="4996906"/>
            <a:ext cx="82296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8"/>
          <a:stretch>
            <a:fillRect/>
          </a:stretch>
        </p:blipFill>
        <p:spPr>
          <a:xfrm>
            <a:off x="6438735" y="4514222"/>
            <a:ext cx="1181265" cy="1699497"/>
          </a:xfrm>
          <a:prstGeom prst="rect">
            <a:avLst/>
          </a:prstGeom>
        </p:spPr>
      </p:pic>
    </p:spTree>
    <p:extLst>
      <p:ext uri="{BB962C8B-B14F-4D97-AF65-F5344CB8AC3E}">
        <p14:creationId xmlns:p14="http://schemas.microsoft.com/office/powerpoint/2010/main" val="1200026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4" name="Picture 10" descr="bo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0" y="5044049"/>
            <a:ext cx="588645" cy="7143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27</a:t>
            </a:fld>
            <a:endParaRPr lang="en-US" dirty="0"/>
          </a:p>
        </p:txBody>
      </p:sp>
      <p:sp>
        <p:nvSpPr>
          <p:cNvPr id="16" name="Content Placeholder 2"/>
          <p:cNvSpPr>
            <a:spLocks noGrp="1"/>
          </p:cNvSpPr>
          <p:nvPr>
            <p:ph idx="1"/>
          </p:nvPr>
        </p:nvSpPr>
        <p:spPr>
          <a:xfrm>
            <a:off x="649215" y="2362200"/>
            <a:ext cx="7850550" cy="1715846"/>
          </a:xfrm>
        </p:spPr>
        <p:txBody>
          <a:bodyPr>
            <a:normAutofit/>
          </a:bodyPr>
          <a:lstStyle/>
          <a:p>
            <a:r>
              <a:rPr lang="en-US" dirty="0"/>
              <a:t>When the software is triggered, it detonates the logic bomb.</a:t>
            </a:r>
          </a:p>
          <a:p>
            <a:r>
              <a:rPr lang="en-US" dirty="0"/>
              <a:t>Erases or corrupts data on the target.</a:t>
            </a:r>
          </a:p>
        </p:txBody>
      </p:sp>
      <p:sp>
        <p:nvSpPr>
          <p:cNvPr id="4" name="Title 3"/>
          <p:cNvSpPr>
            <a:spLocks noGrp="1"/>
          </p:cNvSpPr>
          <p:nvPr>
            <p:ph type="title"/>
          </p:nvPr>
        </p:nvSpPr>
        <p:spPr/>
        <p:txBody>
          <a:bodyPr/>
          <a:lstStyle/>
          <a:p>
            <a:r>
              <a:rPr lang="en-US" dirty="0"/>
              <a:t>Logic Bombs</a:t>
            </a:r>
          </a:p>
        </p:txBody>
      </p:sp>
      <p:sp>
        <p:nvSpPr>
          <p:cNvPr id="5" name="Content Placeholder 2"/>
          <p:cNvSpPr txBox="1">
            <a:spLocks/>
          </p:cNvSpPr>
          <p:nvPr/>
        </p:nvSpPr>
        <p:spPr>
          <a:xfrm>
            <a:off x="1752600" y="1378242"/>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Software that sits dormant on a target computer until it is triggered by the occurrence of specific conditions, such as a specific date and time. </a:t>
            </a:r>
          </a:p>
        </p:txBody>
      </p:sp>
      <p:pic>
        <p:nvPicPr>
          <p:cNvPr id="6" name="Picture 100"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a:stretch>
            <a:fillRect/>
          </a:stretch>
        </p:blipFill>
        <p:spPr>
          <a:xfrm>
            <a:off x="1738745" y="4401429"/>
            <a:ext cx="1181265" cy="1699497"/>
          </a:xfrm>
          <a:prstGeom prst="rect">
            <a:avLst/>
          </a:prstGeom>
        </p:spPr>
      </p:pic>
      <p:pic>
        <p:nvPicPr>
          <p:cNvPr id="16386" name="Picture 2" descr="zo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573803">
            <a:off x="656362" y="4800600"/>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clock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431" y="4205287"/>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clock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402" y="4205286"/>
            <a:ext cx="119062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blast-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1822" y="4893499"/>
            <a:ext cx="1695826" cy="120742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bom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220" y="5062220"/>
            <a:ext cx="58864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4"/>
          <a:stretch>
            <a:fillRect/>
          </a:stretch>
        </p:blipFill>
        <p:spPr>
          <a:xfrm>
            <a:off x="5829135" y="4419600"/>
            <a:ext cx="1181265" cy="1699497"/>
          </a:xfrm>
          <a:prstGeom prst="rect">
            <a:avLst/>
          </a:prstGeom>
        </p:spPr>
      </p:pic>
      <p:pic>
        <p:nvPicPr>
          <p:cNvPr id="15" name="Picture 2" descr="zo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8573803">
            <a:off x="4746752" y="4818771"/>
            <a:ext cx="10287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9949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28</a:t>
            </a:fld>
            <a:endParaRPr lang="en-US" dirty="0"/>
          </a:p>
        </p:txBody>
      </p:sp>
      <p:sp>
        <p:nvSpPr>
          <p:cNvPr id="46" name="Content Placeholder 2"/>
          <p:cNvSpPr>
            <a:spLocks noGrp="1"/>
          </p:cNvSpPr>
          <p:nvPr>
            <p:ph idx="1"/>
          </p:nvPr>
        </p:nvSpPr>
        <p:spPr>
          <a:xfrm>
            <a:off x="651165" y="3541954"/>
            <a:ext cx="7850550" cy="1715846"/>
          </a:xfrm>
        </p:spPr>
        <p:txBody>
          <a:bodyPr>
            <a:normAutofit/>
          </a:bodyPr>
          <a:lstStyle/>
          <a:p>
            <a:r>
              <a:rPr lang="en-US" dirty="0"/>
              <a:t>Botnet attack goals:</a:t>
            </a:r>
          </a:p>
          <a:p>
            <a:pPr lvl="1"/>
            <a:r>
              <a:rPr lang="en-US" dirty="0"/>
              <a:t>Denial of service attack coordination</a:t>
            </a:r>
          </a:p>
          <a:p>
            <a:pPr lvl="1"/>
            <a:r>
              <a:rPr lang="en-US" dirty="0"/>
              <a:t>Send spam emails</a:t>
            </a:r>
          </a:p>
          <a:p>
            <a:pPr lvl="1"/>
            <a:r>
              <a:rPr lang="en-US" dirty="0"/>
              <a:t>Mine for personal information and passwords</a:t>
            </a:r>
          </a:p>
          <a:p>
            <a:r>
              <a:rPr lang="en-US" dirty="0"/>
              <a:t>Activity may not be detected by users.</a:t>
            </a:r>
          </a:p>
        </p:txBody>
      </p:sp>
      <p:sp>
        <p:nvSpPr>
          <p:cNvPr id="4" name="Title 3"/>
          <p:cNvSpPr>
            <a:spLocks noGrp="1"/>
          </p:cNvSpPr>
          <p:nvPr>
            <p:ph type="title"/>
          </p:nvPr>
        </p:nvSpPr>
        <p:spPr/>
        <p:txBody>
          <a:bodyPr/>
          <a:lstStyle/>
          <a:p>
            <a:r>
              <a:rPr lang="en-US" dirty="0"/>
              <a:t>Botnets</a:t>
            </a:r>
          </a:p>
        </p:txBody>
      </p:sp>
      <p:sp>
        <p:nvSpPr>
          <p:cNvPr id="6" name="Content Placeholder 2"/>
          <p:cNvSpPr txBox="1">
            <a:spLocks/>
          </p:cNvSpPr>
          <p:nvPr/>
        </p:nvSpPr>
        <p:spPr>
          <a:xfrm>
            <a:off x="1752600" y="1535454"/>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Botnet</a:t>
            </a:r>
            <a:r>
              <a:rPr lang="en-US" dirty="0">
                <a:solidFill>
                  <a:srgbClr val="0070C0"/>
                </a:solidFill>
              </a:rPr>
              <a:t>: A set of computers that has been infected by a control program called a bot that enables attackers to collectively exploit those computers to mount attacks.   </a:t>
            </a:r>
          </a:p>
          <a:p>
            <a:pPr marL="0" indent="0">
              <a:buNone/>
            </a:pPr>
            <a:r>
              <a:rPr lang="en-US" b="1" dirty="0">
                <a:solidFill>
                  <a:srgbClr val="0070C0"/>
                </a:solidFill>
              </a:rPr>
              <a:t>Zombie/Drone</a:t>
            </a:r>
            <a:r>
              <a:rPr lang="en-US" dirty="0">
                <a:solidFill>
                  <a:srgbClr val="0070C0"/>
                </a:solidFill>
              </a:rPr>
              <a:t>: A computer that has been infected with a bot and is being used by an attacker to mount an attack. </a:t>
            </a:r>
            <a:endParaRPr lang="en-US" b="1" dirty="0">
              <a:solidFill>
                <a:srgbClr val="0070C0"/>
              </a:solidFill>
            </a:endParaRPr>
          </a:p>
          <a:p>
            <a:pPr marL="0" indent="0">
              <a:buNone/>
            </a:pPr>
            <a:endParaRPr lang="en-US" b="1" dirty="0">
              <a:solidFill>
                <a:srgbClr val="0070C0"/>
              </a:solidFill>
            </a:endParaRPr>
          </a:p>
        </p:txBody>
      </p:sp>
      <p:pic>
        <p:nvPicPr>
          <p:cNvPr id="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52612"/>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1828800" y="2373654"/>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Tree>
    <p:extLst>
      <p:ext uri="{BB962C8B-B14F-4D97-AF65-F5344CB8AC3E}">
        <p14:creationId xmlns:p14="http://schemas.microsoft.com/office/powerpoint/2010/main" val="1857942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4" name="Picture 8" descr="abstraction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567" y="2285999"/>
            <a:ext cx="6011834" cy="336440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29</a:t>
            </a:fld>
            <a:endParaRPr lang="en-US" dirty="0"/>
          </a:p>
        </p:txBody>
      </p:sp>
      <p:sp>
        <p:nvSpPr>
          <p:cNvPr id="4" name="Title 3"/>
          <p:cNvSpPr>
            <a:spLocks noGrp="1"/>
          </p:cNvSpPr>
          <p:nvPr>
            <p:ph type="title"/>
          </p:nvPr>
        </p:nvSpPr>
        <p:spPr/>
        <p:txBody>
          <a:bodyPr/>
          <a:lstStyle/>
          <a:p>
            <a:r>
              <a:rPr lang="en-US" dirty="0"/>
              <a:t>Botnets (Cont.)</a:t>
            </a:r>
          </a:p>
        </p:txBody>
      </p:sp>
      <p:sp>
        <p:nvSpPr>
          <p:cNvPr id="8" name="Content Placeholder 2"/>
          <p:cNvSpPr txBox="1">
            <a:spLocks/>
          </p:cNvSpPr>
          <p:nvPr/>
        </p:nvSpPr>
        <p:spPr>
          <a:xfrm>
            <a:off x="1828800" y="2373654"/>
            <a:ext cx="6973275" cy="9791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pic>
        <p:nvPicPr>
          <p:cNvPr id="9" name="Picture 8"/>
          <p:cNvPicPr>
            <a:picLocks noChangeAspect="1"/>
          </p:cNvPicPr>
          <p:nvPr/>
        </p:nvPicPr>
        <p:blipFill>
          <a:blip r:embed="rId3"/>
          <a:stretch>
            <a:fillRect/>
          </a:stretch>
        </p:blipFill>
        <p:spPr>
          <a:xfrm>
            <a:off x="1508201" y="2514600"/>
            <a:ext cx="1219370" cy="1219370"/>
          </a:xfrm>
          <a:prstGeom prst="rect">
            <a:avLst/>
          </a:prstGeom>
        </p:spPr>
      </p:pic>
      <p:pic>
        <p:nvPicPr>
          <p:cNvPr id="10" name="Picture 9"/>
          <p:cNvPicPr>
            <a:picLocks noChangeAspect="1"/>
          </p:cNvPicPr>
          <p:nvPr/>
        </p:nvPicPr>
        <p:blipFill>
          <a:blip r:embed="rId3"/>
          <a:stretch>
            <a:fillRect/>
          </a:stretch>
        </p:blipFill>
        <p:spPr>
          <a:xfrm>
            <a:off x="3810000" y="3360352"/>
            <a:ext cx="975496" cy="975496"/>
          </a:xfrm>
          <a:prstGeom prst="rect">
            <a:avLst/>
          </a:prstGeom>
        </p:spPr>
      </p:pic>
      <p:pic>
        <p:nvPicPr>
          <p:cNvPr id="11" name="Picture 10"/>
          <p:cNvPicPr>
            <a:picLocks noChangeAspect="1"/>
          </p:cNvPicPr>
          <p:nvPr/>
        </p:nvPicPr>
        <p:blipFill>
          <a:blip r:embed="rId3"/>
          <a:stretch>
            <a:fillRect/>
          </a:stretch>
        </p:blipFill>
        <p:spPr>
          <a:xfrm>
            <a:off x="4140037" y="4465252"/>
            <a:ext cx="975496" cy="975496"/>
          </a:xfrm>
          <a:prstGeom prst="rect">
            <a:avLst/>
          </a:prstGeom>
        </p:spPr>
      </p:pic>
      <p:pic>
        <p:nvPicPr>
          <p:cNvPr id="12" name="Picture 11"/>
          <p:cNvPicPr>
            <a:picLocks noChangeAspect="1"/>
          </p:cNvPicPr>
          <p:nvPr/>
        </p:nvPicPr>
        <p:blipFill>
          <a:blip r:embed="rId3"/>
          <a:stretch>
            <a:fillRect/>
          </a:stretch>
        </p:blipFill>
        <p:spPr>
          <a:xfrm>
            <a:off x="4129904" y="2377304"/>
            <a:ext cx="975496" cy="975496"/>
          </a:xfrm>
          <a:prstGeom prst="rect">
            <a:avLst/>
          </a:prstGeom>
        </p:spPr>
      </p:pic>
      <p:pic>
        <p:nvPicPr>
          <p:cNvPr id="14" name="Picture 13"/>
          <p:cNvPicPr>
            <a:picLocks noChangeAspect="1"/>
          </p:cNvPicPr>
          <p:nvPr/>
        </p:nvPicPr>
        <p:blipFill>
          <a:blip r:embed="rId4"/>
          <a:stretch>
            <a:fillRect/>
          </a:stretch>
        </p:blipFill>
        <p:spPr>
          <a:xfrm>
            <a:off x="2823819" y="2590800"/>
            <a:ext cx="738291" cy="1062186"/>
          </a:xfrm>
          <a:prstGeom prst="rect">
            <a:avLst/>
          </a:prstGeom>
        </p:spPr>
      </p:pic>
      <p:pic>
        <p:nvPicPr>
          <p:cNvPr id="15" name="Picture 14"/>
          <p:cNvPicPr>
            <a:picLocks noChangeAspect="1"/>
          </p:cNvPicPr>
          <p:nvPr/>
        </p:nvPicPr>
        <p:blipFill>
          <a:blip r:embed="rId4"/>
          <a:stretch>
            <a:fillRect/>
          </a:stretch>
        </p:blipFill>
        <p:spPr>
          <a:xfrm>
            <a:off x="2823819" y="3843774"/>
            <a:ext cx="738291" cy="1062186"/>
          </a:xfrm>
          <a:prstGeom prst="rect">
            <a:avLst/>
          </a:prstGeom>
        </p:spPr>
      </p:pic>
      <p:pic>
        <p:nvPicPr>
          <p:cNvPr id="16" name="Picture 15"/>
          <p:cNvPicPr>
            <a:picLocks noChangeAspect="1"/>
          </p:cNvPicPr>
          <p:nvPr/>
        </p:nvPicPr>
        <p:blipFill>
          <a:blip r:embed="rId4"/>
          <a:stretch>
            <a:fillRect/>
          </a:stretch>
        </p:blipFill>
        <p:spPr>
          <a:xfrm>
            <a:off x="7522676" y="3219431"/>
            <a:ext cx="738291" cy="1062186"/>
          </a:xfrm>
          <a:prstGeom prst="rect">
            <a:avLst/>
          </a:prstGeom>
        </p:spPr>
      </p:pic>
      <p:pic>
        <p:nvPicPr>
          <p:cNvPr id="9220" name="Picture 4" descr="envelo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1519" y="4318488"/>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ttac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8371" y="3733800"/>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envelo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834" y="3032502"/>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envelo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0350" y="3429000"/>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envelo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0077" y="2140746"/>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envelop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4303" y="5097341"/>
            <a:ext cx="476250" cy="29337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3"/>
          <a:stretch>
            <a:fillRect/>
          </a:stretch>
        </p:blipFill>
        <p:spPr>
          <a:xfrm>
            <a:off x="5181600" y="2758304"/>
            <a:ext cx="975496" cy="975496"/>
          </a:xfrm>
          <a:prstGeom prst="rect">
            <a:avLst/>
          </a:prstGeom>
        </p:spPr>
      </p:pic>
      <p:pic>
        <p:nvPicPr>
          <p:cNvPr id="25" name="Picture 24"/>
          <p:cNvPicPr>
            <a:picLocks noChangeAspect="1"/>
          </p:cNvPicPr>
          <p:nvPr/>
        </p:nvPicPr>
        <p:blipFill>
          <a:blip r:embed="rId3"/>
          <a:stretch>
            <a:fillRect/>
          </a:stretch>
        </p:blipFill>
        <p:spPr>
          <a:xfrm>
            <a:off x="5029200" y="3810000"/>
            <a:ext cx="975496" cy="975496"/>
          </a:xfrm>
          <a:prstGeom prst="rect">
            <a:avLst/>
          </a:prstGeom>
        </p:spPr>
      </p:pic>
      <p:sp>
        <p:nvSpPr>
          <p:cNvPr id="26" name="Text Box 307"/>
          <p:cNvSpPr txBox="1">
            <a:spLocks noChangeArrowheads="1"/>
          </p:cNvSpPr>
          <p:nvPr/>
        </p:nvSpPr>
        <p:spPr bwMode="auto">
          <a:xfrm>
            <a:off x="1371600" y="4924425"/>
            <a:ext cx="149066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Attacker/ Botmaster</a:t>
            </a:r>
          </a:p>
        </p:txBody>
      </p:sp>
      <p:sp>
        <p:nvSpPr>
          <p:cNvPr id="27" name="Text Box 307"/>
          <p:cNvSpPr txBox="1">
            <a:spLocks noChangeArrowheads="1"/>
          </p:cNvSpPr>
          <p:nvPr/>
        </p:nvSpPr>
        <p:spPr bwMode="auto">
          <a:xfrm>
            <a:off x="2476157" y="4953000"/>
            <a:ext cx="1490662"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Command</a:t>
            </a:r>
            <a:r>
              <a:rPr lang="en-US" sz="1300" b="1" kern="0" dirty="0">
                <a:solidFill>
                  <a:srgbClr val="000000"/>
                </a:solidFill>
                <a:latin typeface="Calibri"/>
                <a:cs typeface="Calibri"/>
              </a:rPr>
              <a:t>/Control servers</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17" name="Oval 16"/>
          <p:cNvSpPr/>
          <p:nvPr/>
        </p:nvSpPr>
        <p:spPr>
          <a:xfrm>
            <a:off x="3803208" y="2129253"/>
            <a:ext cx="2836981" cy="3585747"/>
          </a:xfrm>
          <a:prstGeom prst="ellipse">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30" name="Line 315"/>
          <p:cNvSpPr>
            <a:spLocks noChangeShapeType="1"/>
          </p:cNvSpPr>
          <p:nvPr/>
        </p:nvSpPr>
        <p:spPr bwMode="auto">
          <a:xfrm>
            <a:off x="1011636" y="2514600"/>
            <a:ext cx="248839" cy="513818"/>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1" name="Rounded Rectangle 149"/>
          <p:cNvSpPr/>
          <p:nvPr/>
        </p:nvSpPr>
        <p:spPr>
          <a:xfrm>
            <a:off x="561080" y="2228533"/>
            <a:ext cx="833376"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Botnet</a:t>
            </a:r>
          </a:p>
        </p:txBody>
      </p:sp>
      <p:pic>
        <p:nvPicPr>
          <p:cNvPr id="9226" name="Picture 10" descr="mal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86350" y="4914461"/>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mal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1937" y="3566269"/>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10" descr="mal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2369" y="2339046"/>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0" descr="mal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09297" y="4248150"/>
            <a:ext cx="476250" cy="476250"/>
          </a:xfrm>
          <a:prstGeom prst="rect">
            <a:avLst/>
          </a:prstGeom>
          <a:noFill/>
          <a:extLst>
            <a:ext uri="{909E8E84-426E-40DD-AFC4-6F175D3DCCD1}">
              <a14:hiddenFill xmlns:a14="http://schemas.microsoft.com/office/drawing/2010/main">
                <a:solidFill>
                  <a:srgbClr val="FFFFFF"/>
                </a:solidFill>
              </a14:hiddenFill>
            </a:ext>
          </a:extLst>
        </p:spPr>
      </p:pic>
      <p:sp>
        <p:nvSpPr>
          <p:cNvPr id="18" name="Arc 17"/>
          <p:cNvSpPr/>
          <p:nvPr/>
        </p:nvSpPr>
        <p:spPr>
          <a:xfrm>
            <a:off x="4785496" y="2503170"/>
            <a:ext cx="2910704" cy="1149816"/>
          </a:xfrm>
          <a:prstGeom prst="arc">
            <a:avLst>
              <a:gd name="adj1" fmla="val 12170587"/>
              <a:gd name="adj2" fmla="val 0"/>
            </a:avLst>
          </a:prstGeom>
          <a:ln w="1905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0" name="Text Box 307"/>
          <p:cNvSpPr txBox="1">
            <a:spLocks noChangeArrowheads="1"/>
          </p:cNvSpPr>
          <p:nvPr/>
        </p:nvSpPr>
        <p:spPr bwMode="auto">
          <a:xfrm>
            <a:off x="7142053" y="4279612"/>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DoS target</a:t>
            </a:r>
          </a:p>
        </p:txBody>
      </p:sp>
      <p:sp>
        <p:nvSpPr>
          <p:cNvPr id="41" name="Arc 40"/>
          <p:cNvSpPr/>
          <p:nvPr/>
        </p:nvSpPr>
        <p:spPr>
          <a:xfrm flipV="1">
            <a:off x="4937896" y="4114800"/>
            <a:ext cx="2910704" cy="1149816"/>
          </a:xfrm>
          <a:prstGeom prst="arc">
            <a:avLst>
              <a:gd name="adj1" fmla="val 12170587"/>
              <a:gd name="adj2" fmla="val 0"/>
            </a:avLst>
          </a:prstGeom>
          <a:ln w="1905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2" name="Arc 41"/>
          <p:cNvSpPr/>
          <p:nvPr/>
        </p:nvSpPr>
        <p:spPr>
          <a:xfrm>
            <a:off x="5944342" y="2928408"/>
            <a:ext cx="1462904" cy="685493"/>
          </a:xfrm>
          <a:prstGeom prst="arc">
            <a:avLst>
              <a:gd name="adj1" fmla="val 12170587"/>
              <a:gd name="adj2" fmla="val 0"/>
            </a:avLst>
          </a:prstGeom>
          <a:ln w="1905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pic>
        <p:nvPicPr>
          <p:cNvPr id="38" name="Picture 10" descr="malwar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2197" y="2979223"/>
            <a:ext cx="476250" cy="476250"/>
          </a:xfrm>
          <a:prstGeom prst="rect">
            <a:avLst/>
          </a:prstGeom>
          <a:noFill/>
          <a:extLst>
            <a:ext uri="{909E8E84-426E-40DD-AFC4-6F175D3DCCD1}">
              <a14:hiddenFill xmlns:a14="http://schemas.microsoft.com/office/drawing/2010/main">
                <a:solidFill>
                  <a:srgbClr val="FFFFFF"/>
                </a:solidFill>
              </a14:hiddenFill>
            </a:ext>
          </a:extLst>
        </p:spPr>
      </p:pic>
      <p:sp>
        <p:nvSpPr>
          <p:cNvPr id="43" name="Arc 42"/>
          <p:cNvSpPr/>
          <p:nvPr/>
        </p:nvSpPr>
        <p:spPr>
          <a:xfrm flipV="1">
            <a:off x="6019800" y="4115107"/>
            <a:ext cx="1462904" cy="685493"/>
          </a:xfrm>
          <a:prstGeom prst="arc">
            <a:avLst>
              <a:gd name="adj1" fmla="val 12170587"/>
              <a:gd name="adj2" fmla="val 0"/>
            </a:avLst>
          </a:prstGeom>
          <a:ln w="19050">
            <a:solidFill>
              <a:schemeClr val="tx1"/>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4" name="Line 300"/>
          <p:cNvSpPr>
            <a:spLocks noChangeShapeType="1"/>
          </p:cNvSpPr>
          <p:nvPr/>
        </p:nvSpPr>
        <p:spPr bwMode="auto">
          <a:xfrm>
            <a:off x="4995775" y="3810000"/>
            <a:ext cx="2429874"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5" name="Line 313"/>
          <p:cNvSpPr>
            <a:spLocks noChangeShapeType="1"/>
          </p:cNvSpPr>
          <p:nvPr/>
        </p:nvSpPr>
        <p:spPr bwMode="auto">
          <a:xfrm rot="10800000">
            <a:off x="5975782" y="5500048"/>
            <a:ext cx="729818" cy="0"/>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2" name="Rounded Rectangle 149"/>
          <p:cNvSpPr/>
          <p:nvPr/>
        </p:nvSpPr>
        <p:spPr>
          <a:xfrm>
            <a:off x="6558024" y="5375764"/>
            <a:ext cx="833376"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Zombies</a:t>
            </a:r>
          </a:p>
        </p:txBody>
      </p:sp>
    </p:spTree>
    <p:extLst>
      <p:ext uri="{BB962C8B-B14F-4D97-AF65-F5344CB8AC3E}">
        <p14:creationId xmlns:p14="http://schemas.microsoft.com/office/powerpoint/2010/main" val="249271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a:t>
            </a:fld>
            <a:endParaRPr lang="en-US" dirty="0"/>
          </a:p>
        </p:txBody>
      </p:sp>
      <p:sp>
        <p:nvSpPr>
          <p:cNvPr id="4" name="Title 3"/>
          <p:cNvSpPr>
            <a:spLocks noGrp="1"/>
          </p:cNvSpPr>
          <p:nvPr>
            <p:ph type="title"/>
          </p:nvPr>
        </p:nvSpPr>
        <p:spPr/>
        <p:txBody>
          <a:bodyPr/>
          <a:lstStyle/>
          <a:p>
            <a:r>
              <a:rPr lang="en-US" dirty="0"/>
              <a:t>Hackers and Attackers (Cont.)</a:t>
            </a:r>
          </a:p>
        </p:txBody>
      </p:sp>
      <p:sp>
        <p:nvSpPr>
          <p:cNvPr id="5" name="Content Placeholder 2"/>
          <p:cNvSpPr txBox="1">
            <a:spLocks/>
          </p:cNvSpPr>
          <p:nvPr/>
        </p:nvSpPr>
        <p:spPr>
          <a:xfrm>
            <a:off x="2220786" y="4077462"/>
            <a:ext cx="6973275" cy="277126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a:p>
            <a:pPr marL="0" indent="0">
              <a:buNone/>
            </a:pPr>
            <a:endParaRPr lang="en-US"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5999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52599" y="2793777"/>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b="1" dirty="0">
              <a:solidFill>
                <a:srgbClr val="0070C0"/>
              </a:solidFill>
            </a:endParaRPr>
          </a:p>
        </p:txBody>
      </p:sp>
      <p:sp>
        <p:nvSpPr>
          <p:cNvPr id="11" name="Content Placeholder 2"/>
          <p:cNvSpPr txBox="1">
            <a:spLocks/>
          </p:cNvSpPr>
          <p:nvPr/>
        </p:nvSpPr>
        <p:spPr>
          <a:xfrm>
            <a:off x="1752600" y="46548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13" name="Content Placeholder 2"/>
          <p:cNvSpPr txBox="1">
            <a:spLocks/>
          </p:cNvSpPr>
          <p:nvPr/>
        </p:nvSpPr>
        <p:spPr>
          <a:xfrm>
            <a:off x="1752600" y="56454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
        <p:nvSpPr>
          <p:cNvPr id="10" name="Content Placeholder 2"/>
          <p:cNvSpPr txBox="1">
            <a:spLocks/>
          </p:cNvSpPr>
          <p:nvPr/>
        </p:nvSpPr>
        <p:spPr>
          <a:xfrm>
            <a:off x="1752600" y="1636189"/>
            <a:ext cx="6973275" cy="2631011"/>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White hat</a:t>
            </a:r>
            <a:r>
              <a:rPr lang="en-US" dirty="0">
                <a:solidFill>
                  <a:srgbClr val="0070C0"/>
                </a:solidFill>
              </a:rPr>
              <a:t>: A hacker who discovers and exposes security flaws in applications and operating systems </a:t>
            </a:r>
            <a:r>
              <a:rPr lang="en-US" i="1" dirty="0">
                <a:solidFill>
                  <a:srgbClr val="0070C0"/>
                </a:solidFill>
              </a:rPr>
              <a:t>with an organization’s consent </a:t>
            </a:r>
            <a:r>
              <a:rPr lang="en-US" dirty="0">
                <a:solidFill>
                  <a:srgbClr val="0070C0"/>
                </a:solidFill>
              </a:rPr>
              <a:t>so that they can be fixed before they become widespread problems.</a:t>
            </a:r>
          </a:p>
          <a:p>
            <a:pPr marL="0" indent="0">
              <a:buNone/>
            </a:pPr>
            <a:r>
              <a:rPr lang="en-US" b="1" dirty="0">
                <a:solidFill>
                  <a:srgbClr val="0070C0"/>
                </a:solidFill>
              </a:rPr>
              <a:t>Black hat</a:t>
            </a:r>
            <a:r>
              <a:rPr lang="en-US" dirty="0">
                <a:solidFill>
                  <a:srgbClr val="0070C0"/>
                </a:solidFill>
              </a:rPr>
              <a:t>: A hacker who discovers and exposes security vulnerabilities </a:t>
            </a:r>
            <a:r>
              <a:rPr lang="en-US" i="1" dirty="0">
                <a:solidFill>
                  <a:srgbClr val="0070C0"/>
                </a:solidFill>
              </a:rPr>
              <a:t>without organizational consent</a:t>
            </a:r>
            <a:r>
              <a:rPr lang="en-US" dirty="0">
                <a:solidFill>
                  <a:srgbClr val="0070C0"/>
                </a:solidFill>
              </a:rPr>
              <a:t>, for financial gain or for some malicious purpose</a:t>
            </a:r>
          </a:p>
          <a:p>
            <a:pPr marL="0" indent="0">
              <a:buNone/>
            </a:pPr>
            <a:r>
              <a:rPr lang="en-US" b="1" dirty="0">
                <a:solidFill>
                  <a:srgbClr val="0070C0"/>
                </a:solidFill>
              </a:rPr>
              <a:t>Grey hat</a:t>
            </a:r>
            <a:r>
              <a:rPr lang="en-US" dirty="0">
                <a:solidFill>
                  <a:srgbClr val="0070C0"/>
                </a:solidFill>
              </a:rPr>
              <a:t>: A hacker who exposes security flaws in applications and operating systems </a:t>
            </a:r>
            <a:r>
              <a:rPr lang="en-US" i="1" dirty="0">
                <a:solidFill>
                  <a:srgbClr val="0070C0"/>
                </a:solidFill>
              </a:rPr>
              <a:t>without consent</a:t>
            </a:r>
            <a:r>
              <a:rPr lang="en-US" dirty="0">
                <a:solidFill>
                  <a:srgbClr val="0070C0"/>
                </a:solidFill>
              </a:rPr>
              <a:t>, but not ostensibly for malicious purposes.</a:t>
            </a:r>
          </a:p>
        </p:txBody>
      </p:sp>
    </p:spTree>
    <p:extLst>
      <p:ext uri="{BB962C8B-B14F-4D97-AF65-F5344CB8AC3E}">
        <p14:creationId xmlns:p14="http://schemas.microsoft.com/office/powerpoint/2010/main" val="661414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30</a:t>
            </a:fld>
            <a:endParaRPr lang="en-US" dirty="0"/>
          </a:p>
        </p:txBody>
      </p:sp>
      <p:sp>
        <p:nvSpPr>
          <p:cNvPr id="8" name="Content Placeholder 2"/>
          <p:cNvSpPr>
            <a:spLocks noGrp="1"/>
          </p:cNvSpPr>
          <p:nvPr>
            <p:ph idx="1"/>
          </p:nvPr>
        </p:nvSpPr>
        <p:spPr>
          <a:xfrm>
            <a:off x="651165" y="3770554"/>
            <a:ext cx="7850550" cy="1715846"/>
          </a:xfrm>
        </p:spPr>
        <p:txBody>
          <a:bodyPr>
            <a:normAutofit/>
          </a:bodyPr>
          <a:lstStyle/>
          <a:p>
            <a:r>
              <a:rPr lang="en-US" dirty="0"/>
              <a:t>Attacker places ransomware on victim computer.</a:t>
            </a:r>
          </a:p>
          <a:p>
            <a:r>
              <a:rPr lang="en-US" dirty="0"/>
              <a:t>Attacker demands ransom for reestablishing access to data.</a:t>
            </a:r>
          </a:p>
          <a:p>
            <a:r>
              <a:rPr lang="en-US" dirty="0"/>
              <a:t>Continues to be a major threat.</a:t>
            </a:r>
          </a:p>
          <a:p>
            <a:r>
              <a:rPr lang="en-US" dirty="0"/>
              <a:t>WannaCry</a:t>
            </a:r>
          </a:p>
          <a:p>
            <a:endParaRPr lang="en-US" dirty="0"/>
          </a:p>
        </p:txBody>
      </p:sp>
      <p:sp>
        <p:nvSpPr>
          <p:cNvPr id="4" name="Title 3"/>
          <p:cNvSpPr>
            <a:spLocks noGrp="1"/>
          </p:cNvSpPr>
          <p:nvPr>
            <p:ph type="title"/>
          </p:nvPr>
        </p:nvSpPr>
        <p:spPr/>
        <p:txBody>
          <a:bodyPr/>
          <a:lstStyle/>
          <a:p>
            <a:r>
              <a:rPr lang="en-US" dirty="0"/>
              <a:t>Ransomware</a:t>
            </a:r>
          </a:p>
        </p:txBody>
      </p:sp>
      <p:sp>
        <p:nvSpPr>
          <p:cNvPr id="6" name="Content Placeholder 2"/>
          <p:cNvSpPr txBox="1">
            <a:spLocks/>
          </p:cNvSpPr>
          <p:nvPr/>
        </p:nvSpPr>
        <p:spPr>
          <a:xfrm>
            <a:off x="1752600" y="1501728"/>
            <a:ext cx="6973275" cy="2460672"/>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Ransomware</a:t>
            </a:r>
            <a:r>
              <a:rPr lang="en-US" dirty="0">
                <a:solidFill>
                  <a:srgbClr val="0070C0"/>
                </a:solidFill>
              </a:rPr>
              <a:t>: Software that enables an attacker to take control of a user’s system or data and to demand payment for return of that control.</a:t>
            </a:r>
          </a:p>
          <a:p>
            <a:pPr marL="0" indent="0">
              <a:buNone/>
            </a:pPr>
            <a:r>
              <a:rPr lang="en-US" b="1" dirty="0">
                <a:solidFill>
                  <a:srgbClr val="0070C0"/>
                </a:solidFill>
              </a:rPr>
              <a:t>Bitcoin</a:t>
            </a:r>
            <a:r>
              <a:rPr lang="en-US" dirty="0">
                <a:solidFill>
                  <a:srgbClr val="0070C0"/>
                </a:solidFill>
              </a:rPr>
              <a:t>: A decentralized, encrypted electronic payment system that is used by legitimate entities and threat actors alike.</a:t>
            </a:r>
            <a:endParaRPr lang="en-US" b="1" dirty="0">
              <a:solidFill>
                <a:srgbClr val="0070C0"/>
              </a:solidFill>
            </a:endParaRPr>
          </a:p>
          <a:p>
            <a:pPr marL="0" indent="0">
              <a:buNone/>
            </a:pPr>
            <a:r>
              <a:rPr lang="en-US" b="1" dirty="0">
                <a:solidFill>
                  <a:srgbClr val="0070C0"/>
                </a:solidFill>
              </a:rPr>
              <a:t>Crypto-malware: </a:t>
            </a:r>
            <a:r>
              <a:rPr lang="en-US" dirty="0">
                <a:solidFill>
                  <a:srgbClr val="0070C0"/>
                </a:solidFill>
              </a:rPr>
              <a:t>A form of ransomware that uses encryption to render the victim’s data inaccessible.</a:t>
            </a:r>
          </a:p>
        </p:txBody>
      </p:sp>
      <p:pic>
        <p:nvPicPr>
          <p:cNvPr id="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8886"/>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112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31</a:t>
            </a:fld>
            <a:endParaRPr lang="en-US" dirty="0"/>
          </a:p>
        </p:txBody>
      </p:sp>
      <p:sp>
        <p:nvSpPr>
          <p:cNvPr id="4" name="Title 3"/>
          <p:cNvSpPr>
            <a:spLocks noGrp="1"/>
          </p:cNvSpPr>
          <p:nvPr>
            <p:ph type="title"/>
          </p:nvPr>
        </p:nvSpPr>
        <p:spPr/>
        <p:txBody>
          <a:bodyPr/>
          <a:lstStyle/>
          <a:p>
            <a:r>
              <a:rPr lang="en-US" dirty="0"/>
              <a:t>Ransomware (Cont.)</a:t>
            </a:r>
          </a:p>
        </p:txBody>
      </p:sp>
      <p:pic>
        <p:nvPicPr>
          <p:cNvPr id="5" name="Picture 4"/>
          <p:cNvPicPr>
            <a:picLocks noChangeAspect="1"/>
          </p:cNvPicPr>
          <p:nvPr/>
        </p:nvPicPr>
        <p:blipFill>
          <a:blip r:embed="rId2"/>
          <a:stretch>
            <a:fillRect/>
          </a:stretch>
        </p:blipFill>
        <p:spPr>
          <a:xfrm>
            <a:off x="1828800" y="1905000"/>
            <a:ext cx="5505450" cy="4191000"/>
          </a:xfrm>
          <a:prstGeom prst="rect">
            <a:avLst/>
          </a:prstGeom>
        </p:spPr>
      </p:pic>
    </p:spTree>
    <p:extLst>
      <p:ext uri="{BB962C8B-B14F-4D97-AF65-F5344CB8AC3E}">
        <p14:creationId xmlns:p14="http://schemas.microsoft.com/office/powerpoint/2010/main" val="2804656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32</a:t>
            </a:fld>
            <a:endParaRPr lang="en-US" dirty="0"/>
          </a:p>
        </p:txBody>
      </p:sp>
      <p:sp>
        <p:nvSpPr>
          <p:cNvPr id="7" name="Content Placeholder 6"/>
          <p:cNvSpPr>
            <a:spLocks noGrp="1"/>
          </p:cNvSpPr>
          <p:nvPr>
            <p:ph idx="1"/>
          </p:nvPr>
        </p:nvSpPr>
        <p:spPr>
          <a:xfrm>
            <a:off x="609599" y="2249958"/>
            <a:ext cx="8192475" cy="1636242"/>
          </a:xfrm>
        </p:spPr>
        <p:txBody>
          <a:bodyPr/>
          <a:lstStyle/>
          <a:p>
            <a:r>
              <a:rPr lang="en-US" dirty="0"/>
              <a:t>Long-range, repeated threats.</a:t>
            </a:r>
          </a:p>
          <a:p>
            <a:r>
              <a:rPr lang="en-US" dirty="0"/>
              <a:t>Malware-induced.</a:t>
            </a:r>
          </a:p>
          <a:p>
            <a:r>
              <a:rPr lang="en-US" dirty="0"/>
              <a:t>Target private organizations (financial or educational institutions) or nation states.</a:t>
            </a:r>
          </a:p>
          <a:p>
            <a:r>
              <a:rPr lang="en-US" dirty="0"/>
              <a:t>APTs cover their own tracks to remain undetected.</a:t>
            </a:r>
          </a:p>
          <a:p>
            <a:endParaRPr lang="en-US" dirty="0"/>
          </a:p>
        </p:txBody>
      </p:sp>
      <p:sp>
        <p:nvSpPr>
          <p:cNvPr id="4" name="Title 3"/>
          <p:cNvSpPr>
            <a:spLocks noGrp="1"/>
          </p:cNvSpPr>
          <p:nvPr>
            <p:ph type="title"/>
          </p:nvPr>
        </p:nvSpPr>
        <p:spPr/>
        <p:txBody>
          <a:bodyPr/>
          <a:lstStyle/>
          <a:p>
            <a:r>
              <a:rPr lang="en-US" dirty="0"/>
              <a:t>Advance Persistent Threats</a:t>
            </a:r>
          </a:p>
        </p:txBody>
      </p:sp>
      <p:sp>
        <p:nvSpPr>
          <p:cNvPr id="5" name="Content Placeholder 2"/>
          <p:cNvSpPr txBox="1">
            <a:spLocks/>
          </p:cNvSpPr>
          <p:nvPr/>
        </p:nvSpPr>
        <p:spPr>
          <a:xfrm>
            <a:off x="1752600" y="1225842"/>
            <a:ext cx="6973275" cy="121255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threat that uses multiple attack vectors to gain unauthorized access to sensitive resources and then maintains that access for a long period of time.</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160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33</a:t>
            </a:fld>
            <a:endParaRPr lang="en-US" dirty="0"/>
          </a:p>
        </p:txBody>
      </p:sp>
      <p:sp>
        <p:nvSpPr>
          <p:cNvPr id="25" name="Content Placeholder 2"/>
          <p:cNvSpPr>
            <a:spLocks noGrp="1"/>
          </p:cNvSpPr>
          <p:nvPr>
            <p:ph idx="1"/>
          </p:nvPr>
        </p:nvSpPr>
        <p:spPr>
          <a:xfrm>
            <a:off x="651165" y="2286000"/>
            <a:ext cx="7850550" cy="1715846"/>
          </a:xfrm>
        </p:spPr>
        <p:txBody>
          <a:bodyPr>
            <a:normAutofit/>
          </a:bodyPr>
          <a:lstStyle/>
          <a:p>
            <a:r>
              <a:rPr lang="en-US" dirty="0"/>
              <a:t>Disrupt or disable the software running on the target.</a:t>
            </a:r>
          </a:p>
          <a:p>
            <a:r>
              <a:rPr lang="en-US" dirty="0"/>
              <a:t>Exploit the target to gain access to resources.</a:t>
            </a:r>
          </a:p>
          <a:p>
            <a:r>
              <a:rPr lang="en-US" dirty="0"/>
              <a:t>Gain secret control.</a:t>
            </a:r>
          </a:p>
          <a:p>
            <a:endParaRPr lang="en-US" dirty="0"/>
          </a:p>
        </p:txBody>
      </p:sp>
      <p:sp>
        <p:nvSpPr>
          <p:cNvPr id="4" name="Title 3"/>
          <p:cNvSpPr>
            <a:spLocks noGrp="1"/>
          </p:cNvSpPr>
          <p:nvPr>
            <p:ph type="title"/>
          </p:nvPr>
        </p:nvSpPr>
        <p:spPr/>
        <p:txBody>
          <a:bodyPr/>
          <a:lstStyle/>
          <a:p>
            <a:r>
              <a:rPr lang="en-US" dirty="0"/>
              <a:t>Software Attacks</a:t>
            </a:r>
          </a:p>
        </p:txBody>
      </p:sp>
      <p:sp>
        <p:nvSpPr>
          <p:cNvPr id="6" name="Content Placeholder 2"/>
          <p:cNvSpPr txBox="1">
            <a:spLocks/>
          </p:cNvSpPr>
          <p:nvPr/>
        </p:nvSpPr>
        <p:spPr>
          <a:xfrm>
            <a:off x="1752600" y="13782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Any attack that targets software resources, including operating systems, applications, services, protocols, and files.</a:t>
            </a:r>
          </a:p>
        </p:txBody>
      </p:sp>
      <p:pic>
        <p:nvPicPr>
          <p:cNvPr id="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950856" y="2667467"/>
            <a:ext cx="1318489" cy="1066333"/>
          </a:xfrm>
          <a:prstGeom prst="rect">
            <a:avLst/>
          </a:prstGeom>
          <a:solidFill>
            <a:schemeClr val="bg2"/>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pic>
        <p:nvPicPr>
          <p:cNvPr id="13" name="Picture 12"/>
          <p:cNvPicPr>
            <a:picLocks noChangeAspect="1"/>
          </p:cNvPicPr>
          <p:nvPr/>
        </p:nvPicPr>
        <p:blipFill>
          <a:blip r:embed="rId3"/>
          <a:stretch>
            <a:fillRect/>
          </a:stretch>
        </p:blipFill>
        <p:spPr>
          <a:xfrm>
            <a:off x="2351399" y="3221944"/>
            <a:ext cx="4444256" cy="3255056"/>
          </a:xfrm>
          <a:prstGeom prst="rect">
            <a:avLst/>
          </a:prstGeom>
        </p:spPr>
      </p:pic>
    </p:spTree>
    <p:extLst>
      <p:ext uri="{BB962C8B-B14F-4D97-AF65-F5344CB8AC3E}">
        <p14:creationId xmlns:p14="http://schemas.microsoft.com/office/powerpoint/2010/main" val="5694260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34</a:t>
            </a:fld>
            <a:endParaRPr lang="en-US" dirty="0"/>
          </a:p>
        </p:txBody>
      </p:sp>
      <p:sp>
        <p:nvSpPr>
          <p:cNvPr id="8" name="Content Placeholder 2"/>
          <p:cNvSpPr>
            <a:spLocks noGrp="1"/>
          </p:cNvSpPr>
          <p:nvPr>
            <p:ph idx="1"/>
          </p:nvPr>
        </p:nvSpPr>
        <p:spPr>
          <a:xfrm>
            <a:off x="651165" y="2286000"/>
            <a:ext cx="7850550" cy="1715846"/>
          </a:xfrm>
        </p:spPr>
        <p:txBody>
          <a:bodyPr>
            <a:normAutofit/>
          </a:bodyPr>
          <a:lstStyle/>
          <a:p>
            <a:r>
              <a:rPr lang="en-US" dirty="0"/>
              <a:t>Guessing and cracking</a:t>
            </a:r>
          </a:p>
          <a:p>
            <a:r>
              <a:rPr lang="en-US" dirty="0"/>
              <a:t>Can be found in audit logs</a:t>
            </a:r>
          </a:p>
          <a:p>
            <a:pPr lvl="1"/>
            <a:r>
              <a:rPr lang="en-US" dirty="0"/>
              <a:t>Repeated failed logon attempts, then success</a:t>
            </a:r>
          </a:p>
          <a:p>
            <a:pPr lvl="1"/>
            <a:r>
              <a:rPr lang="en-US" dirty="0"/>
              <a:t>Successful logons at unusual times</a:t>
            </a:r>
          </a:p>
          <a:p>
            <a:pPr lvl="1"/>
            <a:endParaRPr lang="en-US" dirty="0"/>
          </a:p>
          <a:p>
            <a:endParaRPr lang="en-US" dirty="0"/>
          </a:p>
        </p:txBody>
      </p:sp>
      <p:sp>
        <p:nvSpPr>
          <p:cNvPr id="4" name="Title 3"/>
          <p:cNvSpPr>
            <a:spLocks noGrp="1"/>
          </p:cNvSpPr>
          <p:nvPr>
            <p:ph type="title"/>
          </p:nvPr>
        </p:nvSpPr>
        <p:spPr/>
        <p:txBody>
          <a:bodyPr/>
          <a:lstStyle/>
          <a:p>
            <a:r>
              <a:rPr lang="en-US" dirty="0"/>
              <a:t>Password Attacks</a:t>
            </a:r>
          </a:p>
        </p:txBody>
      </p:sp>
      <p:sp>
        <p:nvSpPr>
          <p:cNvPr id="5" name="Content Placeholder 2"/>
          <p:cNvSpPr txBox="1">
            <a:spLocks/>
          </p:cNvSpPr>
          <p:nvPr/>
        </p:nvSpPr>
        <p:spPr>
          <a:xfrm>
            <a:off x="1752600" y="13782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Any attack where the attacker tries to gain unauthorized access to and use of passwords.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595745" y="4429381"/>
            <a:ext cx="2161905" cy="1247619"/>
          </a:xfrm>
          <a:prstGeom prst="rect">
            <a:avLst/>
          </a:prstGeom>
        </p:spPr>
      </p:pic>
      <p:sp>
        <p:nvSpPr>
          <p:cNvPr id="10" name="Line 300"/>
          <p:cNvSpPr>
            <a:spLocks noChangeShapeType="1"/>
          </p:cNvSpPr>
          <p:nvPr/>
        </p:nvSpPr>
        <p:spPr bwMode="auto">
          <a:xfrm>
            <a:off x="2792264" y="5029200"/>
            <a:ext cx="391333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12" name="Picture 11"/>
          <p:cNvPicPr>
            <a:picLocks noChangeAspect="1"/>
          </p:cNvPicPr>
          <p:nvPr/>
        </p:nvPicPr>
        <p:blipFill>
          <a:blip r:embed="rId4"/>
          <a:stretch>
            <a:fillRect/>
          </a:stretch>
        </p:blipFill>
        <p:spPr>
          <a:xfrm>
            <a:off x="6851960" y="4433863"/>
            <a:ext cx="885949" cy="1274623"/>
          </a:xfrm>
          <a:prstGeom prst="rect">
            <a:avLst/>
          </a:prstGeom>
        </p:spPr>
      </p:pic>
      <p:pic>
        <p:nvPicPr>
          <p:cNvPr id="13" name="Picture 12"/>
          <p:cNvPicPr>
            <a:picLocks noChangeAspect="1"/>
          </p:cNvPicPr>
          <p:nvPr/>
        </p:nvPicPr>
        <p:blipFill>
          <a:blip r:embed="rId5"/>
          <a:stretch>
            <a:fillRect/>
          </a:stretch>
        </p:blipFill>
        <p:spPr>
          <a:xfrm>
            <a:off x="3276762" y="4313285"/>
            <a:ext cx="1295238" cy="1123810"/>
          </a:xfrm>
          <a:prstGeom prst="rect">
            <a:avLst/>
          </a:prstGeom>
        </p:spPr>
      </p:pic>
    </p:spTree>
    <p:extLst>
      <p:ext uri="{BB962C8B-B14F-4D97-AF65-F5344CB8AC3E}">
        <p14:creationId xmlns:p14="http://schemas.microsoft.com/office/powerpoint/2010/main" val="500667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35</a:t>
            </a:fld>
            <a:endParaRPr lang="en-US" dirty="0"/>
          </a:p>
        </p:txBody>
      </p:sp>
      <p:sp>
        <p:nvSpPr>
          <p:cNvPr id="4" name="Title 3"/>
          <p:cNvSpPr>
            <a:spLocks noGrp="1"/>
          </p:cNvSpPr>
          <p:nvPr>
            <p:ph type="title"/>
          </p:nvPr>
        </p:nvSpPr>
        <p:spPr/>
        <p:txBody>
          <a:bodyPr/>
          <a:lstStyle/>
          <a:p>
            <a:r>
              <a:rPr lang="en-US" dirty="0"/>
              <a:t>Types of Password Attacks</a:t>
            </a:r>
          </a:p>
        </p:txBody>
      </p:sp>
      <p:graphicFrame>
        <p:nvGraphicFramePr>
          <p:cNvPr id="5" name="Group 23"/>
          <p:cNvGraphicFramePr>
            <a:graphicFrameLocks noGrp="1"/>
          </p:cNvGraphicFramePr>
          <p:nvPr>
            <p:extLst>
              <p:ext uri="{D42A27DB-BD31-4B8C-83A1-F6EECF244321}">
                <p14:modId xmlns:p14="http://schemas.microsoft.com/office/powerpoint/2010/main" val="918677880"/>
              </p:ext>
            </p:extLst>
          </p:nvPr>
        </p:nvGraphicFramePr>
        <p:xfrm>
          <a:off x="960976" y="1447800"/>
          <a:ext cx="7239000" cy="4870704"/>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Password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Guessing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Individual, repeated attempts to guess a password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Use different common password values</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User's name</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Spouse's name</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A significant date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Stealing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Sniffing network communications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Reading handwritten password notes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Observing a user in the act of entering a password (shoulder surfing)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Dictionary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Automated password guessing</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Compares passwords against a list of possible values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Dictionary words and variants</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Letter substitution</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Appending numerals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Brute force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Use  password-cracking software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Try every possible alphanumeric combination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For cracking encrypted passwords</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27131896"/>
                  </a:ext>
                </a:extLst>
              </a:tr>
            </a:tbl>
          </a:graphicData>
        </a:graphic>
      </p:graphicFrame>
    </p:spTree>
    <p:extLst>
      <p:ext uri="{BB962C8B-B14F-4D97-AF65-F5344CB8AC3E}">
        <p14:creationId xmlns:p14="http://schemas.microsoft.com/office/powerpoint/2010/main" val="387595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36</a:t>
            </a:fld>
            <a:endParaRPr lang="en-US" dirty="0"/>
          </a:p>
        </p:txBody>
      </p:sp>
      <p:sp>
        <p:nvSpPr>
          <p:cNvPr id="4" name="Title 3"/>
          <p:cNvSpPr>
            <a:spLocks noGrp="1"/>
          </p:cNvSpPr>
          <p:nvPr>
            <p:ph type="title"/>
          </p:nvPr>
        </p:nvSpPr>
        <p:spPr/>
        <p:txBody>
          <a:bodyPr/>
          <a:lstStyle/>
          <a:p>
            <a:r>
              <a:rPr lang="en-US" dirty="0"/>
              <a:t>Types of Password Attacks (Cont.)</a:t>
            </a:r>
          </a:p>
        </p:txBody>
      </p:sp>
      <p:graphicFrame>
        <p:nvGraphicFramePr>
          <p:cNvPr id="5" name="Group 23"/>
          <p:cNvGraphicFramePr>
            <a:graphicFrameLocks noGrp="1"/>
          </p:cNvGraphicFramePr>
          <p:nvPr>
            <p:extLst>
              <p:ext uri="{D42A27DB-BD31-4B8C-83A1-F6EECF244321}">
                <p14:modId xmlns:p14="http://schemas.microsoft.com/office/powerpoint/2010/main" val="3939536663"/>
              </p:ext>
            </p:extLst>
          </p:nvPr>
        </p:nvGraphicFramePr>
        <p:xfrm>
          <a:off x="960976" y="2048256"/>
          <a:ext cx="7239000" cy="3285744"/>
        </p:xfrm>
        <a:graphic>
          <a:graphicData uri="http://schemas.openxmlformats.org/drawingml/2006/table">
            <a:tbl>
              <a:tblPr/>
              <a:tblGrid>
                <a:gridCol w="1782224">
                  <a:extLst>
                    <a:ext uri="{9D8B030D-6E8A-4147-A177-3AD203B41FA5}">
                      <a16:colId xmlns:a16="http://schemas.microsoft.com/office/drawing/2014/main" val="20000"/>
                    </a:ext>
                  </a:extLst>
                </a:gridCol>
                <a:gridCol w="5456776">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Password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Rainbow table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Use plaintext passwords and their hashes to crack passwords.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Generate hashes in advance.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Trade time saved for disk space.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Compare target hash to table entries.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565947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Hybrid password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Use multiple attack methods when trying to crack a password.</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Dictionary attack.</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Rainbow table attack.</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Brute force attack.</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5826271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Birthday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Exploit weaknesses in the algorithms used to generate hashes.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Identify what different inputs produce the same output.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331119686"/>
                  </a:ext>
                </a:extLst>
              </a:tr>
            </a:tbl>
          </a:graphicData>
        </a:graphic>
      </p:graphicFrame>
    </p:spTree>
    <p:extLst>
      <p:ext uri="{BB962C8B-B14F-4D97-AF65-F5344CB8AC3E}">
        <p14:creationId xmlns:p14="http://schemas.microsoft.com/office/powerpoint/2010/main" val="3767718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37</a:t>
            </a:fld>
            <a:endParaRPr lang="en-US" dirty="0"/>
          </a:p>
        </p:txBody>
      </p:sp>
      <p:sp>
        <p:nvSpPr>
          <p:cNvPr id="26" name="Content Placeholder 2"/>
          <p:cNvSpPr>
            <a:spLocks noGrp="1"/>
          </p:cNvSpPr>
          <p:nvPr>
            <p:ph idx="1"/>
          </p:nvPr>
        </p:nvSpPr>
        <p:spPr>
          <a:xfrm>
            <a:off x="651165" y="2455620"/>
            <a:ext cx="7850550" cy="820980"/>
          </a:xfrm>
        </p:spPr>
        <p:txBody>
          <a:bodyPr>
            <a:normAutofit/>
          </a:bodyPr>
          <a:lstStyle/>
          <a:p>
            <a:r>
              <a:rPr lang="en-US" dirty="0"/>
              <a:t>Primarily used to decipher encrypted passwords.</a:t>
            </a:r>
          </a:p>
          <a:p>
            <a:endParaRPr lang="en-US" dirty="0"/>
          </a:p>
        </p:txBody>
      </p:sp>
      <p:sp>
        <p:nvSpPr>
          <p:cNvPr id="4" name="Title 3"/>
          <p:cNvSpPr>
            <a:spLocks noGrp="1"/>
          </p:cNvSpPr>
          <p:nvPr>
            <p:ph type="title"/>
          </p:nvPr>
        </p:nvSpPr>
        <p:spPr/>
        <p:txBody>
          <a:bodyPr/>
          <a:lstStyle/>
          <a:p>
            <a:r>
              <a:rPr lang="en-US" dirty="0"/>
              <a:t>Cryptographic Attacks</a:t>
            </a:r>
          </a:p>
        </p:txBody>
      </p:sp>
      <p:sp>
        <p:nvSpPr>
          <p:cNvPr id="5" name="Content Placeholder 2"/>
          <p:cNvSpPr txBox="1">
            <a:spLocks/>
          </p:cNvSpPr>
          <p:nvPr/>
        </p:nvSpPr>
        <p:spPr>
          <a:xfrm>
            <a:off x="1752600" y="1378241"/>
            <a:ext cx="6973275" cy="11363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software attack that exploits weaknesses in cryptographic system elements, such as code, ciphers, protocols, and key-management systems.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tta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569" y="3746596"/>
            <a:ext cx="1357884" cy="1571625"/>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p:cNvGrpSpPr/>
          <p:nvPr/>
        </p:nvGrpSpPr>
        <p:grpSpPr>
          <a:xfrm>
            <a:off x="3287923" y="4676701"/>
            <a:ext cx="1190625" cy="1176682"/>
            <a:chOff x="2714349" y="2913326"/>
            <a:chExt cx="1190625" cy="1176682"/>
          </a:xfrm>
        </p:grpSpPr>
        <p:pic>
          <p:nvPicPr>
            <p:cNvPr id="2052" name="Picture 4" descr="at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349" y="3242283"/>
              <a:ext cx="1190625" cy="8477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2801478" y="2913326"/>
              <a:ext cx="531104" cy="691542"/>
            </a:xfrm>
            <a:prstGeom prst="rect">
              <a:avLst/>
            </a:prstGeom>
          </p:spPr>
        </p:pic>
        <p:pic>
          <p:nvPicPr>
            <p:cNvPr id="2054" name="Picture 6" descr="key_privat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481" y="2913326"/>
              <a:ext cx="531104" cy="691542"/>
            </a:xfrm>
            <a:prstGeom prst="rect">
              <a:avLst/>
            </a:prstGeom>
            <a:noFill/>
            <a:extLst>
              <a:ext uri="{909E8E84-426E-40DD-AFC4-6F175D3DCCD1}">
                <a14:hiddenFill xmlns:a14="http://schemas.microsoft.com/office/drawing/2010/main">
                  <a:solidFill>
                    <a:srgbClr val="FFFFFF"/>
                  </a:solidFill>
                </a14:hiddenFill>
              </a:ext>
            </a:extLst>
          </p:spPr>
        </p:pic>
      </p:grpSp>
      <p:pic>
        <p:nvPicPr>
          <p:cNvPr id="2056" name="Picture 8" descr="Cryptograph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0847" y="4187017"/>
            <a:ext cx="718603" cy="93568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do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0792" y="4180707"/>
            <a:ext cx="718219" cy="1018161"/>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304"/>
          <p:cNvSpPr>
            <a:spLocks noChangeArrowheads="1"/>
          </p:cNvSpPr>
          <p:nvPr/>
        </p:nvSpPr>
        <p:spPr bwMode="auto">
          <a:xfrm>
            <a:off x="5975821" y="5343551"/>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Line 311"/>
          <p:cNvSpPr>
            <a:spLocks noChangeShapeType="1"/>
          </p:cNvSpPr>
          <p:nvPr/>
        </p:nvSpPr>
        <p:spPr bwMode="auto">
          <a:xfrm>
            <a:off x="2099451" y="4516447"/>
            <a:ext cx="1123083" cy="489211"/>
          </a:xfrm>
          <a:prstGeom prst="line">
            <a:avLst/>
          </a:prstGeom>
          <a:noFill/>
          <a:ln w="1905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3" name="Picture 22"/>
          <p:cNvPicPr>
            <a:picLocks noChangeAspect="1"/>
          </p:cNvPicPr>
          <p:nvPr/>
        </p:nvPicPr>
        <p:blipFill>
          <a:blip r:embed="rId9"/>
          <a:stretch>
            <a:fillRect/>
          </a:stretch>
        </p:blipFill>
        <p:spPr>
          <a:xfrm>
            <a:off x="6887334" y="4973777"/>
            <a:ext cx="885949" cy="1274623"/>
          </a:xfrm>
          <a:prstGeom prst="rect">
            <a:avLst/>
          </a:prstGeom>
        </p:spPr>
      </p:pic>
      <p:pic>
        <p:nvPicPr>
          <p:cNvPr id="2060" name="Picture 12" descr="lock"/>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86400" y="3859540"/>
            <a:ext cx="568894" cy="81591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unlock"/>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61766" y="3859540"/>
            <a:ext cx="733182" cy="88783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9"/>
          <a:stretch>
            <a:fillRect/>
          </a:stretch>
        </p:blipFill>
        <p:spPr>
          <a:xfrm>
            <a:off x="4815828" y="4973777"/>
            <a:ext cx="885949" cy="1274623"/>
          </a:xfrm>
          <a:prstGeom prst="rect">
            <a:avLst/>
          </a:prstGeom>
        </p:spPr>
      </p:pic>
    </p:spTree>
    <p:extLst>
      <p:ext uri="{BB962C8B-B14F-4D97-AF65-F5344CB8AC3E}">
        <p14:creationId xmlns:p14="http://schemas.microsoft.com/office/powerpoint/2010/main" val="2391864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38</a:t>
            </a:fld>
            <a:endParaRPr lang="en-US" dirty="0"/>
          </a:p>
        </p:txBody>
      </p:sp>
      <p:sp>
        <p:nvSpPr>
          <p:cNvPr id="4" name="Title 3"/>
          <p:cNvSpPr>
            <a:spLocks noGrp="1"/>
          </p:cNvSpPr>
          <p:nvPr>
            <p:ph type="title"/>
          </p:nvPr>
        </p:nvSpPr>
        <p:spPr/>
        <p:txBody>
          <a:bodyPr/>
          <a:lstStyle/>
          <a:p>
            <a:r>
              <a:rPr lang="en-US" dirty="0"/>
              <a:t>Types of Cryptographic Attacks</a:t>
            </a:r>
          </a:p>
        </p:txBody>
      </p:sp>
      <p:graphicFrame>
        <p:nvGraphicFramePr>
          <p:cNvPr id="5" name="Group 23"/>
          <p:cNvGraphicFramePr>
            <a:graphicFrameLocks noGrp="1"/>
          </p:cNvGraphicFramePr>
          <p:nvPr>
            <p:extLst>
              <p:ext uri="{D42A27DB-BD31-4B8C-83A1-F6EECF244321}">
                <p14:modId xmlns:p14="http://schemas.microsoft.com/office/powerpoint/2010/main" val="1542732455"/>
              </p:ext>
            </p:extLst>
          </p:nvPr>
        </p:nvGraphicFramePr>
        <p:xfrm>
          <a:off x="960976" y="1905000"/>
          <a:ext cx="7239000" cy="4145280"/>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Known plaintext attack (KPA)</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Attacker has a plaintext message and its corresponding ciphertext.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Attacker tries to derive the correlation between them to determine the encryption key.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Chosen plaintext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encrypts a selected plaintext message.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analyzes the resulting ciphertext to crack the cipher.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uses attack results to iteratively repeat the attack for an adaptive chosen plaintext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Ciphertext-only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has access to ciphertext.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tries to use frequency analysis or other methods to break the cipher.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mn-lt"/>
                          <a:ea typeface="+mn-ea"/>
                          <a:cs typeface="Calibri"/>
                        </a:rPr>
                        <a:t>Chosen ciphertext attack</a:t>
                      </a: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Attacker analyzes a selected ciphertext message and tries to find the matching plaintext.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Attacker uses the attack results to iteratively repeat the attack for an adaptive chosen ciphertext attack.</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27131896"/>
                  </a:ext>
                </a:extLst>
              </a:tr>
            </a:tbl>
          </a:graphicData>
        </a:graphic>
      </p:graphicFrame>
    </p:spTree>
    <p:extLst>
      <p:ext uri="{BB962C8B-B14F-4D97-AF65-F5344CB8AC3E}">
        <p14:creationId xmlns:p14="http://schemas.microsoft.com/office/powerpoint/2010/main" val="24355838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39</a:t>
            </a:fld>
            <a:endParaRPr lang="en-US" dirty="0"/>
          </a:p>
        </p:txBody>
      </p:sp>
      <p:sp>
        <p:nvSpPr>
          <p:cNvPr id="4" name="Title 3"/>
          <p:cNvSpPr>
            <a:spLocks noGrp="1"/>
          </p:cNvSpPr>
          <p:nvPr>
            <p:ph type="title"/>
          </p:nvPr>
        </p:nvSpPr>
        <p:spPr/>
        <p:txBody>
          <a:bodyPr>
            <a:normAutofit fontScale="90000"/>
          </a:bodyPr>
          <a:lstStyle/>
          <a:p>
            <a:r>
              <a:rPr lang="en-US" dirty="0"/>
              <a:t>Types of Cryptographic Attacks (Cont.)</a:t>
            </a:r>
          </a:p>
        </p:txBody>
      </p:sp>
      <p:graphicFrame>
        <p:nvGraphicFramePr>
          <p:cNvPr id="5" name="Group 23"/>
          <p:cNvGraphicFramePr>
            <a:graphicFrameLocks noGrp="1"/>
          </p:cNvGraphicFramePr>
          <p:nvPr>
            <p:extLst>
              <p:ext uri="{D42A27DB-BD31-4B8C-83A1-F6EECF244321}">
                <p14:modId xmlns:p14="http://schemas.microsoft.com/office/powerpoint/2010/main" val="3295068748"/>
              </p:ext>
            </p:extLst>
          </p:nvPr>
        </p:nvGraphicFramePr>
        <p:xfrm>
          <a:off x="960976" y="2493264"/>
          <a:ext cx="7239000" cy="2688336"/>
        </p:xfrm>
        <a:graphic>
          <a:graphicData uri="http://schemas.openxmlformats.org/drawingml/2006/table">
            <a:tbl>
              <a:tblPr/>
              <a:tblGrid>
                <a:gridCol w="1934624">
                  <a:extLst>
                    <a:ext uri="{9D8B030D-6E8A-4147-A177-3AD203B41FA5}">
                      <a16:colId xmlns:a16="http://schemas.microsoft.com/office/drawing/2014/main" val="20000"/>
                    </a:ext>
                  </a:extLst>
                </a:gridCol>
                <a:gridCol w="5304376">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Cryptographic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Downgrade attack</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exploits the need for backward compatibility.</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forces a computer to abandon the use of encrypted messages in favor of plaintext messages.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mn-lt"/>
                          <a:ea typeface="+mn-ea"/>
                          <a:cs typeface="Calibri"/>
                        </a:rPr>
                        <a:t>Replay attack</a:t>
                      </a: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Attacker intercepts session keys or authentication traffic.</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Attacker uses them later to authenticate and gain access.</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2713189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mn-lt"/>
                          <a:ea typeface="+mn-ea"/>
                          <a:cs typeface="Calibri"/>
                        </a:rPr>
                        <a:t>Weak implementation attacks</a:t>
                      </a: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Focus on how the cryptographic system is implemented.</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(Other cryptographic attacks focus on the algorithm used to encrypt the targeted data.) </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356594700"/>
                  </a:ext>
                </a:extLst>
              </a:tr>
            </a:tbl>
          </a:graphicData>
        </a:graphic>
      </p:graphicFrame>
    </p:spTree>
    <p:extLst>
      <p:ext uri="{BB962C8B-B14F-4D97-AF65-F5344CB8AC3E}">
        <p14:creationId xmlns:p14="http://schemas.microsoft.com/office/powerpoint/2010/main" val="1046268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a:t>
            </a:fld>
            <a:endParaRPr lang="en-US" dirty="0"/>
          </a:p>
        </p:txBody>
      </p:sp>
      <p:sp>
        <p:nvSpPr>
          <p:cNvPr id="4" name="Title 3"/>
          <p:cNvSpPr>
            <a:spLocks noGrp="1"/>
          </p:cNvSpPr>
          <p:nvPr>
            <p:ph type="title"/>
          </p:nvPr>
        </p:nvSpPr>
        <p:spPr/>
        <p:txBody>
          <a:bodyPr/>
          <a:lstStyle/>
          <a:p>
            <a:r>
              <a:rPr lang="en-US" dirty="0"/>
              <a:t>Threat Actors</a:t>
            </a:r>
          </a:p>
        </p:txBody>
      </p:sp>
      <p:sp>
        <p:nvSpPr>
          <p:cNvPr id="7" name="Content Placeholder 2"/>
          <p:cNvSpPr>
            <a:spLocks noGrp="1"/>
          </p:cNvSpPr>
          <p:nvPr>
            <p:ph idx="1"/>
          </p:nvPr>
        </p:nvSpPr>
        <p:spPr>
          <a:xfrm>
            <a:off x="609599" y="2597440"/>
            <a:ext cx="8192475" cy="2507960"/>
          </a:xfrm>
        </p:spPr>
        <p:txBody>
          <a:bodyPr>
            <a:normAutofit/>
          </a:bodyPr>
          <a:lstStyle/>
          <a:p>
            <a:r>
              <a:rPr lang="en-US" dirty="0"/>
              <a:t>Script kiddies</a:t>
            </a:r>
          </a:p>
          <a:p>
            <a:r>
              <a:rPr lang="en-US" dirty="0"/>
              <a:t>Hacktivists</a:t>
            </a:r>
          </a:p>
          <a:p>
            <a:r>
              <a:rPr lang="en-US" dirty="0"/>
              <a:t>Organized crime</a:t>
            </a:r>
          </a:p>
          <a:p>
            <a:r>
              <a:rPr lang="en-US" dirty="0"/>
              <a:t>Nation states</a:t>
            </a:r>
          </a:p>
          <a:p>
            <a:r>
              <a:rPr lang="en-US" dirty="0"/>
              <a:t>Insiders</a:t>
            </a:r>
          </a:p>
          <a:p>
            <a:r>
              <a:rPr lang="en-US" dirty="0"/>
              <a:t>Competitors</a:t>
            </a:r>
          </a:p>
        </p:txBody>
      </p:sp>
      <p:sp>
        <p:nvSpPr>
          <p:cNvPr id="5" name="Content Placeholder 2"/>
          <p:cNvSpPr txBox="1">
            <a:spLocks/>
          </p:cNvSpPr>
          <p:nvPr/>
        </p:nvSpPr>
        <p:spPr>
          <a:xfrm>
            <a:off x="1752600" y="1454442"/>
            <a:ext cx="6973275" cy="10302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 entity that is partially or wholly responsible for an incident that affects or potentially affects an organization’s security. Also referred to as </a:t>
            </a:r>
            <a:r>
              <a:rPr lang="en-US" b="1" dirty="0">
                <a:solidFill>
                  <a:srgbClr val="0070C0"/>
                </a:solidFill>
              </a:rPr>
              <a:t>malicious actor</a:t>
            </a:r>
            <a:r>
              <a:rPr lang="en-US" dirty="0">
                <a:solidFill>
                  <a:srgbClr val="0070C0"/>
                </a:solidFill>
              </a:rPr>
              <a: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069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40</a:t>
            </a:fld>
            <a:endParaRPr lang="en-US" dirty="0"/>
          </a:p>
        </p:txBody>
      </p:sp>
      <p:sp>
        <p:nvSpPr>
          <p:cNvPr id="18" name="Content Placeholder 2"/>
          <p:cNvSpPr>
            <a:spLocks noGrp="1"/>
          </p:cNvSpPr>
          <p:nvPr>
            <p:ph idx="1"/>
          </p:nvPr>
        </p:nvSpPr>
        <p:spPr>
          <a:xfrm>
            <a:off x="651165" y="3065220"/>
            <a:ext cx="7850550" cy="1801128"/>
          </a:xfrm>
        </p:spPr>
        <p:txBody>
          <a:bodyPr>
            <a:normAutofit/>
          </a:bodyPr>
          <a:lstStyle/>
          <a:p>
            <a:r>
              <a:rPr lang="en-US" dirty="0"/>
              <a:t>Typically delivered via Trojan or other malware.</a:t>
            </a:r>
          </a:p>
          <a:p>
            <a:r>
              <a:rPr lang="en-US" dirty="0"/>
              <a:t>Backdoor software listens for commands on an open port.</a:t>
            </a:r>
          </a:p>
          <a:p>
            <a:r>
              <a:rPr lang="en-US" dirty="0"/>
              <a:t>Attacker can send commands and disrupt the target computer.</a:t>
            </a:r>
          </a:p>
          <a:p>
            <a:r>
              <a:rPr lang="en-US" dirty="0"/>
              <a:t>Backdoor access not always detected, so it can be persistent.</a:t>
            </a:r>
          </a:p>
          <a:p>
            <a:endParaRPr lang="en-US" dirty="0"/>
          </a:p>
        </p:txBody>
      </p:sp>
      <p:sp>
        <p:nvSpPr>
          <p:cNvPr id="4" name="Title 3"/>
          <p:cNvSpPr>
            <a:spLocks noGrp="1"/>
          </p:cNvSpPr>
          <p:nvPr>
            <p:ph type="title"/>
          </p:nvPr>
        </p:nvSpPr>
        <p:spPr/>
        <p:txBody>
          <a:bodyPr/>
          <a:lstStyle/>
          <a:p>
            <a:r>
              <a:rPr lang="en-US" dirty="0"/>
              <a:t>Backdoor Attacks</a:t>
            </a:r>
          </a:p>
        </p:txBody>
      </p:sp>
      <p:sp>
        <p:nvSpPr>
          <p:cNvPr id="14" name="Content Placeholder 2"/>
          <p:cNvSpPr txBox="1">
            <a:spLocks/>
          </p:cNvSpPr>
          <p:nvPr/>
        </p:nvSpPr>
        <p:spPr>
          <a:xfrm>
            <a:off x="1752600" y="1378241"/>
            <a:ext cx="6973275" cy="15173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Backdoor attack</a:t>
            </a:r>
            <a:r>
              <a:rPr lang="en-US" dirty="0">
                <a:solidFill>
                  <a:srgbClr val="0070C0"/>
                </a:solidFill>
              </a:rPr>
              <a:t>: An attack where the attacker uses a software application or bogus user account to gain access to a system and its resources.</a:t>
            </a:r>
          </a:p>
          <a:p>
            <a:pPr marL="0" indent="0">
              <a:buNone/>
            </a:pPr>
            <a:r>
              <a:rPr lang="en-US" b="1" dirty="0">
                <a:solidFill>
                  <a:srgbClr val="0070C0"/>
                </a:solidFill>
              </a:rPr>
              <a:t>Backdoor</a:t>
            </a:r>
            <a:r>
              <a:rPr lang="en-US" dirty="0">
                <a:solidFill>
                  <a:srgbClr val="0070C0"/>
                </a:solidFill>
              </a:rPr>
              <a:t>: A mechanism for gaining access to a computer that bypasses or subverts the normal authentication methods.</a:t>
            </a:r>
          </a:p>
        </p:txBody>
      </p:sp>
      <p:pic>
        <p:nvPicPr>
          <p:cNvPr id="15"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9530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20" name="Content Placeholder 2"/>
          <p:cNvSpPr txBox="1">
            <a:spLocks/>
          </p:cNvSpPr>
          <p:nvPr/>
        </p:nvSpPr>
        <p:spPr>
          <a:xfrm>
            <a:off x="1752600" y="5033617"/>
            <a:ext cx="6973275" cy="6238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Takeover attack</a:t>
            </a:r>
            <a:r>
              <a:rPr lang="en-US" dirty="0">
                <a:solidFill>
                  <a:srgbClr val="0070C0"/>
                </a:solidFill>
              </a:rPr>
              <a:t>: A software attack that provides remote access and control.</a:t>
            </a:r>
          </a:p>
        </p:txBody>
      </p:sp>
    </p:spTree>
    <p:extLst>
      <p:ext uri="{BB962C8B-B14F-4D97-AF65-F5344CB8AC3E}">
        <p14:creationId xmlns:p14="http://schemas.microsoft.com/office/powerpoint/2010/main" val="3463482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41</a:t>
            </a:fld>
            <a:endParaRPr lang="en-US" dirty="0"/>
          </a:p>
        </p:txBody>
      </p:sp>
      <p:sp>
        <p:nvSpPr>
          <p:cNvPr id="4" name="Title 3"/>
          <p:cNvSpPr>
            <a:spLocks noGrp="1"/>
          </p:cNvSpPr>
          <p:nvPr>
            <p:ph type="title"/>
          </p:nvPr>
        </p:nvSpPr>
        <p:spPr/>
        <p:txBody>
          <a:bodyPr/>
          <a:lstStyle/>
          <a:p>
            <a:r>
              <a:rPr lang="en-US" dirty="0"/>
              <a:t>Backdoor Attacks (Cont.)</a:t>
            </a:r>
          </a:p>
        </p:txBody>
      </p:sp>
      <p:grpSp>
        <p:nvGrpSpPr>
          <p:cNvPr id="3" name="Group 2"/>
          <p:cNvGrpSpPr/>
          <p:nvPr/>
        </p:nvGrpSpPr>
        <p:grpSpPr>
          <a:xfrm>
            <a:off x="760722" y="2514600"/>
            <a:ext cx="7648172" cy="1851499"/>
            <a:chOff x="436485" y="2895600"/>
            <a:chExt cx="7648172" cy="1851499"/>
          </a:xfrm>
        </p:grpSpPr>
        <p:sp>
          <p:nvSpPr>
            <p:cNvPr id="5" name="Line 5"/>
            <p:cNvSpPr>
              <a:spLocks noChangeShapeType="1"/>
            </p:cNvSpPr>
            <p:nvPr/>
          </p:nvSpPr>
          <p:spPr bwMode="auto">
            <a:xfrm>
              <a:off x="2517775" y="3704111"/>
              <a:ext cx="3810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9" name="Picture 5" descr="D:\content\093022\Trojan Hors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4138" y="3146899"/>
              <a:ext cx="1171575"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842" y="3704111"/>
              <a:ext cx="1072455" cy="7635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D:\content\093022\accoun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461" y="3385024"/>
              <a:ext cx="5349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307"/>
            <p:cNvSpPr txBox="1">
              <a:spLocks noChangeArrowheads="1"/>
            </p:cNvSpPr>
            <p:nvPr/>
          </p:nvSpPr>
          <p:spPr bwMode="auto">
            <a:xfrm>
              <a:off x="5900738" y="4454711"/>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noProof="0" dirty="0">
                  <a:solidFill>
                    <a:srgbClr val="000000"/>
                  </a:solidFill>
                  <a:latin typeface="Calibri"/>
                  <a:cs typeface="Calibri"/>
                </a:rPr>
                <a:t>Backdoor account</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pic>
          <p:nvPicPr>
            <p:cNvPr id="12" name="Picture 11"/>
            <p:cNvPicPr>
              <a:picLocks noChangeAspect="1"/>
            </p:cNvPicPr>
            <p:nvPr/>
          </p:nvPicPr>
          <p:blipFill>
            <a:blip r:embed="rId5"/>
            <a:stretch>
              <a:fillRect/>
            </a:stretch>
          </p:blipFill>
          <p:spPr>
            <a:xfrm>
              <a:off x="436485" y="3146899"/>
              <a:ext cx="2161905" cy="1247619"/>
            </a:xfrm>
            <a:prstGeom prst="rect">
              <a:avLst/>
            </a:prstGeom>
          </p:spPr>
        </p:pic>
        <p:pic>
          <p:nvPicPr>
            <p:cNvPr id="17" name="Picture 16"/>
            <p:cNvPicPr>
              <a:picLocks noChangeAspect="1"/>
            </p:cNvPicPr>
            <p:nvPr/>
          </p:nvPicPr>
          <p:blipFill>
            <a:blip r:embed="rId6"/>
            <a:stretch>
              <a:fillRect/>
            </a:stretch>
          </p:blipFill>
          <p:spPr>
            <a:xfrm>
              <a:off x="7198708" y="2895600"/>
              <a:ext cx="885949" cy="1274623"/>
            </a:xfrm>
            <a:prstGeom prst="rect">
              <a:avLst/>
            </a:prstGeom>
          </p:spPr>
        </p:pic>
      </p:grpSp>
    </p:spTree>
    <p:extLst>
      <p:ext uri="{BB962C8B-B14F-4D97-AF65-F5344CB8AC3E}">
        <p14:creationId xmlns:p14="http://schemas.microsoft.com/office/powerpoint/2010/main" val="5172036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42</a:t>
            </a:fld>
            <a:endParaRPr lang="en-US" dirty="0"/>
          </a:p>
        </p:txBody>
      </p:sp>
      <p:sp>
        <p:nvSpPr>
          <p:cNvPr id="16" name="Content Placeholder 2"/>
          <p:cNvSpPr>
            <a:spLocks noGrp="1"/>
          </p:cNvSpPr>
          <p:nvPr>
            <p:ph idx="1"/>
          </p:nvPr>
        </p:nvSpPr>
        <p:spPr>
          <a:xfrm>
            <a:off x="651165" y="2743200"/>
            <a:ext cx="7850550" cy="1295400"/>
          </a:xfrm>
        </p:spPr>
        <p:txBody>
          <a:bodyPr>
            <a:normAutofit/>
          </a:bodyPr>
          <a:lstStyle/>
          <a:p>
            <a:r>
              <a:rPr lang="en-US" dirty="0"/>
              <a:t>Threaten app and web servers, users, back-end systems, and the software itself.</a:t>
            </a:r>
          </a:p>
          <a:p>
            <a:r>
              <a:rPr lang="en-US" dirty="0"/>
              <a:t>Lead to authentication breaches, impersonation, information disclosure, source code issues, and other breaches</a:t>
            </a:r>
          </a:p>
        </p:txBody>
      </p:sp>
      <p:sp>
        <p:nvSpPr>
          <p:cNvPr id="4" name="Title 3"/>
          <p:cNvSpPr>
            <a:spLocks noGrp="1"/>
          </p:cNvSpPr>
          <p:nvPr>
            <p:ph type="title"/>
          </p:nvPr>
        </p:nvSpPr>
        <p:spPr/>
        <p:txBody>
          <a:bodyPr/>
          <a:lstStyle/>
          <a:p>
            <a:r>
              <a:rPr lang="en-US" dirty="0"/>
              <a:t>Application Attacks</a:t>
            </a:r>
          </a:p>
        </p:txBody>
      </p:sp>
      <p:sp>
        <p:nvSpPr>
          <p:cNvPr id="5" name="Content Placeholder 2"/>
          <p:cNvSpPr txBox="1">
            <a:spLocks/>
          </p:cNvSpPr>
          <p:nvPr/>
        </p:nvSpPr>
        <p:spPr>
          <a:xfrm>
            <a:off x="1752600" y="1378241"/>
            <a:ext cx="6973275" cy="825998"/>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Application attack</a:t>
            </a:r>
            <a:r>
              <a:rPr lang="en-US" dirty="0">
                <a:solidFill>
                  <a:srgbClr val="0070C0"/>
                </a:solidFill>
              </a:rPr>
              <a:t>: A software attack that targets web-based and other client-server applications. </a:t>
            </a:r>
          </a:p>
          <a:p>
            <a:pPr marL="0" indent="0">
              <a:buNone/>
            </a:pPr>
            <a:endParaRPr lang="en-US" dirty="0">
              <a:solidFill>
                <a:srgbClr val="0070C0"/>
              </a:solidFill>
            </a:endParaRPr>
          </a:p>
          <a:p>
            <a:pPr marL="0" indent="0">
              <a:buNone/>
            </a:pPr>
            <a:endParaRPr lang="en-US"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2"/>
          <p:cNvSpPr txBox="1">
            <a:spLocks/>
          </p:cNvSpPr>
          <p:nvPr/>
        </p:nvSpPr>
        <p:spPr>
          <a:xfrm>
            <a:off x="1752600" y="4654840"/>
            <a:ext cx="6973275" cy="15935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Source code</a:t>
            </a:r>
            <a:r>
              <a:rPr lang="en-US" dirty="0">
                <a:solidFill>
                  <a:srgbClr val="0070C0"/>
                </a:solidFill>
              </a:rPr>
              <a:t>: Software instructions, written in a human-readable programming language, that get compiled into machine code to be executed by a computer.</a:t>
            </a:r>
            <a:endParaRPr lang="en-US" b="1" dirty="0">
              <a:solidFill>
                <a:srgbClr val="0070C0"/>
              </a:solidFill>
            </a:endParaRPr>
          </a:p>
        </p:txBody>
      </p:sp>
      <p:pic>
        <p:nvPicPr>
          <p:cNvPr id="18"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571999"/>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667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43</a:t>
            </a:fld>
            <a:endParaRPr lang="en-US" dirty="0"/>
          </a:p>
        </p:txBody>
      </p:sp>
      <p:sp>
        <p:nvSpPr>
          <p:cNvPr id="4" name="Title 3"/>
          <p:cNvSpPr>
            <a:spLocks noGrp="1"/>
          </p:cNvSpPr>
          <p:nvPr>
            <p:ph type="title"/>
          </p:nvPr>
        </p:nvSpPr>
        <p:spPr/>
        <p:txBody>
          <a:bodyPr/>
          <a:lstStyle/>
          <a:p>
            <a:r>
              <a:rPr lang="en-US" dirty="0"/>
              <a:t>Application Attacks (Cont.) </a:t>
            </a:r>
          </a:p>
        </p:txBody>
      </p:sp>
      <p:sp>
        <p:nvSpPr>
          <p:cNvPr id="16" name="Content Placeholder 2"/>
          <p:cNvSpPr txBox="1">
            <a:spLocks/>
          </p:cNvSpPr>
          <p:nvPr/>
        </p:nvSpPr>
        <p:spPr>
          <a:xfrm>
            <a:off x="1752600" y="1378241"/>
            <a:ext cx="6973275" cy="15935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Client-side attack</a:t>
            </a:r>
            <a:r>
              <a:rPr lang="en-US" dirty="0">
                <a:solidFill>
                  <a:srgbClr val="0070C0"/>
                </a:solidFill>
              </a:rPr>
              <a:t>: A software attack that exploits the trust relationship between a client and the server it connects to.</a:t>
            </a:r>
          </a:p>
          <a:p>
            <a:pPr marL="0" indent="0">
              <a:buNone/>
            </a:pPr>
            <a:r>
              <a:rPr lang="en-US" b="1" dirty="0">
                <a:solidFill>
                  <a:srgbClr val="0070C0"/>
                </a:solidFill>
              </a:rPr>
              <a:t>Web application attack</a:t>
            </a:r>
            <a:r>
              <a:rPr lang="en-US" dirty="0">
                <a:solidFill>
                  <a:srgbClr val="0070C0"/>
                </a:solidFill>
              </a:rPr>
              <a:t>: An application attack that focuses on those applications that run in web browsers.</a:t>
            </a:r>
            <a:endParaRPr lang="en-US" b="1" dirty="0">
              <a:solidFill>
                <a:srgbClr val="0070C0"/>
              </a:solidFill>
            </a:endParaRPr>
          </a:p>
        </p:txBody>
      </p:sp>
      <p:pic>
        <p:nvPicPr>
          <p:cNvPr id="1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p:cNvGrpSpPr/>
          <p:nvPr/>
        </p:nvGrpSpPr>
        <p:grpSpPr>
          <a:xfrm>
            <a:off x="1003126" y="4191000"/>
            <a:ext cx="7156304" cy="1360860"/>
            <a:chOff x="355870" y="4647828"/>
            <a:chExt cx="7156304" cy="1360860"/>
          </a:xfrm>
        </p:grpSpPr>
        <p:sp>
          <p:nvSpPr>
            <p:cNvPr id="8" name="Rounded Rectangle 6"/>
            <p:cNvSpPr/>
            <p:nvPr/>
          </p:nvSpPr>
          <p:spPr>
            <a:xfrm>
              <a:off x="2960716" y="5562600"/>
              <a:ext cx="3234162" cy="446088"/>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Known flaws in applications provide access to web and client-server applications.</a:t>
              </a:r>
            </a:p>
          </p:txBody>
        </p:sp>
        <p:sp>
          <p:nvSpPr>
            <p:cNvPr id="9" name="Line 5"/>
            <p:cNvSpPr>
              <a:spLocks noChangeShapeType="1"/>
            </p:cNvSpPr>
            <p:nvPr/>
          </p:nvSpPr>
          <p:spPr bwMode="auto">
            <a:xfrm>
              <a:off x="2517775" y="5298642"/>
              <a:ext cx="3810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pic>
          <p:nvPicPr>
            <p:cNvPr id="14" name="Picture 7" descr="D:\content\A+\new icons\data_brok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00" y="4938711"/>
              <a:ext cx="990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p:cNvSpPr/>
            <p:nvPr/>
          </p:nvSpPr>
          <p:spPr>
            <a:xfrm>
              <a:off x="4076700" y="4938712"/>
              <a:ext cx="990600" cy="238125"/>
            </a:xfrm>
            <a:prstGeom prst="rect">
              <a:avLst/>
            </a:prstGeom>
            <a:no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pic>
          <p:nvPicPr>
            <p:cNvPr id="7" name="Picture 6"/>
            <p:cNvPicPr>
              <a:picLocks noChangeAspect="1"/>
            </p:cNvPicPr>
            <p:nvPr/>
          </p:nvPicPr>
          <p:blipFill>
            <a:blip r:embed="rId4"/>
            <a:stretch>
              <a:fillRect/>
            </a:stretch>
          </p:blipFill>
          <p:spPr>
            <a:xfrm>
              <a:off x="355870" y="4674832"/>
              <a:ext cx="2161905" cy="1247619"/>
            </a:xfrm>
            <a:prstGeom prst="rect">
              <a:avLst/>
            </a:prstGeom>
          </p:spPr>
        </p:pic>
        <p:pic>
          <p:nvPicPr>
            <p:cNvPr id="18" name="Picture 17"/>
            <p:cNvPicPr>
              <a:picLocks noChangeAspect="1"/>
            </p:cNvPicPr>
            <p:nvPr/>
          </p:nvPicPr>
          <p:blipFill>
            <a:blip r:embed="rId5"/>
            <a:stretch>
              <a:fillRect/>
            </a:stretch>
          </p:blipFill>
          <p:spPr>
            <a:xfrm>
              <a:off x="6626225" y="4647828"/>
              <a:ext cx="885949" cy="1274623"/>
            </a:xfrm>
            <a:prstGeom prst="rect">
              <a:avLst/>
            </a:prstGeom>
          </p:spPr>
        </p:pic>
      </p:grpSp>
    </p:spTree>
    <p:extLst>
      <p:ext uri="{BB962C8B-B14F-4D97-AF65-F5344CB8AC3E}">
        <p14:creationId xmlns:p14="http://schemas.microsoft.com/office/powerpoint/2010/main" val="4076852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44</a:t>
            </a:fld>
            <a:endParaRPr lang="en-US" dirty="0"/>
          </a:p>
        </p:txBody>
      </p:sp>
      <p:sp>
        <p:nvSpPr>
          <p:cNvPr id="4" name="Title 3"/>
          <p:cNvSpPr>
            <a:spLocks noGrp="1"/>
          </p:cNvSpPr>
          <p:nvPr>
            <p:ph type="title"/>
          </p:nvPr>
        </p:nvSpPr>
        <p:spPr/>
        <p:txBody>
          <a:bodyPr/>
          <a:lstStyle/>
          <a:p>
            <a:r>
              <a:rPr lang="en-US" dirty="0"/>
              <a:t>Types of Application Attacks</a:t>
            </a:r>
          </a:p>
        </p:txBody>
      </p:sp>
      <p:graphicFrame>
        <p:nvGraphicFramePr>
          <p:cNvPr id="5" name="Group 23"/>
          <p:cNvGraphicFramePr>
            <a:graphicFrameLocks noGrp="1"/>
          </p:cNvGraphicFramePr>
          <p:nvPr>
            <p:extLst>
              <p:ext uri="{D42A27DB-BD31-4B8C-83A1-F6EECF244321}">
                <p14:modId xmlns:p14="http://schemas.microsoft.com/office/powerpoint/2010/main" val="4291111295"/>
              </p:ext>
            </p:extLst>
          </p:nvPr>
        </p:nvGraphicFramePr>
        <p:xfrm>
          <a:off x="657574" y="1399032"/>
          <a:ext cx="7828852" cy="4925568"/>
        </p:xfrm>
        <a:graphic>
          <a:graphicData uri="http://schemas.openxmlformats.org/drawingml/2006/table">
            <a:tbl>
              <a:tblPr/>
              <a:tblGrid>
                <a:gridCol w="2266252">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Application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Cross-site scripting (XSS)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mn-lt"/>
                        </a:rPr>
                        <a:t>Injects malicious scripts into trusted websites.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mn-lt"/>
                        </a:rPr>
                        <a:t>Scripts to run when a user visits the site.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mn-lt"/>
                        </a:rPr>
                        <a:t>Similar to watering-hole attacks.</a:t>
                      </a:r>
                      <a:endParaRPr kumimoji="0" lang="en-US" sz="1400" b="0" i="0" u="none" strike="noStrike" cap="none" normalizeH="0" baseline="0" dirty="0">
                        <a:ln>
                          <a:noFill/>
                        </a:ln>
                        <a:solidFill>
                          <a:schemeClr val="tx1"/>
                        </a:solidFill>
                        <a:effectLst/>
                        <a:latin typeface="+mn-lt"/>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XSRF</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T</a:t>
                      </a:r>
                      <a:r>
                        <a:rPr kumimoji="0" lang="en-US" sz="1400" b="0" i="0" u="none" strike="noStrike" kern="1200" cap="none" normalizeH="0" baseline="0" dirty="0">
                          <a:ln>
                            <a:noFill/>
                          </a:ln>
                          <a:solidFill>
                            <a:schemeClr val="tx1"/>
                          </a:solidFill>
                          <a:effectLst/>
                          <a:latin typeface="+mn-lt"/>
                          <a:ea typeface="+mn-ea"/>
                          <a:cs typeface="Calibri"/>
                        </a:rPr>
                        <a:t>akes advantage of the trust established between an authorized user of a website and the website itself.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Exploits a web browser's trust in a user's unexpired browser cookies.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Target websites use input from trusted authenticated users who use browser cookies to automatically authenticate.</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563344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Command injection attacks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SQL injection.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LDAP injection.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XML injection.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Directory traversal.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Zero day exploit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Attack that occurs immediately after a vulnerability is identified.</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The protection level is at its lowest. </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27131896"/>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400" b="1" i="0" u="none" strike="noStrike" kern="1200" cap="none" normalizeH="0" baseline="0" dirty="0">
                          <a:ln>
                            <a:noFill/>
                          </a:ln>
                          <a:solidFill>
                            <a:schemeClr val="tx1"/>
                          </a:solidFill>
                          <a:effectLst/>
                          <a:latin typeface="+mn-lt"/>
                          <a:ea typeface="+mn-ea"/>
                          <a:cs typeface="Calibri"/>
                        </a:rPr>
                        <a:t>Buffer overflow</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endParaRPr kumimoji="0" lang="en-US" sz="1400" b="1"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Exploits fixed data buffer sizes in a target piece of software.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Sends data that is too large for the buffer, causing the application to crash.</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007791536"/>
                  </a:ext>
                </a:extLst>
              </a:tr>
            </a:tbl>
          </a:graphicData>
        </a:graphic>
      </p:graphicFrame>
    </p:spTree>
    <p:extLst>
      <p:ext uri="{BB962C8B-B14F-4D97-AF65-F5344CB8AC3E}">
        <p14:creationId xmlns:p14="http://schemas.microsoft.com/office/powerpoint/2010/main" val="18358930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45</a:t>
            </a:fld>
            <a:endParaRPr lang="en-US" dirty="0"/>
          </a:p>
        </p:txBody>
      </p:sp>
      <p:sp>
        <p:nvSpPr>
          <p:cNvPr id="4" name="Title 3"/>
          <p:cNvSpPr>
            <a:spLocks noGrp="1"/>
          </p:cNvSpPr>
          <p:nvPr>
            <p:ph type="title"/>
          </p:nvPr>
        </p:nvSpPr>
        <p:spPr/>
        <p:txBody>
          <a:bodyPr/>
          <a:lstStyle/>
          <a:p>
            <a:r>
              <a:rPr lang="en-US" dirty="0"/>
              <a:t>Driver Manipulation</a:t>
            </a:r>
          </a:p>
        </p:txBody>
      </p:sp>
      <p:sp>
        <p:nvSpPr>
          <p:cNvPr id="5" name="Content Placeholder 2"/>
          <p:cNvSpPr txBox="1">
            <a:spLocks/>
          </p:cNvSpPr>
          <p:nvPr/>
        </p:nvSpPr>
        <p:spPr>
          <a:xfrm>
            <a:off x="1752600" y="1378240"/>
            <a:ext cx="6973275" cy="34223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Driver manipulation</a:t>
            </a:r>
            <a:r>
              <a:rPr lang="en-US" dirty="0">
                <a:solidFill>
                  <a:srgbClr val="0070C0"/>
                </a:solidFill>
              </a:rPr>
              <a:t>: A software attack where the attacker rewrites or replaces the legitimate device driver or application programming interface (API) to enable malicious activity to be performed.</a:t>
            </a:r>
          </a:p>
          <a:p>
            <a:pPr marL="0" indent="0">
              <a:buNone/>
            </a:pPr>
            <a:r>
              <a:rPr lang="en-US" b="1" dirty="0">
                <a:solidFill>
                  <a:srgbClr val="0070C0"/>
                </a:solidFill>
              </a:rPr>
              <a:t>Shimming</a:t>
            </a:r>
            <a:r>
              <a:rPr lang="en-US" dirty="0">
                <a:solidFill>
                  <a:srgbClr val="0070C0"/>
                </a:solidFill>
              </a:rPr>
              <a:t>: The process of developing and implementing additional code between an application and the operating system to enable functionality that would otherwise be unavailable.</a:t>
            </a:r>
          </a:p>
          <a:p>
            <a:pPr marL="0" indent="0">
              <a:buNone/>
            </a:pPr>
            <a:r>
              <a:rPr lang="en-US" b="1" dirty="0">
                <a:solidFill>
                  <a:srgbClr val="0070C0"/>
                </a:solidFill>
              </a:rPr>
              <a:t>Refactoring</a:t>
            </a:r>
            <a:r>
              <a:rPr lang="en-US" dirty="0">
                <a:solidFill>
                  <a:srgbClr val="0070C0"/>
                </a:solidFill>
              </a:rPr>
              <a:t>: The process of restructuring application code to improve its design without affecting the external behavior of the application, or to enable it to handle particular situations.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2514600" y="5032484"/>
            <a:ext cx="4118107" cy="1596916"/>
            <a:chOff x="3120893" y="5032484"/>
            <a:chExt cx="4118107" cy="1596916"/>
          </a:xfrm>
        </p:grpSpPr>
        <p:pic>
          <p:nvPicPr>
            <p:cNvPr id="3076" name="Picture 4" descr="at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719" y="5569744"/>
              <a:ext cx="1488281" cy="105965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ri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893" y="5032484"/>
              <a:ext cx="1190625" cy="1181100"/>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304"/>
            <p:cNvSpPr>
              <a:spLocks noChangeArrowheads="1"/>
            </p:cNvSpPr>
            <p:nvPr/>
          </p:nvSpPr>
          <p:spPr bwMode="auto">
            <a:xfrm>
              <a:off x="4724400" y="5318234"/>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9" name="Picture 2" descr="driv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9282" y="5032484"/>
              <a:ext cx="1190625" cy="11811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516252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46</a:t>
            </a:fld>
            <a:endParaRPr lang="en-US" dirty="0"/>
          </a:p>
        </p:txBody>
      </p:sp>
      <p:sp>
        <p:nvSpPr>
          <p:cNvPr id="23" name="Content Placeholder 2"/>
          <p:cNvSpPr>
            <a:spLocks noGrp="1"/>
          </p:cNvSpPr>
          <p:nvPr>
            <p:ph idx="1"/>
          </p:nvPr>
        </p:nvSpPr>
        <p:spPr>
          <a:xfrm>
            <a:off x="651165" y="3505200"/>
            <a:ext cx="7850550" cy="1828800"/>
          </a:xfrm>
        </p:spPr>
        <p:txBody>
          <a:bodyPr>
            <a:normAutofit/>
          </a:bodyPr>
          <a:lstStyle/>
          <a:p>
            <a:r>
              <a:rPr lang="en-US" dirty="0"/>
              <a:t>Vertical escalation (elevation)</a:t>
            </a:r>
          </a:p>
          <a:p>
            <a:pPr lvl="1"/>
            <a:r>
              <a:rPr lang="en-US" dirty="0"/>
              <a:t>Where a user or application is able to access functionality or data that should not be available to them.</a:t>
            </a:r>
          </a:p>
          <a:p>
            <a:r>
              <a:rPr lang="en-US" dirty="0"/>
              <a:t>Horizontal escalation</a:t>
            </a:r>
          </a:p>
          <a:p>
            <a:pPr lvl="1"/>
            <a:r>
              <a:rPr lang="en-US" dirty="0"/>
              <a:t>Where a user accesses functionality or data that is intended for another user. </a:t>
            </a:r>
          </a:p>
        </p:txBody>
      </p:sp>
      <p:sp>
        <p:nvSpPr>
          <p:cNvPr id="4" name="Title 3"/>
          <p:cNvSpPr>
            <a:spLocks noGrp="1"/>
          </p:cNvSpPr>
          <p:nvPr>
            <p:ph type="title"/>
          </p:nvPr>
        </p:nvSpPr>
        <p:spPr/>
        <p:txBody>
          <a:bodyPr/>
          <a:lstStyle/>
          <a:p>
            <a:r>
              <a:rPr lang="en-US" dirty="0"/>
              <a:t>Privilege Escalation</a:t>
            </a:r>
          </a:p>
        </p:txBody>
      </p:sp>
      <p:sp>
        <p:nvSpPr>
          <p:cNvPr id="5" name="Content Placeholder 2"/>
          <p:cNvSpPr txBox="1">
            <a:spLocks/>
          </p:cNvSpPr>
          <p:nvPr/>
        </p:nvSpPr>
        <p:spPr>
          <a:xfrm>
            <a:off x="1752600" y="1378241"/>
            <a:ext cx="6973275" cy="11363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The practice of exploiting flaws in an operating system or other application to gain a greater level of access than was intended for the user or application.</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782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47</a:t>
            </a:fld>
            <a:endParaRPr lang="en-US" dirty="0"/>
          </a:p>
        </p:txBody>
      </p:sp>
      <p:sp>
        <p:nvSpPr>
          <p:cNvPr id="4" name="Title 3"/>
          <p:cNvSpPr>
            <a:spLocks noGrp="1"/>
          </p:cNvSpPr>
          <p:nvPr>
            <p:ph type="title"/>
          </p:nvPr>
        </p:nvSpPr>
        <p:spPr/>
        <p:txBody>
          <a:bodyPr/>
          <a:lstStyle/>
          <a:p>
            <a:r>
              <a:rPr lang="en-US" dirty="0"/>
              <a:t>Privilege Escalation (Cont.)</a:t>
            </a:r>
          </a:p>
        </p:txBody>
      </p:sp>
      <p:pic>
        <p:nvPicPr>
          <p:cNvPr id="4098" name="Picture 2" descr="us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444341"/>
            <a:ext cx="4113450" cy="19415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07"/>
          <p:cNvSpPr txBox="1">
            <a:spLocks noChangeArrowheads="1"/>
          </p:cNvSpPr>
          <p:nvPr/>
        </p:nvSpPr>
        <p:spPr bwMode="auto">
          <a:xfrm>
            <a:off x="2659818" y="5696745"/>
            <a:ext cx="149066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ACL: Read Only</a:t>
            </a:r>
          </a:p>
        </p:txBody>
      </p:sp>
      <p:pic>
        <p:nvPicPr>
          <p:cNvPr id="4104" name="Picture 8" descr="poli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5105" y="4767917"/>
            <a:ext cx="700088" cy="892969"/>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1350354" y="4615540"/>
            <a:ext cx="1331652" cy="1045346"/>
            <a:chOff x="3907585" y="3859062"/>
            <a:chExt cx="1331652" cy="1045346"/>
          </a:xfrm>
        </p:grpSpPr>
        <p:pic>
          <p:nvPicPr>
            <p:cNvPr id="4106" name="Picture 10" descr="fol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8137" y="3859062"/>
              <a:ext cx="11811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loc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7585" y="4385295"/>
              <a:ext cx="361950" cy="5191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5617554" y="4538289"/>
            <a:ext cx="1382702" cy="1045346"/>
            <a:chOff x="6284584" y="3859062"/>
            <a:chExt cx="1382702" cy="1045346"/>
          </a:xfrm>
        </p:grpSpPr>
        <p:pic>
          <p:nvPicPr>
            <p:cNvPr id="15" name="Picture 10" descr="fold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6186" y="3859062"/>
              <a:ext cx="1181100" cy="923925"/>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unloc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84584" y="4385295"/>
              <a:ext cx="466725" cy="519113"/>
            </a:xfrm>
            <a:prstGeom prst="rect">
              <a:avLst/>
            </a:prstGeom>
            <a:noFill/>
            <a:extLst>
              <a:ext uri="{909E8E84-426E-40DD-AFC4-6F175D3DCCD1}">
                <a14:hiddenFill xmlns:a14="http://schemas.microsoft.com/office/drawing/2010/main">
                  <a:solidFill>
                    <a:srgbClr val="FFFFFF"/>
                  </a:solidFill>
                </a14:hiddenFill>
              </a:ext>
            </a:extLst>
          </p:spPr>
        </p:pic>
      </p:grpSp>
      <p:sp>
        <p:nvSpPr>
          <p:cNvPr id="18" name="Text Box 307"/>
          <p:cNvSpPr txBox="1">
            <a:spLocks noChangeArrowheads="1"/>
          </p:cNvSpPr>
          <p:nvPr/>
        </p:nvSpPr>
        <p:spPr bwMode="auto">
          <a:xfrm>
            <a:off x="6549355" y="5696745"/>
            <a:ext cx="2400726" cy="3230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ACL: Read/Write/Delete</a:t>
            </a:r>
          </a:p>
        </p:txBody>
      </p:sp>
      <p:pic>
        <p:nvPicPr>
          <p:cNvPr id="19" name="Picture 8" descr="poli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4441" y="4767940"/>
            <a:ext cx="700088" cy="892969"/>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43"/>
          <p:cNvSpPr/>
          <p:nvPr/>
        </p:nvSpPr>
        <p:spPr>
          <a:xfrm>
            <a:off x="6388106" y="4339851"/>
            <a:ext cx="1295285" cy="274638"/>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Escalated user</a:t>
            </a:r>
          </a:p>
        </p:txBody>
      </p:sp>
      <p:sp>
        <p:nvSpPr>
          <p:cNvPr id="21" name="Rounded Rectangle 143"/>
          <p:cNvSpPr/>
          <p:nvPr/>
        </p:nvSpPr>
        <p:spPr>
          <a:xfrm>
            <a:off x="2223977" y="4339851"/>
            <a:ext cx="884697" cy="274638"/>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Group</a:t>
            </a:r>
          </a:p>
        </p:txBody>
      </p:sp>
      <p:sp>
        <p:nvSpPr>
          <p:cNvPr id="9" name="Arrow: Curved Down 8"/>
          <p:cNvSpPr/>
          <p:nvPr/>
        </p:nvSpPr>
        <p:spPr>
          <a:xfrm>
            <a:off x="3381177" y="1925406"/>
            <a:ext cx="3455577" cy="707884"/>
          </a:xfrm>
          <a:prstGeom prst="curvedDownArrow">
            <a:avLst/>
          </a:prstGeom>
          <a:solidFill>
            <a:srgbClr val="FF0000"/>
          </a:solidFill>
          <a:ln w="28575" cap="flat" cmpd="sng" algn="ctr">
            <a:solidFill>
              <a:srgbClr val="FF0000"/>
            </a:solidFill>
            <a:prstDash val="solid"/>
          </a:ln>
          <a:effectLst/>
        </p:spPr>
        <p:txBody>
          <a:bodyPr rtlCol="0" anchor="ctr"/>
          <a:lstStyle/>
          <a:p>
            <a:pPr algn="ctr" defTabSz="914400"/>
            <a:endParaRPr lang="en-US" sz="1100" b="1" kern="0" dirty="0">
              <a:solidFill>
                <a:srgbClr val="FF0000"/>
              </a:solidFill>
              <a:latin typeface="Arial"/>
            </a:endParaRPr>
          </a:p>
        </p:txBody>
      </p:sp>
      <p:pic>
        <p:nvPicPr>
          <p:cNvPr id="4112" name="Picture 16" descr="user_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4830" y="2480889"/>
            <a:ext cx="1621835" cy="1505063"/>
          </a:xfrm>
          <a:prstGeom prst="rect">
            <a:avLst/>
          </a:prstGeom>
          <a:noFill/>
          <a:extLst>
            <a:ext uri="{909E8E84-426E-40DD-AFC4-6F175D3DCCD1}">
              <a14:hiddenFill xmlns:a14="http://schemas.microsoft.com/office/drawing/2010/main">
                <a:solidFill>
                  <a:srgbClr val="FFFFFF"/>
                </a:solidFill>
              </a14:hiddenFill>
            </a:ext>
          </a:extLst>
        </p:spPr>
      </p:pic>
      <p:sp>
        <p:nvSpPr>
          <p:cNvPr id="24" name="Line 167"/>
          <p:cNvSpPr>
            <a:spLocks noChangeShapeType="1"/>
          </p:cNvSpPr>
          <p:nvPr/>
        </p:nvSpPr>
        <p:spPr bwMode="auto">
          <a:xfrm rot="5400000">
            <a:off x="4777766" y="2231651"/>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Rounded Rectangle 149"/>
          <p:cNvSpPr/>
          <p:nvPr/>
        </p:nvSpPr>
        <p:spPr>
          <a:xfrm>
            <a:off x="4293579" y="2206252"/>
            <a:ext cx="147637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Vertical escalation</a:t>
            </a:r>
          </a:p>
        </p:txBody>
      </p:sp>
    </p:spTree>
    <p:extLst>
      <p:ext uri="{BB962C8B-B14F-4D97-AF65-F5344CB8AC3E}">
        <p14:creationId xmlns:p14="http://schemas.microsoft.com/office/powerpoint/2010/main" val="3554836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48</a:t>
            </a:fld>
            <a:endParaRPr lang="en-US" dirty="0"/>
          </a:p>
        </p:txBody>
      </p:sp>
      <p:sp>
        <p:nvSpPr>
          <p:cNvPr id="7" name="Content Placeholder 2"/>
          <p:cNvSpPr>
            <a:spLocks noGrp="1"/>
          </p:cNvSpPr>
          <p:nvPr>
            <p:ph idx="1"/>
          </p:nvPr>
        </p:nvSpPr>
        <p:spPr>
          <a:xfrm>
            <a:off x="341925" y="1295399"/>
            <a:ext cx="8460150" cy="1700087"/>
          </a:xfrm>
        </p:spPr>
        <p:txBody>
          <a:bodyPr/>
          <a:lstStyle/>
          <a:p>
            <a:r>
              <a:rPr lang="en-US" dirty="0"/>
              <a:t>Standard network protocol in use worldwide.</a:t>
            </a:r>
          </a:p>
          <a:p>
            <a:r>
              <a:rPr lang="en-US" dirty="0"/>
              <a:t>Layered suite of multiple protocols.</a:t>
            </a:r>
          </a:p>
          <a:p>
            <a:r>
              <a:rPr lang="en-US" dirty="0"/>
              <a:t>Enables communication between hosts.</a:t>
            </a:r>
          </a:p>
          <a:p>
            <a:r>
              <a:rPr lang="en-US" dirty="0"/>
              <a:t>Host addresses and host names.</a:t>
            </a:r>
          </a:p>
        </p:txBody>
      </p:sp>
      <p:sp>
        <p:nvSpPr>
          <p:cNvPr id="4" name="Title 3"/>
          <p:cNvSpPr>
            <a:spLocks noGrp="1"/>
          </p:cNvSpPr>
          <p:nvPr>
            <p:ph type="title"/>
          </p:nvPr>
        </p:nvSpPr>
        <p:spPr/>
        <p:txBody>
          <a:bodyPr/>
          <a:lstStyle/>
          <a:p>
            <a:r>
              <a:rPr lang="en-US" dirty="0"/>
              <a:t>TCP/IP Basics</a:t>
            </a:r>
          </a:p>
        </p:txBody>
      </p:sp>
      <p:sp>
        <p:nvSpPr>
          <p:cNvPr id="5" name="Content Placeholder 2"/>
          <p:cNvSpPr txBox="1">
            <a:spLocks/>
          </p:cNvSpPr>
          <p:nvPr/>
        </p:nvSpPr>
        <p:spPr>
          <a:xfrm>
            <a:off x="1752600" y="2978441"/>
            <a:ext cx="6973275" cy="12125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Three-way handshake</a:t>
            </a:r>
            <a:r>
              <a:rPr lang="en-US" dirty="0">
                <a:solidFill>
                  <a:srgbClr val="0070C0"/>
                </a:solidFill>
              </a:rPr>
              <a:t>: The process by which a TCP connection is completed between two hosts.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895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1828800" y="4360865"/>
            <a:ext cx="1829055" cy="1829055"/>
          </a:xfrm>
          <a:prstGeom prst="rect">
            <a:avLst/>
          </a:prstGeom>
        </p:spPr>
      </p:pic>
      <p:pic>
        <p:nvPicPr>
          <p:cNvPr id="19" name="Picture 18"/>
          <p:cNvPicPr>
            <a:picLocks noChangeAspect="1"/>
          </p:cNvPicPr>
          <p:nvPr/>
        </p:nvPicPr>
        <p:blipFill>
          <a:blip r:embed="rId4"/>
          <a:stretch>
            <a:fillRect/>
          </a:stretch>
        </p:blipFill>
        <p:spPr>
          <a:xfrm>
            <a:off x="5510293" y="4478753"/>
            <a:ext cx="1107436" cy="1593278"/>
          </a:xfrm>
          <a:prstGeom prst="rect">
            <a:avLst/>
          </a:prstGeom>
        </p:spPr>
      </p:pic>
      <p:sp>
        <p:nvSpPr>
          <p:cNvPr id="24" name="Line 300"/>
          <p:cNvSpPr>
            <a:spLocks noChangeShapeType="1"/>
          </p:cNvSpPr>
          <p:nvPr/>
        </p:nvSpPr>
        <p:spPr bwMode="auto">
          <a:xfrm>
            <a:off x="3898274" y="4800600"/>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5" name="Rounded Rectangle 146"/>
          <p:cNvSpPr/>
          <p:nvPr/>
        </p:nvSpPr>
        <p:spPr>
          <a:xfrm>
            <a:off x="3657600" y="4593755"/>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1</a:t>
            </a:r>
          </a:p>
        </p:txBody>
      </p:sp>
      <p:sp>
        <p:nvSpPr>
          <p:cNvPr id="26" name="Line 300"/>
          <p:cNvSpPr>
            <a:spLocks noChangeShapeType="1"/>
          </p:cNvSpPr>
          <p:nvPr/>
        </p:nvSpPr>
        <p:spPr bwMode="auto">
          <a:xfrm>
            <a:off x="3886200" y="5867400"/>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7" name="Line 300"/>
          <p:cNvSpPr>
            <a:spLocks noChangeShapeType="1"/>
          </p:cNvSpPr>
          <p:nvPr/>
        </p:nvSpPr>
        <p:spPr bwMode="auto">
          <a:xfrm flipH="1">
            <a:off x="3886200" y="5334000"/>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8" name="Rounded Rectangle 146"/>
          <p:cNvSpPr/>
          <p:nvPr/>
        </p:nvSpPr>
        <p:spPr>
          <a:xfrm>
            <a:off x="5102225" y="5127155"/>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2</a:t>
            </a:r>
          </a:p>
        </p:txBody>
      </p:sp>
      <p:sp>
        <p:nvSpPr>
          <p:cNvPr id="29" name="Rounded Rectangle 146"/>
          <p:cNvSpPr/>
          <p:nvPr/>
        </p:nvSpPr>
        <p:spPr>
          <a:xfrm>
            <a:off x="3657600" y="5660555"/>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3</a:t>
            </a:r>
          </a:p>
        </p:txBody>
      </p:sp>
      <p:sp>
        <p:nvSpPr>
          <p:cNvPr id="30" name="Text Box 307"/>
          <p:cNvSpPr txBox="1">
            <a:spLocks noChangeArrowheads="1"/>
          </p:cNvSpPr>
          <p:nvPr/>
        </p:nvSpPr>
        <p:spPr bwMode="auto">
          <a:xfrm>
            <a:off x="3823855" y="4487196"/>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 packet</a:t>
            </a:r>
          </a:p>
        </p:txBody>
      </p:sp>
      <p:sp>
        <p:nvSpPr>
          <p:cNvPr id="31" name="Text Box 307"/>
          <p:cNvSpPr txBox="1">
            <a:spLocks noChangeArrowheads="1"/>
          </p:cNvSpPr>
          <p:nvPr/>
        </p:nvSpPr>
        <p:spPr bwMode="auto">
          <a:xfrm>
            <a:off x="3767138" y="5056910"/>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SYN-ACK packet</a:t>
            </a:r>
          </a:p>
        </p:txBody>
      </p:sp>
      <p:sp>
        <p:nvSpPr>
          <p:cNvPr id="32" name="Text Box 307"/>
          <p:cNvSpPr txBox="1">
            <a:spLocks noChangeArrowheads="1"/>
          </p:cNvSpPr>
          <p:nvPr/>
        </p:nvSpPr>
        <p:spPr bwMode="auto">
          <a:xfrm>
            <a:off x="3843338" y="5575012"/>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ACK packet</a:t>
            </a:r>
          </a:p>
        </p:txBody>
      </p:sp>
    </p:spTree>
    <p:extLst>
      <p:ext uri="{BB962C8B-B14F-4D97-AF65-F5344CB8AC3E}">
        <p14:creationId xmlns:p14="http://schemas.microsoft.com/office/powerpoint/2010/main" val="3397091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49</a:t>
            </a:fld>
            <a:endParaRPr lang="en-US" dirty="0"/>
          </a:p>
        </p:txBody>
      </p:sp>
      <p:sp>
        <p:nvSpPr>
          <p:cNvPr id="4" name="Title 3"/>
          <p:cNvSpPr>
            <a:spLocks noGrp="1"/>
          </p:cNvSpPr>
          <p:nvPr>
            <p:ph type="title"/>
          </p:nvPr>
        </p:nvSpPr>
        <p:spPr/>
        <p:txBody>
          <a:bodyPr/>
          <a:lstStyle/>
          <a:p>
            <a:r>
              <a:rPr lang="en-US" dirty="0"/>
              <a:t>TCP/IP Basics (Cont.)</a:t>
            </a:r>
          </a:p>
        </p:txBody>
      </p:sp>
      <p:grpSp>
        <p:nvGrpSpPr>
          <p:cNvPr id="5" name="Group 4"/>
          <p:cNvGrpSpPr/>
          <p:nvPr/>
        </p:nvGrpSpPr>
        <p:grpSpPr>
          <a:xfrm>
            <a:off x="3733921" y="2362200"/>
            <a:ext cx="1697117" cy="3124200"/>
            <a:chOff x="3733921" y="3505200"/>
            <a:chExt cx="1697117" cy="3124200"/>
          </a:xfrm>
        </p:grpSpPr>
        <p:grpSp>
          <p:nvGrpSpPr>
            <p:cNvPr id="6" name="Group 5"/>
            <p:cNvGrpSpPr/>
            <p:nvPr/>
          </p:nvGrpSpPr>
          <p:grpSpPr>
            <a:xfrm>
              <a:off x="3733921" y="3505200"/>
              <a:ext cx="1697117" cy="746731"/>
              <a:chOff x="3747285" y="3873759"/>
              <a:chExt cx="1697117" cy="746731"/>
            </a:xfrm>
          </p:grpSpPr>
          <p:pic>
            <p:nvPicPr>
              <p:cNvPr id="16" name="Picture 8" descr="abstractio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285" y="3873759"/>
                <a:ext cx="1697117" cy="746731"/>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307"/>
              <p:cNvSpPr txBox="1">
                <a:spLocks noChangeArrowheads="1"/>
              </p:cNvSpPr>
              <p:nvPr/>
            </p:nvSpPr>
            <p:spPr bwMode="auto">
              <a:xfrm>
                <a:off x="3775979" y="4000903"/>
                <a:ext cx="1639728" cy="492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chemeClr val="bg2"/>
                    </a:solidFill>
                    <a:effectLst/>
                    <a:uLnTx/>
                    <a:uFillTx/>
                    <a:latin typeface="Calibri"/>
                    <a:cs typeface="Calibri"/>
                  </a:rPr>
                  <a:t>Network</a:t>
                </a:r>
                <a:r>
                  <a:rPr kumimoji="0" lang="en-US" sz="1300" b="1" i="0" u="none" strike="noStrike" kern="0" cap="none" spc="0" normalizeH="0" noProof="0" dirty="0">
                    <a:ln>
                      <a:noFill/>
                    </a:ln>
                    <a:solidFill>
                      <a:schemeClr val="bg2"/>
                    </a:solidFill>
                    <a:effectLst/>
                    <a:uLnTx/>
                    <a:uFillTx/>
                    <a:latin typeface="Calibri"/>
                    <a:cs typeface="Calibri"/>
                  </a:rPr>
                  <a:t> Interface</a:t>
                </a:r>
                <a:r>
                  <a:rPr kumimoji="0" lang="en-US" sz="1300" b="1" i="0" u="none" strike="noStrike" kern="0" cap="none" spc="0" normalizeH="0" baseline="0" noProof="0" dirty="0">
                    <a:ln>
                      <a:noFill/>
                    </a:ln>
                    <a:solidFill>
                      <a:schemeClr val="bg2"/>
                    </a:solidFill>
                    <a:effectLst/>
                    <a:uLnTx/>
                    <a:uFillTx/>
                    <a:latin typeface="Calibri"/>
                    <a:cs typeface="Calibri"/>
                  </a:rPr>
                  <a:t>/</a:t>
                </a:r>
                <a:br>
                  <a:rPr kumimoji="0" lang="en-US" sz="1300" b="1" i="0" u="none" strike="noStrike" kern="0" cap="none" spc="0" normalizeH="0" baseline="0" noProof="0" dirty="0">
                    <a:ln>
                      <a:noFill/>
                    </a:ln>
                    <a:solidFill>
                      <a:schemeClr val="bg2"/>
                    </a:solidFill>
                    <a:effectLst/>
                    <a:uLnTx/>
                    <a:uFillTx/>
                    <a:latin typeface="Calibri"/>
                    <a:cs typeface="Calibri"/>
                  </a:rPr>
                </a:br>
                <a:r>
                  <a:rPr kumimoji="0" lang="en-US" sz="1300" b="1" i="0" u="none" strike="noStrike" kern="0" cap="none" spc="0" normalizeH="0" baseline="0" noProof="0" dirty="0">
                    <a:ln>
                      <a:noFill/>
                    </a:ln>
                    <a:solidFill>
                      <a:schemeClr val="bg2"/>
                    </a:solidFill>
                    <a:effectLst/>
                    <a:uLnTx/>
                    <a:uFillTx/>
                    <a:latin typeface="Calibri"/>
                    <a:cs typeface="Calibri"/>
                  </a:rPr>
                  <a:t>Data</a:t>
                </a:r>
                <a:r>
                  <a:rPr kumimoji="0" lang="en-US" sz="1300" b="1" i="0" u="none" strike="noStrike" kern="0" cap="none" spc="0" normalizeH="0" noProof="0" dirty="0">
                    <a:ln>
                      <a:noFill/>
                    </a:ln>
                    <a:solidFill>
                      <a:schemeClr val="bg2"/>
                    </a:solidFill>
                    <a:effectLst/>
                    <a:uLnTx/>
                    <a:uFillTx/>
                    <a:latin typeface="Calibri"/>
                    <a:cs typeface="Calibri"/>
                  </a:rPr>
                  <a:t> Link</a:t>
                </a:r>
                <a:endParaRPr kumimoji="0" lang="en-US" sz="1300" b="1" i="0" u="none" strike="noStrike" kern="0" cap="none" spc="0" normalizeH="0" baseline="0" noProof="0" dirty="0">
                  <a:ln>
                    <a:noFill/>
                  </a:ln>
                  <a:solidFill>
                    <a:schemeClr val="bg2"/>
                  </a:solidFill>
                  <a:effectLst/>
                  <a:uLnTx/>
                  <a:uFillTx/>
                  <a:latin typeface="Calibri"/>
                  <a:cs typeface="Calibri"/>
                </a:endParaRPr>
              </a:p>
            </p:txBody>
          </p:sp>
        </p:grpSp>
        <p:grpSp>
          <p:nvGrpSpPr>
            <p:cNvPr id="7" name="Group 6"/>
            <p:cNvGrpSpPr/>
            <p:nvPr/>
          </p:nvGrpSpPr>
          <p:grpSpPr>
            <a:xfrm>
              <a:off x="3733921" y="4297690"/>
              <a:ext cx="1697117" cy="746731"/>
              <a:chOff x="3718474" y="4622787"/>
              <a:chExt cx="1697117" cy="746731"/>
            </a:xfrm>
          </p:grpSpPr>
          <p:pic>
            <p:nvPicPr>
              <p:cNvPr id="14" name="Picture 6" descr="abstractio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474" y="4622787"/>
                <a:ext cx="1697117" cy="746731"/>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307"/>
              <p:cNvSpPr txBox="1">
                <a:spLocks noChangeArrowheads="1"/>
              </p:cNvSpPr>
              <p:nvPr/>
            </p:nvSpPr>
            <p:spPr bwMode="auto">
              <a:xfrm>
                <a:off x="3747168" y="4849958"/>
                <a:ext cx="1639728"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chemeClr val="bg2"/>
                    </a:solidFill>
                    <a:effectLst/>
                    <a:uLnTx/>
                    <a:uFillTx/>
                    <a:latin typeface="Calibri"/>
                    <a:cs typeface="Calibri"/>
                  </a:rPr>
                  <a:t>Internet</a:t>
                </a:r>
              </a:p>
            </p:txBody>
          </p:sp>
        </p:grpSp>
        <p:grpSp>
          <p:nvGrpSpPr>
            <p:cNvPr id="8" name="Group 7"/>
            <p:cNvGrpSpPr/>
            <p:nvPr/>
          </p:nvGrpSpPr>
          <p:grpSpPr>
            <a:xfrm>
              <a:off x="3733921" y="5090180"/>
              <a:ext cx="1697117" cy="746731"/>
              <a:chOff x="3733800" y="5003483"/>
              <a:chExt cx="1697117" cy="746731"/>
            </a:xfrm>
          </p:grpSpPr>
          <p:pic>
            <p:nvPicPr>
              <p:cNvPr id="12" name="Picture 4" descr="abstractio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003483"/>
                <a:ext cx="1697117" cy="7467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307"/>
              <p:cNvSpPr txBox="1">
                <a:spLocks noChangeArrowheads="1"/>
              </p:cNvSpPr>
              <p:nvPr/>
            </p:nvSpPr>
            <p:spPr bwMode="auto">
              <a:xfrm>
                <a:off x="4073287" y="5230654"/>
                <a:ext cx="1018142"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chemeClr val="bg2"/>
                    </a:solidFill>
                    <a:effectLst/>
                    <a:uLnTx/>
                    <a:uFillTx/>
                    <a:latin typeface="Calibri"/>
                    <a:cs typeface="Calibri"/>
                  </a:rPr>
                  <a:t>Transport</a:t>
                </a:r>
              </a:p>
            </p:txBody>
          </p:sp>
        </p:grpSp>
        <p:grpSp>
          <p:nvGrpSpPr>
            <p:cNvPr id="9" name="Group 8"/>
            <p:cNvGrpSpPr/>
            <p:nvPr/>
          </p:nvGrpSpPr>
          <p:grpSpPr>
            <a:xfrm>
              <a:off x="3733921" y="5882669"/>
              <a:ext cx="1697117" cy="746731"/>
              <a:chOff x="3761139" y="5568344"/>
              <a:chExt cx="1697117" cy="746731"/>
            </a:xfrm>
          </p:grpSpPr>
          <p:pic>
            <p:nvPicPr>
              <p:cNvPr id="10" name="Picture 2" descr="abstraction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139" y="5568344"/>
                <a:ext cx="1697117" cy="7467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 Box 307"/>
              <p:cNvSpPr txBox="1">
                <a:spLocks noChangeArrowheads="1"/>
              </p:cNvSpPr>
              <p:nvPr/>
            </p:nvSpPr>
            <p:spPr bwMode="auto">
              <a:xfrm>
                <a:off x="3789833" y="5795515"/>
                <a:ext cx="1639728"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chemeClr val="bg2"/>
                    </a:solidFill>
                    <a:effectLst/>
                    <a:uLnTx/>
                    <a:uFillTx/>
                    <a:latin typeface="Calibri"/>
                    <a:cs typeface="Calibri"/>
                  </a:rPr>
                  <a:t>Application</a:t>
                </a:r>
              </a:p>
            </p:txBody>
          </p:sp>
        </p:grpSp>
      </p:grpSp>
    </p:spTree>
    <p:extLst>
      <p:ext uri="{BB962C8B-B14F-4D97-AF65-F5344CB8AC3E}">
        <p14:creationId xmlns:p14="http://schemas.microsoft.com/office/powerpoint/2010/main" val="2825052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a:t>
            </a:fld>
            <a:endParaRPr lang="en-US" dirty="0"/>
          </a:p>
        </p:txBody>
      </p:sp>
      <p:sp>
        <p:nvSpPr>
          <p:cNvPr id="4" name="Title 3"/>
          <p:cNvSpPr>
            <a:spLocks noGrp="1"/>
          </p:cNvSpPr>
          <p:nvPr>
            <p:ph type="title"/>
          </p:nvPr>
        </p:nvSpPr>
        <p:spPr/>
        <p:txBody>
          <a:bodyPr/>
          <a:lstStyle/>
          <a:p>
            <a:r>
              <a:rPr lang="en-US" dirty="0"/>
              <a:t>Threat Actors (Cont.)</a:t>
            </a:r>
          </a:p>
        </p:txBody>
      </p:sp>
      <p:sp>
        <p:nvSpPr>
          <p:cNvPr id="5" name="Content Placeholder 2"/>
          <p:cNvSpPr txBox="1">
            <a:spLocks/>
          </p:cNvSpPr>
          <p:nvPr/>
        </p:nvSpPr>
        <p:spPr>
          <a:xfrm>
            <a:off x="1752600" y="1454442"/>
            <a:ext cx="6973275" cy="373380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b="1" dirty="0">
                <a:solidFill>
                  <a:srgbClr val="0070C0"/>
                </a:solidFill>
              </a:rPr>
              <a:t>Script kiddie</a:t>
            </a:r>
            <a:r>
              <a:rPr lang="en-US" dirty="0">
                <a:solidFill>
                  <a:srgbClr val="0070C0"/>
                </a:solidFill>
              </a:rPr>
              <a:t>: An inexperienced hacker with limited technical knowledge who relies on automated tools to hack.</a:t>
            </a:r>
          </a:p>
          <a:p>
            <a:pPr marL="0" indent="0">
              <a:buNone/>
            </a:pPr>
            <a:r>
              <a:rPr lang="en-US" b="1" dirty="0">
                <a:solidFill>
                  <a:srgbClr val="0070C0"/>
                </a:solidFill>
              </a:rPr>
              <a:t>Hacktivist</a:t>
            </a:r>
            <a:r>
              <a:rPr lang="en-US" dirty="0">
                <a:solidFill>
                  <a:srgbClr val="0070C0"/>
                </a:solidFill>
              </a:rPr>
              <a:t>: A hacker who gains unauthorized access to and causes disruption in a computer system to achieve political or social change.</a:t>
            </a:r>
          </a:p>
          <a:p>
            <a:pPr marL="0" indent="0">
              <a:buNone/>
            </a:pPr>
            <a:r>
              <a:rPr lang="en-US" b="1" dirty="0">
                <a:solidFill>
                  <a:srgbClr val="0070C0"/>
                </a:solidFill>
              </a:rPr>
              <a:t>Insider</a:t>
            </a:r>
            <a:r>
              <a:rPr lang="en-US" dirty="0">
                <a:solidFill>
                  <a:srgbClr val="0070C0"/>
                </a:solidFill>
              </a:rPr>
              <a:t>: Present and past employees, contractors, partners, and any entity that has access to proprietary or confidential information and whose actions result in compromised security.</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1752600" y="2668080"/>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solidFill>
                <a:srgbClr val="0070C0"/>
              </a:solidFill>
            </a:endParaRPr>
          </a:p>
        </p:txBody>
      </p:sp>
      <p:sp>
        <p:nvSpPr>
          <p:cNvPr id="9" name="Content Placeholder 2"/>
          <p:cNvSpPr txBox="1">
            <a:spLocks/>
          </p:cNvSpPr>
          <p:nvPr/>
        </p:nvSpPr>
        <p:spPr>
          <a:xfrm>
            <a:off x="1752600" y="39690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dirty="0">
              <a:solidFill>
                <a:srgbClr val="0070C0"/>
              </a:solidFill>
            </a:endParaRPr>
          </a:p>
        </p:txBody>
      </p:sp>
      <p:sp>
        <p:nvSpPr>
          <p:cNvPr id="11" name="Content Placeholder 2"/>
          <p:cNvSpPr txBox="1">
            <a:spLocks/>
          </p:cNvSpPr>
          <p:nvPr/>
        </p:nvSpPr>
        <p:spPr>
          <a:xfrm>
            <a:off x="1752600" y="5188242"/>
            <a:ext cx="6973275" cy="76131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dirty="0">
              <a:solidFill>
                <a:srgbClr val="0070C0"/>
              </a:solidFill>
            </a:endParaRPr>
          </a:p>
        </p:txBody>
      </p:sp>
    </p:spTree>
    <p:extLst>
      <p:ext uri="{BB962C8B-B14F-4D97-AF65-F5344CB8AC3E}">
        <p14:creationId xmlns:p14="http://schemas.microsoft.com/office/powerpoint/2010/main" val="4050415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50</a:t>
            </a:fld>
            <a:endParaRPr lang="en-US" dirty="0"/>
          </a:p>
        </p:txBody>
      </p:sp>
      <p:sp>
        <p:nvSpPr>
          <p:cNvPr id="4" name="Title 3"/>
          <p:cNvSpPr>
            <a:spLocks noGrp="1"/>
          </p:cNvSpPr>
          <p:nvPr>
            <p:ph type="title"/>
          </p:nvPr>
        </p:nvSpPr>
        <p:spPr/>
        <p:txBody>
          <a:bodyPr/>
          <a:lstStyle/>
          <a:p>
            <a:r>
              <a:rPr lang="en-US" dirty="0"/>
              <a:t>Spoofing Attacks</a:t>
            </a:r>
          </a:p>
        </p:txBody>
      </p:sp>
      <p:sp>
        <p:nvSpPr>
          <p:cNvPr id="7" name="Content Placeholder 2"/>
          <p:cNvSpPr>
            <a:spLocks noGrp="1"/>
          </p:cNvSpPr>
          <p:nvPr>
            <p:ph idx="1"/>
          </p:nvPr>
        </p:nvSpPr>
        <p:spPr>
          <a:xfrm>
            <a:off x="609599" y="2554756"/>
            <a:ext cx="8192475" cy="3228629"/>
          </a:xfrm>
        </p:spPr>
        <p:txBody>
          <a:bodyPr/>
          <a:lstStyle/>
          <a:p>
            <a:r>
              <a:rPr lang="en-US" dirty="0"/>
              <a:t>IP address spoofing</a:t>
            </a:r>
          </a:p>
          <a:p>
            <a:r>
              <a:rPr lang="en-US" dirty="0"/>
              <a:t>MAC address spoofing</a:t>
            </a:r>
          </a:p>
          <a:p>
            <a:r>
              <a:rPr lang="en-US" dirty="0"/>
              <a:t>ARP poisoning/spoofing</a:t>
            </a:r>
          </a:p>
          <a:p>
            <a:r>
              <a:rPr lang="en-US" dirty="0"/>
              <a:t>DNS poisoning/spoofing</a:t>
            </a:r>
          </a:p>
        </p:txBody>
      </p:sp>
      <p:sp>
        <p:nvSpPr>
          <p:cNvPr id="5" name="Content Placeholder 2"/>
          <p:cNvSpPr txBox="1">
            <a:spLocks/>
          </p:cNvSpPr>
          <p:nvPr/>
        </p:nvSpPr>
        <p:spPr>
          <a:xfrm>
            <a:off x="1752600" y="1378240"/>
            <a:ext cx="6973275" cy="9839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the goal is to pretend to be someone else for the purpose of identity concealment.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399"/>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1277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51</a:t>
            </a:fld>
            <a:endParaRPr lang="en-US" dirty="0"/>
          </a:p>
        </p:txBody>
      </p:sp>
      <p:sp>
        <p:nvSpPr>
          <p:cNvPr id="3" name="Title 2"/>
          <p:cNvSpPr>
            <a:spLocks noGrp="1"/>
          </p:cNvSpPr>
          <p:nvPr>
            <p:ph type="title"/>
          </p:nvPr>
        </p:nvSpPr>
        <p:spPr/>
        <p:txBody>
          <a:bodyPr/>
          <a:lstStyle/>
          <a:p>
            <a:r>
              <a:rPr lang="en-US" dirty="0"/>
              <a:t>IP and MAC Address Spoofing</a:t>
            </a:r>
          </a:p>
        </p:txBody>
      </p:sp>
      <p:sp>
        <p:nvSpPr>
          <p:cNvPr id="5" name="Content Placeholder 2"/>
          <p:cNvSpPr txBox="1">
            <a:spLocks/>
          </p:cNvSpPr>
          <p:nvPr/>
        </p:nvSpPr>
        <p:spPr>
          <a:xfrm>
            <a:off x="1752600" y="1378240"/>
            <a:ext cx="6973275" cy="1441160"/>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IP address spoofing</a:t>
            </a:r>
            <a:r>
              <a:rPr lang="en-US" dirty="0">
                <a:solidFill>
                  <a:srgbClr val="0070C0"/>
                </a:solidFill>
              </a:rPr>
              <a:t>: A spoofing attack where the attacker sends IP packets from a false source address to communicate with targets.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399"/>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457200" y="3886200"/>
            <a:ext cx="3362324" cy="1440037"/>
            <a:chOff x="947738" y="3886200"/>
            <a:chExt cx="3362324" cy="1440037"/>
          </a:xfrm>
        </p:grpSpPr>
        <p:pic>
          <p:nvPicPr>
            <p:cNvPr id="9" name="Picture 8"/>
            <p:cNvPicPr>
              <a:picLocks noChangeAspect="1"/>
            </p:cNvPicPr>
            <p:nvPr/>
          </p:nvPicPr>
          <p:blipFill>
            <a:blip r:embed="rId3"/>
            <a:stretch>
              <a:fillRect/>
            </a:stretch>
          </p:blipFill>
          <p:spPr>
            <a:xfrm>
              <a:off x="1188652" y="3886200"/>
              <a:ext cx="975496" cy="975496"/>
            </a:xfrm>
            <a:prstGeom prst="rect">
              <a:avLst/>
            </a:prstGeom>
          </p:spPr>
        </p:pic>
        <p:sp>
          <p:nvSpPr>
            <p:cNvPr id="10" name="Text Box 307"/>
            <p:cNvSpPr txBox="1">
              <a:spLocks noChangeArrowheads="1"/>
            </p:cNvSpPr>
            <p:nvPr/>
          </p:nvSpPr>
          <p:spPr bwMode="auto">
            <a:xfrm>
              <a:off x="947738" y="4833794"/>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IP address: 206.49.158.12</a:t>
              </a:r>
            </a:p>
          </p:txBody>
        </p:sp>
        <p:sp>
          <p:nvSpPr>
            <p:cNvPr id="25" name="AutoShape 304"/>
            <p:cNvSpPr>
              <a:spLocks noChangeArrowheads="1"/>
            </p:cNvSpPr>
            <p:nvPr/>
          </p:nvSpPr>
          <p:spPr bwMode="auto">
            <a:xfrm>
              <a:off x="2258884" y="4135582"/>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6" name="Picture 25"/>
            <p:cNvPicPr>
              <a:picLocks noChangeAspect="1"/>
            </p:cNvPicPr>
            <p:nvPr/>
          </p:nvPicPr>
          <p:blipFill>
            <a:blip r:embed="rId3"/>
            <a:stretch>
              <a:fillRect/>
            </a:stretch>
          </p:blipFill>
          <p:spPr>
            <a:xfrm>
              <a:off x="3076983" y="3886200"/>
              <a:ext cx="975496" cy="975496"/>
            </a:xfrm>
            <a:prstGeom prst="rect">
              <a:avLst/>
            </a:prstGeom>
          </p:spPr>
        </p:pic>
        <p:sp>
          <p:nvSpPr>
            <p:cNvPr id="27" name="Text Box 307"/>
            <p:cNvSpPr txBox="1">
              <a:spLocks noChangeArrowheads="1"/>
            </p:cNvSpPr>
            <p:nvPr/>
          </p:nvSpPr>
          <p:spPr bwMode="auto">
            <a:xfrm>
              <a:off x="2819400" y="4833794"/>
              <a:ext cx="1490662"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False IP address: 206.149.18.227</a:t>
              </a:r>
            </a:p>
          </p:txBody>
        </p:sp>
      </p:grpSp>
      <p:pic>
        <p:nvPicPr>
          <p:cNvPr id="1034" name="Picture 10" descr="atta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4012" y="5097463"/>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3"/>
          <a:stretch>
            <a:fillRect/>
          </a:stretch>
        </p:blipFill>
        <p:spPr>
          <a:xfrm>
            <a:off x="7086600" y="4891631"/>
            <a:ext cx="975496" cy="975496"/>
          </a:xfrm>
          <a:prstGeom prst="rect">
            <a:avLst/>
          </a:prstGeom>
        </p:spPr>
      </p:pic>
      <p:pic>
        <p:nvPicPr>
          <p:cNvPr id="1036" name="Picture 12" descr="intern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857" y="3862242"/>
            <a:ext cx="1508760" cy="15049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6"/>
          <a:stretch>
            <a:fillRect/>
          </a:stretch>
        </p:blipFill>
        <p:spPr>
          <a:xfrm>
            <a:off x="7543800" y="3281214"/>
            <a:ext cx="738291" cy="1062186"/>
          </a:xfrm>
          <a:prstGeom prst="rect">
            <a:avLst/>
          </a:prstGeom>
        </p:spPr>
      </p:pic>
      <p:pic>
        <p:nvPicPr>
          <p:cNvPr id="1038" name="Picture 14" descr="dat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4114800"/>
            <a:ext cx="900545" cy="19916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14" descr="dat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367423">
            <a:off x="6172636" y="4891044"/>
            <a:ext cx="900545" cy="19916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14" descr="dat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0278926">
            <a:off x="6171563" y="3754097"/>
            <a:ext cx="900545" cy="199161"/>
          </a:xfrm>
          <a:prstGeom prst="rect">
            <a:avLst/>
          </a:prstGeom>
          <a:noFill/>
          <a:extLst>
            <a:ext uri="{909E8E84-426E-40DD-AFC4-6F175D3DCCD1}">
              <a14:hiddenFill xmlns:a14="http://schemas.microsoft.com/office/drawing/2010/main">
                <a:solidFill>
                  <a:srgbClr val="FFFFFF"/>
                </a:solidFill>
              </a14:hiddenFill>
            </a:ext>
          </a:extLst>
        </p:spPr>
      </p:pic>
      <p:sp>
        <p:nvSpPr>
          <p:cNvPr id="41" name="Line 315"/>
          <p:cNvSpPr>
            <a:spLocks noChangeShapeType="1"/>
          </p:cNvSpPr>
          <p:nvPr/>
        </p:nvSpPr>
        <p:spPr bwMode="auto">
          <a:xfrm>
            <a:off x="3469778" y="4391891"/>
            <a:ext cx="971388"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2" name="Line 315"/>
          <p:cNvSpPr>
            <a:spLocks noChangeShapeType="1"/>
          </p:cNvSpPr>
          <p:nvPr/>
        </p:nvSpPr>
        <p:spPr bwMode="auto">
          <a:xfrm flipV="1">
            <a:off x="5933759" y="3751531"/>
            <a:ext cx="1421560" cy="56890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 name="Line 315"/>
          <p:cNvSpPr>
            <a:spLocks noChangeShapeType="1"/>
          </p:cNvSpPr>
          <p:nvPr/>
        </p:nvSpPr>
        <p:spPr bwMode="auto">
          <a:xfrm>
            <a:off x="5877438" y="4895905"/>
            <a:ext cx="1219200" cy="540427"/>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Rounded Rectangle 143"/>
          <p:cNvSpPr/>
          <p:nvPr/>
        </p:nvSpPr>
        <p:spPr>
          <a:xfrm>
            <a:off x="4143375" y="3116311"/>
            <a:ext cx="1724025" cy="274638"/>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Spoofed packets</a:t>
            </a:r>
          </a:p>
        </p:txBody>
      </p:sp>
      <p:sp>
        <p:nvSpPr>
          <p:cNvPr id="45" name="Line 316"/>
          <p:cNvSpPr>
            <a:spLocks noChangeShapeType="1"/>
          </p:cNvSpPr>
          <p:nvPr/>
        </p:nvSpPr>
        <p:spPr bwMode="auto">
          <a:xfrm rot="5400000">
            <a:off x="4135600" y="3221677"/>
            <a:ext cx="648127" cy="98667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6" name="Line 316"/>
          <p:cNvSpPr>
            <a:spLocks noChangeShapeType="1"/>
          </p:cNvSpPr>
          <p:nvPr/>
        </p:nvSpPr>
        <p:spPr bwMode="auto">
          <a:xfrm rot="5400000" flipV="1">
            <a:off x="5484021" y="2859930"/>
            <a:ext cx="370886" cy="143292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7" name="Line 316"/>
          <p:cNvSpPr>
            <a:spLocks noChangeShapeType="1"/>
          </p:cNvSpPr>
          <p:nvPr/>
        </p:nvSpPr>
        <p:spPr bwMode="auto">
          <a:xfrm rot="5400000" flipV="1">
            <a:off x="5122363" y="3274011"/>
            <a:ext cx="1320078" cy="155395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996919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52</a:t>
            </a:fld>
            <a:endParaRPr lang="en-US" dirty="0"/>
          </a:p>
        </p:txBody>
      </p:sp>
      <p:sp>
        <p:nvSpPr>
          <p:cNvPr id="3" name="Title 2"/>
          <p:cNvSpPr>
            <a:spLocks noGrp="1"/>
          </p:cNvSpPr>
          <p:nvPr>
            <p:ph type="title"/>
          </p:nvPr>
        </p:nvSpPr>
        <p:spPr/>
        <p:txBody>
          <a:bodyPr>
            <a:normAutofit fontScale="90000"/>
          </a:bodyPr>
          <a:lstStyle/>
          <a:p>
            <a:r>
              <a:rPr lang="en-US" dirty="0"/>
              <a:t>IP and MAC Address Spoofing (Cont.)</a:t>
            </a:r>
          </a:p>
        </p:txBody>
      </p:sp>
      <p:sp>
        <p:nvSpPr>
          <p:cNvPr id="13" name="Rectangle 12"/>
          <p:cNvSpPr/>
          <p:nvPr/>
        </p:nvSpPr>
        <p:spPr>
          <a:xfrm>
            <a:off x="609600" y="4030857"/>
            <a:ext cx="1762705" cy="492443"/>
          </a:xfrm>
          <a:prstGeom prst="rect">
            <a:avLst/>
          </a:prstGeom>
        </p:spPr>
        <p:txBody>
          <a:bodyPr>
            <a:spAutoFit/>
          </a:bodyPr>
          <a:lstStyle/>
          <a:p>
            <a:pPr lvl="0" algn="ctr" defTabSz="914400">
              <a:defRPr/>
            </a:pPr>
            <a:r>
              <a:rPr lang="en-US" sz="1300" b="1" kern="0" dirty="0">
                <a:solidFill>
                  <a:srgbClr val="000000"/>
                </a:solidFill>
                <a:latin typeface="Calibri" panose="020F0502020204030204" pitchFamily="34" charset="0"/>
                <a:cs typeface="Calibri" panose="020F0502020204030204" pitchFamily="34" charset="0"/>
              </a:rPr>
              <a:t>MAC address:</a:t>
            </a:r>
            <a:br>
              <a:rPr lang="en-US" sz="1300" b="1" kern="0" dirty="0">
                <a:solidFill>
                  <a:srgbClr val="000000"/>
                </a:solidFill>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00-14-22-52-93-08</a:t>
            </a:r>
            <a:endParaRPr lang="en-US" sz="1300" b="1" kern="0" dirty="0">
              <a:solidFill>
                <a:srgbClr val="000000"/>
              </a:solidFill>
              <a:latin typeface="Calibri" panose="020F0502020204030204" pitchFamily="34" charset="0"/>
              <a:cs typeface="Calibri" panose="020F0502020204030204" pitchFamily="34" charset="0"/>
            </a:endParaRPr>
          </a:p>
        </p:txBody>
      </p:sp>
      <p:sp>
        <p:nvSpPr>
          <p:cNvPr id="23" name="Rectangle 22"/>
          <p:cNvSpPr/>
          <p:nvPr/>
        </p:nvSpPr>
        <p:spPr>
          <a:xfrm>
            <a:off x="2809295" y="4030857"/>
            <a:ext cx="1762705" cy="492443"/>
          </a:xfrm>
          <a:prstGeom prst="rect">
            <a:avLst/>
          </a:prstGeom>
        </p:spPr>
        <p:txBody>
          <a:bodyPr>
            <a:spAutoFit/>
          </a:bodyPr>
          <a:lstStyle/>
          <a:p>
            <a:pPr lvl="0" algn="ctr" defTabSz="914400">
              <a:defRPr/>
            </a:pPr>
            <a:r>
              <a:rPr lang="en-US" sz="1300" b="1" kern="0" dirty="0">
                <a:solidFill>
                  <a:srgbClr val="000000"/>
                </a:solidFill>
                <a:latin typeface="Calibri" panose="020F0502020204030204" pitchFamily="34" charset="0"/>
                <a:cs typeface="Calibri" panose="020F0502020204030204" pitchFamily="34" charset="0"/>
              </a:rPr>
              <a:t>False MAC address:</a:t>
            </a:r>
            <a:br>
              <a:rPr lang="en-US" sz="1300" b="1" kern="0" dirty="0">
                <a:solidFill>
                  <a:srgbClr val="000000"/>
                </a:solidFill>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00-14-22-56-13-86</a:t>
            </a:r>
            <a:endParaRPr lang="en-US" sz="1300" b="1" kern="0" dirty="0">
              <a:solidFill>
                <a:srgbClr val="000000"/>
              </a:solidFill>
              <a:latin typeface="Calibri" panose="020F0502020204030204" pitchFamily="34" charset="0"/>
              <a:cs typeface="Calibri" panose="020F0502020204030204" pitchFamily="34" charset="0"/>
            </a:endParaRPr>
          </a:p>
        </p:txBody>
      </p:sp>
      <p:sp>
        <p:nvSpPr>
          <p:cNvPr id="24" name="AutoShape 304"/>
          <p:cNvSpPr>
            <a:spLocks noChangeArrowheads="1"/>
          </p:cNvSpPr>
          <p:nvPr/>
        </p:nvSpPr>
        <p:spPr bwMode="auto">
          <a:xfrm>
            <a:off x="2256454" y="3343982"/>
            <a:ext cx="762000" cy="609600"/>
          </a:xfrm>
          <a:prstGeom prst="rightArrow">
            <a:avLst>
              <a:gd name="adj1" fmla="val 52602"/>
              <a:gd name="adj2" fmla="val 59572"/>
            </a:avLst>
          </a:prstGeom>
          <a:solidFill>
            <a:srgbClr val="009DDC"/>
          </a:solidFill>
          <a:ln w="9525">
            <a:noFill/>
            <a:miter lim="800000"/>
            <a:headEnd/>
            <a:tailEnd/>
          </a:ln>
          <a:effectLst>
            <a:outerShdw blurRad="38100" dist="25400" dir="2700000" sx="99000" sy="99000" algn="ctr" rotWithShape="0">
              <a:srgbClr val="000000">
                <a:alpha val="75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20" name="Picture 10" descr="atta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104" y="4600575"/>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oftware_Diagnosti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640" y="4049907"/>
            <a:ext cx="476250" cy="476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5078475" y="3622764"/>
            <a:ext cx="1081239" cy="490606"/>
          </a:xfrm>
          <a:prstGeom prst="rect">
            <a:avLst/>
          </a:prstGeom>
        </p:spPr>
      </p:pic>
      <p:pic>
        <p:nvPicPr>
          <p:cNvPr id="28" name="Picture 27"/>
          <p:cNvPicPr>
            <a:picLocks noChangeAspect="1"/>
          </p:cNvPicPr>
          <p:nvPr/>
        </p:nvPicPr>
        <p:blipFill>
          <a:blip r:embed="rId5"/>
          <a:stretch>
            <a:fillRect/>
          </a:stretch>
        </p:blipFill>
        <p:spPr>
          <a:xfrm>
            <a:off x="7315200" y="2267867"/>
            <a:ext cx="738291" cy="1062186"/>
          </a:xfrm>
          <a:prstGeom prst="rect">
            <a:avLst/>
          </a:prstGeom>
        </p:spPr>
      </p:pic>
      <p:sp>
        <p:nvSpPr>
          <p:cNvPr id="29" name="Rectangle 28"/>
          <p:cNvSpPr/>
          <p:nvPr/>
        </p:nvSpPr>
        <p:spPr>
          <a:xfrm>
            <a:off x="6802992" y="3350128"/>
            <a:ext cx="1762705" cy="492443"/>
          </a:xfrm>
          <a:prstGeom prst="rect">
            <a:avLst/>
          </a:prstGeom>
        </p:spPr>
        <p:txBody>
          <a:bodyPr>
            <a:spAutoFit/>
          </a:bodyPr>
          <a:lstStyle/>
          <a:p>
            <a:pPr lvl="0" algn="ctr" defTabSz="914400">
              <a:defRPr/>
            </a:pPr>
            <a:r>
              <a:rPr lang="en-US" sz="1300" b="1" kern="0" dirty="0">
                <a:solidFill>
                  <a:srgbClr val="000000"/>
                </a:solidFill>
                <a:latin typeface="Calibri" panose="020F0502020204030204" pitchFamily="34" charset="0"/>
                <a:cs typeface="Calibri" panose="020F0502020204030204" pitchFamily="34" charset="0"/>
              </a:rPr>
              <a:t>Server MAC address:</a:t>
            </a:r>
            <a:br>
              <a:rPr lang="en-US" sz="1300" b="1" kern="0" dirty="0">
                <a:solidFill>
                  <a:srgbClr val="000000"/>
                </a:solidFill>
                <a:latin typeface="Calibri" panose="020F0502020204030204" pitchFamily="34" charset="0"/>
                <a:cs typeface="Calibri" panose="020F0502020204030204" pitchFamily="34" charset="0"/>
              </a:rPr>
            </a:br>
            <a:r>
              <a:rPr lang="en-US" sz="1300" dirty="0">
                <a:latin typeface="Calibri" panose="020F0502020204030204" pitchFamily="34" charset="0"/>
                <a:cs typeface="Calibri" panose="020F0502020204030204" pitchFamily="34" charset="0"/>
              </a:rPr>
              <a:t>00-14-22-56-13-86</a:t>
            </a:r>
            <a:endParaRPr lang="en-US" sz="1300" b="1" kern="0" dirty="0">
              <a:solidFill>
                <a:srgbClr val="000000"/>
              </a:solidFill>
              <a:latin typeface="Calibri" panose="020F0502020204030204" pitchFamily="34" charset="0"/>
              <a:cs typeface="Calibri" panose="020F0502020204030204" pitchFamily="34" charset="0"/>
            </a:endParaRPr>
          </a:p>
        </p:txBody>
      </p:sp>
      <p:pic>
        <p:nvPicPr>
          <p:cNvPr id="32" name="Picture 31"/>
          <p:cNvPicPr>
            <a:picLocks noChangeAspect="1"/>
          </p:cNvPicPr>
          <p:nvPr/>
        </p:nvPicPr>
        <p:blipFill>
          <a:blip r:embed="rId6"/>
          <a:stretch>
            <a:fillRect/>
          </a:stretch>
        </p:blipFill>
        <p:spPr>
          <a:xfrm>
            <a:off x="1003204" y="3121171"/>
            <a:ext cx="975496" cy="975496"/>
          </a:xfrm>
          <a:prstGeom prst="rect">
            <a:avLst/>
          </a:prstGeom>
        </p:spPr>
      </p:pic>
      <p:pic>
        <p:nvPicPr>
          <p:cNvPr id="33" name="Picture 32"/>
          <p:cNvPicPr>
            <a:picLocks noChangeAspect="1"/>
          </p:cNvPicPr>
          <p:nvPr/>
        </p:nvPicPr>
        <p:blipFill>
          <a:blip r:embed="rId6"/>
          <a:stretch>
            <a:fillRect/>
          </a:stretch>
        </p:blipFill>
        <p:spPr>
          <a:xfrm>
            <a:off x="3201649" y="3110607"/>
            <a:ext cx="975496" cy="975496"/>
          </a:xfrm>
          <a:prstGeom prst="rect">
            <a:avLst/>
          </a:prstGeom>
        </p:spPr>
      </p:pic>
      <p:pic>
        <p:nvPicPr>
          <p:cNvPr id="35" name="Picture 34"/>
          <p:cNvPicPr>
            <a:picLocks noChangeAspect="1"/>
          </p:cNvPicPr>
          <p:nvPr/>
        </p:nvPicPr>
        <p:blipFill>
          <a:blip r:embed="rId6"/>
          <a:stretch>
            <a:fillRect/>
          </a:stretch>
        </p:blipFill>
        <p:spPr>
          <a:xfrm>
            <a:off x="7181275" y="4600575"/>
            <a:ext cx="975496" cy="975496"/>
          </a:xfrm>
          <a:prstGeom prst="rect">
            <a:avLst/>
          </a:prstGeom>
        </p:spPr>
      </p:pic>
      <p:sp>
        <p:nvSpPr>
          <p:cNvPr id="36" name="Text Box 307"/>
          <p:cNvSpPr txBox="1">
            <a:spLocks noChangeArrowheads="1"/>
          </p:cNvSpPr>
          <p:nvPr/>
        </p:nvSpPr>
        <p:spPr bwMode="auto">
          <a:xfrm>
            <a:off x="1741607" y="5802199"/>
            <a:ext cx="5660787" cy="4924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Traffic intended</a:t>
            </a:r>
            <a:r>
              <a:rPr kumimoji="0" lang="en-US" sz="1300" b="1" i="0" u="none" strike="noStrike" kern="0" cap="none" spc="0" normalizeH="0" noProof="0" dirty="0">
                <a:ln>
                  <a:noFill/>
                </a:ln>
                <a:solidFill>
                  <a:srgbClr val="000000"/>
                </a:solidFill>
                <a:effectLst/>
                <a:uLnTx/>
                <a:uFillTx/>
                <a:latin typeface="Calibri"/>
                <a:cs typeface="Calibri"/>
              </a:rPr>
              <a:t> for the server is delivered to the spoofed MAC address instead.</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pic>
        <p:nvPicPr>
          <p:cNvPr id="37" name="Picture 14" descr="dat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580" y="3409758"/>
            <a:ext cx="900545" cy="199161"/>
          </a:xfrm>
          <a:prstGeom prst="rect">
            <a:avLst/>
          </a:prstGeom>
          <a:noFill/>
          <a:extLst>
            <a:ext uri="{909E8E84-426E-40DD-AFC4-6F175D3DCCD1}">
              <a14:hiddenFill xmlns:a14="http://schemas.microsoft.com/office/drawing/2010/main">
                <a:solidFill>
                  <a:srgbClr val="FFFFFF"/>
                </a:solidFill>
              </a14:hiddenFill>
            </a:ext>
          </a:extLst>
        </p:spPr>
      </p:pic>
      <p:sp>
        <p:nvSpPr>
          <p:cNvPr id="38" name="Line 315"/>
          <p:cNvSpPr>
            <a:spLocks noChangeShapeType="1"/>
          </p:cNvSpPr>
          <p:nvPr/>
        </p:nvSpPr>
        <p:spPr bwMode="auto">
          <a:xfrm flipH="1">
            <a:off x="4107087" y="3689461"/>
            <a:ext cx="971388"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39" name="Picture 14" descr="dat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2381918">
            <a:off x="6316628" y="4259290"/>
            <a:ext cx="900545" cy="199161"/>
          </a:xfrm>
          <a:prstGeom prst="rect">
            <a:avLst/>
          </a:prstGeom>
          <a:noFill/>
          <a:extLst>
            <a:ext uri="{909E8E84-426E-40DD-AFC4-6F175D3DCCD1}">
              <a14:hiddenFill xmlns:a14="http://schemas.microsoft.com/office/drawing/2010/main">
                <a:solidFill>
                  <a:srgbClr val="FFFFFF"/>
                </a:solidFill>
              </a14:hiddenFill>
            </a:ext>
          </a:extLst>
        </p:spPr>
      </p:pic>
      <p:sp>
        <p:nvSpPr>
          <p:cNvPr id="40" name="Line 315"/>
          <p:cNvSpPr>
            <a:spLocks noChangeShapeType="1"/>
          </p:cNvSpPr>
          <p:nvPr/>
        </p:nvSpPr>
        <p:spPr bwMode="auto">
          <a:xfrm flipH="1" flipV="1">
            <a:off x="6159713" y="4113369"/>
            <a:ext cx="1155485" cy="1013713"/>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1" name="Rounded Rectangle 143"/>
          <p:cNvSpPr/>
          <p:nvPr/>
        </p:nvSpPr>
        <p:spPr>
          <a:xfrm>
            <a:off x="5266931" y="2841130"/>
            <a:ext cx="1424814" cy="274638"/>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1" i="0" u="none" strike="noStrike" kern="0" cap="none" spc="0" normalizeH="0" baseline="0" noProof="0" dirty="0">
                <a:ln>
                  <a:noFill/>
                </a:ln>
                <a:solidFill>
                  <a:srgbClr val="FFFFFF"/>
                </a:solidFill>
                <a:effectLst/>
                <a:uLnTx/>
                <a:uFillTx/>
                <a:latin typeface="Calibri"/>
                <a:ea typeface="+mn-ea"/>
                <a:cs typeface="Calibri"/>
              </a:rPr>
              <a:t>Data for server</a:t>
            </a:r>
          </a:p>
        </p:txBody>
      </p:sp>
      <p:sp>
        <p:nvSpPr>
          <p:cNvPr id="42" name="Line 315"/>
          <p:cNvSpPr>
            <a:spLocks noChangeShapeType="1"/>
          </p:cNvSpPr>
          <p:nvPr/>
        </p:nvSpPr>
        <p:spPr bwMode="auto">
          <a:xfrm flipH="1">
            <a:off x="4569499" y="3110607"/>
            <a:ext cx="743142" cy="21860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3" name="Line 315"/>
          <p:cNvSpPr>
            <a:spLocks noChangeShapeType="1"/>
          </p:cNvSpPr>
          <p:nvPr/>
        </p:nvSpPr>
        <p:spPr bwMode="auto">
          <a:xfrm>
            <a:off x="5980054" y="3121171"/>
            <a:ext cx="684693" cy="97549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44" name="Content Placeholder 2"/>
          <p:cNvSpPr txBox="1">
            <a:spLocks/>
          </p:cNvSpPr>
          <p:nvPr/>
        </p:nvSpPr>
        <p:spPr>
          <a:xfrm>
            <a:off x="1752600" y="1378240"/>
            <a:ext cx="6973275" cy="791745"/>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MAC address spoofing</a:t>
            </a:r>
            <a:r>
              <a:rPr lang="en-US" dirty="0">
                <a:solidFill>
                  <a:srgbClr val="0070C0"/>
                </a:solidFill>
              </a:rPr>
              <a:t>: A spoofing attack where the attacker reconfigures a network interface to disguise the original MAC address.</a:t>
            </a:r>
            <a:endParaRPr lang="en-US" b="1" dirty="0">
              <a:solidFill>
                <a:srgbClr val="0070C0"/>
              </a:solidFill>
            </a:endParaRPr>
          </a:p>
        </p:txBody>
      </p:sp>
      <p:pic>
        <p:nvPicPr>
          <p:cNvPr id="45" name="Picture 100" descr="boo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1295399"/>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221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53</a:t>
            </a:fld>
            <a:endParaRPr lang="en-US" dirty="0"/>
          </a:p>
        </p:txBody>
      </p:sp>
      <p:sp>
        <p:nvSpPr>
          <p:cNvPr id="33" name="Content Placeholder 2"/>
          <p:cNvSpPr>
            <a:spLocks noGrp="1"/>
          </p:cNvSpPr>
          <p:nvPr>
            <p:ph idx="1"/>
          </p:nvPr>
        </p:nvSpPr>
        <p:spPr>
          <a:xfrm>
            <a:off x="609599" y="2554756"/>
            <a:ext cx="8192475" cy="743419"/>
          </a:xfrm>
        </p:spPr>
        <p:txBody>
          <a:bodyPr/>
          <a:lstStyle/>
          <a:p>
            <a:r>
              <a:rPr lang="en-US" dirty="0"/>
              <a:t>Capture, alter, and forward network traffic to intended recipient.</a:t>
            </a:r>
          </a:p>
          <a:p>
            <a:r>
              <a:rPr lang="en-US" dirty="0"/>
              <a:t>Create denial of service by pointing to a non-existent MAC address.</a:t>
            </a:r>
          </a:p>
        </p:txBody>
      </p:sp>
      <p:sp>
        <p:nvSpPr>
          <p:cNvPr id="4" name="Title 3"/>
          <p:cNvSpPr>
            <a:spLocks noGrp="1"/>
          </p:cNvSpPr>
          <p:nvPr>
            <p:ph type="title"/>
          </p:nvPr>
        </p:nvSpPr>
        <p:spPr/>
        <p:txBody>
          <a:bodyPr/>
          <a:lstStyle/>
          <a:p>
            <a:r>
              <a:rPr lang="en-US" dirty="0"/>
              <a:t>ARP Poisoning</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an attacker with access to the target network redirects an IP address to the MAC address of a computer that is not the intended recipient. Also known as </a:t>
            </a:r>
            <a:r>
              <a:rPr lang="en-US" b="1" dirty="0">
                <a:solidFill>
                  <a:srgbClr val="0070C0"/>
                </a:solidFill>
              </a:rPr>
              <a:t>ARP spoofing</a:t>
            </a:r>
            <a:r>
              <a:rPr lang="en-US" dirty="0">
                <a:solidFill>
                  <a:srgbClr val="0070C0"/>
                </a:solidFill>
              </a:rPr>
              <a: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3"/>
          <a:stretch>
            <a:fillRect/>
          </a:stretch>
        </p:blipFill>
        <p:spPr>
          <a:xfrm>
            <a:off x="1536781" y="3298175"/>
            <a:ext cx="6083219" cy="3178825"/>
          </a:xfrm>
          <a:prstGeom prst="rect">
            <a:avLst/>
          </a:prstGeom>
        </p:spPr>
      </p:pic>
    </p:spTree>
    <p:extLst>
      <p:ext uri="{BB962C8B-B14F-4D97-AF65-F5344CB8AC3E}">
        <p14:creationId xmlns:p14="http://schemas.microsoft.com/office/powerpoint/2010/main" val="1358980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54</a:t>
            </a:fld>
            <a:endParaRPr lang="en-US" dirty="0"/>
          </a:p>
        </p:txBody>
      </p:sp>
      <p:sp>
        <p:nvSpPr>
          <p:cNvPr id="50" name="Content Placeholder 2"/>
          <p:cNvSpPr>
            <a:spLocks noGrp="1"/>
          </p:cNvSpPr>
          <p:nvPr>
            <p:ph idx="1"/>
          </p:nvPr>
        </p:nvSpPr>
        <p:spPr>
          <a:xfrm>
            <a:off x="609599" y="2554756"/>
            <a:ext cx="8192475" cy="1102844"/>
          </a:xfrm>
        </p:spPr>
        <p:txBody>
          <a:bodyPr>
            <a:normAutofit/>
          </a:bodyPr>
          <a:lstStyle/>
          <a:p>
            <a:r>
              <a:rPr lang="en-US" dirty="0"/>
              <a:t>Capture data from domain name visitors.</a:t>
            </a:r>
          </a:p>
          <a:p>
            <a:r>
              <a:rPr lang="en-US" dirty="0"/>
              <a:t>Serve malware to domain name visitors.</a:t>
            </a:r>
          </a:p>
          <a:p>
            <a:r>
              <a:rPr lang="en-US" dirty="0"/>
              <a:t>Create denial of service by pointing to a non-existent IP address.</a:t>
            </a:r>
          </a:p>
        </p:txBody>
      </p:sp>
      <p:sp>
        <p:nvSpPr>
          <p:cNvPr id="4" name="Title 3"/>
          <p:cNvSpPr>
            <a:spLocks noGrp="1"/>
          </p:cNvSpPr>
          <p:nvPr>
            <p:ph type="title"/>
          </p:nvPr>
        </p:nvSpPr>
        <p:spPr/>
        <p:txBody>
          <a:bodyPr/>
          <a:lstStyle/>
          <a:p>
            <a:r>
              <a:rPr lang="en-US" dirty="0"/>
              <a:t>DNS Poisoning</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an attacker exploits the open nature of DNS to redirect a domain name to a different IP address. Also known as </a:t>
            </a:r>
            <a:r>
              <a:rPr lang="en-US" b="1" dirty="0">
                <a:solidFill>
                  <a:srgbClr val="0070C0"/>
                </a:solidFill>
              </a:rPr>
              <a:t>DNS spoofing</a:t>
            </a:r>
            <a:r>
              <a:rPr lang="en-US" dirty="0">
                <a:solidFill>
                  <a:srgbClr val="0070C0"/>
                </a:solidFill>
              </a:rPr>
              <a: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p:cNvPicPr>
            <a:picLocks noChangeAspect="1"/>
          </p:cNvPicPr>
          <p:nvPr/>
        </p:nvPicPr>
        <p:blipFill>
          <a:blip r:embed="rId3"/>
          <a:stretch>
            <a:fillRect/>
          </a:stretch>
        </p:blipFill>
        <p:spPr>
          <a:xfrm>
            <a:off x="1195802" y="3625968"/>
            <a:ext cx="6754050" cy="2851032"/>
          </a:xfrm>
          <a:prstGeom prst="rect">
            <a:avLst/>
          </a:prstGeom>
        </p:spPr>
      </p:pic>
    </p:spTree>
    <p:extLst>
      <p:ext uri="{BB962C8B-B14F-4D97-AF65-F5344CB8AC3E}">
        <p14:creationId xmlns:p14="http://schemas.microsoft.com/office/powerpoint/2010/main" val="24239083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55</a:t>
            </a:fld>
            <a:endParaRPr lang="en-US" dirty="0"/>
          </a:p>
        </p:txBody>
      </p:sp>
      <p:sp>
        <p:nvSpPr>
          <p:cNvPr id="15" name="Content Placeholder 2"/>
          <p:cNvSpPr>
            <a:spLocks noGrp="1"/>
          </p:cNvSpPr>
          <p:nvPr>
            <p:ph idx="1"/>
          </p:nvPr>
        </p:nvSpPr>
        <p:spPr>
          <a:xfrm>
            <a:off x="609599" y="3545356"/>
            <a:ext cx="8192475" cy="1560044"/>
          </a:xfrm>
        </p:spPr>
        <p:txBody>
          <a:bodyPr>
            <a:normAutofit/>
          </a:bodyPr>
          <a:lstStyle/>
          <a:p>
            <a:r>
              <a:rPr lang="en-US" dirty="0"/>
              <a:t>TCP and UDP ports scanned.</a:t>
            </a:r>
          </a:p>
          <a:p>
            <a:r>
              <a:rPr lang="en-US" dirty="0"/>
              <a:t>Active services scanned.</a:t>
            </a:r>
          </a:p>
          <a:p>
            <a:r>
              <a:rPr lang="en-US" dirty="0"/>
              <a:t>Can be automated.</a:t>
            </a:r>
          </a:p>
          <a:p>
            <a:r>
              <a:rPr lang="en-US" dirty="0"/>
              <a:t>Likely to occur, whether you’re aware of it or not.</a:t>
            </a:r>
          </a:p>
        </p:txBody>
      </p:sp>
      <p:sp>
        <p:nvSpPr>
          <p:cNvPr id="4" name="Title 3"/>
          <p:cNvSpPr>
            <a:spLocks noGrp="1"/>
          </p:cNvSpPr>
          <p:nvPr>
            <p:ph type="title"/>
          </p:nvPr>
        </p:nvSpPr>
        <p:spPr/>
        <p:txBody>
          <a:bodyPr/>
          <a:lstStyle/>
          <a:p>
            <a:r>
              <a:rPr lang="en-US" dirty="0"/>
              <a:t>Port Scanning Attacks</a:t>
            </a:r>
          </a:p>
        </p:txBody>
      </p:sp>
      <p:sp>
        <p:nvSpPr>
          <p:cNvPr id="5" name="Content Placeholder 2"/>
          <p:cNvSpPr txBox="1">
            <a:spLocks/>
          </p:cNvSpPr>
          <p:nvPr/>
        </p:nvSpPr>
        <p:spPr>
          <a:xfrm>
            <a:off x="1752600" y="1454441"/>
            <a:ext cx="6973275" cy="15173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Port</a:t>
            </a:r>
            <a:r>
              <a:rPr lang="en-US" dirty="0">
                <a:solidFill>
                  <a:srgbClr val="0070C0"/>
                </a:solidFill>
              </a:rPr>
              <a:t>: An endpoint of a logical connection that host computers use to connect to processes or services on other hosts.</a:t>
            </a:r>
          </a:p>
          <a:p>
            <a:pPr marL="0" indent="0">
              <a:buNone/>
            </a:pPr>
            <a:r>
              <a:rPr lang="en-US" b="1" dirty="0">
                <a:solidFill>
                  <a:srgbClr val="0070C0"/>
                </a:solidFill>
              </a:rPr>
              <a:t>Port scanning attack</a:t>
            </a:r>
            <a:r>
              <a:rPr lang="en-US" dirty="0">
                <a:solidFill>
                  <a:srgbClr val="0070C0"/>
                </a:solidFill>
              </a:rPr>
              <a:t>: A network-based attack where an attacker scans computers and other devices to see which ports are listening, in an attempt to find a way to gain unauthorized access.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8420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56</a:t>
            </a:fld>
            <a:endParaRPr lang="en-US" dirty="0"/>
          </a:p>
        </p:txBody>
      </p:sp>
      <p:sp>
        <p:nvSpPr>
          <p:cNvPr id="4" name="Title 3"/>
          <p:cNvSpPr>
            <a:spLocks noGrp="1"/>
          </p:cNvSpPr>
          <p:nvPr>
            <p:ph type="title"/>
          </p:nvPr>
        </p:nvSpPr>
        <p:spPr/>
        <p:txBody>
          <a:bodyPr/>
          <a:lstStyle/>
          <a:p>
            <a:r>
              <a:rPr lang="en-US" dirty="0"/>
              <a:t>Port Scanning Attacks (Cont.)</a:t>
            </a:r>
          </a:p>
        </p:txBody>
      </p:sp>
      <p:pic>
        <p:nvPicPr>
          <p:cNvPr id="16" name="Picture 15"/>
          <p:cNvPicPr>
            <a:picLocks noChangeAspect="1"/>
          </p:cNvPicPr>
          <p:nvPr/>
        </p:nvPicPr>
        <p:blipFill>
          <a:blip r:embed="rId2"/>
          <a:stretch>
            <a:fillRect/>
          </a:stretch>
        </p:blipFill>
        <p:spPr>
          <a:xfrm>
            <a:off x="879570" y="2013332"/>
            <a:ext cx="7384860" cy="3363685"/>
          </a:xfrm>
          <a:prstGeom prst="rect">
            <a:avLst/>
          </a:prstGeom>
        </p:spPr>
      </p:pic>
    </p:spTree>
    <p:extLst>
      <p:ext uri="{BB962C8B-B14F-4D97-AF65-F5344CB8AC3E}">
        <p14:creationId xmlns:p14="http://schemas.microsoft.com/office/powerpoint/2010/main" val="122424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57</a:t>
            </a:fld>
            <a:endParaRPr lang="en-US" dirty="0"/>
          </a:p>
        </p:txBody>
      </p:sp>
      <p:sp>
        <p:nvSpPr>
          <p:cNvPr id="24" name="Content Placeholder 2"/>
          <p:cNvSpPr>
            <a:spLocks noGrp="1"/>
          </p:cNvSpPr>
          <p:nvPr>
            <p:ph idx="1"/>
          </p:nvPr>
        </p:nvSpPr>
        <p:spPr>
          <a:xfrm>
            <a:off x="609599" y="2362200"/>
            <a:ext cx="8192475" cy="1102844"/>
          </a:xfrm>
        </p:spPr>
        <p:txBody>
          <a:bodyPr>
            <a:normAutofit/>
          </a:bodyPr>
          <a:lstStyle/>
          <a:p>
            <a:r>
              <a:rPr lang="en-US" dirty="0"/>
              <a:t>Attacker sends SYN; target sends SYN-ACK; attacker resets the connection.</a:t>
            </a:r>
          </a:p>
          <a:p>
            <a:r>
              <a:rPr lang="en-US" dirty="0"/>
              <a:t>Less likely to be logged.</a:t>
            </a:r>
          </a:p>
        </p:txBody>
      </p:sp>
      <p:sp>
        <p:nvSpPr>
          <p:cNvPr id="4" name="Title 3"/>
          <p:cNvSpPr>
            <a:spLocks noGrp="1"/>
          </p:cNvSpPr>
          <p:nvPr>
            <p:ph type="title"/>
          </p:nvPr>
        </p:nvSpPr>
        <p:spPr/>
        <p:txBody>
          <a:bodyPr/>
          <a:lstStyle/>
          <a:p>
            <a:r>
              <a:rPr lang="en-US" dirty="0"/>
              <a:t>Scan Types</a:t>
            </a:r>
          </a:p>
        </p:txBody>
      </p:sp>
      <p:sp>
        <p:nvSpPr>
          <p:cNvPr id="5" name="Content Placeholder 2"/>
          <p:cNvSpPr txBox="1">
            <a:spLocks/>
          </p:cNvSpPr>
          <p:nvPr/>
        </p:nvSpPr>
        <p:spPr>
          <a:xfrm>
            <a:off x="1752600" y="1454441"/>
            <a:ext cx="6973275" cy="2355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Stealth scan</a:t>
            </a:r>
            <a:r>
              <a:rPr lang="en-US" dirty="0">
                <a:solidFill>
                  <a:srgbClr val="0070C0"/>
                </a:solidFill>
              </a:rPr>
              <a:t>: A type of port scan that identifies open ports without completing the three-way handshake.</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212071" y="3370265"/>
            <a:ext cx="1829055" cy="1829055"/>
          </a:xfrm>
          <a:prstGeom prst="rect">
            <a:avLst/>
          </a:prstGeom>
        </p:spPr>
      </p:pic>
      <p:pic>
        <p:nvPicPr>
          <p:cNvPr id="8" name="Picture 7"/>
          <p:cNvPicPr>
            <a:picLocks noChangeAspect="1"/>
          </p:cNvPicPr>
          <p:nvPr/>
        </p:nvPicPr>
        <p:blipFill>
          <a:blip r:embed="rId4"/>
          <a:stretch>
            <a:fillRect/>
          </a:stretch>
        </p:blipFill>
        <p:spPr>
          <a:xfrm>
            <a:off x="6893564" y="3488153"/>
            <a:ext cx="1107436" cy="1593278"/>
          </a:xfrm>
          <a:prstGeom prst="rect">
            <a:avLst/>
          </a:prstGeom>
        </p:spPr>
      </p:pic>
      <p:sp>
        <p:nvSpPr>
          <p:cNvPr id="9" name="Line 300"/>
          <p:cNvSpPr>
            <a:spLocks noChangeShapeType="1"/>
          </p:cNvSpPr>
          <p:nvPr/>
        </p:nvSpPr>
        <p:spPr bwMode="auto">
          <a:xfrm>
            <a:off x="5281545" y="3810000"/>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Rounded Rectangle 146"/>
          <p:cNvSpPr/>
          <p:nvPr/>
        </p:nvSpPr>
        <p:spPr>
          <a:xfrm>
            <a:off x="5040871" y="3603155"/>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1</a:t>
            </a:r>
          </a:p>
        </p:txBody>
      </p:sp>
      <p:sp>
        <p:nvSpPr>
          <p:cNvPr id="12" name="Line 300"/>
          <p:cNvSpPr>
            <a:spLocks noChangeShapeType="1"/>
          </p:cNvSpPr>
          <p:nvPr/>
        </p:nvSpPr>
        <p:spPr bwMode="auto">
          <a:xfrm flipH="1">
            <a:off x="5269471" y="4343400"/>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3" name="Rounded Rectangle 146"/>
          <p:cNvSpPr/>
          <p:nvPr/>
        </p:nvSpPr>
        <p:spPr>
          <a:xfrm>
            <a:off x="6485496" y="4136555"/>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2</a:t>
            </a:r>
          </a:p>
        </p:txBody>
      </p:sp>
      <p:sp>
        <p:nvSpPr>
          <p:cNvPr id="15" name="Text Box 307"/>
          <p:cNvSpPr txBox="1">
            <a:spLocks noChangeArrowheads="1"/>
          </p:cNvSpPr>
          <p:nvPr/>
        </p:nvSpPr>
        <p:spPr bwMode="auto">
          <a:xfrm>
            <a:off x="5207126" y="3496596"/>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 packet</a:t>
            </a:r>
          </a:p>
        </p:txBody>
      </p:sp>
      <p:sp>
        <p:nvSpPr>
          <p:cNvPr id="16" name="Text Box 307"/>
          <p:cNvSpPr txBox="1">
            <a:spLocks noChangeArrowheads="1"/>
          </p:cNvSpPr>
          <p:nvPr/>
        </p:nvSpPr>
        <p:spPr bwMode="auto">
          <a:xfrm>
            <a:off x="5150409" y="4066310"/>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SYN-ACK packet</a:t>
            </a:r>
          </a:p>
        </p:txBody>
      </p:sp>
      <p:sp>
        <p:nvSpPr>
          <p:cNvPr id="18" name="Line 167"/>
          <p:cNvSpPr>
            <a:spLocks noChangeShapeType="1"/>
          </p:cNvSpPr>
          <p:nvPr/>
        </p:nvSpPr>
        <p:spPr bwMode="auto">
          <a:xfrm rot="5400000">
            <a:off x="5559065" y="4821000"/>
            <a:ext cx="802800"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Rounded Rectangle 149"/>
          <p:cNvSpPr/>
          <p:nvPr/>
        </p:nvSpPr>
        <p:spPr>
          <a:xfrm>
            <a:off x="5072021" y="5016328"/>
            <a:ext cx="1786414" cy="44230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Indicates that the port is open and listening.</a:t>
            </a:r>
          </a:p>
        </p:txBody>
      </p:sp>
      <p:sp>
        <p:nvSpPr>
          <p:cNvPr id="20" name="Text Box 306"/>
          <p:cNvSpPr txBox="1">
            <a:spLocks noChangeArrowheads="1"/>
          </p:cNvSpPr>
          <p:nvPr/>
        </p:nvSpPr>
        <p:spPr bwMode="auto">
          <a:xfrm>
            <a:off x="3829483" y="2925707"/>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9DDC"/>
                </a:solidFill>
                <a:effectLst/>
                <a:uLnTx/>
                <a:uFillTx/>
                <a:latin typeface="Calibri"/>
                <a:cs typeface="Calibri"/>
              </a:rPr>
              <a:t>Stealth scan</a:t>
            </a:r>
          </a:p>
        </p:txBody>
      </p:sp>
      <p:pic>
        <p:nvPicPr>
          <p:cNvPr id="4098" name="Picture 2" descr="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655" y="3671887"/>
            <a:ext cx="914400" cy="1190625"/>
          </a:xfrm>
          <a:prstGeom prst="rect">
            <a:avLst/>
          </a:prstGeom>
          <a:noFill/>
          <a:extLst>
            <a:ext uri="{909E8E84-426E-40DD-AFC4-6F175D3DCCD1}">
              <a14:hiddenFill xmlns:a14="http://schemas.microsoft.com/office/drawing/2010/main">
                <a:solidFill>
                  <a:srgbClr val="FFFFFF"/>
                </a:solidFill>
              </a14:hiddenFill>
            </a:ext>
          </a:extLst>
        </p:spPr>
      </p:pic>
      <p:sp>
        <p:nvSpPr>
          <p:cNvPr id="22" name="Text Box 307"/>
          <p:cNvSpPr txBox="1">
            <a:spLocks noChangeArrowheads="1"/>
          </p:cNvSpPr>
          <p:nvPr/>
        </p:nvSpPr>
        <p:spPr bwMode="auto">
          <a:xfrm>
            <a:off x="795338" y="4965412"/>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List of open ports</a:t>
            </a:r>
          </a:p>
        </p:txBody>
      </p:sp>
      <p:pic>
        <p:nvPicPr>
          <p:cNvPr id="4100" name="Picture 4" descr="attac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0" y="3762375"/>
            <a:ext cx="10287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0126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58</a:t>
            </a:fld>
            <a:endParaRPr lang="en-US" dirty="0"/>
          </a:p>
        </p:txBody>
      </p:sp>
      <p:sp>
        <p:nvSpPr>
          <p:cNvPr id="3" name="Content Placeholder 2"/>
          <p:cNvSpPr>
            <a:spLocks noGrp="1"/>
          </p:cNvSpPr>
          <p:nvPr>
            <p:ph idx="1"/>
          </p:nvPr>
        </p:nvSpPr>
        <p:spPr>
          <a:xfrm>
            <a:off x="609600" y="3048000"/>
            <a:ext cx="7834745" cy="836585"/>
          </a:xfrm>
        </p:spPr>
        <p:txBody>
          <a:bodyPr/>
          <a:lstStyle/>
          <a:p>
            <a:r>
              <a:rPr lang="en-US" dirty="0"/>
              <a:t>Easiest scanning method</a:t>
            </a:r>
          </a:p>
          <a:p>
            <a:r>
              <a:rPr lang="en-US" dirty="0"/>
              <a:t>Supports banner grabbing</a:t>
            </a:r>
          </a:p>
        </p:txBody>
      </p:sp>
      <p:sp>
        <p:nvSpPr>
          <p:cNvPr id="4" name="Title 3"/>
          <p:cNvSpPr>
            <a:spLocks noGrp="1"/>
          </p:cNvSpPr>
          <p:nvPr>
            <p:ph type="title"/>
          </p:nvPr>
        </p:nvSpPr>
        <p:spPr/>
        <p:txBody>
          <a:bodyPr/>
          <a:lstStyle/>
          <a:p>
            <a:r>
              <a:rPr lang="en-US" dirty="0"/>
              <a:t>Scan Types (Cont.)</a:t>
            </a:r>
          </a:p>
        </p:txBody>
      </p:sp>
      <p:sp>
        <p:nvSpPr>
          <p:cNvPr id="19" name="Content Placeholder 2"/>
          <p:cNvSpPr txBox="1">
            <a:spLocks/>
          </p:cNvSpPr>
          <p:nvPr/>
        </p:nvSpPr>
        <p:spPr>
          <a:xfrm>
            <a:off x="1752600" y="1225841"/>
            <a:ext cx="6973275" cy="18221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Full connect scan</a:t>
            </a:r>
            <a:r>
              <a:rPr lang="en-US" dirty="0">
                <a:solidFill>
                  <a:srgbClr val="0070C0"/>
                </a:solidFill>
              </a:rPr>
              <a:t>: A type of port scan that completes the three-way handshake, identifies open ports, and collects information about network hosts by banner grabbing.</a:t>
            </a:r>
          </a:p>
          <a:p>
            <a:pPr marL="0" indent="0">
              <a:buNone/>
            </a:pPr>
            <a:r>
              <a:rPr lang="en-US" b="1" dirty="0">
                <a:solidFill>
                  <a:srgbClr val="0070C0"/>
                </a:solidFill>
              </a:rPr>
              <a:t>Banner grabbing</a:t>
            </a:r>
            <a:r>
              <a:rPr lang="en-US" dirty="0">
                <a:solidFill>
                  <a:srgbClr val="0070C0"/>
                </a:solidFill>
              </a:rPr>
              <a:t>: The act of collecting information about network hosts by examining text-based welcome screens that are displayed by some hosts. </a:t>
            </a:r>
          </a:p>
        </p:txBody>
      </p:sp>
      <p:pic>
        <p:nvPicPr>
          <p:cNvPr id="20"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p:cNvPicPr>
            <a:picLocks noChangeAspect="1"/>
          </p:cNvPicPr>
          <p:nvPr/>
        </p:nvPicPr>
        <p:blipFill>
          <a:blip r:embed="rId3"/>
          <a:stretch>
            <a:fillRect/>
          </a:stretch>
        </p:blipFill>
        <p:spPr>
          <a:xfrm>
            <a:off x="3212071" y="4058764"/>
            <a:ext cx="1829055" cy="1829055"/>
          </a:xfrm>
          <a:prstGeom prst="rect">
            <a:avLst/>
          </a:prstGeom>
        </p:spPr>
      </p:pic>
      <p:pic>
        <p:nvPicPr>
          <p:cNvPr id="22" name="Picture 21"/>
          <p:cNvPicPr>
            <a:picLocks noChangeAspect="1"/>
          </p:cNvPicPr>
          <p:nvPr/>
        </p:nvPicPr>
        <p:blipFill>
          <a:blip r:embed="rId4"/>
          <a:stretch>
            <a:fillRect/>
          </a:stretch>
        </p:blipFill>
        <p:spPr>
          <a:xfrm>
            <a:off x="6893564" y="4176652"/>
            <a:ext cx="1107436" cy="1593278"/>
          </a:xfrm>
          <a:prstGeom prst="rect">
            <a:avLst/>
          </a:prstGeom>
        </p:spPr>
      </p:pic>
      <p:sp>
        <p:nvSpPr>
          <p:cNvPr id="23" name="Line 300"/>
          <p:cNvSpPr>
            <a:spLocks noChangeShapeType="1"/>
          </p:cNvSpPr>
          <p:nvPr/>
        </p:nvSpPr>
        <p:spPr bwMode="auto">
          <a:xfrm>
            <a:off x="5281545" y="4498499"/>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4" name="Rounded Rectangle 146"/>
          <p:cNvSpPr/>
          <p:nvPr/>
        </p:nvSpPr>
        <p:spPr>
          <a:xfrm>
            <a:off x="5040871" y="4291654"/>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1</a:t>
            </a:r>
          </a:p>
        </p:txBody>
      </p:sp>
      <p:sp>
        <p:nvSpPr>
          <p:cNvPr id="25" name="Line 300"/>
          <p:cNvSpPr>
            <a:spLocks noChangeShapeType="1"/>
          </p:cNvSpPr>
          <p:nvPr/>
        </p:nvSpPr>
        <p:spPr bwMode="auto">
          <a:xfrm flipH="1">
            <a:off x="5269471" y="5031899"/>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6" name="Rounded Rectangle 146"/>
          <p:cNvSpPr/>
          <p:nvPr/>
        </p:nvSpPr>
        <p:spPr>
          <a:xfrm>
            <a:off x="6485496" y="4825054"/>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2</a:t>
            </a:r>
          </a:p>
        </p:txBody>
      </p:sp>
      <p:sp>
        <p:nvSpPr>
          <p:cNvPr id="27" name="Text Box 307"/>
          <p:cNvSpPr txBox="1">
            <a:spLocks noChangeArrowheads="1"/>
          </p:cNvSpPr>
          <p:nvPr/>
        </p:nvSpPr>
        <p:spPr bwMode="auto">
          <a:xfrm>
            <a:off x="5207126" y="4185095"/>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 packet</a:t>
            </a:r>
          </a:p>
        </p:txBody>
      </p:sp>
      <p:sp>
        <p:nvSpPr>
          <p:cNvPr id="28" name="Text Box 307"/>
          <p:cNvSpPr txBox="1">
            <a:spLocks noChangeArrowheads="1"/>
          </p:cNvSpPr>
          <p:nvPr/>
        </p:nvSpPr>
        <p:spPr bwMode="auto">
          <a:xfrm>
            <a:off x="5150409" y="4754809"/>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SYN-ACK packet</a:t>
            </a:r>
          </a:p>
        </p:txBody>
      </p:sp>
      <p:sp>
        <p:nvSpPr>
          <p:cNvPr id="29" name="Line 167"/>
          <p:cNvSpPr>
            <a:spLocks noChangeShapeType="1"/>
          </p:cNvSpPr>
          <p:nvPr/>
        </p:nvSpPr>
        <p:spPr bwMode="auto">
          <a:xfrm rot="5400000">
            <a:off x="5688926" y="5966937"/>
            <a:ext cx="498475"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0" name="Rounded Rectangle 149"/>
          <p:cNvSpPr/>
          <p:nvPr/>
        </p:nvSpPr>
        <p:spPr>
          <a:xfrm>
            <a:off x="4635182" y="6098699"/>
            <a:ext cx="2615489" cy="302101"/>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Three-way handshake completed</a:t>
            </a:r>
          </a:p>
        </p:txBody>
      </p:sp>
      <p:sp>
        <p:nvSpPr>
          <p:cNvPr id="31" name="Text Box 306"/>
          <p:cNvSpPr txBox="1">
            <a:spLocks noChangeArrowheads="1"/>
          </p:cNvSpPr>
          <p:nvPr/>
        </p:nvSpPr>
        <p:spPr bwMode="auto">
          <a:xfrm>
            <a:off x="3829483" y="3736499"/>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9DDC"/>
                </a:solidFill>
                <a:effectLst/>
                <a:uLnTx/>
                <a:uFillTx/>
                <a:latin typeface="Calibri"/>
                <a:cs typeface="Calibri"/>
              </a:rPr>
              <a:t>Full connect scan</a:t>
            </a:r>
          </a:p>
        </p:txBody>
      </p:sp>
      <p:sp>
        <p:nvSpPr>
          <p:cNvPr id="32" name="Line 300"/>
          <p:cNvSpPr>
            <a:spLocks noChangeShapeType="1"/>
          </p:cNvSpPr>
          <p:nvPr/>
        </p:nvSpPr>
        <p:spPr bwMode="auto">
          <a:xfrm>
            <a:off x="5269471" y="5629087"/>
            <a:ext cx="1371600"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33" name="Rounded Rectangle 146"/>
          <p:cNvSpPr/>
          <p:nvPr/>
        </p:nvSpPr>
        <p:spPr>
          <a:xfrm>
            <a:off x="5040871" y="5422242"/>
            <a:ext cx="307975" cy="435445"/>
          </a:xfrm>
          <a:prstGeom prst="roundRect">
            <a:avLst/>
          </a:prstGeom>
          <a:solidFill>
            <a:srgbClr val="009DDC"/>
          </a:soli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a:ea typeface="+mn-ea"/>
                <a:cs typeface="Calibri"/>
              </a:rPr>
              <a:t>3</a:t>
            </a:r>
          </a:p>
        </p:txBody>
      </p:sp>
      <p:sp>
        <p:nvSpPr>
          <p:cNvPr id="34" name="Text Box 307"/>
          <p:cNvSpPr txBox="1">
            <a:spLocks noChangeArrowheads="1"/>
          </p:cNvSpPr>
          <p:nvPr/>
        </p:nvSpPr>
        <p:spPr bwMode="auto">
          <a:xfrm>
            <a:off x="5226609" y="5336699"/>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ACK packet</a:t>
            </a:r>
          </a:p>
        </p:txBody>
      </p:sp>
      <p:pic>
        <p:nvPicPr>
          <p:cNvPr id="35" name="Picture 2" descr="do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655" y="4281487"/>
            <a:ext cx="914400" cy="1190625"/>
          </a:xfrm>
          <a:prstGeom prst="rect">
            <a:avLst/>
          </a:prstGeom>
          <a:noFill/>
          <a:extLst>
            <a:ext uri="{909E8E84-426E-40DD-AFC4-6F175D3DCCD1}">
              <a14:hiddenFill xmlns:a14="http://schemas.microsoft.com/office/drawing/2010/main">
                <a:solidFill>
                  <a:srgbClr val="FFFFFF"/>
                </a:solidFill>
              </a14:hiddenFill>
            </a:ext>
          </a:extLst>
        </p:spPr>
      </p:pic>
      <p:sp>
        <p:nvSpPr>
          <p:cNvPr id="36" name="Text Box 307"/>
          <p:cNvSpPr txBox="1">
            <a:spLocks noChangeArrowheads="1"/>
          </p:cNvSpPr>
          <p:nvPr/>
        </p:nvSpPr>
        <p:spPr bwMode="auto">
          <a:xfrm>
            <a:off x="795338" y="5575012"/>
            <a:ext cx="1490662" cy="11926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R="0" lvl="0" algn="ctr" defTabSz="284163" eaLnBrk="1" fontAlgn="auto" latinLnBrk="0" hangingPunct="1">
              <a:lnSpc>
                <a:spcPct val="100000"/>
              </a:lnSpc>
              <a:spcBef>
                <a:spcPct val="50000"/>
              </a:spcBef>
              <a:spcAft>
                <a:spcPts val="0"/>
              </a:spcAft>
              <a:buClrTx/>
              <a:buSzTx/>
              <a:tabLst/>
              <a:defRPr/>
            </a:pPr>
            <a:r>
              <a:rPr kumimoji="0" lang="en-US" sz="1300" b="1" i="0" u="none" strike="noStrike" kern="0" cap="none" spc="0" normalizeH="0" baseline="0" noProof="0" dirty="0">
                <a:ln>
                  <a:noFill/>
                </a:ln>
                <a:solidFill>
                  <a:srgbClr val="000000"/>
                </a:solidFill>
                <a:effectLst/>
                <a:uLnTx/>
                <a:uFillTx/>
                <a:latin typeface="Calibri"/>
                <a:cs typeface="Calibri"/>
              </a:rPr>
              <a:t>List of open</a:t>
            </a:r>
            <a:r>
              <a:rPr kumimoji="0" lang="en-US" sz="1300" b="1" i="0" u="none" strike="noStrike" kern="0" cap="none" spc="0" normalizeH="0" noProof="0" dirty="0">
                <a:ln>
                  <a:noFill/>
                </a:ln>
                <a:solidFill>
                  <a:srgbClr val="000000"/>
                </a:solidFill>
                <a:effectLst/>
                <a:uLnTx/>
                <a:uFillTx/>
                <a:latin typeface="Calibri"/>
                <a:cs typeface="Calibri"/>
              </a:rPr>
              <a:t> </a:t>
            </a:r>
            <a:r>
              <a:rPr kumimoji="0" lang="en-US" sz="1300" b="1" i="0" u="none" strike="noStrike" kern="0" cap="none" spc="0" normalizeH="0" baseline="0" noProof="0" dirty="0">
                <a:ln>
                  <a:noFill/>
                </a:ln>
                <a:solidFill>
                  <a:srgbClr val="000000"/>
                </a:solidFill>
                <a:effectLst/>
                <a:uLnTx/>
                <a:uFillTx/>
                <a:latin typeface="Calibri"/>
                <a:cs typeface="Calibri"/>
              </a:rPr>
              <a:t>ports</a:t>
            </a:r>
            <a:br>
              <a:rPr kumimoji="0" lang="en-US" sz="1300" b="1" i="0" u="none" strike="noStrike" kern="0" cap="none" spc="0" normalizeH="0" baseline="0" noProof="0" dirty="0">
                <a:ln>
                  <a:noFill/>
                </a:ln>
                <a:solidFill>
                  <a:srgbClr val="000000"/>
                </a:solidFill>
                <a:effectLst/>
                <a:uLnTx/>
                <a:uFillTx/>
                <a:latin typeface="Calibri"/>
                <a:cs typeface="Calibri"/>
              </a:rPr>
            </a:br>
            <a:r>
              <a:rPr lang="en-US" sz="1300" b="1" kern="0" dirty="0">
                <a:solidFill>
                  <a:srgbClr val="000000"/>
                </a:solidFill>
                <a:latin typeface="Calibri"/>
                <a:cs typeface="Calibri"/>
              </a:rPr>
              <a:t>OS information</a:t>
            </a:r>
            <a:br>
              <a:rPr lang="en-US" sz="1300" b="1" kern="0" dirty="0">
                <a:solidFill>
                  <a:srgbClr val="000000"/>
                </a:solidFill>
                <a:latin typeface="Calibri"/>
                <a:cs typeface="Calibri"/>
              </a:rPr>
            </a:br>
            <a:r>
              <a:rPr lang="en-US" sz="1300" b="1" kern="0" dirty="0">
                <a:solidFill>
                  <a:srgbClr val="000000"/>
                </a:solidFill>
                <a:latin typeface="Calibri"/>
                <a:cs typeface="Calibri"/>
              </a:rPr>
              <a:t>Service packs</a:t>
            </a:r>
            <a:br>
              <a:rPr lang="en-US" sz="1300" b="1" kern="0" dirty="0">
                <a:solidFill>
                  <a:srgbClr val="000000"/>
                </a:solidFill>
                <a:latin typeface="Calibri"/>
                <a:cs typeface="Calibri"/>
              </a:rPr>
            </a:br>
            <a:r>
              <a:rPr lang="en-US" sz="1300" b="1" kern="0" dirty="0">
                <a:solidFill>
                  <a:srgbClr val="000000"/>
                </a:solidFill>
                <a:latin typeface="Calibri"/>
                <a:cs typeface="Calibri"/>
              </a:rPr>
              <a:t>Other information</a:t>
            </a:r>
          </a:p>
          <a:p>
            <a:pPr marR="0" lvl="0" algn="ctr" defTabSz="284163" eaLnBrk="1" fontAlgn="auto" latinLnBrk="0" hangingPunct="1">
              <a:lnSpc>
                <a:spcPct val="100000"/>
              </a:lnSpc>
              <a:spcBef>
                <a:spcPct val="50000"/>
              </a:spcBef>
              <a:spcAft>
                <a:spcPts val="0"/>
              </a:spcAft>
              <a:buClrTx/>
              <a:buSzTx/>
              <a:tabLst/>
              <a:defRPr/>
            </a:pPr>
            <a:endParaRPr kumimoji="0" lang="en-US" sz="1300" b="1" i="0" u="none" strike="noStrike" kern="0" cap="none" spc="0" normalizeH="0" baseline="0" noProof="0" dirty="0">
              <a:ln>
                <a:noFill/>
              </a:ln>
              <a:solidFill>
                <a:srgbClr val="000000"/>
              </a:solidFill>
              <a:effectLst/>
              <a:uLnTx/>
              <a:uFillTx/>
              <a:latin typeface="Calibri"/>
              <a:cs typeface="Calibri"/>
            </a:endParaRPr>
          </a:p>
        </p:txBody>
      </p:sp>
      <p:pic>
        <p:nvPicPr>
          <p:cNvPr id="37" name="Picture 4" descr="attac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0" y="4371975"/>
            <a:ext cx="10287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9910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59</a:t>
            </a:fld>
            <a:endParaRPr lang="en-US" dirty="0"/>
          </a:p>
        </p:txBody>
      </p:sp>
      <p:sp>
        <p:nvSpPr>
          <p:cNvPr id="22" name="Content Placeholder 2"/>
          <p:cNvSpPr>
            <a:spLocks noGrp="1"/>
          </p:cNvSpPr>
          <p:nvPr>
            <p:ph idx="1"/>
          </p:nvPr>
        </p:nvSpPr>
        <p:spPr>
          <a:xfrm>
            <a:off x="609600" y="2438400"/>
            <a:ext cx="7834745" cy="2082793"/>
          </a:xfrm>
        </p:spPr>
        <p:txBody>
          <a:bodyPr>
            <a:normAutofit/>
          </a:bodyPr>
          <a:lstStyle/>
          <a:p>
            <a:r>
              <a:rPr lang="en-US" dirty="0"/>
              <a:t>Stealing content.</a:t>
            </a:r>
          </a:p>
          <a:p>
            <a:r>
              <a:rPr lang="en-US" dirty="0"/>
              <a:t>Gathering user names and passwords for future attacks.</a:t>
            </a:r>
          </a:p>
          <a:p>
            <a:r>
              <a:rPr lang="en-US" dirty="0"/>
              <a:t>On wired networks, physical access to the network is required.</a:t>
            </a:r>
          </a:p>
          <a:p>
            <a:r>
              <a:rPr lang="en-US" dirty="0"/>
              <a:t>On wireless networks, a device capable of receiving wireless network signals is required.</a:t>
            </a:r>
          </a:p>
          <a:p>
            <a:r>
              <a:rPr lang="en-US" dirty="0"/>
              <a:t>Hard to detect.</a:t>
            </a:r>
          </a:p>
        </p:txBody>
      </p:sp>
      <p:sp>
        <p:nvSpPr>
          <p:cNvPr id="4" name="Title 3"/>
          <p:cNvSpPr>
            <a:spLocks noGrp="1"/>
          </p:cNvSpPr>
          <p:nvPr>
            <p:ph type="title"/>
          </p:nvPr>
        </p:nvSpPr>
        <p:spPr/>
        <p:txBody>
          <a:bodyPr/>
          <a:lstStyle/>
          <a:p>
            <a:r>
              <a:rPr lang="en-US" dirty="0"/>
              <a:t>Eavesdropping Attacks</a:t>
            </a:r>
          </a:p>
        </p:txBody>
      </p:sp>
      <p:pic>
        <p:nvPicPr>
          <p:cNvPr id="9" name="Picture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1328" y="449580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4" descr="M:\ContentDev\IconLibraries\new_icons\user_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992" y="4575969"/>
            <a:ext cx="1333208"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1" descr="D:\content\093022\magnifying glas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96165">
            <a:off x="2881313" y="4806950"/>
            <a:ext cx="14255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56154" y="4495800"/>
            <a:ext cx="400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Eavesdropping attack/sniffing attack: </a:t>
            </a:r>
            <a:r>
              <a:rPr lang="en-US" dirty="0">
                <a:solidFill>
                  <a:srgbClr val="0070C0"/>
                </a:solidFill>
              </a:rPr>
              <a:t>A network attack where an attacker uses special monitoring software to gain access to private communications on the network wire or across a wireless network.</a:t>
            </a:r>
          </a:p>
        </p:txBody>
      </p:sp>
      <p:pic>
        <p:nvPicPr>
          <p:cNvPr id="16" name="Picture 100" descr="boo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7"/>
          <a:stretch>
            <a:fillRect/>
          </a:stretch>
        </p:blipFill>
        <p:spPr>
          <a:xfrm>
            <a:off x="838200" y="4772181"/>
            <a:ext cx="2161905" cy="1247619"/>
          </a:xfrm>
          <a:prstGeom prst="rect">
            <a:avLst/>
          </a:prstGeom>
        </p:spPr>
      </p:pic>
      <p:pic>
        <p:nvPicPr>
          <p:cNvPr id="19" name="Picture 18"/>
          <p:cNvPicPr>
            <a:picLocks noChangeAspect="1"/>
          </p:cNvPicPr>
          <p:nvPr/>
        </p:nvPicPr>
        <p:blipFill>
          <a:blip r:embed="rId8"/>
          <a:stretch>
            <a:fillRect/>
          </a:stretch>
        </p:blipFill>
        <p:spPr>
          <a:xfrm>
            <a:off x="4713072" y="4831555"/>
            <a:ext cx="943107" cy="1128870"/>
          </a:xfrm>
          <a:prstGeom prst="rect">
            <a:avLst/>
          </a:prstGeom>
        </p:spPr>
      </p:pic>
      <p:pic>
        <p:nvPicPr>
          <p:cNvPr id="21" name="Picture 20"/>
          <p:cNvPicPr>
            <a:picLocks noChangeAspect="1"/>
          </p:cNvPicPr>
          <p:nvPr/>
        </p:nvPicPr>
        <p:blipFill>
          <a:blip r:embed="rId9"/>
          <a:stretch>
            <a:fillRect/>
          </a:stretch>
        </p:blipFill>
        <p:spPr>
          <a:xfrm>
            <a:off x="6096000" y="4724230"/>
            <a:ext cx="1219370" cy="1219370"/>
          </a:xfrm>
          <a:prstGeom prst="rect">
            <a:avLst/>
          </a:prstGeom>
        </p:spPr>
      </p:pic>
    </p:spTree>
    <p:extLst>
      <p:ext uri="{BB962C8B-B14F-4D97-AF65-F5344CB8AC3E}">
        <p14:creationId xmlns:p14="http://schemas.microsoft.com/office/powerpoint/2010/main" val="727823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a:t>
            </a:fld>
            <a:endParaRPr lang="en-US" dirty="0"/>
          </a:p>
        </p:txBody>
      </p:sp>
      <p:sp>
        <p:nvSpPr>
          <p:cNvPr id="4" name="Title 3"/>
          <p:cNvSpPr>
            <a:spLocks noGrp="1"/>
          </p:cNvSpPr>
          <p:nvPr>
            <p:ph type="title"/>
          </p:nvPr>
        </p:nvSpPr>
        <p:spPr/>
        <p:txBody>
          <a:bodyPr/>
          <a:lstStyle/>
          <a:p>
            <a:r>
              <a:rPr lang="en-US" dirty="0"/>
              <a:t>Threat Actor Attributes</a:t>
            </a:r>
          </a:p>
        </p:txBody>
      </p:sp>
      <p:graphicFrame>
        <p:nvGraphicFramePr>
          <p:cNvPr id="5" name="Group 23"/>
          <p:cNvGraphicFramePr>
            <a:graphicFrameLocks noGrp="1"/>
          </p:cNvGraphicFramePr>
          <p:nvPr>
            <p:extLst>
              <p:ext uri="{D42A27DB-BD31-4B8C-83A1-F6EECF244321}">
                <p14:modId xmlns:p14="http://schemas.microsoft.com/office/powerpoint/2010/main" val="2427883340"/>
              </p:ext>
            </p:extLst>
          </p:nvPr>
        </p:nvGraphicFramePr>
        <p:xfrm>
          <a:off x="952500" y="1828800"/>
          <a:ext cx="7239000" cy="3797808"/>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Type of Threat Actor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Attributes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Script kiddie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Internal or external?</a:t>
                      </a:r>
                      <a:r>
                        <a:rPr kumimoji="0" lang="en-US" sz="1400" b="0" i="0" u="none" strike="noStrike" cap="none" normalizeH="0" baseline="0" dirty="0">
                          <a:ln>
                            <a:noFill/>
                          </a:ln>
                          <a:solidFill>
                            <a:schemeClr val="tx1"/>
                          </a:solidFill>
                          <a:effectLst/>
                          <a:latin typeface="Calibri"/>
                          <a:cs typeface="Calibri"/>
                        </a:rPr>
                        <a:t> External.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Level of sophistication:</a:t>
                      </a:r>
                      <a:r>
                        <a:rPr kumimoji="0" lang="en-US" sz="1400" b="0" i="0" u="none" strike="noStrike" cap="none" normalizeH="0" baseline="0" dirty="0">
                          <a:ln>
                            <a:noFill/>
                          </a:ln>
                          <a:solidFill>
                            <a:schemeClr val="tx1"/>
                          </a:solidFill>
                          <a:effectLst/>
                          <a:latin typeface="Calibri"/>
                          <a:cs typeface="Calibri"/>
                        </a:rPr>
                        <a:t> Simple code samples and automated attack tools.</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Resources/Funding:</a:t>
                      </a:r>
                      <a:r>
                        <a:rPr kumimoji="0" lang="en-US" sz="1400" b="0" i="0" u="none" strike="noStrike" cap="none" normalizeH="0" baseline="0" dirty="0">
                          <a:ln>
                            <a:noFill/>
                          </a:ln>
                          <a:solidFill>
                            <a:schemeClr val="tx1"/>
                          </a:solidFill>
                          <a:effectLst/>
                          <a:latin typeface="Calibri"/>
                          <a:cs typeface="Calibri"/>
                        </a:rPr>
                        <a:t> Minimal.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Intent/Motivation:</a:t>
                      </a:r>
                      <a:r>
                        <a:rPr kumimoji="0" lang="en-US" sz="1400" b="0" i="0" u="none" strike="noStrike" cap="none" normalizeH="0" baseline="0" dirty="0">
                          <a:ln>
                            <a:noFill/>
                          </a:ln>
                          <a:solidFill>
                            <a:schemeClr val="tx1"/>
                          </a:solidFill>
                          <a:effectLst/>
                          <a:latin typeface="Calibri"/>
                          <a:cs typeface="Calibri"/>
                        </a:rPr>
                        <a:t> Gain attention or prove technical abilities.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Hacktivist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Internal or external?</a:t>
                      </a:r>
                      <a:r>
                        <a:rPr kumimoji="0" lang="en-US" sz="1400" b="0" i="0" u="none" strike="noStrike" cap="none" normalizeH="0" baseline="0" dirty="0">
                          <a:ln>
                            <a:noFill/>
                          </a:ln>
                          <a:solidFill>
                            <a:schemeClr val="tx1"/>
                          </a:solidFill>
                          <a:effectLst/>
                          <a:latin typeface="Calibri"/>
                          <a:cs typeface="Calibri"/>
                        </a:rPr>
                        <a:t> External.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Level of sophistication:</a:t>
                      </a:r>
                      <a:r>
                        <a:rPr kumimoji="0" lang="en-US" sz="1400" b="0" i="0" u="none" strike="noStrike" cap="none" normalizeH="0" baseline="0" dirty="0">
                          <a:ln>
                            <a:noFill/>
                          </a:ln>
                          <a:solidFill>
                            <a:schemeClr val="tx1"/>
                          </a:solidFill>
                          <a:effectLst/>
                          <a:latin typeface="Calibri"/>
                          <a:cs typeface="Calibri"/>
                        </a:rPr>
                        <a:t> Varies.</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Resources/Funding:</a:t>
                      </a:r>
                      <a:r>
                        <a:rPr kumimoji="0" lang="en-US" sz="1400" b="0" i="0" u="none" strike="noStrike" cap="none" normalizeH="0" baseline="0" dirty="0">
                          <a:ln>
                            <a:noFill/>
                          </a:ln>
                          <a:solidFill>
                            <a:schemeClr val="tx1"/>
                          </a:solidFill>
                          <a:effectLst/>
                          <a:latin typeface="Calibri"/>
                          <a:cs typeface="Calibri"/>
                        </a:rPr>
                        <a:t> Varies.</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Intent/Motivation:</a:t>
                      </a:r>
                      <a:r>
                        <a:rPr kumimoji="0" lang="en-US" sz="1400" b="0" i="0" u="none" strike="noStrike" cap="none" normalizeH="0" baseline="0" dirty="0">
                          <a:ln>
                            <a:noFill/>
                          </a:ln>
                          <a:solidFill>
                            <a:schemeClr val="tx1"/>
                          </a:solidFill>
                          <a:effectLst/>
                          <a:latin typeface="Calibri"/>
                          <a:cs typeface="Calibri"/>
                        </a:rPr>
                        <a:t> Cause social or political change.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Organized crime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Internal or external?</a:t>
                      </a:r>
                      <a:r>
                        <a:rPr kumimoji="0" lang="en-US" sz="1400" b="0" i="0" u="none" strike="noStrike" cap="none" normalizeH="0" baseline="0" dirty="0">
                          <a:ln>
                            <a:noFill/>
                          </a:ln>
                          <a:solidFill>
                            <a:schemeClr val="tx1"/>
                          </a:solidFill>
                          <a:effectLst/>
                          <a:latin typeface="Calibri"/>
                          <a:cs typeface="Calibri"/>
                        </a:rPr>
                        <a:t> External.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Level of sophistication:</a:t>
                      </a:r>
                      <a:r>
                        <a:rPr kumimoji="0" lang="en-US" sz="1400" b="0" i="0" u="none" strike="noStrike" cap="none" normalizeH="0" baseline="0" dirty="0">
                          <a:ln>
                            <a:noFill/>
                          </a:ln>
                          <a:solidFill>
                            <a:schemeClr val="tx1"/>
                          </a:solidFill>
                          <a:effectLst/>
                          <a:latin typeface="Calibri"/>
                          <a:cs typeface="Calibri"/>
                        </a:rPr>
                        <a:t> Highly sophisticated.</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Resources/Funding:</a:t>
                      </a:r>
                      <a:r>
                        <a:rPr kumimoji="0" lang="en-US" sz="1400" b="0" i="0" u="none" strike="noStrike" cap="none" normalizeH="0" baseline="0" dirty="0">
                          <a:ln>
                            <a:noFill/>
                          </a:ln>
                          <a:solidFill>
                            <a:schemeClr val="tx1"/>
                          </a:solidFill>
                          <a:effectLst/>
                          <a:latin typeface="Calibri"/>
                          <a:cs typeface="Calibri"/>
                        </a:rPr>
                        <a:t> Amply funded.</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Intent/Motivation:</a:t>
                      </a:r>
                      <a:r>
                        <a:rPr kumimoji="0" lang="en-US" sz="1400" b="0" i="0" u="none" strike="noStrike" cap="none" normalizeH="0" baseline="0" dirty="0">
                          <a:ln>
                            <a:noFill/>
                          </a:ln>
                          <a:solidFill>
                            <a:schemeClr val="tx1"/>
                          </a:solidFill>
                          <a:effectLst/>
                          <a:latin typeface="Calibri"/>
                          <a:cs typeface="Calibri"/>
                        </a:rPr>
                        <a:t> Monetary profit, through ransomware and data theft.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75338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60</a:t>
            </a:fld>
            <a:endParaRPr lang="en-US" dirty="0"/>
          </a:p>
        </p:txBody>
      </p:sp>
      <p:sp>
        <p:nvSpPr>
          <p:cNvPr id="23" name="Content Placeholder 2"/>
          <p:cNvSpPr>
            <a:spLocks noGrp="1"/>
          </p:cNvSpPr>
          <p:nvPr>
            <p:ph idx="1"/>
          </p:nvPr>
        </p:nvSpPr>
        <p:spPr>
          <a:xfrm>
            <a:off x="609600" y="2870207"/>
            <a:ext cx="7834745" cy="2082793"/>
          </a:xfrm>
        </p:spPr>
        <p:txBody>
          <a:bodyPr>
            <a:normAutofit/>
          </a:bodyPr>
          <a:lstStyle/>
          <a:p>
            <a:r>
              <a:rPr lang="en-US" dirty="0"/>
              <a:t>Two victims.</a:t>
            </a:r>
          </a:p>
          <a:p>
            <a:pPr lvl="1"/>
            <a:r>
              <a:rPr lang="en-US" dirty="0"/>
              <a:t>2 clients.</a:t>
            </a:r>
          </a:p>
          <a:p>
            <a:pPr lvl="1"/>
            <a:r>
              <a:rPr lang="en-US" dirty="0"/>
              <a:t>1 client and 1 server.</a:t>
            </a:r>
          </a:p>
          <a:p>
            <a:r>
              <a:rPr lang="en-US" dirty="0"/>
              <a:t>Attacker controls information flow between victims.</a:t>
            </a:r>
          </a:p>
          <a:p>
            <a:r>
              <a:rPr lang="en-US" dirty="0"/>
              <a:t>Can steal, modify, and forward data to victims.</a:t>
            </a:r>
          </a:p>
          <a:p>
            <a:r>
              <a:rPr lang="en-US" dirty="0"/>
              <a:t>ARP poisoning.</a:t>
            </a:r>
          </a:p>
        </p:txBody>
      </p:sp>
      <p:sp>
        <p:nvSpPr>
          <p:cNvPr id="4" name="Title 3"/>
          <p:cNvSpPr>
            <a:spLocks noGrp="1"/>
          </p:cNvSpPr>
          <p:nvPr>
            <p:ph type="title"/>
          </p:nvPr>
        </p:nvSpPr>
        <p:spPr/>
        <p:txBody>
          <a:bodyPr/>
          <a:lstStyle/>
          <a:p>
            <a:r>
              <a:rPr lang="en-US" dirty="0"/>
              <a:t>Man-in-the-Middle Attacks</a:t>
            </a:r>
          </a:p>
        </p:txBody>
      </p:sp>
      <p:sp>
        <p:nvSpPr>
          <p:cNvPr id="21" name="Content Placeholder 2"/>
          <p:cNvSpPr txBox="1">
            <a:spLocks/>
          </p:cNvSpPr>
          <p:nvPr/>
        </p:nvSpPr>
        <p:spPr>
          <a:xfrm>
            <a:off x="1752600" y="15306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form of eavesdropping where the attacker makes an independent connection between two victims and steals information to use fraudulently.</a:t>
            </a:r>
          </a:p>
        </p:txBody>
      </p:sp>
      <p:pic>
        <p:nvPicPr>
          <p:cNvPr id="22"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177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61</a:t>
            </a:fld>
            <a:endParaRPr lang="en-US" dirty="0"/>
          </a:p>
        </p:txBody>
      </p:sp>
      <p:sp>
        <p:nvSpPr>
          <p:cNvPr id="4" name="Title 3"/>
          <p:cNvSpPr>
            <a:spLocks noGrp="1"/>
          </p:cNvSpPr>
          <p:nvPr>
            <p:ph type="title"/>
          </p:nvPr>
        </p:nvSpPr>
        <p:spPr/>
        <p:txBody>
          <a:bodyPr/>
          <a:lstStyle/>
          <a:p>
            <a:r>
              <a:rPr lang="en-US" dirty="0"/>
              <a:t>Man-in-the-Middle Attacks (Cont.)</a:t>
            </a:r>
          </a:p>
        </p:txBody>
      </p:sp>
      <p:pic>
        <p:nvPicPr>
          <p:cNvPr id="8" name="Picture 7"/>
          <p:cNvPicPr>
            <a:picLocks noChangeAspect="1"/>
          </p:cNvPicPr>
          <p:nvPr/>
        </p:nvPicPr>
        <p:blipFill>
          <a:blip r:embed="rId2"/>
          <a:stretch>
            <a:fillRect/>
          </a:stretch>
        </p:blipFill>
        <p:spPr>
          <a:xfrm>
            <a:off x="1317897" y="1905000"/>
            <a:ext cx="6508206" cy="3840127"/>
          </a:xfrm>
          <a:prstGeom prst="rect">
            <a:avLst/>
          </a:prstGeom>
        </p:spPr>
      </p:pic>
    </p:spTree>
    <p:extLst>
      <p:ext uri="{BB962C8B-B14F-4D97-AF65-F5344CB8AC3E}">
        <p14:creationId xmlns:p14="http://schemas.microsoft.com/office/powerpoint/2010/main" val="2566810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62</a:t>
            </a:fld>
            <a:endParaRPr lang="en-US" dirty="0"/>
          </a:p>
        </p:txBody>
      </p:sp>
      <p:sp>
        <p:nvSpPr>
          <p:cNvPr id="27" name="Content Placeholder 2"/>
          <p:cNvSpPr>
            <a:spLocks noGrp="1"/>
          </p:cNvSpPr>
          <p:nvPr>
            <p:ph idx="1"/>
          </p:nvPr>
        </p:nvSpPr>
        <p:spPr>
          <a:xfrm>
            <a:off x="609600" y="2514601"/>
            <a:ext cx="7834745" cy="1447800"/>
          </a:xfrm>
        </p:spPr>
        <p:txBody>
          <a:bodyPr>
            <a:normAutofit/>
          </a:bodyPr>
          <a:lstStyle/>
          <a:p>
            <a:r>
              <a:rPr lang="en-US" dirty="0"/>
              <a:t>Trojan modifies victim’s web browser via extensions or scripts.</a:t>
            </a:r>
          </a:p>
          <a:p>
            <a:r>
              <a:rPr lang="en-US" dirty="0"/>
              <a:t>Gather personal information.</a:t>
            </a:r>
          </a:p>
          <a:p>
            <a:r>
              <a:rPr lang="en-US" dirty="0"/>
              <a:t>Prompt for creating token-based password or transaction PIN.</a:t>
            </a:r>
          </a:p>
          <a:p>
            <a:r>
              <a:rPr lang="en-US" dirty="0"/>
              <a:t>Altered credentials used to redirect funds or information.</a:t>
            </a:r>
          </a:p>
        </p:txBody>
      </p:sp>
      <p:sp>
        <p:nvSpPr>
          <p:cNvPr id="4" name="Title 3"/>
          <p:cNvSpPr>
            <a:spLocks noGrp="1"/>
          </p:cNvSpPr>
          <p:nvPr>
            <p:ph type="title"/>
          </p:nvPr>
        </p:nvSpPr>
        <p:spPr/>
        <p:txBody>
          <a:bodyPr/>
          <a:lstStyle/>
          <a:p>
            <a:r>
              <a:rPr lang="en-US" dirty="0"/>
              <a:t>Man-in-the-Browser Attacks</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type of network-based attack that combines a man-in-the-middle attack with the use of a Trojan horse to intercept and modify web transactions in real time.</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877717" y="3903247"/>
            <a:ext cx="5388566" cy="2601377"/>
          </a:xfrm>
          <a:prstGeom prst="rect">
            <a:avLst/>
          </a:prstGeom>
        </p:spPr>
      </p:pic>
    </p:spTree>
    <p:extLst>
      <p:ext uri="{BB962C8B-B14F-4D97-AF65-F5344CB8AC3E}">
        <p14:creationId xmlns:p14="http://schemas.microsoft.com/office/powerpoint/2010/main" val="6176946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63</a:t>
            </a:fld>
            <a:endParaRPr lang="en-US" dirty="0"/>
          </a:p>
        </p:txBody>
      </p:sp>
      <p:sp>
        <p:nvSpPr>
          <p:cNvPr id="7" name="Content Placeholder 2"/>
          <p:cNvSpPr>
            <a:spLocks noGrp="1"/>
          </p:cNvSpPr>
          <p:nvPr>
            <p:ph idx="1"/>
          </p:nvPr>
        </p:nvSpPr>
        <p:spPr>
          <a:xfrm>
            <a:off x="609600" y="2946407"/>
            <a:ext cx="7834745" cy="939793"/>
          </a:xfrm>
        </p:spPr>
        <p:txBody>
          <a:bodyPr>
            <a:normAutofit/>
          </a:bodyPr>
          <a:lstStyle/>
          <a:p>
            <a:r>
              <a:rPr lang="en-US" dirty="0"/>
              <a:t>Capture user names, passwords, and other authentication data.</a:t>
            </a:r>
          </a:p>
          <a:p>
            <a:r>
              <a:rPr lang="en-US" dirty="0"/>
              <a:t>Often go undetected.</a:t>
            </a:r>
          </a:p>
        </p:txBody>
      </p:sp>
      <p:sp>
        <p:nvSpPr>
          <p:cNvPr id="4" name="Title 3"/>
          <p:cNvSpPr>
            <a:spLocks noGrp="1"/>
          </p:cNvSpPr>
          <p:nvPr>
            <p:ph type="title"/>
          </p:nvPr>
        </p:nvSpPr>
        <p:spPr/>
        <p:txBody>
          <a:bodyPr/>
          <a:lstStyle/>
          <a:p>
            <a:r>
              <a:rPr lang="en-US" dirty="0"/>
              <a:t>Replay Attacks</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type of network-based attack where an attacker captures network traffic and stores it for retransmitting at a later time to gain unauthorized access to a specific host or a network.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4745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64</a:t>
            </a:fld>
            <a:endParaRPr lang="en-US" dirty="0"/>
          </a:p>
        </p:txBody>
      </p:sp>
      <p:sp>
        <p:nvSpPr>
          <p:cNvPr id="4" name="Title 3"/>
          <p:cNvSpPr>
            <a:spLocks noGrp="1"/>
          </p:cNvSpPr>
          <p:nvPr>
            <p:ph type="title"/>
          </p:nvPr>
        </p:nvSpPr>
        <p:spPr/>
        <p:txBody>
          <a:bodyPr/>
          <a:lstStyle/>
          <a:p>
            <a:r>
              <a:rPr lang="en-US" dirty="0"/>
              <a:t>Replay Attacks (Cont.)</a:t>
            </a:r>
          </a:p>
        </p:txBody>
      </p:sp>
      <p:grpSp>
        <p:nvGrpSpPr>
          <p:cNvPr id="8" name="Group 11"/>
          <p:cNvGrpSpPr>
            <a:grpSpLocks/>
          </p:cNvGrpSpPr>
          <p:nvPr/>
        </p:nvGrpSpPr>
        <p:grpSpPr bwMode="auto">
          <a:xfrm>
            <a:off x="5119687" y="4967287"/>
            <a:ext cx="1228725" cy="862013"/>
            <a:chOff x="2922" y="3024"/>
            <a:chExt cx="672" cy="543"/>
          </a:xfrm>
        </p:grpSpPr>
        <p:sp>
          <p:nvSpPr>
            <p:cNvPr id="9" name="Line 9"/>
            <p:cNvSpPr>
              <a:spLocks noChangeShapeType="1"/>
            </p:cNvSpPr>
            <p:nvPr/>
          </p:nvSpPr>
          <p:spPr bwMode="auto">
            <a:xfrm>
              <a:off x="2928" y="3024"/>
              <a:ext cx="0" cy="5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0" name="Line 10"/>
            <p:cNvSpPr>
              <a:spLocks noChangeShapeType="1"/>
            </p:cNvSpPr>
            <p:nvPr/>
          </p:nvSpPr>
          <p:spPr bwMode="auto">
            <a:xfrm flipH="1">
              <a:off x="2922" y="3030"/>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grpSp>
      <p:sp>
        <p:nvSpPr>
          <p:cNvPr id="11" name="Line 5"/>
          <p:cNvSpPr>
            <a:spLocks noChangeShapeType="1"/>
          </p:cNvSpPr>
          <p:nvPr/>
        </p:nvSpPr>
        <p:spPr bwMode="auto">
          <a:xfrm>
            <a:off x="3986212" y="2300287"/>
            <a:ext cx="2362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2" name="Line 6"/>
          <p:cNvSpPr>
            <a:spLocks noChangeShapeType="1"/>
          </p:cNvSpPr>
          <p:nvPr/>
        </p:nvSpPr>
        <p:spPr bwMode="auto">
          <a:xfrm>
            <a:off x="5129212" y="2300287"/>
            <a:ext cx="0" cy="10906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13" name="Line 13"/>
          <p:cNvSpPr>
            <a:spLocks noChangeShapeType="1"/>
          </p:cNvSpPr>
          <p:nvPr/>
        </p:nvSpPr>
        <p:spPr bwMode="auto">
          <a:xfrm>
            <a:off x="4214812" y="2132012"/>
            <a:ext cx="508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4" name="Line 14"/>
          <p:cNvSpPr>
            <a:spLocks noChangeShapeType="1"/>
          </p:cNvSpPr>
          <p:nvPr/>
        </p:nvSpPr>
        <p:spPr bwMode="auto">
          <a:xfrm>
            <a:off x="5408612" y="2132012"/>
            <a:ext cx="508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5" name="Line 15"/>
          <p:cNvSpPr>
            <a:spLocks noChangeShapeType="1"/>
          </p:cNvSpPr>
          <p:nvPr/>
        </p:nvSpPr>
        <p:spPr bwMode="auto">
          <a:xfrm rot="5400000">
            <a:off x="5027612" y="2630487"/>
            <a:ext cx="508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6" name="Line 23"/>
          <p:cNvSpPr>
            <a:spLocks noChangeShapeType="1"/>
          </p:cNvSpPr>
          <p:nvPr/>
        </p:nvSpPr>
        <p:spPr bwMode="auto">
          <a:xfrm rot="-5400000">
            <a:off x="5142705" y="5166519"/>
            <a:ext cx="25876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7" name="Line 25"/>
          <p:cNvSpPr>
            <a:spLocks noChangeShapeType="1"/>
          </p:cNvSpPr>
          <p:nvPr/>
        </p:nvSpPr>
        <p:spPr bwMode="auto">
          <a:xfrm>
            <a:off x="5408612" y="4846637"/>
            <a:ext cx="508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18" name="Rounded Rectangle 20"/>
          <p:cNvSpPr/>
          <p:nvPr/>
        </p:nvSpPr>
        <p:spPr>
          <a:xfrm>
            <a:off x="1049337" y="2410817"/>
            <a:ext cx="1050925" cy="3206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10:00 A.M.</a:t>
            </a:r>
          </a:p>
        </p:txBody>
      </p:sp>
      <p:sp>
        <p:nvSpPr>
          <p:cNvPr id="19" name="Rounded Rectangle 21"/>
          <p:cNvSpPr/>
          <p:nvPr/>
        </p:nvSpPr>
        <p:spPr>
          <a:xfrm>
            <a:off x="1049336" y="5410200"/>
            <a:ext cx="1050925" cy="320675"/>
          </a:xfrm>
          <a:prstGeom prst="roundRect">
            <a:avLst/>
          </a:prstGeom>
          <a:gradFill flip="none" rotWithShape="0">
            <a:gsLst>
              <a:gs pos="0">
                <a:schemeClr val="bg1">
                  <a:lumMod val="92000"/>
                </a:schemeClr>
              </a:gs>
              <a:gs pos="100000">
                <a:schemeClr val="bg1"/>
              </a:gs>
            </a:gsLst>
            <a:lin ang="2700000" scaled="1"/>
            <a:tileRect/>
          </a:gradFill>
          <a:ln>
            <a:noFill/>
          </a:ln>
          <a:effectLst>
            <a:outerShdw blurRad="38100" dist="25400" dir="2700000" sx="99000" sy="99000" algn="tl" rotWithShape="0">
              <a:prstClr val="black">
                <a:alpha val="75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100" b="1" dirty="0">
                <a:solidFill>
                  <a:schemeClr val="tx1"/>
                </a:solidFill>
              </a:rPr>
              <a:t>1:00 P.M.</a:t>
            </a:r>
          </a:p>
        </p:txBody>
      </p:sp>
      <p:sp>
        <p:nvSpPr>
          <p:cNvPr id="20" name="Oval 19"/>
          <p:cNvSpPr/>
          <p:nvPr/>
        </p:nvSpPr>
        <p:spPr>
          <a:xfrm>
            <a:off x="4383087" y="2227262"/>
            <a:ext cx="117475" cy="1190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1" name="Oval 20"/>
          <p:cNvSpPr/>
          <p:nvPr/>
        </p:nvSpPr>
        <p:spPr>
          <a:xfrm>
            <a:off x="5556250" y="2241550"/>
            <a:ext cx="119062" cy="11906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2" name="Oval 21"/>
          <p:cNvSpPr/>
          <p:nvPr/>
        </p:nvSpPr>
        <p:spPr>
          <a:xfrm>
            <a:off x="5064125" y="2582862"/>
            <a:ext cx="119062" cy="1190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30" name="Picture 4" descr="M:\ContentDev\IconLibraries\new_icons\user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862" y="1447800"/>
            <a:ext cx="1333208"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4" descr="M:\ContentDev\IconLibraries\new_icons\user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2" y="4498975"/>
            <a:ext cx="1333208" cy="130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Oval 36"/>
          <p:cNvSpPr/>
          <p:nvPr/>
        </p:nvSpPr>
        <p:spPr>
          <a:xfrm>
            <a:off x="5614987" y="4918075"/>
            <a:ext cx="117475" cy="11906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8" name="Oval 37"/>
          <p:cNvSpPr/>
          <p:nvPr/>
        </p:nvSpPr>
        <p:spPr>
          <a:xfrm>
            <a:off x="5065712" y="5068887"/>
            <a:ext cx="119063" cy="11906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Line 300"/>
          <p:cNvSpPr>
            <a:spLocks noChangeShapeType="1"/>
          </p:cNvSpPr>
          <p:nvPr/>
        </p:nvSpPr>
        <p:spPr bwMode="auto">
          <a:xfrm>
            <a:off x="298214" y="4191000"/>
            <a:ext cx="8388586" cy="0"/>
          </a:xfrm>
          <a:prstGeom prst="line">
            <a:avLst/>
          </a:prstGeom>
          <a:noFill/>
          <a:ln w="38100">
            <a:solidFill>
              <a:schemeClr val="bg1">
                <a:lumMod val="75000"/>
              </a:schemeClr>
            </a:solidFill>
            <a:round/>
            <a:headEnd type="none" w="med" len="med"/>
            <a:tailEnd type="none" w="med" len="me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39" name="Picture 38"/>
          <p:cNvPicPr>
            <a:picLocks noChangeAspect="1"/>
          </p:cNvPicPr>
          <p:nvPr/>
        </p:nvPicPr>
        <p:blipFill>
          <a:blip r:embed="rId3"/>
          <a:stretch>
            <a:fillRect/>
          </a:stretch>
        </p:blipFill>
        <p:spPr>
          <a:xfrm>
            <a:off x="4264450" y="2944811"/>
            <a:ext cx="1729524" cy="998095"/>
          </a:xfrm>
          <a:prstGeom prst="rect">
            <a:avLst/>
          </a:prstGeom>
        </p:spPr>
      </p:pic>
      <p:pic>
        <p:nvPicPr>
          <p:cNvPr id="41" name="Picture 40"/>
          <p:cNvPicPr>
            <a:picLocks noChangeAspect="1"/>
          </p:cNvPicPr>
          <p:nvPr/>
        </p:nvPicPr>
        <p:blipFill>
          <a:blip r:embed="rId3"/>
          <a:stretch>
            <a:fillRect/>
          </a:stretch>
        </p:blipFill>
        <p:spPr>
          <a:xfrm>
            <a:off x="4267200" y="5555105"/>
            <a:ext cx="1729524" cy="998095"/>
          </a:xfrm>
          <a:prstGeom prst="rect">
            <a:avLst/>
          </a:prstGeom>
        </p:spPr>
      </p:pic>
      <p:pic>
        <p:nvPicPr>
          <p:cNvPr id="42" name="Picture 41"/>
          <p:cNvPicPr>
            <a:picLocks noChangeAspect="1"/>
          </p:cNvPicPr>
          <p:nvPr/>
        </p:nvPicPr>
        <p:blipFill>
          <a:blip r:embed="rId4"/>
          <a:stretch>
            <a:fillRect/>
          </a:stretch>
        </p:blipFill>
        <p:spPr>
          <a:xfrm>
            <a:off x="6445700" y="1503626"/>
            <a:ext cx="1107436" cy="1593278"/>
          </a:xfrm>
          <a:prstGeom prst="rect">
            <a:avLst/>
          </a:prstGeom>
        </p:spPr>
      </p:pic>
      <p:pic>
        <p:nvPicPr>
          <p:cNvPr id="43" name="Picture 42"/>
          <p:cNvPicPr>
            <a:picLocks noChangeAspect="1"/>
          </p:cNvPicPr>
          <p:nvPr/>
        </p:nvPicPr>
        <p:blipFill>
          <a:blip r:embed="rId4"/>
          <a:stretch>
            <a:fillRect/>
          </a:stretch>
        </p:blipFill>
        <p:spPr>
          <a:xfrm>
            <a:off x="6451624" y="4352417"/>
            <a:ext cx="1107436" cy="1593278"/>
          </a:xfrm>
          <a:prstGeom prst="rect">
            <a:avLst/>
          </a:prstGeom>
        </p:spPr>
      </p:pic>
    </p:spTree>
    <p:extLst>
      <p:ext uri="{BB962C8B-B14F-4D97-AF65-F5344CB8AC3E}">
        <p14:creationId xmlns:p14="http://schemas.microsoft.com/office/powerpoint/2010/main" val="13606347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65</a:t>
            </a:fld>
            <a:endParaRPr lang="en-US" dirty="0"/>
          </a:p>
        </p:txBody>
      </p:sp>
      <p:sp>
        <p:nvSpPr>
          <p:cNvPr id="22" name="Content Placeholder 2"/>
          <p:cNvSpPr>
            <a:spLocks noGrp="1"/>
          </p:cNvSpPr>
          <p:nvPr>
            <p:ph idx="1"/>
          </p:nvPr>
        </p:nvSpPr>
        <p:spPr>
          <a:xfrm>
            <a:off x="658711" y="2362200"/>
            <a:ext cx="7834745" cy="2667000"/>
          </a:xfrm>
        </p:spPr>
        <p:txBody>
          <a:bodyPr>
            <a:normAutofit/>
          </a:bodyPr>
          <a:lstStyle/>
          <a:p>
            <a:r>
              <a:rPr lang="en-US" dirty="0"/>
              <a:t>Consume network link’s available bandwidth.</a:t>
            </a:r>
          </a:p>
          <a:p>
            <a:r>
              <a:rPr lang="en-US" dirty="0"/>
              <a:t>Consume a single system’s available resources.</a:t>
            </a:r>
          </a:p>
          <a:p>
            <a:r>
              <a:rPr lang="en-US" dirty="0"/>
              <a:t>Exploit programming flaws in OSs and apps.</a:t>
            </a:r>
          </a:p>
          <a:p>
            <a:r>
              <a:rPr lang="en-US" dirty="0"/>
              <a:t>Overload email Inbox.</a:t>
            </a:r>
          </a:p>
          <a:p>
            <a:r>
              <a:rPr lang="en-US" dirty="0"/>
              <a:t>Can use IP spoofing two ways.</a:t>
            </a:r>
          </a:p>
          <a:p>
            <a:pPr lvl="1"/>
            <a:r>
              <a:rPr lang="en-US" dirty="0"/>
              <a:t>Flood selected target from spoofed source addresses.</a:t>
            </a:r>
          </a:p>
          <a:p>
            <a:pPr lvl="1"/>
            <a:r>
              <a:rPr lang="en-US" dirty="0"/>
              <a:t>Spoof target address and send data to multiple recipients.</a:t>
            </a:r>
          </a:p>
          <a:p>
            <a:endParaRPr lang="en-US" dirty="0"/>
          </a:p>
        </p:txBody>
      </p:sp>
      <p:sp>
        <p:nvSpPr>
          <p:cNvPr id="4" name="Title 3"/>
          <p:cNvSpPr>
            <a:spLocks noGrp="1"/>
          </p:cNvSpPr>
          <p:nvPr>
            <p:ph type="title"/>
          </p:nvPr>
        </p:nvSpPr>
        <p:spPr/>
        <p:txBody>
          <a:bodyPr/>
          <a:lstStyle/>
          <a:p>
            <a:r>
              <a:rPr lang="en-US" dirty="0"/>
              <a:t>DoS Attacks</a:t>
            </a:r>
          </a:p>
        </p:txBody>
      </p:sp>
      <p:sp>
        <p:nvSpPr>
          <p:cNvPr id="5" name="Content Placeholder 2"/>
          <p:cNvSpPr txBox="1">
            <a:spLocks/>
          </p:cNvSpPr>
          <p:nvPr/>
        </p:nvSpPr>
        <p:spPr>
          <a:xfrm>
            <a:off x="1752600" y="1454441"/>
            <a:ext cx="6973275" cy="7553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type of network-based attack where the attacker tries to disrupt or disable systems that provide network services.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3"/>
          <a:stretch>
            <a:fillRect/>
          </a:stretch>
        </p:blipFill>
        <p:spPr>
          <a:xfrm>
            <a:off x="1884864" y="4799953"/>
            <a:ext cx="5374272" cy="1600847"/>
          </a:xfrm>
          <a:prstGeom prst="rect">
            <a:avLst/>
          </a:prstGeom>
        </p:spPr>
      </p:pic>
    </p:spTree>
    <p:extLst>
      <p:ext uri="{BB962C8B-B14F-4D97-AF65-F5344CB8AC3E}">
        <p14:creationId xmlns:p14="http://schemas.microsoft.com/office/powerpoint/2010/main" val="17464920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66</a:t>
            </a:fld>
            <a:endParaRPr lang="en-US" dirty="0"/>
          </a:p>
        </p:txBody>
      </p:sp>
      <p:sp>
        <p:nvSpPr>
          <p:cNvPr id="68" name="Content Placeholder 2"/>
          <p:cNvSpPr>
            <a:spLocks noGrp="1"/>
          </p:cNvSpPr>
          <p:nvPr>
            <p:ph idx="1"/>
          </p:nvPr>
        </p:nvSpPr>
        <p:spPr>
          <a:xfrm>
            <a:off x="658711" y="2362200"/>
            <a:ext cx="7834745" cy="1066800"/>
          </a:xfrm>
        </p:spPr>
        <p:txBody>
          <a:bodyPr>
            <a:normAutofit/>
          </a:bodyPr>
          <a:lstStyle/>
          <a:p>
            <a:r>
              <a:rPr lang="en-US" dirty="0"/>
              <a:t>Use unauthorized software to create bots and a botnet.</a:t>
            </a:r>
          </a:p>
          <a:p>
            <a:r>
              <a:rPr lang="en-US" dirty="0"/>
              <a:t>May or may not step from malicious intent.</a:t>
            </a:r>
          </a:p>
          <a:p>
            <a:pPr lvl="1"/>
            <a:r>
              <a:rPr lang="en-US" dirty="0"/>
              <a:t>Slashdot effect.</a:t>
            </a:r>
          </a:p>
        </p:txBody>
      </p:sp>
      <p:sp>
        <p:nvSpPr>
          <p:cNvPr id="4" name="Title 3"/>
          <p:cNvSpPr>
            <a:spLocks noGrp="1"/>
          </p:cNvSpPr>
          <p:nvPr>
            <p:ph type="title"/>
          </p:nvPr>
        </p:nvSpPr>
        <p:spPr/>
        <p:txBody>
          <a:bodyPr/>
          <a:lstStyle/>
          <a:p>
            <a:r>
              <a:rPr lang="en-US" dirty="0"/>
              <a:t>DDoS Attacks</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the attacker uses multiple computers on disparate networks to launch a DoS attack from many simultaneous sources.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p:cNvPicPr>
            <a:picLocks noChangeAspect="1"/>
          </p:cNvPicPr>
          <p:nvPr/>
        </p:nvPicPr>
        <p:blipFill>
          <a:blip r:embed="rId3"/>
          <a:stretch>
            <a:fillRect/>
          </a:stretch>
        </p:blipFill>
        <p:spPr>
          <a:xfrm>
            <a:off x="1572126" y="3346159"/>
            <a:ext cx="6014611" cy="3117840"/>
          </a:xfrm>
          <a:prstGeom prst="rect">
            <a:avLst/>
          </a:prstGeom>
        </p:spPr>
      </p:pic>
    </p:spTree>
    <p:extLst>
      <p:ext uri="{BB962C8B-B14F-4D97-AF65-F5344CB8AC3E}">
        <p14:creationId xmlns:p14="http://schemas.microsoft.com/office/powerpoint/2010/main" val="4233803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67</a:t>
            </a:fld>
            <a:endParaRPr lang="en-US" dirty="0"/>
          </a:p>
        </p:txBody>
      </p:sp>
      <p:sp>
        <p:nvSpPr>
          <p:cNvPr id="4" name="Title 3"/>
          <p:cNvSpPr>
            <a:spLocks noGrp="1"/>
          </p:cNvSpPr>
          <p:nvPr>
            <p:ph type="title"/>
          </p:nvPr>
        </p:nvSpPr>
        <p:spPr/>
        <p:txBody>
          <a:bodyPr/>
          <a:lstStyle/>
          <a:p>
            <a:r>
              <a:rPr lang="en-US" dirty="0"/>
              <a:t>Hijacking Attacks</a:t>
            </a:r>
          </a:p>
        </p:txBody>
      </p:sp>
      <p:sp>
        <p:nvSpPr>
          <p:cNvPr id="5" name="Content Placeholder 2"/>
          <p:cNvSpPr txBox="1">
            <a:spLocks/>
          </p:cNvSpPr>
          <p:nvPr/>
        </p:nvSpPr>
        <p:spPr>
          <a:xfrm>
            <a:off x="1752600" y="13020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group of network-based attacks where the attacker gains control of the communication between two systems, often masquerading as one of the entities.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1038673" cy="9088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Group 23"/>
          <p:cNvGraphicFramePr>
            <a:graphicFrameLocks noGrp="1"/>
          </p:cNvGraphicFramePr>
          <p:nvPr>
            <p:extLst>
              <p:ext uri="{D42A27DB-BD31-4B8C-83A1-F6EECF244321}">
                <p14:modId xmlns:p14="http://schemas.microsoft.com/office/powerpoint/2010/main" val="1017428694"/>
              </p:ext>
            </p:extLst>
          </p:nvPr>
        </p:nvGraphicFramePr>
        <p:xfrm>
          <a:off x="960976" y="2953512"/>
          <a:ext cx="7239000" cy="2609088"/>
        </p:xfrm>
        <a:graphic>
          <a:graphicData uri="http://schemas.openxmlformats.org/drawingml/2006/table">
            <a:tbl>
              <a:tblPr/>
              <a:tblGrid>
                <a:gridCol w="2087024">
                  <a:extLst>
                    <a:ext uri="{9D8B030D-6E8A-4147-A177-3AD203B41FA5}">
                      <a16:colId xmlns:a16="http://schemas.microsoft.com/office/drawing/2014/main" val="20000"/>
                    </a:ext>
                  </a:extLst>
                </a:gridCol>
                <a:gridCol w="5151976">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Hijacking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Clickjacking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An attacker hides links under other web page elements.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Victims unintentionally select the hidden links.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DNS hijacking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An attacker sets up a rogue DNS server.</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The rogue server responds to legitimate requests with IP addresses for malicious or non-existent websites.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279294694"/>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Domain hijacking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An attacker steals a domain name.</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Domain registration information altered and transferred.</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Sometimes referred to as brandjacking.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604546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68</a:t>
            </a:fld>
            <a:endParaRPr lang="en-US" dirty="0"/>
          </a:p>
        </p:txBody>
      </p:sp>
      <p:sp>
        <p:nvSpPr>
          <p:cNvPr id="4" name="Title 3"/>
          <p:cNvSpPr>
            <a:spLocks noGrp="1"/>
          </p:cNvSpPr>
          <p:nvPr>
            <p:ph type="title"/>
          </p:nvPr>
        </p:nvSpPr>
        <p:spPr/>
        <p:txBody>
          <a:bodyPr/>
          <a:lstStyle/>
          <a:p>
            <a:r>
              <a:rPr lang="en-US" dirty="0"/>
              <a:t>Hijacking Attacks (Cont.)</a:t>
            </a:r>
          </a:p>
        </p:txBody>
      </p:sp>
      <p:graphicFrame>
        <p:nvGraphicFramePr>
          <p:cNvPr id="7" name="Group 23"/>
          <p:cNvGraphicFramePr>
            <a:graphicFrameLocks noGrp="1"/>
          </p:cNvGraphicFramePr>
          <p:nvPr>
            <p:extLst>
              <p:ext uri="{D42A27DB-BD31-4B8C-83A1-F6EECF244321}">
                <p14:modId xmlns:p14="http://schemas.microsoft.com/office/powerpoint/2010/main" val="1937714127"/>
              </p:ext>
            </p:extLst>
          </p:nvPr>
        </p:nvGraphicFramePr>
        <p:xfrm>
          <a:off x="960976" y="2353056"/>
          <a:ext cx="7239000" cy="2688336"/>
        </p:xfrm>
        <a:graphic>
          <a:graphicData uri="http://schemas.openxmlformats.org/drawingml/2006/table">
            <a:tbl>
              <a:tblPr/>
              <a:tblGrid>
                <a:gridCol w="2087024">
                  <a:extLst>
                    <a:ext uri="{9D8B030D-6E8A-4147-A177-3AD203B41FA5}">
                      <a16:colId xmlns:a16="http://schemas.microsoft.com/office/drawing/2014/main" val="20000"/>
                    </a:ext>
                  </a:extLst>
                </a:gridCol>
                <a:gridCol w="5151976">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Hijacking 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Session hijacking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An attacker exploits a legitimate computer session.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The goal is to obtain unauthorized access to an organization's network or services.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Stealing session cookies, using sequence prediction and command injection, and using ARP poisoning.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URL hijacking/</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Typo squatting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An attacker registers domain names that closely resemble the names of legitimate websites.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mn-lt"/>
                          <a:ea typeface="+mn-ea"/>
                          <a:cs typeface="Calibri"/>
                        </a:rPr>
                        <a:t>The goal is to take advantage of the possibility of the domain name being mistyped into a browser.</a:t>
                      </a:r>
                      <a:endParaRPr kumimoji="0" lang="en-US" sz="1400" b="0" i="0" u="none" strike="noStrike" kern="1200" cap="none" normalizeH="0" baseline="0" dirty="0">
                        <a:ln>
                          <a:noFill/>
                        </a:ln>
                        <a:solidFill>
                          <a:schemeClr val="tx1"/>
                        </a:solidFill>
                        <a:effectLst/>
                        <a:latin typeface="Calibri"/>
                        <a:ea typeface="+mn-ea"/>
                        <a:cs typeface="Calibri"/>
                      </a:endParaRP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927131896"/>
                  </a:ext>
                </a:extLst>
              </a:tr>
            </a:tbl>
          </a:graphicData>
        </a:graphic>
      </p:graphicFrame>
    </p:spTree>
    <p:extLst>
      <p:ext uri="{BB962C8B-B14F-4D97-AF65-F5344CB8AC3E}">
        <p14:creationId xmlns:p14="http://schemas.microsoft.com/office/powerpoint/2010/main" val="34241981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69</a:t>
            </a:fld>
            <a:endParaRPr lang="en-US" dirty="0"/>
          </a:p>
        </p:txBody>
      </p:sp>
      <p:sp>
        <p:nvSpPr>
          <p:cNvPr id="82" name="Content Placeholder 2"/>
          <p:cNvSpPr>
            <a:spLocks noGrp="1"/>
          </p:cNvSpPr>
          <p:nvPr>
            <p:ph idx="1"/>
          </p:nvPr>
        </p:nvSpPr>
        <p:spPr>
          <a:xfrm>
            <a:off x="658711" y="2362200"/>
            <a:ext cx="7834745" cy="1066800"/>
          </a:xfrm>
        </p:spPr>
        <p:txBody>
          <a:bodyPr>
            <a:normAutofit/>
          </a:bodyPr>
          <a:lstStyle/>
          <a:p>
            <a:r>
              <a:rPr lang="en-US" dirty="0"/>
              <a:t>ICMP, DNS, UDP, or NTP.</a:t>
            </a:r>
          </a:p>
          <a:p>
            <a:r>
              <a:rPr lang="en-US" dirty="0"/>
              <a:t>Amplification factor.</a:t>
            </a:r>
          </a:p>
          <a:p>
            <a:pPr lvl="1"/>
            <a:r>
              <a:rPr lang="en-US" dirty="0"/>
              <a:t>Small request invokes large payload.</a:t>
            </a:r>
          </a:p>
        </p:txBody>
      </p:sp>
      <p:sp>
        <p:nvSpPr>
          <p:cNvPr id="4" name="Title 3"/>
          <p:cNvSpPr>
            <a:spLocks noGrp="1"/>
          </p:cNvSpPr>
          <p:nvPr>
            <p:ph type="title"/>
          </p:nvPr>
        </p:nvSpPr>
        <p:spPr/>
        <p:txBody>
          <a:bodyPr/>
          <a:lstStyle/>
          <a:p>
            <a:r>
              <a:rPr lang="en-US" dirty="0"/>
              <a:t>Amplification Attacks</a:t>
            </a:r>
          </a:p>
        </p:txBody>
      </p:sp>
      <p:sp>
        <p:nvSpPr>
          <p:cNvPr id="61"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an attacker dramatically increases the bandwidth sent to a victim during a DDoS attack.</a:t>
            </a:r>
          </a:p>
        </p:txBody>
      </p:sp>
      <p:pic>
        <p:nvPicPr>
          <p:cNvPr id="62"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p:cNvPicPr>
            <a:picLocks noChangeAspect="1"/>
          </p:cNvPicPr>
          <p:nvPr/>
        </p:nvPicPr>
        <p:blipFill>
          <a:blip r:embed="rId3"/>
          <a:stretch>
            <a:fillRect/>
          </a:stretch>
        </p:blipFill>
        <p:spPr>
          <a:xfrm>
            <a:off x="1690048" y="3380599"/>
            <a:ext cx="5770673" cy="3247433"/>
          </a:xfrm>
          <a:prstGeom prst="rect">
            <a:avLst/>
          </a:prstGeom>
        </p:spPr>
      </p:pic>
    </p:spTree>
    <p:extLst>
      <p:ext uri="{BB962C8B-B14F-4D97-AF65-F5344CB8AC3E}">
        <p14:creationId xmlns:p14="http://schemas.microsoft.com/office/powerpoint/2010/main" val="416527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a:t>
            </a:fld>
            <a:endParaRPr lang="en-US" dirty="0"/>
          </a:p>
        </p:txBody>
      </p:sp>
      <p:sp>
        <p:nvSpPr>
          <p:cNvPr id="4" name="Title 3"/>
          <p:cNvSpPr>
            <a:spLocks noGrp="1"/>
          </p:cNvSpPr>
          <p:nvPr>
            <p:ph type="title"/>
          </p:nvPr>
        </p:nvSpPr>
        <p:spPr/>
        <p:txBody>
          <a:bodyPr/>
          <a:lstStyle/>
          <a:p>
            <a:r>
              <a:rPr lang="en-US" dirty="0"/>
              <a:t>Threat Actor Attributes (Cont.)</a:t>
            </a:r>
          </a:p>
        </p:txBody>
      </p:sp>
      <p:graphicFrame>
        <p:nvGraphicFramePr>
          <p:cNvPr id="5" name="Group 23"/>
          <p:cNvGraphicFramePr>
            <a:graphicFrameLocks noGrp="1"/>
          </p:cNvGraphicFramePr>
          <p:nvPr>
            <p:extLst>
              <p:ext uri="{D42A27DB-BD31-4B8C-83A1-F6EECF244321}">
                <p14:modId xmlns:p14="http://schemas.microsoft.com/office/powerpoint/2010/main" val="909416720"/>
              </p:ext>
            </p:extLst>
          </p:nvPr>
        </p:nvGraphicFramePr>
        <p:xfrm>
          <a:off x="955965" y="1770888"/>
          <a:ext cx="7239000" cy="3797808"/>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Type of Threat Actor</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Attributes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Nation states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mn-lt"/>
                          <a:cs typeface="Calibri"/>
                        </a:rPr>
                        <a:t>Internal or external?</a:t>
                      </a:r>
                      <a:r>
                        <a:rPr kumimoji="0" lang="en-US" sz="1400" b="0" i="0" u="none" strike="noStrike" cap="none" normalizeH="0" baseline="0" dirty="0">
                          <a:ln>
                            <a:noFill/>
                          </a:ln>
                          <a:solidFill>
                            <a:schemeClr val="tx1"/>
                          </a:solidFill>
                          <a:effectLst/>
                          <a:latin typeface="+mn-lt"/>
                          <a:cs typeface="Calibri"/>
                        </a:rPr>
                        <a:t> External.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mn-lt"/>
                          <a:cs typeface="Calibri"/>
                        </a:rPr>
                        <a:t>Level of sophistication:</a:t>
                      </a:r>
                      <a:r>
                        <a:rPr kumimoji="0" lang="en-US" sz="1400" b="0" i="0" u="none" strike="noStrike" cap="none" normalizeH="0" baseline="0" dirty="0">
                          <a:ln>
                            <a:noFill/>
                          </a:ln>
                          <a:solidFill>
                            <a:schemeClr val="tx1"/>
                          </a:solidFill>
                          <a:effectLst/>
                          <a:latin typeface="+mn-lt"/>
                          <a:cs typeface="Calibri"/>
                        </a:rPr>
                        <a:t> Highly sophisticated.</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mn-lt"/>
                          <a:cs typeface="Calibri"/>
                        </a:rPr>
                        <a:t>Resources/Funding:</a:t>
                      </a:r>
                      <a:r>
                        <a:rPr kumimoji="0" lang="en-US" sz="1400" b="0" i="0" u="none" strike="noStrike" cap="none" normalizeH="0" baseline="0" dirty="0">
                          <a:ln>
                            <a:noFill/>
                          </a:ln>
                          <a:solidFill>
                            <a:schemeClr val="tx1"/>
                          </a:solidFill>
                          <a:effectLst/>
                          <a:latin typeface="+mn-lt"/>
                          <a:cs typeface="Calibri"/>
                        </a:rPr>
                        <a:t> Amply funded.</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mn-lt"/>
                          <a:cs typeface="Calibri"/>
                        </a:rPr>
                        <a:t>Intent/Motivation:</a:t>
                      </a:r>
                      <a:r>
                        <a:rPr kumimoji="0" lang="en-US" sz="1400" b="0" i="0" u="none" strike="noStrike" cap="none" normalizeH="0" baseline="0" dirty="0">
                          <a:ln>
                            <a:noFill/>
                          </a:ln>
                          <a:solidFill>
                            <a:schemeClr val="tx1"/>
                          </a:solidFill>
                          <a:effectLst/>
                          <a:latin typeface="+mn-lt"/>
                          <a:cs typeface="Calibri"/>
                        </a:rPr>
                        <a:t> Political, military, technical, or economic agendas.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2159775597"/>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Insiders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Internal or external?</a:t>
                      </a:r>
                      <a:r>
                        <a:rPr kumimoji="0" lang="en-US" sz="1400" b="0" i="0" u="none" strike="noStrike" cap="none" normalizeH="0" baseline="0" dirty="0">
                          <a:ln>
                            <a:noFill/>
                          </a:ln>
                          <a:solidFill>
                            <a:schemeClr val="tx1"/>
                          </a:solidFill>
                          <a:effectLst/>
                          <a:latin typeface="Calibri"/>
                          <a:cs typeface="Calibri"/>
                        </a:rPr>
                        <a:t> Internal.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Level of sophistication:</a:t>
                      </a:r>
                      <a:r>
                        <a:rPr kumimoji="0" lang="en-US" sz="1400" b="0" i="0" u="none" strike="noStrike" cap="none" normalizeH="0" baseline="0" dirty="0">
                          <a:ln>
                            <a:noFill/>
                          </a:ln>
                          <a:solidFill>
                            <a:schemeClr val="tx1"/>
                          </a:solidFill>
                          <a:effectLst/>
                          <a:latin typeface="Calibri"/>
                          <a:cs typeface="Calibri"/>
                        </a:rPr>
                        <a:t> Varies.</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Resources/Funding:</a:t>
                      </a:r>
                      <a:r>
                        <a:rPr kumimoji="0" lang="en-US" sz="1400" b="0" i="0" u="none" strike="noStrike" cap="none" normalizeH="0" baseline="0" dirty="0">
                          <a:ln>
                            <a:noFill/>
                          </a:ln>
                          <a:solidFill>
                            <a:schemeClr val="tx1"/>
                          </a:solidFill>
                          <a:effectLst/>
                          <a:latin typeface="Calibri"/>
                          <a:cs typeface="Calibri"/>
                        </a:rPr>
                        <a:t> Varies.</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Intent/Motivation:</a:t>
                      </a:r>
                      <a:r>
                        <a:rPr kumimoji="0" lang="en-US" sz="1400" b="0" i="0" u="none" strike="noStrike" cap="none" normalizeH="0" baseline="0" dirty="0">
                          <a:ln>
                            <a:noFill/>
                          </a:ln>
                          <a:solidFill>
                            <a:schemeClr val="tx1"/>
                          </a:solidFill>
                          <a:effectLst/>
                          <a:latin typeface="Calibri"/>
                          <a:cs typeface="Calibri"/>
                        </a:rPr>
                        <a:t> Revenge, monetary gain, or even unintentional.</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Competitors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Internal or external?</a:t>
                      </a:r>
                      <a:r>
                        <a:rPr kumimoji="0" lang="en-US" sz="1400" b="0" i="0" u="none" strike="noStrike" cap="none" normalizeH="0" baseline="0" dirty="0">
                          <a:ln>
                            <a:noFill/>
                          </a:ln>
                          <a:solidFill>
                            <a:schemeClr val="tx1"/>
                          </a:solidFill>
                          <a:effectLst/>
                          <a:latin typeface="Calibri"/>
                          <a:cs typeface="Calibri"/>
                        </a:rPr>
                        <a:t> External.</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Level of sophistication:</a:t>
                      </a:r>
                      <a:r>
                        <a:rPr kumimoji="0" lang="en-US" sz="1400" b="0" i="0" u="none" strike="noStrike" cap="none" normalizeH="0" baseline="0" dirty="0">
                          <a:ln>
                            <a:noFill/>
                          </a:ln>
                          <a:solidFill>
                            <a:schemeClr val="tx1"/>
                          </a:solidFill>
                          <a:effectLst/>
                          <a:latin typeface="Calibri"/>
                          <a:cs typeface="Calibri"/>
                        </a:rPr>
                        <a:t> Relatively high.</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Resources/Funding:</a:t>
                      </a:r>
                      <a:r>
                        <a:rPr kumimoji="0" lang="en-US" sz="1400" b="0" i="0" u="none" strike="noStrike" cap="none" normalizeH="0" baseline="0" dirty="0">
                          <a:ln>
                            <a:noFill/>
                          </a:ln>
                          <a:solidFill>
                            <a:schemeClr val="tx1"/>
                          </a:solidFill>
                          <a:effectLst/>
                          <a:latin typeface="Calibri"/>
                          <a:cs typeface="Calibri"/>
                        </a:rPr>
                        <a:t> Relatively high.</a:t>
                      </a:r>
                    </a:p>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Intent/Motivation:</a:t>
                      </a:r>
                      <a:r>
                        <a:rPr kumimoji="0" lang="en-US" sz="1400" b="0" i="0" u="none" strike="noStrike" cap="none" normalizeH="0" baseline="0" dirty="0">
                          <a:ln>
                            <a:noFill/>
                          </a:ln>
                          <a:solidFill>
                            <a:schemeClr val="tx1"/>
                          </a:solidFill>
                          <a:effectLst/>
                          <a:latin typeface="Calibri"/>
                          <a:cs typeface="Calibri"/>
                        </a:rPr>
                        <a:t> Monetary.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422200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70</a:t>
            </a:fld>
            <a:endParaRPr lang="en-US" dirty="0"/>
          </a:p>
        </p:txBody>
      </p:sp>
      <p:sp>
        <p:nvSpPr>
          <p:cNvPr id="4" name="Title 3"/>
          <p:cNvSpPr>
            <a:spLocks noGrp="1"/>
          </p:cNvSpPr>
          <p:nvPr>
            <p:ph type="title"/>
          </p:nvPr>
        </p:nvSpPr>
        <p:spPr/>
        <p:txBody>
          <a:bodyPr/>
          <a:lstStyle/>
          <a:p>
            <a:r>
              <a:rPr lang="en-US" dirty="0"/>
              <a:t>Amplification Attacks (Cont.)</a:t>
            </a:r>
          </a:p>
        </p:txBody>
      </p:sp>
      <p:graphicFrame>
        <p:nvGraphicFramePr>
          <p:cNvPr id="5" name="Group 23"/>
          <p:cNvGraphicFramePr>
            <a:graphicFrameLocks noGrp="1"/>
          </p:cNvGraphicFramePr>
          <p:nvPr>
            <p:extLst>
              <p:ext uri="{D42A27DB-BD31-4B8C-83A1-F6EECF244321}">
                <p14:modId xmlns:p14="http://schemas.microsoft.com/office/powerpoint/2010/main" val="2707232840"/>
              </p:ext>
            </p:extLst>
          </p:nvPr>
        </p:nvGraphicFramePr>
        <p:xfrm>
          <a:off x="953239" y="1600200"/>
          <a:ext cx="7239000" cy="4364736"/>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Attack Type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Description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ICMP amplification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Known as Smurf attacks.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Based on sending high volumes of ICMP ping packets to a target.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Less prevalent with advances in routing.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DNS amplification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Attacker sends a DNS query (with a spoofed IP address) to a DNS server so that the target receives a DNS response packet.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Requesting additional information increases the size of the response packet.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UDP amplification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Leverage network services to amplify their effects.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DNS amplification.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Fraggle attacks: </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Based on sending high volumes of UDP packets to a target.</a:t>
                      </a:r>
                    </a:p>
                    <a:p>
                      <a:pPr marL="742950" marR="0" lvl="1"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Less prevalent with advances in routing.</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381000">
                <a:tc>
                  <a:txBody>
                    <a:body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NTP amplification</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A type of UDP amplification attack.</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Sending monlist requests result in response packets 556.9 times larger than the request.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45851040"/>
                  </a:ext>
                </a:extLst>
              </a:tr>
            </a:tbl>
          </a:graphicData>
        </a:graphic>
      </p:graphicFrame>
    </p:spTree>
    <p:extLst>
      <p:ext uri="{BB962C8B-B14F-4D97-AF65-F5344CB8AC3E}">
        <p14:creationId xmlns:p14="http://schemas.microsoft.com/office/powerpoint/2010/main" val="4753331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71</a:t>
            </a:fld>
            <a:endParaRPr lang="en-US" dirty="0"/>
          </a:p>
        </p:txBody>
      </p:sp>
      <p:sp>
        <p:nvSpPr>
          <p:cNvPr id="47" name="Content Placeholder 2"/>
          <p:cNvSpPr>
            <a:spLocks noGrp="1"/>
          </p:cNvSpPr>
          <p:nvPr>
            <p:ph idx="1"/>
          </p:nvPr>
        </p:nvSpPr>
        <p:spPr>
          <a:xfrm>
            <a:off x="658711" y="2209800"/>
            <a:ext cx="7834745" cy="2589750"/>
          </a:xfrm>
        </p:spPr>
        <p:txBody>
          <a:bodyPr>
            <a:normAutofit/>
          </a:bodyPr>
          <a:lstStyle/>
          <a:p>
            <a:r>
              <a:rPr lang="en-US" dirty="0"/>
              <a:t>No need for password cracking.</a:t>
            </a:r>
          </a:p>
          <a:p>
            <a:r>
              <a:rPr lang="en-US" dirty="0"/>
              <a:t>Affects Windows-based systems.</a:t>
            </a:r>
          </a:p>
          <a:p>
            <a:r>
              <a:rPr lang="en-US" dirty="0"/>
              <a:t>SSO protocols like NTLM and Kerberos.</a:t>
            </a:r>
          </a:p>
          <a:p>
            <a:r>
              <a:rPr lang="en-US" dirty="0"/>
              <a:t>Administrative privileges needed to access cached credentials.</a:t>
            </a:r>
          </a:p>
        </p:txBody>
      </p:sp>
      <p:sp>
        <p:nvSpPr>
          <p:cNvPr id="4" name="Title 3"/>
          <p:cNvSpPr>
            <a:spLocks noGrp="1"/>
          </p:cNvSpPr>
          <p:nvPr>
            <p:ph type="title"/>
          </p:nvPr>
        </p:nvSpPr>
        <p:spPr/>
        <p:txBody>
          <a:bodyPr/>
          <a:lstStyle/>
          <a:p>
            <a:r>
              <a:rPr lang="en-US" dirty="0"/>
              <a:t>Pass the Hash Attacks</a:t>
            </a:r>
          </a:p>
        </p:txBody>
      </p:sp>
      <p:sp>
        <p:nvSpPr>
          <p:cNvPr id="5" name="Content Placeholder 2"/>
          <p:cNvSpPr txBox="1">
            <a:spLocks/>
          </p:cNvSpPr>
          <p:nvPr/>
        </p:nvSpPr>
        <p:spPr>
          <a:xfrm>
            <a:off x="1752600" y="13020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network-based attack where the attacker steals hashed user credentials and uses them as-is to try to authenticate to the same network the hashed credentials originated on.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p:cNvPicPr>
          <p:nvPr/>
        </p:nvPicPr>
        <p:blipFill>
          <a:blip r:embed="rId3"/>
          <a:stretch>
            <a:fillRect/>
          </a:stretch>
        </p:blipFill>
        <p:spPr>
          <a:xfrm>
            <a:off x="1435373" y="3581400"/>
            <a:ext cx="6281419" cy="2965378"/>
          </a:xfrm>
          <a:prstGeom prst="rect">
            <a:avLst/>
          </a:prstGeom>
        </p:spPr>
      </p:pic>
    </p:spTree>
    <p:extLst>
      <p:ext uri="{BB962C8B-B14F-4D97-AF65-F5344CB8AC3E}">
        <p14:creationId xmlns:p14="http://schemas.microsoft.com/office/powerpoint/2010/main" val="8101280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5951" y="3512127"/>
            <a:ext cx="4281249" cy="2532289"/>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data_r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175" y="4343400"/>
            <a:ext cx="1190625" cy="125617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72</a:t>
            </a:fld>
            <a:endParaRPr lang="en-US" dirty="0"/>
          </a:p>
        </p:txBody>
      </p:sp>
      <p:sp>
        <p:nvSpPr>
          <p:cNvPr id="23" name="Content Placeholder 2"/>
          <p:cNvSpPr>
            <a:spLocks noGrp="1"/>
          </p:cNvSpPr>
          <p:nvPr>
            <p:ph idx="1"/>
          </p:nvPr>
        </p:nvSpPr>
        <p:spPr>
          <a:xfrm>
            <a:off x="658711" y="2209800"/>
            <a:ext cx="7834745" cy="2589750"/>
          </a:xfrm>
        </p:spPr>
        <p:txBody>
          <a:bodyPr>
            <a:normAutofit/>
          </a:bodyPr>
          <a:lstStyle/>
          <a:p>
            <a:r>
              <a:rPr lang="en-US" dirty="0"/>
              <a:t>Not easily detected.</a:t>
            </a:r>
          </a:p>
          <a:p>
            <a:r>
              <a:rPr lang="en-US" dirty="0"/>
              <a:t>Can allow man-in-the-middle attacks.</a:t>
            </a:r>
          </a:p>
          <a:p>
            <a:r>
              <a:rPr lang="en-US" dirty="0"/>
              <a:t>Access to private information.</a:t>
            </a:r>
          </a:p>
        </p:txBody>
      </p:sp>
      <p:sp>
        <p:nvSpPr>
          <p:cNvPr id="4" name="Title 3"/>
          <p:cNvSpPr>
            <a:spLocks noGrp="1"/>
          </p:cNvSpPr>
          <p:nvPr>
            <p:ph type="title"/>
          </p:nvPr>
        </p:nvSpPr>
        <p:spPr/>
        <p:txBody>
          <a:bodyPr/>
          <a:lstStyle/>
          <a:p>
            <a:r>
              <a:rPr lang="en-US" dirty="0"/>
              <a:t>Rogue Access Points</a:t>
            </a:r>
          </a:p>
        </p:txBody>
      </p:sp>
      <p:sp>
        <p:nvSpPr>
          <p:cNvPr id="5" name="Content Placeholder 2"/>
          <p:cNvSpPr txBox="1">
            <a:spLocks/>
          </p:cNvSpPr>
          <p:nvPr/>
        </p:nvSpPr>
        <p:spPr>
          <a:xfrm>
            <a:off x="1752600" y="13020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 unauthorized wireless access point on a corporate or private network that allows unauthorized individuals to connect to the network. </a:t>
            </a:r>
          </a:p>
        </p:txBody>
      </p:sp>
      <p:pic>
        <p:nvPicPr>
          <p:cNvPr id="6" name="Picture 100" descr="boo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19200"/>
            <a:ext cx="1038673" cy="908838"/>
          </a:xfrm>
          <a:prstGeom prst="rect">
            <a:avLst/>
          </a:prstGeom>
          <a:noFill/>
          <a:extLst>
            <a:ext uri="{909E8E84-426E-40DD-AFC4-6F175D3DCCD1}">
              <a14:hiddenFill xmlns:a14="http://schemas.microsoft.com/office/drawing/2010/main">
                <a:solidFill>
                  <a:srgbClr val="FFFFFF"/>
                </a:solidFill>
              </a14:hiddenFill>
            </a:ext>
          </a:extLst>
        </p:spPr>
      </p:pic>
      <p:sp>
        <p:nvSpPr>
          <p:cNvPr id="10" name="Line 167"/>
          <p:cNvSpPr>
            <a:spLocks noChangeShapeType="1"/>
          </p:cNvSpPr>
          <p:nvPr/>
        </p:nvSpPr>
        <p:spPr bwMode="auto">
          <a:xfrm rot="5400000">
            <a:off x="4705251" y="5855738"/>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Rounded Rectangle 149"/>
          <p:cNvSpPr/>
          <p:nvPr/>
        </p:nvSpPr>
        <p:spPr>
          <a:xfrm>
            <a:off x="4580444" y="6049963"/>
            <a:ext cx="75761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Rogue</a:t>
            </a:r>
          </a:p>
        </p:txBody>
      </p:sp>
      <p:pic>
        <p:nvPicPr>
          <p:cNvPr id="12" name="Picture 11"/>
          <p:cNvPicPr>
            <a:picLocks noChangeAspect="1"/>
          </p:cNvPicPr>
          <p:nvPr/>
        </p:nvPicPr>
        <p:blipFill>
          <a:blip r:embed="rId5"/>
          <a:stretch>
            <a:fillRect/>
          </a:stretch>
        </p:blipFill>
        <p:spPr>
          <a:xfrm>
            <a:off x="4581869" y="4536377"/>
            <a:ext cx="754485" cy="903096"/>
          </a:xfrm>
          <a:prstGeom prst="rect">
            <a:avLst/>
          </a:prstGeom>
        </p:spPr>
      </p:pic>
      <p:pic>
        <p:nvPicPr>
          <p:cNvPr id="14" name="Picture 13"/>
          <p:cNvPicPr>
            <a:picLocks noChangeAspect="1"/>
          </p:cNvPicPr>
          <p:nvPr/>
        </p:nvPicPr>
        <p:blipFill>
          <a:blip r:embed="rId5"/>
          <a:stretch>
            <a:fillRect/>
          </a:stretch>
        </p:blipFill>
        <p:spPr>
          <a:xfrm>
            <a:off x="5776794" y="4080494"/>
            <a:ext cx="754485" cy="903096"/>
          </a:xfrm>
          <a:prstGeom prst="rect">
            <a:avLst/>
          </a:prstGeom>
        </p:spPr>
      </p:pic>
      <p:pic>
        <p:nvPicPr>
          <p:cNvPr id="15" name="Picture 14"/>
          <p:cNvPicPr>
            <a:picLocks noChangeAspect="1"/>
          </p:cNvPicPr>
          <p:nvPr/>
        </p:nvPicPr>
        <p:blipFill>
          <a:blip r:embed="rId5"/>
          <a:stretch>
            <a:fillRect/>
          </a:stretch>
        </p:blipFill>
        <p:spPr>
          <a:xfrm>
            <a:off x="7043310" y="4766394"/>
            <a:ext cx="754485" cy="903096"/>
          </a:xfrm>
          <a:prstGeom prst="rect">
            <a:avLst/>
          </a:prstGeom>
        </p:spPr>
      </p:pic>
      <p:pic>
        <p:nvPicPr>
          <p:cNvPr id="7174" name="Picture 6" descr="wifi_scanni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920058">
            <a:off x="2289264" y="4749400"/>
            <a:ext cx="952500" cy="5486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attacke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200" y="5210175"/>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8"/>
          <a:stretch>
            <a:fillRect/>
          </a:stretch>
        </p:blipFill>
        <p:spPr>
          <a:xfrm>
            <a:off x="1777900" y="5181742"/>
            <a:ext cx="975496" cy="975496"/>
          </a:xfrm>
          <a:prstGeom prst="rect">
            <a:avLst/>
          </a:prstGeom>
        </p:spPr>
      </p:pic>
      <p:pic>
        <p:nvPicPr>
          <p:cNvPr id="7176" name="Picture 8" descr="wav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58228" y="4123400"/>
            <a:ext cx="476250" cy="44196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8" descr="wav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21900" y="3722370"/>
            <a:ext cx="476250" cy="4419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8" descr="wav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767941">
            <a:off x="6829211" y="4390661"/>
            <a:ext cx="476250" cy="441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867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73</a:t>
            </a:fld>
            <a:endParaRPr lang="en-US" dirty="0"/>
          </a:p>
        </p:txBody>
      </p:sp>
      <p:sp>
        <p:nvSpPr>
          <p:cNvPr id="28" name="Content Placeholder 2"/>
          <p:cNvSpPr>
            <a:spLocks noGrp="1"/>
          </p:cNvSpPr>
          <p:nvPr>
            <p:ph idx="1"/>
          </p:nvPr>
        </p:nvSpPr>
        <p:spPr>
          <a:xfrm>
            <a:off x="658711" y="2209800"/>
            <a:ext cx="7834745" cy="2589750"/>
          </a:xfrm>
        </p:spPr>
        <p:txBody>
          <a:bodyPr>
            <a:normAutofit/>
          </a:bodyPr>
          <a:lstStyle/>
          <a:p>
            <a:r>
              <a:rPr lang="en-US" dirty="0"/>
              <a:t>Corporate networks, private networks, and public Wi-Fi hotspots.</a:t>
            </a:r>
          </a:p>
          <a:p>
            <a:r>
              <a:rPr lang="en-US" dirty="0"/>
              <a:t>Common where you connect to a wireless network by selecting it from a list.</a:t>
            </a:r>
          </a:p>
          <a:p>
            <a:r>
              <a:rPr lang="en-US" dirty="0"/>
              <a:t>Often named similarly to a valid AP.</a:t>
            </a:r>
          </a:p>
        </p:txBody>
      </p:sp>
      <p:sp>
        <p:nvSpPr>
          <p:cNvPr id="4" name="Title 3"/>
          <p:cNvSpPr>
            <a:spLocks noGrp="1"/>
          </p:cNvSpPr>
          <p:nvPr>
            <p:ph type="title"/>
          </p:nvPr>
        </p:nvSpPr>
        <p:spPr/>
        <p:txBody>
          <a:bodyPr/>
          <a:lstStyle/>
          <a:p>
            <a:r>
              <a:rPr lang="en-US" dirty="0"/>
              <a:t>Evil Twins</a:t>
            </a:r>
          </a:p>
        </p:txBody>
      </p:sp>
      <p:sp>
        <p:nvSpPr>
          <p:cNvPr id="5" name="Content Placeholder 2"/>
          <p:cNvSpPr txBox="1">
            <a:spLocks/>
          </p:cNvSpPr>
          <p:nvPr/>
        </p:nvSpPr>
        <p:spPr>
          <a:xfrm>
            <a:off x="1752600" y="13782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Unauthorized wireless access points that deceive users into believing that they are legitimate network access points. </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3"/>
          <a:stretch>
            <a:fillRect/>
          </a:stretch>
        </p:blipFill>
        <p:spPr>
          <a:xfrm>
            <a:off x="2098581" y="3324483"/>
            <a:ext cx="4955003" cy="2950133"/>
          </a:xfrm>
          <a:prstGeom prst="rect">
            <a:avLst/>
          </a:prstGeom>
        </p:spPr>
      </p:pic>
    </p:spTree>
    <p:extLst>
      <p:ext uri="{BB962C8B-B14F-4D97-AF65-F5344CB8AC3E}">
        <p14:creationId xmlns:p14="http://schemas.microsoft.com/office/powerpoint/2010/main" val="3359651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74</a:t>
            </a:fld>
            <a:endParaRPr lang="en-US" dirty="0"/>
          </a:p>
        </p:txBody>
      </p:sp>
      <p:sp>
        <p:nvSpPr>
          <p:cNvPr id="8" name="Content Placeholder 2"/>
          <p:cNvSpPr>
            <a:spLocks noGrp="1"/>
          </p:cNvSpPr>
          <p:nvPr>
            <p:ph idx="1"/>
          </p:nvPr>
        </p:nvSpPr>
        <p:spPr>
          <a:xfrm>
            <a:off x="609600" y="2363250"/>
            <a:ext cx="7834745" cy="2589750"/>
          </a:xfrm>
        </p:spPr>
        <p:txBody>
          <a:bodyPr>
            <a:normAutofit/>
          </a:bodyPr>
          <a:lstStyle/>
          <a:p>
            <a:r>
              <a:rPr lang="en-US" dirty="0"/>
              <a:t>Common in home networks where other devices operate in neighboring bandwidths.</a:t>
            </a:r>
          </a:p>
          <a:p>
            <a:r>
              <a:rPr lang="en-US" dirty="0"/>
              <a:t>Can use a radio transceiver to jam and intercept transmissions.</a:t>
            </a:r>
          </a:p>
        </p:txBody>
      </p:sp>
      <p:sp>
        <p:nvSpPr>
          <p:cNvPr id="4" name="Title 3"/>
          <p:cNvSpPr>
            <a:spLocks noGrp="1"/>
          </p:cNvSpPr>
          <p:nvPr>
            <p:ph type="title"/>
          </p:nvPr>
        </p:nvSpPr>
        <p:spPr/>
        <p:txBody>
          <a:bodyPr/>
          <a:lstStyle/>
          <a:p>
            <a:r>
              <a:rPr lang="en-US" dirty="0"/>
              <a:t>Jamming</a:t>
            </a:r>
          </a:p>
        </p:txBody>
      </p:sp>
      <p:sp>
        <p:nvSpPr>
          <p:cNvPr id="5" name="Content Placeholder 2"/>
          <p:cNvSpPr txBox="1">
            <a:spLocks/>
          </p:cNvSpPr>
          <p:nvPr/>
        </p:nvSpPr>
        <p:spPr>
          <a:xfrm>
            <a:off x="1752600" y="13020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situation where radio waves from other devices (benign or malicious) interfere with the wireless signals used to communicate over wireless networks. Also referred to as </a:t>
            </a:r>
            <a:r>
              <a:rPr lang="en-US" b="1" dirty="0">
                <a:solidFill>
                  <a:srgbClr val="0070C0"/>
                </a:solidFill>
              </a:rPr>
              <a:t>interference</a:t>
            </a:r>
            <a:r>
              <a:rPr lang="en-US" dirty="0">
                <a:solidFill>
                  <a:srgbClr val="0070C0"/>
                </a:solidFill>
              </a:rPr>
              <a:t>.</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1748190" y="3762590"/>
            <a:ext cx="5647619" cy="1723810"/>
          </a:xfrm>
          <a:prstGeom prst="rect">
            <a:avLst/>
          </a:prstGeom>
        </p:spPr>
      </p:pic>
      <p:sp>
        <p:nvSpPr>
          <p:cNvPr id="10" name="Rectangle 9"/>
          <p:cNvSpPr/>
          <p:nvPr/>
        </p:nvSpPr>
        <p:spPr>
          <a:xfrm>
            <a:off x="2910968" y="4191000"/>
            <a:ext cx="152400" cy="53235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11" name="Rectangle 10"/>
          <p:cNvSpPr/>
          <p:nvPr/>
        </p:nvSpPr>
        <p:spPr>
          <a:xfrm>
            <a:off x="1981200" y="4725450"/>
            <a:ext cx="1234568" cy="53235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pic>
        <p:nvPicPr>
          <p:cNvPr id="13" name="Picture 12"/>
          <p:cNvPicPr>
            <a:picLocks noChangeAspect="1"/>
          </p:cNvPicPr>
          <p:nvPr/>
        </p:nvPicPr>
        <p:blipFill>
          <a:blip r:embed="rId4"/>
          <a:stretch>
            <a:fillRect/>
          </a:stretch>
        </p:blipFill>
        <p:spPr>
          <a:xfrm>
            <a:off x="2068672" y="4258278"/>
            <a:ext cx="1131728" cy="1354644"/>
          </a:xfrm>
          <a:prstGeom prst="rect">
            <a:avLst/>
          </a:prstGeom>
        </p:spPr>
      </p:pic>
    </p:spTree>
    <p:extLst>
      <p:ext uri="{BB962C8B-B14F-4D97-AF65-F5344CB8AC3E}">
        <p14:creationId xmlns:p14="http://schemas.microsoft.com/office/powerpoint/2010/main" val="4799823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75</a:t>
            </a:fld>
            <a:endParaRPr lang="en-US" dirty="0"/>
          </a:p>
        </p:txBody>
      </p:sp>
      <p:sp>
        <p:nvSpPr>
          <p:cNvPr id="11" name="Content Placeholder 2"/>
          <p:cNvSpPr>
            <a:spLocks noGrp="1"/>
          </p:cNvSpPr>
          <p:nvPr>
            <p:ph idx="1"/>
          </p:nvPr>
        </p:nvSpPr>
        <p:spPr>
          <a:xfrm>
            <a:off x="609600" y="3201450"/>
            <a:ext cx="7834745" cy="2589750"/>
          </a:xfrm>
        </p:spPr>
        <p:txBody>
          <a:bodyPr>
            <a:normAutofit/>
          </a:bodyPr>
          <a:lstStyle/>
          <a:p>
            <a:r>
              <a:rPr lang="en-US" dirty="0"/>
              <a:t>Close-range attack (10 to 100 meters).</a:t>
            </a:r>
          </a:p>
          <a:p>
            <a:r>
              <a:rPr lang="en-US" dirty="0"/>
              <a:t>Can send messages, images, and videos.</a:t>
            </a:r>
          </a:p>
          <a:p>
            <a:r>
              <a:rPr lang="en-US" dirty="0"/>
              <a:t>Device malfunction and malware infestation.</a:t>
            </a:r>
          </a:p>
        </p:txBody>
      </p:sp>
      <p:sp>
        <p:nvSpPr>
          <p:cNvPr id="4" name="Title 3"/>
          <p:cNvSpPr>
            <a:spLocks noGrp="1"/>
          </p:cNvSpPr>
          <p:nvPr>
            <p:ph type="title"/>
          </p:nvPr>
        </p:nvSpPr>
        <p:spPr/>
        <p:txBody>
          <a:bodyPr/>
          <a:lstStyle/>
          <a:p>
            <a:r>
              <a:rPr lang="en-US" dirty="0"/>
              <a:t>Bluejacking</a:t>
            </a:r>
          </a:p>
        </p:txBody>
      </p:sp>
      <p:sp>
        <p:nvSpPr>
          <p:cNvPr id="5" name="Content Placeholder 2"/>
          <p:cNvSpPr txBox="1">
            <a:spLocks/>
          </p:cNvSpPr>
          <p:nvPr/>
        </p:nvSpPr>
        <p:spPr>
          <a:xfrm>
            <a:off x="1752600" y="1378241"/>
            <a:ext cx="6973275" cy="18221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Bluejacking</a:t>
            </a:r>
            <a:r>
              <a:rPr lang="en-US" dirty="0">
                <a:solidFill>
                  <a:srgbClr val="0070C0"/>
                </a:solidFill>
              </a:rPr>
              <a:t>: A wireless attack where an attacker sends unwanted Bluetooth signals from a smartphone, mobile phone, tablet, or laptop to other Bluetooth-enabled devices. </a:t>
            </a:r>
          </a:p>
          <a:p>
            <a:pPr marL="0" indent="0">
              <a:buNone/>
            </a:pPr>
            <a:r>
              <a:rPr lang="en-US" b="1" dirty="0">
                <a:solidFill>
                  <a:srgbClr val="0070C0"/>
                </a:solidFill>
              </a:rPr>
              <a:t>Bluetooth</a:t>
            </a:r>
            <a:r>
              <a:rPr lang="en-US" dirty="0">
                <a:solidFill>
                  <a:srgbClr val="0070C0"/>
                </a:solidFill>
              </a:rPr>
              <a:t>: A short-range wireless radio network transmission medium normally used to connect two personal devices, such as a mobile phone and a wireless headset. </a:t>
            </a: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954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2033905" y="4667476"/>
            <a:ext cx="5076190" cy="1809524"/>
          </a:xfrm>
          <a:prstGeom prst="rect">
            <a:avLst/>
          </a:prstGeom>
        </p:spPr>
      </p:pic>
      <p:sp>
        <p:nvSpPr>
          <p:cNvPr id="3" name="Rectangle 2"/>
          <p:cNvSpPr/>
          <p:nvPr/>
        </p:nvSpPr>
        <p:spPr>
          <a:xfrm>
            <a:off x="2388960" y="4896076"/>
            <a:ext cx="2590800" cy="144780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pic>
        <p:nvPicPr>
          <p:cNvPr id="8" name="Picture 2" descr="atta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204" y="5076909"/>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5"/>
          <a:stretch>
            <a:fillRect/>
          </a:stretch>
        </p:blipFill>
        <p:spPr>
          <a:xfrm>
            <a:off x="3367904" y="5048476"/>
            <a:ext cx="975496" cy="975496"/>
          </a:xfrm>
          <a:prstGeom prst="rect">
            <a:avLst/>
          </a:prstGeom>
        </p:spPr>
      </p:pic>
      <p:pic>
        <p:nvPicPr>
          <p:cNvPr id="38914" name="Picture 2" descr="malwa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0550" y="5258026"/>
            <a:ext cx="476250" cy="47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8522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76</a:t>
            </a:fld>
            <a:endParaRPr lang="en-US" dirty="0"/>
          </a:p>
        </p:txBody>
      </p:sp>
      <p:sp>
        <p:nvSpPr>
          <p:cNvPr id="8" name="Content Placeholder 2"/>
          <p:cNvSpPr>
            <a:spLocks noGrp="1"/>
          </p:cNvSpPr>
          <p:nvPr>
            <p:ph idx="1"/>
          </p:nvPr>
        </p:nvSpPr>
        <p:spPr>
          <a:xfrm>
            <a:off x="609600" y="2514600"/>
            <a:ext cx="7834745" cy="2589750"/>
          </a:xfrm>
        </p:spPr>
        <p:txBody>
          <a:bodyPr>
            <a:normAutofit/>
          </a:bodyPr>
          <a:lstStyle/>
          <a:p>
            <a:r>
              <a:rPr lang="en-US" dirty="0"/>
              <a:t>Close-range attack.</a:t>
            </a:r>
          </a:p>
          <a:p>
            <a:pPr lvl="1"/>
            <a:r>
              <a:rPr lang="en-US" dirty="0"/>
              <a:t>Bluetooth transmission limit is 328 feet.</a:t>
            </a:r>
          </a:p>
          <a:p>
            <a:r>
              <a:rPr lang="en-US" dirty="0"/>
              <a:t>Can access and steal private information from Bluetooth devices.</a:t>
            </a:r>
          </a:p>
          <a:p>
            <a:pPr lvl="1"/>
            <a:r>
              <a:rPr lang="en-US" dirty="0"/>
              <a:t>Email messages.</a:t>
            </a:r>
          </a:p>
          <a:p>
            <a:pPr lvl="1"/>
            <a:r>
              <a:rPr lang="en-US" dirty="0"/>
              <a:t>Contact information.</a:t>
            </a:r>
          </a:p>
          <a:p>
            <a:pPr lvl="1"/>
            <a:r>
              <a:rPr lang="en-US" dirty="0"/>
              <a:t>Calendar entries.</a:t>
            </a:r>
          </a:p>
          <a:p>
            <a:pPr lvl="1"/>
            <a:r>
              <a:rPr lang="en-US" dirty="0"/>
              <a:t>Images, videos, and other data.</a:t>
            </a:r>
          </a:p>
        </p:txBody>
      </p:sp>
      <p:sp>
        <p:nvSpPr>
          <p:cNvPr id="4" name="Title 3"/>
          <p:cNvSpPr>
            <a:spLocks noGrp="1"/>
          </p:cNvSpPr>
          <p:nvPr>
            <p:ph type="title"/>
          </p:nvPr>
        </p:nvSpPr>
        <p:spPr/>
        <p:txBody>
          <a:bodyPr/>
          <a:lstStyle/>
          <a:p>
            <a:r>
              <a:rPr lang="en-US" dirty="0"/>
              <a:t>Bluesnarfing</a:t>
            </a:r>
          </a:p>
        </p:txBody>
      </p:sp>
      <p:sp>
        <p:nvSpPr>
          <p:cNvPr id="5"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wireless attack where an attacker gains access to unauthorized information on a wireless device by using a Bluetooth connection.</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689847" y="4495800"/>
            <a:ext cx="5780952" cy="1904762"/>
          </a:xfrm>
          <a:prstGeom prst="rect">
            <a:avLst/>
          </a:prstGeom>
        </p:spPr>
      </p:pic>
    </p:spTree>
    <p:extLst>
      <p:ext uri="{BB962C8B-B14F-4D97-AF65-F5344CB8AC3E}">
        <p14:creationId xmlns:p14="http://schemas.microsoft.com/office/powerpoint/2010/main" val="3856986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77</a:t>
            </a:fld>
            <a:endParaRPr lang="en-US" dirty="0"/>
          </a:p>
        </p:txBody>
      </p:sp>
      <p:sp>
        <p:nvSpPr>
          <p:cNvPr id="12" name="Content Placeholder 2"/>
          <p:cNvSpPr>
            <a:spLocks noGrp="1"/>
          </p:cNvSpPr>
          <p:nvPr>
            <p:ph idx="1"/>
          </p:nvPr>
        </p:nvSpPr>
        <p:spPr>
          <a:xfrm>
            <a:off x="609600" y="2514600"/>
            <a:ext cx="7834745" cy="2589750"/>
          </a:xfrm>
        </p:spPr>
        <p:txBody>
          <a:bodyPr>
            <a:normAutofit/>
          </a:bodyPr>
          <a:lstStyle/>
          <a:p>
            <a:r>
              <a:rPr lang="en-US" dirty="0"/>
              <a:t>In-person transactions and data exchange.</a:t>
            </a:r>
          </a:p>
          <a:p>
            <a:pPr lvl="1"/>
            <a:r>
              <a:rPr lang="en-US" dirty="0"/>
              <a:t>Android Pay, Apple Pay, and Samsung Pay.</a:t>
            </a:r>
          </a:p>
          <a:p>
            <a:r>
              <a:rPr lang="en-US" dirty="0"/>
              <a:t>Very-close range attack.</a:t>
            </a:r>
          </a:p>
          <a:p>
            <a:pPr marL="0" indent="0">
              <a:buNone/>
            </a:pPr>
            <a:endParaRPr lang="en-US" dirty="0"/>
          </a:p>
        </p:txBody>
      </p:sp>
      <p:sp>
        <p:nvSpPr>
          <p:cNvPr id="4" name="Title 3"/>
          <p:cNvSpPr>
            <a:spLocks noGrp="1"/>
          </p:cNvSpPr>
          <p:nvPr>
            <p:ph type="title"/>
          </p:nvPr>
        </p:nvSpPr>
        <p:spPr/>
        <p:txBody>
          <a:bodyPr/>
          <a:lstStyle/>
          <a:p>
            <a:r>
              <a:rPr lang="en-US" dirty="0"/>
              <a:t>Near Field Communication Attacks</a:t>
            </a:r>
          </a:p>
        </p:txBody>
      </p:sp>
      <p:sp>
        <p:nvSpPr>
          <p:cNvPr id="6" name="Rectangle 5"/>
          <p:cNvSpPr/>
          <p:nvPr/>
        </p:nvSpPr>
        <p:spPr>
          <a:xfrm>
            <a:off x="5334000" y="4191000"/>
            <a:ext cx="762000" cy="990600"/>
          </a:xfrm>
          <a:prstGeom prst="rect">
            <a:avLst/>
          </a:prstGeom>
          <a:solidFill>
            <a:schemeClr val="bg1"/>
          </a:solidFill>
          <a:ln w="28575" cap="flat" cmpd="sng" algn="ctr">
            <a:solidFill>
              <a:schemeClr val="bg1"/>
            </a:solidFill>
            <a:prstDash val="solid"/>
          </a:ln>
          <a:effectLst/>
        </p:spPr>
        <p:txBody>
          <a:bodyPr rtlCol="0" anchor="ctr"/>
          <a:lstStyle/>
          <a:p>
            <a:pPr algn="ctr" defTabSz="914400"/>
            <a:endParaRPr lang="en-US" sz="1100" b="1" kern="0" dirty="0">
              <a:solidFill>
                <a:srgbClr val="FF0000"/>
              </a:solidFill>
              <a:latin typeface="Arial"/>
            </a:endParaRPr>
          </a:p>
        </p:txBody>
      </p:sp>
      <p:sp>
        <p:nvSpPr>
          <p:cNvPr id="10"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NFC</a:t>
            </a:r>
            <a:r>
              <a:rPr lang="en-US" dirty="0">
                <a:solidFill>
                  <a:srgbClr val="0070C0"/>
                </a:solidFill>
              </a:rPr>
              <a:t>: A communication standard for wireless devices in close physical proximity (touching or a few inches apart).</a:t>
            </a:r>
          </a:p>
        </p:txBody>
      </p:sp>
      <p:pic>
        <p:nvPicPr>
          <p:cNvPr id="11"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p:cNvPicPr>
          <p:nvPr/>
        </p:nvPicPr>
        <p:blipFill>
          <a:blip r:embed="rId3"/>
          <a:stretch>
            <a:fillRect/>
          </a:stretch>
        </p:blipFill>
        <p:spPr>
          <a:xfrm>
            <a:off x="2662418" y="3581400"/>
            <a:ext cx="3819164" cy="2950133"/>
          </a:xfrm>
          <a:prstGeom prst="rect">
            <a:avLst/>
          </a:prstGeom>
        </p:spPr>
      </p:pic>
    </p:spTree>
    <p:extLst>
      <p:ext uri="{BB962C8B-B14F-4D97-AF65-F5344CB8AC3E}">
        <p14:creationId xmlns:p14="http://schemas.microsoft.com/office/powerpoint/2010/main" val="2112946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78</a:t>
            </a:fld>
            <a:endParaRPr lang="en-US" dirty="0"/>
          </a:p>
        </p:txBody>
      </p:sp>
      <p:sp>
        <p:nvSpPr>
          <p:cNvPr id="22" name="Content Placeholder 2"/>
          <p:cNvSpPr>
            <a:spLocks noGrp="1"/>
          </p:cNvSpPr>
          <p:nvPr>
            <p:ph idx="1"/>
          </p:nvPr>
        </p:nvSpPr>
        <p:spPr>
          <a:xfrm>
            <a:off x="609600" y="2438400"/>
            <a:ext cx="7834745" cy="2589750"/>
          </a:xfrm>
        </p:spPr>
        <p:txBody>
          <a:bodyPr>
            <a:normAutofit/>
          </a:bodyPr>
          <a:lstStyle/>
          <a:p>
            <a:r>
              <a:rPr lang="en-US" dirty="0"/>
              <a:t>Tag and reader.</a:t>
            </a:r>
          </a:p>
          <a:p>
            <a:r>
              <a:rPr lang="en-US" dirty="0"/>
              <a:t>Inventory management and tracking.</a:t>
            </a:r>
          </a:p>
          <a:p>
            <a:r>
              <a:rPr lang="en-US" dirty="0"/>
              <a:t>Human and animal identification and tracking.</a:t>
            </a:r>
          </a:p>
          <a:p>
            <a:r>
              <a:rPr lang="en-US" dirty="0"/>
              <a:t>Contactless payments.</a:t>
            </a:r>
          </a:p>
          <a:p>
            <a:r>
              <a:rPr lang="en-US" dirty="0"/>
              <a:t>Smart cards.</a:t>
            </a:r>
          </a:p>
          <a:p>
            <a:pPr marL="0" indent="0">
              <a:buNone/>
            </a:pPr>
            <a:endParaRPr lang="en-US" dirty="0"/>
          </a:p>
        </p:txBody>
      </p:sp>
      <p:sp>
        <p:nvSpPr>
          <p:cNvPr id="4" name="Title 3"/>
          <p:cNvSpPr>
            <a:spLocks noGrp="1"/>
          </p:cNvSpPr>
          <p:nvPr>
            <p:ph type="title"/>
          </p:nvPr>
        </p:nvSpPr>
        <p:spPr/>
        <p:txBody>
          <a:bodyPr/>
          <a:lstStyle/>
          <a:p>
            <a:r>
              <a:rPr lang="en-US" dirty="0"/>
              <a:t>RFID System Attacks</a:t>
            </a:r>
          </a:p>
        </p:txBody>
      </p:sp>
      <p:grpSp>
        <p:nvGrpSpPr>
          <p:cNvPr id="8" name="Group 7"/>
          <p:cNvGrpSpPr>
            <a:grpSpLocks noChangeAspect="1"/>
          </p:cNvGrpSpPr>
          <p:nvPr/>
        </p:nvGrpSpPr>
        <p:grpSpPr>
          <a:xfrm>
            <a:off x="777611" y="4117000"/>
            <a:ext cx="7012396" cy="2360000"/>
            <a:chOff x="228600" y="2438400"/>
            <a:chExt cx="8509514" cy="2863850"/>
          </a:xfrm>
        </p:grpSpPr>
        <p:pic>
          <p:nvPicPr>
            <p:cNvPr id="4098" name="Picture 2" descr="attack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317875"/>
              <a:ext cx="1714500" cy="19843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TM_car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2438400"/>
              <a:ext cx="1190625" cy="752475"/>
            </a:xfrm>
            <a:prstGeom prst="rect">
              <a:avLst/>
            </a:prstGeom>
            <a:noFill/>
            <a:extLst>
              <a:ext uri="{909E8E84-426E-40DD-AFC4-6F175D3DCCD1}">
                <a14:hiddenFill xmlns:a14="http://schemas.microsoft.com/office/drawing/2010/main">
                  <a:solidFill>
                    <a:srgbClr val="FFFFFF"/>
                  </a:solidFill>
                </a14:hiddenFill>
              </a:ext>
            </a:extLst>
          </p:spPr>
        </p:pic>
        <p:sp>
          <p:nvSpPr>
            <p:cNvPr id="9" name="Line 167"/>
            <p:cNvSpPr>
              <a:spLocks noChangeShapeType="1"/>
            </p:cNvSpPr>
            <p:nvPr/>
          </p:nvSpPr>
          <p:spPr bwMode="auto">
            <a:xfrm rot="5400000">
              <a:off x="4265612" y="3287713"/>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0" name="Rounded Rectangle 149"/>
            <p:cNvSpPr/>
            <p:nvPr/>
          </p:nvSpPr>
          <p:spPr>
            <a:xfrm>
              <a:off x="3965000" y="3535363"/>
              <a:ext cx="1109224"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RFID chip</a:t>
              </a:r>
            </a:p>
          </p:txBody>
        </p:sp>
        <p:pic>
          <p:nvPicPr>
            <p:cNvPr id="4106" name="Picture 10" descr="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903278">
              <a:off x="4570528" y="2870995"/>
              <a:ext cx="595313" cy="552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9655959">
              <a:off x="5359473" y="3263713"/>
              <a:ext cx="595313" cy="552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p:cNvSpPr/>
            <p:nvPr/>
          </p:nvSpPr>
          <p:spPr>
            <a:xfrm>
              <a:off x="5881298" y="3452992"/>
              <a:ext cx="723216" cy="1058862"/>
            </a:xfrm>
            <a:prstGeom prst="roundRect">
              <a:avLst/>
            </a:prstGeom>
            <a:solidFill>
              <a:schemeClr val="bg2">
                <a:lumMod val="50000"/>
              </a:schemeClr>
            </a:solidFill>
            <a:ln w="28575" cap="flat" cmpd="sng" algn="ctr">
              <a:solidFill>
                <a:schemeClr val="tx1"/>
              </a:solidFill>
              <a:prstDash val="solid"/>
            </a:ln>
            <a:effectLst/>
          </p:spPr>
          <p:txBody>
            <a:bodyPr rtlCol="0" anchor="ctr"/>
            <a:lstStyle/>
            <a:p>
              <a:pPr algn="ctr" defTabSz="914400"/>
              <a:endParaRPr lang="en-US" sz="1100" b="1" kern="0" dirty="0">
                <a:solidFill>
                  <a:srgbClr val="FF0000"/>
                </a:solidFill>
                <a:latin typeface="Arial"/>
              </a:endParaRPr>
            </a:p>
          </p:txBody>
        </p:sp>
        <p:pic>
          <p:nvPicPr>
            <p:cNvPr id="4108" name="Picture 12" descr="Cash Regist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5943" y="3469205"/>
              <a:ext cx="2362171" cy="183304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p:cNvCxnSpPr/>
            <p:nvPr/>
          </p:nvCxnSpPr>
          <p:spPr>
            <a:xfrm>
              <a:off x="6375943" y="4511854"/>
              <a:ext cx="228571" cy="97541"/>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Line 167"/>
            <p:cNvSpPr>
              <a:spLocks noChangeShapeType="1"/>
            </p:cNvSpPr>
            <p:nvPr/>
          </p:nvSpPr>
          <p:spPr bwMode="auto">
            <a:xfrm rot="16200000" flipV="1">
              <a:off x="5978063" y="3147219"/>
              <a:ext cx="498475" cy="0"/>
            </a:xfrm>
            <a:prstGeom prst="line">
              <a:avLst/>
            </a:prstGeom>
            <a:noFill/>
            <a:ln w="19050">
              <a:solidFill>
                <a:srgbClr val="000000"/>
              </a:solidFill>
              <a:round/>
              <a:headEnd type="triangle" w="med" len="med"/>
              <a:tailEnd/>
            </a:ln>
            <a:extLst>
              <a:ext uri="{909E8E84-426E-40dd-AFC4-6F175D3DCCD1}">
                <a14:hiddenFill xmlns=""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Rounded Rectangle 149"/>
            <p:cNvSpPr/>
            <p:nvPr/>
          </p:nvSpPr>
          <p:spPr>
            <a:xfrm>
              <a:off x="5560981" y="2560610"/>
              <a:ext cx="1342164" cy="442306"/>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Contactless RFID reader</a:t>
              </a:r>
            </a:p>
          </p:txBody>
        </p:sp>
        <p:pic>
          <p:nvPicPr>
            <p:cNvPr id="4110" name="Picture 14" descr="cellphon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3430587"/>
              <a:ext cx="714375"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wav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7501890">
              <a:off x="1891058" y="4090332"/>
              <a:ext cx="595313" cy="552450"/>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Content Placeholder 2"/>
          <p:cNvSpPr txBox="1">
            <a:spLocks/>
          </p:cNvSpPr>
          <p:nvPr/>
        </p:nvSpPr>
        <p:spPr>
          <a:xfrm>
            <a:off x="1752600" y="1454441"/>
            <a:ext cx="6973275" cy="9839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RFID</a:t>
            </a:r>
            <a:r>
              <a:rPr lang="en-US" dirty="0">
                <a:solidFill>
                  <a:srgbClr val="0070C0"/>
                </a:solidFill>
              </a:rPr>
              <a:t>: A technology that uses electromagnetic fields to automatically identify and track tags or chips affixed to selected objects and storing information about the objects.</a:t>
            </a:r>
          </a:p>
        </p:txBody>
      </p:sp>
      <p:pic>
        <p:nvPicPr>
          <p:cNvPr id="21" name="Picture 100" descr="boo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5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79</a:t>
            </a:fld>
            <a:endParaRPr lang="en-US" dirty="0"/>
          </a:p>
        </p:txBody>
      </p:sp>
      <p:sp>
        <p:nvSpPr>
          <p:cNvPr id="4" name="Title 3"/>
          <p:cNvSpPr>
            <a:spLocks noGrp="1"/>
          </p:cNvSpPr>
          <p:nvPr>
            <p:ph type="title"/>
          </p:nvPr>
        </p:nvSpPr>
        <p:spPr/>
        <p:txBody>
          <a:bodyPr>
            <a:normAutofit fontScale="90000"/>
          </a:bodyPr>
          <a:lstStyle/>
          <a:p>
            <a:r>
              <a:rPr lang="en-US" dirty="0"/>
              <a:t>War Driving, War Walking, and War Chalking</a:t>
            </a:r>
          </a:p>
        </p:txBody>
      </p:sp>
      <p:sp>
        <p:nvSpPr>
          <p:cNvPr id="5" name="Content Placeholder 2"/>
          <p:cNvSpPr txBox="1">
            <a:spLocks/>
          </p:cNvSpPr>
          <p:nvPr/>
        </p:nvSpPr>
        <p:spPr>
          <a:xfrm>
            <a:off x="1752600" y="1454441"/>
            <a:ext cx="6973275" cy="18221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War driving/walking</a:t>
            </a:r>
            <a:r>
              <a:rPr lang="en-US" dirty="0">
                <a:solidFill>
                  <a:srgbClr val="0070C0"/>
                </a:solidFill>
              </a:rPr>
              <a:t>: A wireless threat where an attacker searches for wireless LAN networks while in motion, by using wireless devices such as mobile phones, smartphones, tablets, and laptops.</a:t>
            </a:r>
          </a:p>
          <a:p>
            <a:pPr marL="0" indent="0">
              <a:buNone/>
            </a:pPr>
            <a:r>
              <a:rPr lang="en-US" b="1" dirty="0">
                <a:solidFill>
                  <a:srgbClr val="0070C0"/>
                </a:solidFill>
              </a:rPr>
              <a:t>War chalking</a:t>
            </a:r>
            <a:r>
              <a:rPr lang="en-US" dirty="0">
                <a:solidFill>
                  <a:srgbClr val="0070C0"/>
                </a:solidFill>
              </a:rPr>
              <a:t>: A wireless threat where the attacker uses symbols to mark up a sidewalk or wall to indicate the presence and status of a nearby wireless network.</a:t>
            </a: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1441772" y="3389714"/>
            <a:ext cx="6260455" cy="2934886"/>
          </a:xfrm>
          <a:prstGeom prst="rect">
            <a:avLst/>
          </a:prstGeom>
        </p:spPr>
      </p:pic>
    </p:spTree>
    <p:extLst>
      <p:ext uri="{BB962C8B-B14F-4D97-AF65-F5344CB8AC3E}">
        <p14:creationId xmlns:p14="http://schemas.microsoft.com/office/powerpoint/2010/main" val="4048538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a:t>
            </a:fld>
            <a:endParaRPr lang="en-US" dirty="0"/>
          </a:p>
        </p:txBody>
      </p:sp>
      <p:sp>
        <p:nvSpPr>
          <p:cNvPr id="4" name="Title 3"/>
          <p:cNvSpPr>
            <a:spLocks noGrp="1"/>
          </p:cNvSpPr>
          <p:nvPr>
            <p:ph type="title"/>
          </p:nvPr>
        </p:nvSpPr>
        <p:spPr/>
        <p:txBody>
          <a:bodyPr/>
          <a:lstStyle/>
          <a:p>
            <a:r>
              <a:rPr lang="en-US" dirty="0"/>
              <a:t>Open-Source Intelligence</a:t>
            </a:r>
          </a:p>
        </p:txBody>
      </p:sp>
      <p:sp>
        <p:nvSpPr>
          <p:cNvPr id="3" name="Content Placeholder 2"/>
          <p:cNvSpPr>
            <a:spLocks noGrp="1"/>
          </p:cNvSpPr>
          <p:nvPr>
            <p:ph idx="1"/>
          </p:nvPr>
        </p:nvSpPr>
        <p:spPr>
          <a:xfrm>
            <a:off x="607650" y="2438400"/>
            <a:ext cx="7240950" cy="2888960"/>
          </a:xfrm>
        </p:spPr>
        <p:txBody>
          <a:bodyPr/>
          <a:lstStyle/>
          <a:p>
            <a:r>
              <a:rPr lang="en-US" dirty="0"/>
              <a:t>Sources:</a:t>
            </a:r>
          </a:p>
          <a:p>
            <a:pPr lvl="1"/>
            <a:r>
              <a:rPr lang="en-US" dirty="0"/>
              <a:t>Traditional media</a:t>
            </a:r>
          </a:p>
          <a:p>
            <a:pPr lvl="1"/>
            <a:r>
              <a:rPr lang="en-US" dirty="0"/>
              <a:t>Social networking</a:t>
            </a:r>
          </a:p>
          <a:p>
            <a:pPr lvl="1"/>
            <a:r>
              <a:rPr lang="en-US" dirty="0"/>
              <a:t>Public information</a:t>
            </a:r>
          </a:p>
          <a:p>
            <a:pPr lvl="1"/>
            <a:r>
              <a:rPr lang="en-US" dirty="0"/>
              <a:t>Professional and academic communications</a:t>
            </a:r>
          </a:p>
          <a:p>
            <a:pPr lvl="1"/>
            <a:r>
              <a:rPr lang="en-US" dirty="0"/>
              <a:t>Geospatial content</a:t>
            </a:r>
          </a:p>
          <a:p>
            <a:pPr lvl="1"/>
            <a:r>
              <a:rPr lang="en-US" dirty="0"/>
              <a:t>Deep web</a:t>
            </a:r>
          </a:p>
          <a:p>
            <a:r>
              <a:rPr lang="en-US" dirty="0"/>
              <a:t>Identification of relevant and accurate information is the key.</a:t>
            </a:r>
          </a:p>
          <a:p>
            <a:r>
              <a:rPr lang="en-US" dirty="0"/>
              <a:t>Practiced in both public and private sectors.</a:t>
            </a:r>
          </a:p>
        </p:txBody>
      </p:sp>
      <p:sp>
        <p:nvSpPr>
          <p:cNvPr id="5" name="Content Placeholder 2"/>
          <p:cNvSpPr txBox="1">
            <a:spLocks/>
          </p:cNvSpPr>
          <p:nvPr/>
        </p:nvSpPr>
        <p:spPr>
          <a:xfrm>
            <a:off x="1752600" y="1454442"/>
            <a:ext cx="6973275" cy="103024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Information that is legally collected from publicly available origins.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7965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6" name="Picture 6" descr="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5853" y="3535062"/>
            <a:ext cx="4294747" cy="271333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80</a:t>
            </a:fld>
            <a:endParaRPr lang="en-US" dirty="0"/>
          </a:p>
        </p:txBody>
      </p:sp>
      <p:sp>
        <p:nvSpPr>
          <p:cNvPr id="8" name="Content Placeholder 2"/>
          <p:cNvSpPr>
            <a:spLocks noGrp="1"/>
          </p:cNvSpPr>
          <p:nvPr>
            <p:ph idx="1"/>
          </p:nvPr>
        </p:nvSpPr>
        <p:spPr>
          <a:xfrm>
            <a:off x="609600" y="2133600"/>
            <a:ext cx="7834745" cy="2589750"/>
          </a:xfrm>
        </p:spPr>
        <p:txBody>
          <a:bodyPr>
            <a:normAutofit/>
          </a:bodyPr>
          <a:lstStyle/>
          <a:p>
            <a:r>
              <a:rPr lang="en-US" dirty="0"/>
              <a:t>Often a precursor to other attacks.</a:t>
            </a:r>
          </a:p>
          <a:p>
            <a:r>
              <a:rPr lang="en-US" dirty="0"/>
              <a:t>Can help organizations monitor their own networks and prevent attacks.</a:t>
            </a:r>
          </a:p>
          <a:p>
            <a:r>
              <a:rPr lang="en-US" dirty="0"/>
              <a:t>Less common on wired networks when managed switches are used.</a:t>
            </a:r>
          </a:p>
          <a:p>
            <a:pPr marL="0" indent="0">
              <a:buNone/>
            </a:pPr>
            <a:endParaRPr lang="en-US" dirty="0"/>
          </a:p>
        </p:txBody>
      </p:sp>
      <p:sp>
        <p:nvSpPr>
          <p:cNvPr id="4" name="Title 3"/>
          <p:cNvSpPr>
            <a:spLocks noGrp="1"/>
          </p:cNvSpPr>
          <p:nvPr>
            <p:ph type="title"/>
          </p:nvPr>
        </p:nvSpPr>
        <p:spPr/>
        <p:txBody>
          <a:bodyPr/>
          <a:lstStyle/>
          <a:p>
            <a:r>
              <a:rPr lang="en-US" dirty="0"/>
              <a:t>Packet Sniffing</a:t>
            </a:r>
          </a:p>
        </p:txBody>
      </p:sp>
      <p:sp>
        <p:nvSpPr>
          <p:cNvPr id="6" name="Content Placeholder 2"/>
          <p:cNvSpPr txBox="1">
            <a:spLocks/>
          </p:cNvSpPr>
          <p:nvPr/>
        </p:nvSpPr>
        <p:spPr>
          <a:xfrm>
            <a:off x="1752600" y="1149641"/>
            <a:ext cx="6973275" cy="82599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wireless attack where an attacker uses a protocol analyzer to capture data and register data flows.</a:t>
            </a:r>
          </a:p>
        </p:txBody>
      </p:sp>
      <p:pic>
        <p:nvPicPr>
          <p:cNvPr id="7" name="Picture 100" descr="boo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762000" y="3979375"/>
            <a:ext cx="1219370" cy="1219370"/>
          </a:xfrm>
          <a:prstGeom prst="rect">
            <a:avLst/>
          </a:prstGeom>
        </p:spPr>
      </p:pic>
      <p:pic>
        <p:nvPicPr>
          <p:cNvPr id="13" name="Picture 12"/>
          <p:cNvPicPr>
            <a:picLocks noChangeAspect="1"/>
          </p:cNvPicPr>
          <p:nvPr/>
        </p:nvPicPr>
        <p:blipFill>
          <a:blip r:embed="rId4"/>
          <a:stretch>
            <a:fillRect/>
          </a:stretch>
        </p:blipFill>
        <p:spPr>
          <a:xfrm>
            <a:off x="4965708" y="3584836"/>
            <a:ext cx="975496" cy="975496"/>
          </a:xfrm>
          <a:prstGeom prst="rect">
            <a:avLst/>
          </a:prstGeom>
        </p:spPr>
      </p:pic>
      <p:pic>
        <p:nvPicPr>
          <p:cNvPr id="14" name="Picture 13"/>
          <p:cNvPicPr>
            <a:picLocks noChangeAspect="1"/>
          </p:cNvPicPr>
          <p:nvPr/>
        </p:nvPicPr>
        <p:blipFill>
          <a:blip r:embed="rId5"/>
          <a:stretch>
            <a:fillRect/>
          </a:stretch>
        </p:blipFill>
        <p:spPr>
          <a:xfrm>
            <a:off x="7415109" y="4461615"/>
            <a:ext cx="738291" cy="1062186"/>
          </a:xfrm>
          <a:prstGeom prst="rect">
            <a:avLst/>
          </a:prstGeom>
        </p:spPr>
      </p:pic>
      <p:pic>
        <p:nvPicPr>
          <p:cNvPr id="15" name="Picture 14"/>
          <p:cNvPicPr>
            <a:picLocks noChangeAspect="1"/>
          </p:cNvPicPr>
          <p:nvPr/>
        </p:nvPicPr>
        <p:blipFill>
          <a:blip r:embed="rId5"/>
          <a:stretch>
            <a:fillRect/>
          </a:stretch>
        </p:blipFill>
        <p:spPr>
          <a:xfrm>
            <a:off x="4902048" y="4751524"/>
            <a:ext cx="738291" cy="1062186"/>
          </a:xfrm>
          <a:prstGeom prst="rect">
            <a:avLst/>
          </a:prstGeom>
        </p:spPr>
      </p:pic>
      <p:pic>
        <p:nvPicPr>
          <p:cNvPr id="16" name="Picture 6" descr="attack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2170" y="5133975"/>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4"/>
          <a:stretch>
            <a:fillRect/>
          </a:stretch>
        </p:blipFill>
        <p:spPr>
          <a:xfrm>
            <a:off x="6074496" y="4719359"/>
            <a:ext cx="975496" cy="975496"/>
          </a:xfrm>
          <a:prstGeom prst="rect">
            <a:avLst/>
          </a:prstGeom>
        </p:spPr>
      </p:pic>
      <p:pic>
        <p:nvPicPr>
          <p:cNvPr id="40962" name="Picture 2" descr="software_Diagnosti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21711" y="4089168"/>
            <a:ext cx="714375" cy="714375"/>
          </a:xfrm>
          <a:prstGeom prst="rect">
            <a:avLst/>
          </a:prstGeom>
          <a:noFill/>
          <a:extLst>
            <a:ext uri="{909E8E84-426E-40DD-AFC4-6F175D3DCCD1}">
              <a14:hiddenFill xmlns:a14="http://schemas.microsoft.com/office/drawing/2010/main">
                <a:solidFill>
                  <a:srgbClr val="FFFFFF"/>
                </a:solidFill>
              </a14:hiddenFill>
            </a:ext>
          </a:extLst>
        </p:spPr>
      </p:pic>
      <p:pic>
        <p:nvPicPr>
          <p:cNvPr id="40964" name="Picture 4" descr="zoo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3335376">
            <a:off x="1784617" y="3871042"/>
            <a:ext cx="1028700" cy="1190625"/>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67"/>
          <p:cNvSpPr>
            <a:spLocks noChangeShapeType="1"/>
          </p:cNvSpPr>
          <p:nvPr/>
        </p:nvSpPr>
        <p:spPr bwMode="auto">
          <a:xfrm rot="5400000">
            <a:off x="2084387" y="5202238"/>
            <a:ext cx="498475" cy="0"/>
          </a:xfrm>
          <a:prstGeom prst="line">
            <a:avLst/>
          </a:prstGeom>
          <a:noFill/>
          <a:ln w="19050">
            <a:solidFill>
              <a:srgbClr val="000000"/>
            </a:solidFill>
            <a:round/>
            <a:headEnd type="triangle" w="med" len="med"/>
            <a:tailEn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2" name="Rounded Rectangle 149"/>
          <p:cNvSpPr/>
          <p:nvPr/>
        </p:nvSpPr>
        <p:spPr>
          <a:xfrm>
            <a:off x="1600200" y="5341938"/>
            <a:ext cx="1476375" cy="274637"/>
          </a:xfrm>
          <a:prstGeom prst="roundRect">
            <a:avLst/>
          </a:prstGeom>
          <a:gradFill flip="none" rotWithShape="0">
            <a:gsLst>
              <a:gs pos="0">
                <a:srgbClr val="FFFFFF">
                  <a:lumMod val="92000"/>
                </a:srgbClr>
              </a:gs>
              <a:gs pos="100000">
                <a:srgbClr val="FFFFFF"/>
              </a:gs>
            </a:gsLst>
            <a:lin ang="2700000" scaled="1"/>
            <a:tileRect/>
          </a:gradFill>
          <a:ln w="25400" cap="flat" cmpd="sng" algn="ctr">
            <a:noFill/>
            <a:prstDash val="solid"/>
          </a:ln>
          <a:effectLst>
            <a:outerShdw blurRad="38100" dist="25400" dir="2700000" sx="99000" sy="99000" algn="tl" rotWithShape="0">
              <a:prstClr val="black">
                <a:alpha val="75000"/>
              </a:prstClr>
            </a:outerShdw>
          </a:effectLst>
        </p:spPr>
        <p:txBody>
          <a:bodyPr anchor="ctr"/>
          <a:lstStyle/>
          <a:p>
            <a:pPr lvl="0" algn="ctr" defTabSz="914400">
              <a:defRPr/>
            </a:pPr>
            <a:r>
              <a:rPr lang="en-US" sz="1300" b="1" kern="0" dirty="0">
                <a:solidFill>
                  <a:srgbClr val="000000"/>
                </a:solidFill>
                <a:latin typeface="Calibri"/>
                <a:cs typeface="Calibri"/>
              </a:rPr>
              <a:t>Protocol analyzer</a:t>
            </a:r>
          </a:p>
        </p:txBody>
      </p:sp>
      <p:pic>
        <p:nvPicPr>
          <p:cNvPr id="20" name="Picture 19"/>
          <p:cNvPicPr>
            <a:picLocks noChangeAspect="1"/>
          </p:cNvPicPr>
          <p:nvPr/>
        </p:nvPicPr>
        <p:blipFill>
          <a:blip r:embed="rId9"/>
          <a:stretch>
            <a:fillRect/>
          </a:stretch>
        </p:blipFill>
        <p:spPr>
          <a:xfrm>
            <a:off x="4004411" y="4183740"/>
            <a:ext cx="754485" cy="903096"/>
          </a:xfrm>
          <a:prstGeom prst="rect">
            <a:avLst/>
          </a:prstGeom>
        </p:spPr>
      </p:pic>
      <p:pic>
        <p:nvPicPr>
          <p:cNvPr id="24" name="Picture 23"/>
          <p:cNvPicPr>
            <a:picLocks noChangeAspect="1"/>
          </p:cNvPicPr>
          <p:nvPr/>
        </p:nvPicPr>
        <p:blipFill>
          <a:blip r:embed="rId10"/>
          <a:stretch>
            <a:fillRect/>
          </a:stretch>
        </p:blipFill>
        <p:spPr>
          <a:xfrm>
            <a:off x="6488492" y="3918908"/>
            <a:ext cx="830696" cy="716380"/>
          </a:xfrm>
          <a:prstGeom prst="rect">
            <a:avLst/>
          </a:prstGeom>
        </p:spPr>
      </p:pic>
      <p:pic>
        <p:nvPicPr>
          <p:cNvPr id="40968" name="Picture 8" descr="magnifying glass"/>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2918" y="3450716"/>
            <a:ext cx="1190625"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4566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81</a:t>
            </a:fld>
            <a:endParaRPr lang="en-US" dirty="0"/>
          </a:p>
        </p:txBody>
      </p:sp>
      <p:sp>
        <p:nvSpPr>
          <p:cNvPr id="4" name="Title 3"/>
          <p:cNvSpPr>
            <a:spLocks noGrp="1"/>
          </p:cNvSpPr>
          <p:nvPr>
            <p:ph type="title"/>
          </p:nvPr>
        </p:nvSpPr>
        <p:spPr/>
        <p:txBody>
          <a:bodyPr/>
          <a:lstStyle/>
          <a:p>
            <a:r>
              <a:rPr lang="en-US" dirty="0"/>
              <a:t>IV Attacks</a:t>
            </a:r>
          </a:p>
        </p:txBody>
      </p:sp>
      <p:sp>
        <p:nvSpPr>
          <p:cNvPr id="5" name="Content Placeholder 2"/>
          <p:cNvSpPr txBox="1">
            <a:spLocks/>
          </p:cNvSpPr>
          <p:nvPr/>
        </p:nvSpPr>
        <p:spPr>
          <a:xfrm>
            <a:off x="1752600" y="1454441"/>
            <a:ext cx="6973275" cy="1593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IV</a:t>
            </a:r>
            <a:r>
              <a:rPr lang="en-US" dirty="0">
                <a:solidFill>
                  <a:srgbClr val="0070C0"/>
                </a:solidFill>
              </a:rPr>
              <a:t>: (Initialization vector) A cryptographic technique that combines randomly generated numbers and secret keys to encrypt data.</a:t>
            </a:r>
          </a:p>
          <a:p>
            <a:pPr marL="0" indent="0">
              <a:buNone/>
            </a:pPr>
            <a:r>
              <a:rPr lang="en-US" b="1" dirty="0">
                <a:solidFill>
                  <a:srgbClr val="0070C0"/>
                </a:solidFill>
              </a:rPr>
              <a:t>IV attack</a:t>
            </a:r>
            <a:r>
              <a:rPr lang="en-US" dirty="0">
                <a:solidFill>
                  <a:srgbClr val="0070C0"/>
                </a:solidFill>
              </a:rPr>
              <a:t>: A wireless attack where the attacker predicts or controls the IV used in an encryption process, rendering the encrypted data vulnerable to access by the attacker.</a:t>
            </a:r>
            <a:endParaRPr lang="en-US" b="1" dirty="0">
              <a:solidFill>
                <a:srgbClr val="0070C0"/>
              </a:solidFill>
            </a:endParaRP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400571" y="4000752"/>
            <a:ext cx="6342857" cy="2019048"/>
          </a:xfrm>
          <a:prstGeom prst="rect">
            <a:avLst/>
          </a:prstGeom>
        </p:spPr>
      </p:pic>
      <p:sp>
        <p:nvSpPr>
          <p:cNvPr id="3" name="Rectangle 2"/>
          <p:cNvSpPr/>
          <p:nvPr/>
        </p:nvSpPr>
        <p:spPr>
          <a:xfrm>
            <a:off x="6019800" y="4495800"/>
            <a:ext cx="1600200" cy="1371600"/>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pic>
        <p:nvPicPr>
          <p:cNvPr id="8" name="Picture 7"/>
          <p:cNvPicPr>
            <a:picLocks noChangeAspect="1"/>
          </p:cNvPicPr>
          <p:nvPr/>
        </p:nvPicPr>
        <p:blipFill>
          <a:blip r:embed="rId4"/>
          <a:stretch>
            <a:fillRect/>
          </a:stretch>
        </p:blipFill>
        <p:spPr>
          <a:xfrm>
            <a:off x="5910825" y="4467255"/>
            <a:ext cx="1219370" cy="1219370"/>
          </a:xfrm>
          <a:prstGeom prst="rect">
            <a:avLst/>
          </a:prstGeom>
        </p:spPr>
      </p:pic>
      <p:pic>
        <p:nvPicPr>
          <p:cNvPr id="9" name="Picture 4" descr="zo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3335376">
            <a:off x="6933442" y="4358922"/>
            <a:ext cx="1028700" cy="1190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07"/>
          <p:cNvSpPr txBox="1">
            <a:spLocks noChangeArrowheads="1"/>
          </p:cNvSpPr>
          <p:nvPr/>
        </p:nvSpPr>
        <p:spPr bwMode="auto">
          <a:xfrm>
            <a:off x="6771040" y="4724400"/>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CF461E</a:t>
            </a:r>
          </a:p>
        </p:txBody>
      </p:sp>
    </p:spTree>
    <p:extLst>
      <p:ext uri="{BB962C8B-B14F-4D97-AF65-F5344CB8AC3E}">
        <p14:creationId xmlns:p14="http://schemas.microsoft.com/office/powerpoint/2010/main" val="12366419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82</a:t>
            </a:fld>
            <a:endParaRPr lang="en-US" dirty="0"/>
          </a:p>
        </p:txBody>
      </p:sp>
      <p:sp>
        <p:nvSpPr>
          <p:cNvPr id="6" name="Content Placeholder 2"/>
          <p:cNvSpPr>
            <a:spLocks noGrp="1"/>
          </p:cNvSpPr>
          <p:nvPr>
            <p:ph idx="1"/>
          </p:nvPr>
        </p:nvSpPr>
        <p:spPr>
          <a:xfrm>
            <a:off x="609600" y="1371600"/>
            <a:ext cx="7834745" cy="2589750"/>
          </a:xfrm>
        </p:spPr>
        <p:txBody>
          <a:bodyPr>
            <a:normAutofit/>
          </a:bodyPr>
          <a:lstStyle/>
          <a:p>
            <a:r>
              <a:rPr lang="en-US" dirty="0"/>
              <a:t>Common when weak or no wireless encryption is implemented.</a:t>
            </a:r>
          </a:p>
          <a:p>
            <a:r>
              <a:rPr lang="en-US" dirty="0"/>
              <a:t>Used with IV attacks to break weak encryption.</a:t>
            </a:r>
          </a:p>
          <a:p>
            <a:pPr marL="0" indent="0">
              <a:buNone/>
            </a:pPr>
            <a:endParaRPr lang="en-US" dirty="0"/>
          </a:p>
        </p:txBody>
      </p:sp>
      <p:sp>
        <p:nvSpPr>
          <p:cNvPr id="4" name="Title 3"/>
          <p:cNvSpPr>
            <a:spLocks noGrp="1"/>
          </p:cNvSpPr>
          <p:nvPr>
            <p:ph type="title"/>
          </p:nvPr>
        </p:nvSpPr>
        <p:spPr/>
        <p:txBody>
          <a:bodyPr/>
          <a:lstStyle/>
          <a:p>
            <a:r>
              <a:rPr lang="en-US" dirty="0"/>
              <a:t>Wireless Replay Attacks</a:t>
            </a:r>
          </a:p>
        </p:txBody>
      </p:sp>
      <p:pic>
        <p:nvPicPr>
          <p:cNvPr id="31" name="Picture 30"/>
          <p:cNvPicPr>
            <a:picLocks noChangeAspect="1"/>
          </p:cNvPicPr>
          <p:nvPr/>
        </p:nvPicPr>
        <p:blipFill>
          <a:blip r:embed="rId2"/>
          <a:stretch>
            <a:fillRect/>
          </a:stretch>
        </p:blipFill>
        <p:spPr>
          <a:xfrm>
            <a:off x="1918447" y="2222740"/>
            <a:ext cx="5320910" cy="4200318"/>
          </a:xfrm>
          <a:prstGeom prst="rect">
            <a:avLst/>
          </a:prstGeom>
        </p:spPr>
      </p:pic>
    </p:spTree>
    <p:extLst>
      <p:ext uri="{BB962C8B-B14F-4D97-AF65-F5344CB8AC3E}">
        <p14:creationId xmlns:p14="http://schemas.microsoft.com/office/powerpoint/2010/main" val="33725194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83</a:t>
            </a:fld>
            <a:endParaRPr lang="en-US" dirty="0"/>
          </a:p>
        </p:txBody>
      </p:sp>
      <p:sp>
        <p:nvSpPr>
          <p:cNvPr id="4" name="Title 3"/>
          <p:cNvSpPr>
            <a:spLocks noGrp="1"/>
          </p:cNvSpPr>
          <p:nvPr>
            <p:ph type="title"/>
          </p:nvPr>
        </p:nvSpPr>
        <p:spPr/>
        <p:txBody>
          <a:bodyPr/>
          <a:lstStyle/>
          <a:p>
            <a:r>
              <a:rPr lang="en-US" dirty="0"/>
              <a:t>WEP and WPA Attacks</a:t>
            </a:r>
          </a:p>
        </p:txBody>
      </p:sp>
      <p:sp>
        <p:nvSpPr>
          <p:cNvPr id="6" name="Content Placeholder 2"/>
          <p:cNvSpPr txBox="1">
            <a:spLocks/>
          </p:cNvSpPr>
          <p:nvPr/>
        </p:nvSpPr>
        <p:spPr>
          <a:xfrm>
            <a:off x="1752600" y="1454441"/>
            <a:ext cx="6973275" cy="1593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b="1" dirty="0">
                <a:solidFill>
                  <a:srgbClr val="0070C0"/>
                </a:solidFill>
              </a:rPr>
              <a:t>WEP</a:t>
            </a:r>
            <a:r>
              <a:rPr lang="en-US" dirty="0">
                <a:solidFill>
                  <a:srgbClr val="0070C0"/>
                </a:solidFill>
              </a:rPr>
              <a:t>: (Wired Equivalent Privacy) A deprecated protocol that provides 64-bit, 128-bit, and 256-bit encryption for wireless communications using the 802.11a and 802.11b protocols.</a:t>
            </a:r>
          </a:p>
          <a:p>
            <a:pPr marL="0" indent="0">
              <a:buNone/>
            </a:pPr>
            <a:r>
              <a:rPr lang="en-US" b="1" dirty="0">
                <a:solidFill>
                  <a:srgbClr val="0070C0"/>
                </a:solidFill>
              </a:rPr>
              <a:t>WPA</a:t>
            </a:r>
            <a:r>
              <a:rPr lang="en-US" dirty="0">
                <a:solidFill>
                  <a:srgbClr val="0070C0"/>
                </a:solidFill>
              </a:rPr>
              <a:t>: (Wi-Fi Protected Access) A wireless encryption protocol that generates a 128-bit key for each packet sent. Superseded by WPA2.</a:t>
            </a:r>
            <a:endParaRPr lang="en-US" b="1" dirty="0">
              <a:solidFill>
                <a:srgbClr val="0070C0"/>
              </a:solidFill>
            </a:endParaRPr>
          </a:p>
        </p:txBody>
      </p:sp>
      <p:pic>
        <p:nvPicPr>
          <p:cNvPr id="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2919145" y="3733800"/>
            <a:ext cx="5275172" cy="1562732"/>
          </a:xfrm>
          <a:prstGeom prst="rect">
            <a:avLst/>
          </a:prstGeom>
        </p:spPr>
      </p:pic>
      <p:pic>
        <p:nvPicPr>
          <p:cNvPr id="13" name="Picture 12"/>
          <p:cNvPicPr>
            <a:picLocks noChangeAspect="1"/>
          </p:cNvPicPr>
          <p:nvPr/>
        </p:nvPicPr>
        <p:blipFill>
          <a:blip r:embed="rId4"/>
          <a:stretch>
            <a:fillRect/>
          </a:stretch>
        </p:blipFill>
        <p:spPr>
          <a:xfrm>
            <a:off x="1752600" y="3962400"/>
            <a:ext cx="754485" cy="903096"/>
          </a:xfrm>
          <a:prstGeom prst="rect">
            <a:avLst/>
          </a:prstGeom>
        </p:spPr>
      </p:pic>
      <p:pic>
        <p:nvPicPr>
          <p:cNvPr id="14" name="Picture 13"/>
          <p:cNvPicPr>
            <a:picLocks noChangeAspect="1"/>
          </p:cNvPicPr>
          <p:nvPr/>
        </p:nvPicPr>
        <p:blipFill>
          <a:blip r:embed="rId4"/>
          <a:stretch>
            <a:fillRect/>
          </a:stretch>
        </p:blipFill>
        <p:spPr>
          <a:xfrm>
            <a:off x="1752600" y="5345304"/>
            <a:ext cx="754485" cy="903096"/>
          </a:xfrm>
          <a:prstGeom prst="rect">
            <a:avLst/>
          </a:prstGeom>
        </p:spPr>
      </p:pic>
      <p:pic>
        <p:nvPicPr>
          <p:cNvPr id="15" name="Picture 14"/>
          <p:cNvPicPr>
            <a:picLocks noChangeAspect="1"/>
          </p:cNvPicPr>
          <p:nvPr/>
        </p:nvPicPr>
        <p:blipFill>
          <a:blip r:embed="rId5"/>
          <a:stretch>
            <a:fillRect/>
          </a:stretch>
        </p:blipFill>
        <p:spPr>
          <a:xfrm>
            <a:off x="2819400" y="5867400"/>
            <a:ext cx="1038095" cy="247619"/>
          </a:xfrm>
          <a:prstGeom prst="rect">
            <a:avLst/>
          </a:prstGeom>
        </p:spPr>
      </p:pic>
      <p:sp>
        <p:nvSpPr>
          <p:cNvPr id="16" name="Text Box 307"/>
          <p:cNvSpPr txBox="1">
            <a:spLocks noChangeArrowheads="1"/>
          </p:cNvSpPr>
          <p:nvPr/>
        </p:nvSpPr>
        <p:spPr bwMode="auto">
          <a:xfrm>
            <a:off x="2507085" y="5578613"/>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dirty="0">
                <a:solidFill>
                  <a:srgbClr val="000000"/>
                </a:solidFill>
                <a:latin typeface="Calibri"/>
                <a:cs typeface="Calibri"/>
              </a:rPr>
              <a:t>Passphrase</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17" name="Text Box 307"/>
          <p:cNvSpPr txBox="1">
            <a:spLocks noChangeArrowheads="1"/>
          </p:cNvSpPr>
          <p:nvPr/>
        </p:nvSpPr>
        <p:spPr bwMode="auto">
          <a:xfrm>
            <a:off x="595209" y="4121560"/>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dirty="0">
                <a:solidFill>
                  <a:srgbClr val="000000"/>
                </a:solidFill>
                <a:latin typeface="Calibri"/>
                <a:cs typeface="Calibri"/>
              </a:rPr>
              <a:t>WEP</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18" name="Text Box 307"/>
          <p:cNvSpPr txBox="1">
            <a:spLocks noChangeArrowheads="1"/>
          </p:cNvSpPr>
          <p:nvPr/>
        </p:nvSpPr>
        <p:spPr bwMode="auto">
          <a:xfrm>
            <a:off x="609600" y="5651212"/>
            <a:ext cx="1490662" cy="2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lang="en-US" sz="1300" b="1" kern="0" dirty="0">
                <a:solidFill>
                  <a:srgbClr val="000000"/>
                </a:solidFill>
                <a:latin typeface="Calibri"/>
                <a:cs typeface="Calibri"/>
              </a:rPr>
              <a:t>WPA</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pic>
        <p:nvPicPr>
          <p:cNvPr id="48130" name="Picture 2" descr="wa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715909">
            <a:off x="2259806" y="3624766"/>
            <a:ext cx="476250" cy="4419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wav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715909">
            <a:off x="2211297" y="5001075"/>
            <a:ext cx="476250" cy="44196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300"/>
          <p:cNvSpPr>
            <a:spLocks noChangeShapeType="1"/>
          </p:cNvSpPr>
          <p:nvPr/>
        </p:nvSpPr>
        <p:spPr bwMode="auto">
          <a:xfrm>
            <a:off x="3810000" y="5943600"/>
            <a:ext cx="165963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19" name="Picture 18"/>
          <p:cNvPicPr>
            <a:picLocks noChangeAspect="1"/>
          </p:cNvPicPr>
          <p:nvPr/>
        </p:nvPicPr>
        <p:blipFill>
          <a:blip r:embed="rId7"/>
          <a:stretch>
            <a:fillRect/>
          </a:stretch>
        </p:blipFill>
        <p:spPr>
          <a:xfrm>
            <a:off x="7372505" y="5334000"/>
            <a:ext cx="1238095" cy="1066667"/>
          </a:xfrm>
          <a:prstGeom prst="rect">
            <a:avLst/>
          </a:prstGeom>
        </p:spPr>
      </p:pic>
      <p:pic>
        <p:nvPicPr>
          <p:cNvPr id="23" name="Picture 22"/>
          <p:cNvPicPr>
            <a:picLocks noChangeAspect="1"/>
          </p:cNvPicPr>
          <p:nvPr/>
        </p:nvPicPr>
        <p:blipFill>
          <a:blip r:embed="rId8"/>
          <a:stretch>
            <a:fillRect/>
          </a:stretch>
        </p:blipFill>
        <p:spPr>
          <a:xfrm>
            <a:off x="6489468" y="5379652"/>
            <a:ext cx="975496" cy="975496"/>
          </a:xfrm>
          <a:prstGeom prst="rect">
            <a:avLst/>
          </a:prstGeom>
        </p:spPr>
      </p:pic>
      <p:pic>
        <p:nvPicPr>
          <p:cNvPr id="24" name="Picture 6" descr="attacke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4678" y="5296532"/>
            <a:ext cx="1028700" cy="1190625"/>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p:cNvSpPr/>
          <p:nvPr/>
        </p:nvSpPr>
        <p:spPr>
          <a:xfrm>
            <a:off x="3857495" y="4724400"/>
            <a:ext cx="1612141" cy="497655"/>
          </a:xfrm>
          <a:prstGeom prst="rect">
            <a:avLst/>
          </a:prstGeom>
          <a:solidFill>
            <a:schemeClr val="bg1"/>
          </a:solidFill>
          <a:ln w="28575" cap="flat" cmpd="sng" algn="ctr">
            <a:noFill/>
            <a:prstDash val="solid"/>
          </a:ln>
          <a:effectLst/>
        </p:spPr>
        <p:txBody>
          <a:bodyPr rtlCol="0" anchor="ctr"/>
          <a:lstStyle/>
          <a:p>
            <a:pPr algn="ctr" defTabSz="914400"/>
            <a:endParaRPr lang="en-US" sz="1100" b="1" kern="0" dirty="0">
              <a:solidFill>
                <a:srgbClr val="FF0000"/>
              </a:solidFill>
              <a:latin typeface="Arial"/>
            </a:endParaRPr>
          </a:p>
        </p:txBody>
      </p:sp>
      <p:sp>
        <p:nvSpPr>
          <p:cNvPr id="25" name="Line 300"/>
          <p:cNvSpPr>
            <a:spLocks noChangeShapeType="1"/>
          </p:cNvSpPr>
          <p:nvPr/>
        </p:nvSpPr>
        <p:spPr bwMode="auto">
          <a:xfrm>
            <a:off x="3810000" y="4800600"/>
            <a:ext cx="1659636" cy="0"/>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4692797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84</a:t>
            </a:fld>
            <a:endParaRPr lang="en-US" dirty="0"/>
          </a:p>
        </p:txBody>
      </p:sp>
      <p:sp>
        <p:nvSpPr>
          <p:cNvPr id="11" name="Content Placeholder 2"/>
          <p:cNvSpPr>
            <a:spLocks noGrp="1"/>
          </p:cNvSpPr>
          <p:nvPr>
            <p:ph idx="1"/>
          </p:nvPr>
        </p:nvSpPr>
        <p:spPr>
          <a:xfrm>
            <a:off x="609600" y="2210850"/>
            <a:ext cx="7834745" cy="2589750"/>
          </a:xfrm>
        </p:spPr>
        <p:txBody>
          <a:bodyPr>
            <a:normAutofit/>
          </a:bodyPr>
          <a:lstStyle/>
          <a:p>
            <a:r>
              <a:rPr lang="en-US" dirty="0"/>
              <a:t>Intended to strengthen wireless security, but fell short.</a:t>
            </a:r>
          </a:p>
          <a:p>
            <a:r>
              <a:rPr lang="en-US" dirty="0"/>
              <a:t>How WPS checks the WPS PIN enables it to be cracked in hours.</a:t>
            </a:r>
          </a:p>
          <a:p>
            <a:r>
              <a:rPr lang="en-US" dirty="0"/>
              <a:t>Enabled by default.</a:t>
            </a:r>
          </a:p>
          <a:p>
            <a:pPr lvl="1"/>
            <a:r>
              <a:rPr lang="en-US" dirty="0"/>
              <a:t>Disable when possible.</a:t>
            </a:r>
          </a:p>
          <a:p>
            <a:pPr lvl="1"/>
            <a:r>
              <a:rPr lang="en-US" dirty="0"/>
              <a:t>Limit physical access to the devices.</a:t>
            </a:r>
          </a:p>
          <a:p>
            <a:pPr marL="0" indent="0">
              <a:buNone/>
            </a:pPr>
            <a:endParaRPr lang="en-US" dirty="0"/>
          </a:p>
        </p:txBody>
      </p:sp>
      <p:sp>
        <p:nvSpPr>
          <p:cNvPr id="4" name="Title 3"/>
          <p:cNvSpPr>
            <a:spLocks noGrp="1"/>
          </p:cNvSpPr>
          <p:nvPr>
            <p:ph type="title"/>
          </p:nvPr>
        </p:nvSpPr>
        <p:spPr/>
        <p:txBody>
          <a:bodyPr/>
          <a:lstStyle/>
          <a:p>
            <a:r>
              <a:rPr lang="en-US" dirty="0"/>
              <a:t>WPS Attacks</a:t>
            </a:r>
          </a:p>
        </p:txBody>
      </p:sp>
      <p:sp>
        <p:nvSpPr>
          <p:cNvPr id="6" name="Content Placeholder 2"/>
          <p:cNvSpPr txBox="1">
            <a:spLocks/>
          </p:cNvSpPr>
          <p:nvPr/>
        </p:nvSpPr>
        <p:spPr>
          <a:xfrm>
            <a:off x="1752600" y="1302041"/>
            <a:ext cx="6973275" cy="82599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wireless attack where an attacker leverages the insecure nature of WPS that allows wireless network connections based on an 8-digit PIN to drastically reduce the number of attempts it takes to crack the PIN.</a:t>
            </a:r>
          </a:p>
        </p:txBody>
      </p:sp>
      <p:pic>
        <p:nvPicPr>
          <p:cNvPr id="7"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3"/>
          <a:stretch>
            <a:fillRect/>
          </a:stretch>
        </p:blipFill>
        <p:spPr>
          <a:xfrm>
            <a:off x="1724779" y="3793645"/>
            <a:ext cx="5694442" cy="2759555"/>
          </a:xfrm>
          <a:prstGeom prst="rect">
            <a:avLst/>
          </a:prstGeom>
        </p:spPr>
      </p:pic>
    </p:spTree>
    <p:extLst>
      <p:ext uri="{BB962C8B-B14F-4D97-AF65-F5344CB8AC3E}">
        <p14:creationId xmlns:p14="http://schemas.microsoft.com/office/powerpoint/2010/main" val="35359615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85</a:t>
            </a:fld>
            <a:endParaRPr lang="en-US" dirty="0"/>
          </a:p>
        </p:txBody>
      </p:sp>
      <p:sp>
        <p:nvSpPr>
          <p:cNvPr id="4" name="Title 3"/>
          <p:cNvSpPr>
            <a:spLocks noGrp="1"/>
          </p:cNvSpPr>
          <p:nvPr>
            <p:ph type="title"/>
          </p:nvPr>
        </p:nvSpPr>
        <p:spPr/>
        <p:txBody>
          <a:bodyPr/>
          <a:lstStyle/>
          <a:p>
            <a:r>
              <a:rPr lang="en-US" dirty="0"/>
              <a:t>Wireless Disassociation</a:t>
            </a:r>
          </a:p>
        </p:txBody>
      </p:sp>
      <p:sp>
        <p:nvSpPr>
          <p:cNvPr id="5" name="Content Placeholder 2"/>
          <p:cNvSpPr txBox="1">
            <a:spLocks/>
          </p:cNvSpPr>
          <p:nvPr/>
        </p:nvSpPr>
        <p:spPr>
          <a:xfrm>
            <a:off x="1752600" y="1454441"/>
            <a:ext cx="6973275" cy="825997"/>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 wireless attack where an attacker spoofs the MAC address of a wireless access point to force a target device to try and reassociate with the WAP.</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3232180" y="2362200"/>
            <a:ext cx="3619907" cy="656649"/>
            <a:chOff x="3003580" y="2819400"/>
            <a:chExt cx="3619907" cy="656649"/>
          </a:xfrm>
        </p:grpSpPr>
        <p:pic>
          <p:nvPicPr>
            <p:cNvPr id="11274" name="Picture 10" descr="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287" y="2819400"/>
              <a:ext cx="5132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72591">
              <a:off x="2985105" y="2981324"/>
              <a:ext cx="513200" cy="47625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3232180" y="4495800"/>
            <a:ext cx="3619907" cy="1819534"/>
            <a:chOff x="3232180" y="4648200"/>
            <a:chExt cx="3619907" cy="1819534"/>
          </a:xfrm>
        </p:grpSpPr>
        <p:pic>
          <p:nvPicPr>
            <p:cNvPr id="11270" name="Picture 6" descr="attac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650" y="5277109"/>
              <a:ext cx="10287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34062" y="4648200"/>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0116" y="5435678"/>
              <a:ext cx="513200" cy="476250"/>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p:cNvGrpSpPr/>
            <p:nvPr/>
          </p:nvGrpSpPr>
          <p:grpSpPr>
            <a:xfrm>
              <a:off x="3232180" y="4692728"/>
              <a:ext cx="3619907" cy="656649"/>
              <a:chOff x="3003580" y="2819400"/>
              <a:chExt cx="3619907" cy="656649"/>
            </a:xfrm>
          </p:grpSpPr>
          <p:pic>
            <p:nvPicPr>
              <p:cNvPr id="18" name="Picture 10" descr="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287" y="2819400"/>
                <a:ext cx="513200" cy="47625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0" descr="w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72591">
                <a:off x="2985105" y="2981324"/>
                <a:ext cx="513200" cy="47625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 Box 307"/>
          <p:cNvSpPr txBox="1">
            <a:spLocks noChangeArrowheads="1"/>
          </p:cNvSpPr>
          <p:nvPr/>
        </p:nvSpPr>
        <p:spPr bwMode="auto">
          <a:xfrm>
            <a:off x="2237510" y="3886200"/>
            <a:ext cx="4678336"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Wireless</a:t>
            </a:r>
            <a:r>
              <a:rPr kumimoji="0" lang="en-US" sz="1300" b="1" i="0" u="none" strike="noStrike" kern="0" cap="none" spc="0" normalizeH="0" noProof="0" dirty="0">
                <a:ln>
                  <a:noFill/>
                </a:ln>
                <a:solidFill>
                  <a:srgbClr val="000000"/>
                </a:solidFill>
                <a:effectLst/>
                <a:uLnTx/>
                <a:uFillTx/>
                <a:latin typeface="Calibri"/>
                <a:cs typeface="Calibri"/>
              </a:rPr>
              <a:t> device authenticates to and associates with a WAP.</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sp>
        <p:nvSpPr>
          <p:cNvPr id="22" name="Text Box 307"/>
          <p:cNvSpPr txBox="1">
            <a:spLocks noChangeArrowheads="1"/>
          </p:cNvSpPr>
          <p:nvPr/>
        </p:nvSpPr>
        <p:spPr bwMode="auto">
          <a:xfrm>
            <a:off x="2255864" y="6316565"/>
            <a:ext cx="4678336" cy="292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sz="1300" b="1" i="0" u="none" strike="noStrike" kern="0" cap="none" spc="0" normalizeH="0" baseline="0" noProof="0" dirty="0">
                <a:ln>
                  <a:noFill/>
                </a:ln>
                <a:solidFill>
                  <a:srgbClr val="000000"/>
                </a:solidFill>
                <a:effectLst/>
                <a:uLnTx/>
                <a:uFillTx/>
                <a:latin typeface="Calibri"/>
                <a:cs typeface="Calibri"/>
              </a:rPr>
              <a:t>Wireless</a:t>
            </a:r>
            <a:r>
              <a:rPr kumimoji="0" lang="en-US" sz="1300" b="1" i="0" u="none" strike="noStrike" kern="0" cap="none" spc="0" normalizeH="0" noProof="0" dirty="0">
                <a:ln>
                  <a:noFill/>
                </a:ln>
                <a:solidFill>
                  <a:srgbClr val="000000"/>
                </a:solidFill>
                <a:effectLst/>
                <a:uLnTx/>
                <a:uFillTx/>
                <a:latin typeface="Calibri"/>
                <a:cs typeface="Calibri"/>
              </a:rPr>
              <a:t> disassociation forced by attacker.</a:t>
            </a:r>
            <a:endParaRPr kumimoji="0" lang="en-US" sz="1300" b="1" i="0" u="none" strike="noStrike" kern="0" cap="none" spc="0" normalizeH="0" baseline="0" noProof="0" dirty="0">
              <a:ln>
                <a:noFill/>
              </a:ln>
              <a:solidFill>
                <a:srgbClr val="000000"/>
              </a:solidFill>
              <a:effectLst/>
              <a:uLnTx/>
              <a:uFillTx/>
              <a:latin typeface="Calibri"/>
              <a:cs typeface="Calibri"/>
            </a:endParaRPr>
          </a:p>
        </p:txBody>
      </p:sp>
      <p:cxnSp>
        <p:nvCxnSpPr>
          <p:cNvPr id="10" name="Straight Connector 9"/>
          <p:cNvCxnSpPr/>
          <p:nvPr/>
        </p:nvCxnSpPr>
        <p:spPr>
          <a:xfrm>
            <a:off x="990600" y="4343400"/>
            <a:ext cx="7086600" cy="0"/>
          </a:xfrm>
          <a:prstGeom prst="line">
            <a:avLst/>
          </a:prstGeom>
          <a:ln w="19050">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23" name="Picture 22"/>
          <p:cNvPicPr>
            <a:picLocks noChangeAspect="1"/>
          </p:cNvPicPr>
          <p:nvPr/>
        </p:nvPicPr>
        <p:blipFill>
          <a:blip r:embed="rId6"/>
          <a:stretch>
            <a:fillRect/>
          </a:stretch>
        </p:blipFill>
        <p:spPr>
          <a:xfrm>
            <a:off x="6629400" y="2819400"/>
            <a:ext cx="754485" cy="903096"/>
          </a:xfrm>
          <a:prstGeom prst="rect">
            <a:avLst/>
          </a:prstGeom>
        </p:spPr>
      </p:pic>
      <p:pic>
        <p:nvPicPr>
          <p:cNvPr id="24" name="Picture 23"/>
          <p:cNvPicPr>
            <a:picLocks noChangeAspect="1"/>
          </p:cNvPicPr>
          <p:nvPr/>
        </p:nvPicPr>
        <p:blipFill>
          <a:blip r:embed="rId6"/>
          <a:stretch>
            <a:fillRect/>
          </a:stretch>
        </p:blipFill>
        <p:spPr>
          <a:xfrm>
            <a:off x="6641638" y="4891817"/>
            <a:ext cx="754485" cy="903096"/>
          </a:xfrm>
          <a:prstGeom prst="rect">
            <a:avLst/>
          </a:prstGeom>
        </p:spPr>
      </p:pic>
      <p:pic>
        <p:nvPicPr>
          <p:cNvPr id="25" name="Picture 24"/>
          <p:cNvPicPr>
            <a:picLocks noChangeAspect="1"/>
          </p:cNvPicPr>
          <p:nvPr/>
        </p:nvPicPr>
        <p:blipFill>
          <a:blip r:embed="rId7"/>
          <a:stretch>
            <a:fillRect/>
          </a:stretch>
        </p:blipFill>
        <p:spPr>
          <a:xfrm>
            <a:off x="2494809" y="5033655"/>
            <a:ext cx="975496" cy="975496"/>
          </a:xfrm>
          <a:prstGeom prst="rect">
            <a:avLst/>
          </a:prstGeom>
        </p:spPr>
      </p:pic>
      <p:pic>
        <p:nvPicPr>
          <p:cNvPr id="26" name="Picture 25"/>
          <p:cNvPicPr>
            <a:picLocks noChangeAspect="1"/>
          </p:cNvPicPr>
          <p:nvPr/>
        </p:nvPicPr>
        <p:blipFill>
          <a:blip r:embed="rId7"/>
          <a:stretch>
            <a:fillRect/>
          </a:stretch>
        </p:blipFill>
        <p:spPr>
          <a:xfrm>
            <a:off x="2494809" y="2837702"/>
            <a:ext cx="975496" cy="975496"/>
          </a:xfrm>
          <a:prstGeom prst="rect">
            <a:avLst/>
          </a:prstGeom>
        </p:spPr>
      </p:pic>
    </p:spTree>
    <p:extLst>
      <p:ext uri="{BB962C8B-B14F-4D97-AF65-F5344CB8AC3E}">
        <p14:creationId xmlns:p14="http://schemas.microsoft.com/office/powerpoint/2010/main" val="307981936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8" name="Picture 6" descr="atta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019675"/>
            <a:ext cx="1190625" cy="8477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8160BDD-7155-D744-B749-9730458604AD}" type="slidenum">
              <a:rPr lang="en-US" smtClean="0"/>
              <a:pPr/>
              <a:t>86</a:t>
            </a:fld>
            <a:endParaRPr lang="en-US" dirty="0"/>
          </a:p>
        </p:txBody>
      </p:sp>
      <p:sp>
        <p:nvSpPr>
          <p:cNvPr id="4" name="Title 3"/>
          <p:cNvSpPr>
            <a:spLocks noGrp="1"/>
          </p:cNvSpPr>
          <p:nvPr>
            <p:ph type="title"/>
          </p:nvPr>
        </p:nvSpPr>
        <p:spPr/>
        <p:txBody>
          <a:bodyPr>
            <a:normAutofit fontScale="90000"/>
          </a:bodyPr>
          <a:lstStyle/>
          <a:p>
            <a:r>
              <a:rPr lang="en-US" dirty="0"/>
              <a:t>Physical Threats and Vulnerabilities</a:t>
            </a:r>
          </a:p>
        </p:txBody>
      </p:sp>
      <p:sp>
        <p:nvSpPr>
          <p:cNvPr id="3" name="Content Placeholder 2"/>
          <p:cNvSpPr>
            <a:spLocks noGrp="1"/>
          </p:cNvSpPr>
          <p:nvPr>
            <p:ph idx="1"/>
          </p:nvPr>
        </p:nvSpPr>
        <p:spPr>
          <a:xfrm>
            <a:off x="341925" y="1302041"/>
            <a:ext cx="8460150" cy="2279360"/>
          </a:xfrm>
        </p:spPr>
        <p:txBody>
          <a:bodyPr/>
          <a:lstStyle/>
          <a:p>
            <a:r>
              <a:rPr lang="en-US" dirty="0"/>
              <a:t>General threats and vulnerabilities associated with risk assessment.</a:t>
            </a:r>
          </a:p>
          <a:p>
            <a:r>
              <a:rPr lang="en-US" dirty="0"/>
              <a:t>Unauthorized access to facilities and hardware.</a:t>
            </a:r>
          </a:p>
          <a:p>
            <a:r>
              <a:rPr lang="en-US" dirty="0"/>
              <a:t>Environmental issues that can damage or change access to physical resources.</a:t>
            </a:r>
          </a:p>
          <a:p>
            <a:r>
              <a:rPr lang="en-US" dirty="0"/>
              <a:t>Equipment theft.</a:t>
            </a:r>
          </a:p>
          <a:p>
            <a:pPr lvl="1"/>
            <a:r>
              <a:rPr lang="en-US" dirty="0"/>
              <a:t>Sell gear for quick cash.</a:t>
            </a:r>
          </a:p>
          <a:p>
            <a:pPr lvl="1"/>
            <a:r>
              <a:rPr lang="en-US" dirty="0"/>
              <a:t>Sell information to interested parties.</a:t>
            </a:r>
          </a:p>
        </p:txBody>
      </p:sp>
      <p:pic>
        <p:nvPicPr>
          <p:cNvPr id="49154" name="Picture 2" descr="backdo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8425" y="4118926"/>
            <a:ext cx="7048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49156" name="Picture 4" descr="walk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528" y="4258516"/>
            <a:ext cx="9334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49162" name="Picture 10" descr="Image result for fir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639" y="288033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9160" name="Picture 8" descr="building_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5649" y="3581400"/>
            <a:ext cx="2976563" cy="1881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12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87</a:t>
            </a:fld>
            <a:endParaRPr lang="en-US" dirty="0"/>
          </a:p>
        </p:txBody>
      </p:sp>
      <p:sp>
        <p:nvSpPr>
          <p:cNvPr id="9" name="Content Placeholder 2"/>
          <p:cNvSpPr>
            <a:spLocks noGrp="1"/>
          </p:cNvSpPr>
          <p:nvPr>
            <p:ph idx="1"/>
          </p:nvPr>
        </p:nvSpPr>
        <p:spPr>
          <a:xfrm>
            <a:off x="341925" y="2368840"/>
            <a:ext cx="8460150" cy="1060160"/>
          </a:xfrm>
        </p:spPr>
        <p:txBody>
          <a:bodyPr/>
          <a:lstStyle/>
          <a:p>
            <a:r>
              <a:rPr lang="en-US" dirty="0"/>
              <a:t>Destruction of hardware.</a:t>
            </a:r>
          </a:p>
          <a:p>
            <a:r>
              <a:rPr lang="en-US" dirty="0"/>
              <a:t>Acquiring sensitive information.</a:t>
            </a:r>
          </a:p>
          <a:p>
            <a:r>
              <a:rPr lang="en-US" dirty="0"/>
              <a:t>Render data and devices unavailable to the owners.</a:t>
            </a:r>
          </a:p>
        </p:txBody>
      </p:sp>
      <p:sp>
        <p:nvSpPr>
          <p:cNvPr id="4" name="Title 3"/>
          <p:cNvSpPr>
            <a:spLocks noGrp="1"/>
          </p:cNvSpPr>
          <p:nvPr>
            <p:ph type="title"/>
          </p:nvPr>
        </p:nvSpPr>
        <p:spPr/>
        <p:txBody>
          <a:bodyPr/>
          <a:lstStyle/>
          <a:p>
            <a:r>
              <a:rPr lang="en-US" dirty="0"/>
              <a:t>Hardware Attacks</a:t>
            </a:r>
          </a:p>
        </p:txBody>
      </p:sp>
      <p:sp>
        <p:nvSpPr>
          <p:cNvPr id="5" name="Content Placeholder 2"/>
          <p:cNvSpPr txBox="1">
            <a:spLocks/>
          </p:cNvSpPr>
          <p:nvPr/>
        </p:nvSpPr>
        <p:spPr>
          <a:xfrm>
            <a:off x="1752600" y="1454441"/>
            <a:ext cx="6973275" cy="1212559"/>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 attack that targets a computer's physical components and peripherals, including its hard disk, motherboard, keyboard, network cabling, or smart card reader.</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stretch>
            <a:fillRect/>
          </a:stretch>
        </p:blipFill>
        <p:spPr>
          <a:xfrm>
            <a:off x="3491047" y="4495800"/>
            <a:ext cx="2161905" cy="1247619"/>
          </a:xfrm>
          <a:prstGeom prst="rect">
            <a:avLst/>
          </a:prstGeom>
        </p:spPr>
      </p:pic>
      <p:pic>
        <p:nvPicPr>
          <p:cNvPr id="11" name="Picture 10"/>
          <p:cNvPicPr>
            <a:picLocks noChangeAspect="1"/>
          </p:cNvPicPr>
          <p:nvPr/>
        </p:nvPicPr>
        <p:blipFill>
          <a:blip r:embed="rId4"/>
          <a:stretch>
            <a:fillRect/>
          </a:stretch>
        </p:blipFill>
        <p:spPr>
          <a:xfrm>
            <a:off x="6019800" y="5319015"/>
            <a:ext cx="1219370" cy="1219370"/>
          </a:xfrm>
          <a:prstGeom prst="rect">
            <a:avLst/>
          </a:prstGeom>
        </p:spPr>
      </p:pic>
      <p:pic>
        <p:nvPicPr>
          <p:cNvPr id="13" name="Picture 12"/>
          <p:cNvPicPr>
            <a:picLocks noChangeAspect="1"/>
          </p:cNvPicPr>
          <p:nvPr/>
        </p:nvPicPr>
        <p:blipFill>
          <a:blip r:embed="rId5"/>
          <a:stretch>
            <a:fillRect/>
          </a:stretch>
        </p:blipFill>
        <p:spPr>
          <a:xfrm>
            <a:off x="1552770" y="5159756"/>
            <a:ext cx="1571429" cy="1285714"/>
          </a:xfrm>
          <a:prstGeom prst="rect">
            <a:avLst/>
          </a:prstGeom>
        </p:spPr>
      </p:pic>
      <p:pic>
        <p:nvPicPr>
          <p:cNvPr id="52226" name="Picture 2" descr="mous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50" y="3838575"/>
            <a:ext cx="112395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7"/>
          <a:stretch>
            <a:fillRect/>
          </a:stretch>
        </p:blipFill>
        <p:spPr>
          <a:xfrm>
            <a:off x="2428987" y="3669633"/>
            <a:ext cx="904762" cy="1038095"/>
          </a:xfrm>
          <a:prstGeom prst="rect">
            <a:avLst/>
          </a:prstGeom>
        </p:spPr>
      </p:pic>
      <p:sp>
        <p:nvSpPr>
          <p:cNvPr id="17" name="Line 312"/>
          <p:cNvSpPr>
            <a:spLocks noChangeShapeType="1"/>
          </p:cNvSpPr>
          <p:nvPr/>
        </p:nvSpPr>
        <p:spPr bwMode="auto">
          <a:xfrm flipV="1">
            <a:off x="5652952" y="4622908"/>
            <a:ext cx="471623" cy="230051"/>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8" name="Line 312"/>
          <p:cNvSpPr>
            <a:spLocks noChangeShapeType="1"/>
          </p:cNvSpPr>
          <p:nvPr/>
        </p:nvSpPr>
        <p:spPr bwMode="auto">
          <a:xfrm>
            <a:off x="5652952" y="5319015"/>
            <a:ext cx="471623" cy="318276"/>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9" name="Line 312"/>
          <p:cNvSpPr>
            <a:spLocks noChangeShapeType="1"/>
          </p:cNvSpPr>
          <p:nvPr/>
        </p:nvSpPr>
        <p:spPr bwMode="auto">
          <a:xfrm flipH="1" flipV="1">
            <a:off x="3340608" y="4425145"/>
            <a:ext cx="366847" cy="230052"/>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20" name="Line 312"/>
          <p:cNvSpPr>
            <a:spLocks noChangeShapeType="1"/>
          </p:cNvSpPr>
          <p:nvPr/>
        </p:nvSpPr>
        <p:spPr bwMode="auto">
          <a:xfrm flipH="1">
            <a:off x="3019424" y="5159756"/>
            <a:ext cx="471623" cy="159259"/>
          </a:xfrm>
          <a:prstGeom prst="line">
            <a:avLst/>
          </a:prstGeom>
          <a:noFill/>
          <a:ln w="1905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13226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88</a:t>
            </a:fld>
            <a:endParaRPr lang="en-US" dirty="0"/>
          </a:p>
        </p:txBody>
      </p:sp>
      <p:sp>
        <p:nvSpPr>
          <p:cNvPr id="4" name="Title 3"/>
          <p:cNvSpPr>
            <a:spLocks noGrp="1"/>
          </p:cNvSpPr>
          <p:nvPr>
            <p:ph type="title"/>
          </p:nvPr>
        </p:nvSpPr>
        <p:spPr/>
        <p:txBody>
          <a:bodyPr>
            <a:normAutofit fontScale="90000"/>
          </a:bodyPr>
          <a:lstStyle/>
          <a:p>
            <a:r>
              <a:rPr lang="en-US" dirty="0"/>
              <a:t>Environmental Threats and Vulnerabilities</a:t>
            </a:r>
          </a:p>
        </p:txBody>
      </p:sp>
      <p:graphicFrame>
        <p:nvGraphicFramePr>
          <p:cNvPr id="5" name="Group 23"/>
          <p:cNvGraphicFramePr>
            <a:graphicFrameLocks noGrp="1"/>
          </p:cNvGraphicFramePr>
          <p:nvPr>
            <p:extLst>
              <p:ext uri="{D42A27DB-BD31-4B8C-83A1-F6EECF244321}">
                <p14:modId xmlns:p14="http://schemas.microsoft.com/office/powerpoint/2010/main" val="1696169085"/>
              </p:ext>
            </p:extLst>
          </p:nvPr>
        </p:nvGraphicFramePr>
        <p:xfrm>
          <a:off x="953239" y="1847088"/>
          <a:ext cx="7239000" cy="4096512"/>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Environmental Threat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Effects and Mitigation Factors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Fire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Can destroy hardware and the data contained in it.</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Hazardous to people and systems.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Install systems in a fire-resistant facility, and install high-quality fire detection and suppression systems.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Catastrophic weather events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Hurricanes and tornadoes can cause severe damage to hardware and data.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Ensure that information systems are well contained and that the physical structure is built to appropriate codes and standards.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Flood</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Floods can cause as much damage as fire can.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Check to see if you are in a flood plain before constructing a physical building.</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Follow appropriate building codes and obtain flood insurance. </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When possible, construct the building so that the lowest floor is above flood level. </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43022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89</a:t>
            </a:fld>
            <a:endParaRPr lang="en-US" dirty="0"/>
          </a:p>
        </p:txBody>
      </p:sp>
      <p:sp>
        <p:nvSpPr>
          <p:cNvPr id="4" name="Title 3"/>
          <p:cNvSpPr>
            <a:spLocks noGrp="1"/>
          </p:cNvSpPr>
          <p:nvPr>
            <p:ph type="title"/>
          </p:nvPr>
        </p:nvSpPr>
        <p:spPr/>
        <p:txBody>
          <a:bodyPr>
            <a:normAutofit fontScale="90000"/>
          </a:bodyPr>
          <a:lstStyle/>
          <a:p>
            <a:r>
              <a:rPr lang="en-US" dirty="0"/>
              <a:t>Environmental Threats and Vulnerabilities (Cont.)</a:t>
            </a:r>
          </a:p>
        </p:txBody>
      </p:sp>
      <p:graphicFrame>
        <p:nvGraphicFramePr>
          <p:cNvPr id="5" name="Group 23"/>
          <p:cNvGraphicFramePr>
            <a:graphicFrameLocks noGrp="1"/>
          </p:cNvGraphicFramePr>
          <p:nvPr>
            <p:extLst>
              <p:ext uri="{D42A27DB-BD31-4B8C-83A1-F6EECF244321}">
                <p14:modId xmlns:p14="http://schemas.microsoft.com/office/powerpoint/2010/main" val="2560309591"/>
              </p:ext>
            </p:extLst>
          </p:nvPr>
        </p:nvGraphicFramePr>
        <p:xfrm>
          <a:off x="953239" y="2261616"/>
          <a:ext cx="7239000" cy="1700784"/>
        </p:xfrm>
        <a:graphic>
          <a:graphicData uri="http://schemas.openxmlformats.org/drawingml/2006/table">
            <a:tbl>
              <a:tblPr/>
              <a:tblGrid>
                <a:gridCol w="1676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600" b="1" i="0" u="none" strike="noStrike" cap="none" normalizeH="0" baseline="0" dirty="0">
                          <a:ln>
                            <a:noFill/>
                          </a:ln>
                          <a:solidFill>
                            <a:schemeClr val="bg1"/>
                          </a:solidFill>
                          <a:effectLst/>
                          <a:latin typeface="Calibri"/>
                          <a:cs typeface="Calibri"/>
                        </a:rPr>
                        <a:t>Environmental Threat</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defRPr/>
                      </a:pPr>
                      <a:r>
                        <a:rPr kumimoji="0" lang="en-US" sz="1600" b="1" i="0" u="none" strike="noStrike" kern="1200" cap="none" spc="0" normalizeH="0" baseline="0" noProof="0" dirty="0">
                          <a:ln>
                            <a:noFill/>
                          </a:ln>
                          <a:solidFill>
                            <a:prstClr val="white"/>
                          </a:solidFill>
                          <a:effectLst/>
                          <a:uLnTx/>
                          <a:uFillTx/>
                          <a:latin typeface="Calibri"/>
                          <a:ea typeface="+mn-ea"/>
                          <a:cs typeface="Calibri"/>
                        </a:rPr>
                        <a:t>Effects and Mitigation Factors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rgbClr val="009DDC"/>
                    </a:solidFill>
                  </a:tcPr>
                </a:tc>
                <a:extLst>
                  <a:ext uri="{0D108BD9-81ED-4DB2-BD59-A6C34878D82A}">
                    <a16:rowId xmlns:a16="http://schemas.microsoft.com/office/drawing/2014/main" val="10000"/>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cap="none" normalizeH="0" baseline="0" dirty="0">
                          <a:ln>
                            <a:noFill/>
                          </a:ln>
                          <a:solidFill>
                            <a:schemeClr val="tx1"/>
                          </a:solidFill>
                          <a:effectLst/>
                          <a:latin typeface="Calibri"/>
                          <a:cs typeface="Calibri"/>
                        </a:rPr>
                        <a:t>Extreme temperature</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Heat degrades hardware components.</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cap="none" normalizeH="0" baseline="0" dirty="0">
                          <a:ln>
                            <a:noFill/>
                          </a:ln>
                          <a:solidFill>
                            <a:schemeClr val="tx1"/>
                          </a:solidFill>
                          <a:effectLst/>
                          <a:latin typeface="Calibri"/>
                          <a:cs typeface="Calibri"/>
                        </a:rPr>
                        <a:t>Implement temperature controls and monitors.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1"/>
                  </a:ext>
                </a:extLst>
              </a:tr>
              <a:tr h="3810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None/>
                        <a:tabLst/>
                      </a:pPr>
                      <a:r>
                        <a:rPr kumimoji="0" lang="en-US" sz="1400" b="1" i="0" u="none" strike="noStrike" kern="1200" cap="none" normalizeH="0" baseline="0" dirty="0">
                          <a:ln>
                            <a:noFill/>
                          </a:ln>
                          <a:solidFill>
                            <a:schemeClr val="tx1"/>
                          </a:solidFill>
                          <a:effectLst/>
                          <a:latin typeface="Calibri"/>
                          <a:ea typeface="+mn-ea"/>
                          <a:cs typeface="Calibri"/>
                        </a:rPr>
                        <a:t>Extreme humidity</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Can cause rust, deterioration, and degradation.</a:t>
                      </a:r>
                    </a:p>
                    <a:p>
                      <a:pPr marL="285750" marR="0" lvl="0" indent="-285750" algn="l" defTabSz="914400" rtl="0" eaLnBrk="1" fontAlgn="base" latinLnBrk="0" hangingPunct="1">
                        <a:lnSpc>
                          <a:spcPct val="100000"/>
                        </a:lnSpc>
                        <a:spcBef>
                          <a:spcPct val="20000"/>
                        </a:spcBef>
                        <a:spcAft>
                          <a:spcPct val="0"/>
                        </a:spcAft>
                        <a:buClr>
                          <a:srgbClr val="00B0F0"/>
                        </a:buClr>
                        <a:buSzTx/>
                        <a:buFont typeface="Arial" panose="020B0604020202020204" pitchFamily="34" charset="0"/>
                        <a:buChar char="•"/>
                        <a:tabLst/>
                      </a:pPr>
                      <a:r>
                        <a:rPr kumimoji="0" lang="en-US" sz="1400" b="0" i="0" u="none" strike="noStrike" kern="1200" cap="none" normalizeH="0" baseline="0" dirty="0">
                          <a:ln>
                            <a:noFill/>
                          </a:ln>
                          <a:solidFill>
                            <a:schemeClr val="tx1"/>
                          </a:solidFill>
                          <a:effectLst/>
                          <a:latin typeface="Calibri"/>
                          <a:ea typeface="+mn-ea"/>
                          <a:cs typeface="Calibri"/>
                        </a:rPr>
                        <a:t>Implement adequate ventilation and humidity controls and monitors.</a:t>
                      </a:r>
                    </a:p>
                  </a:txBody>
                  <a:tcPr anchor="ctr" horzOverflow="overflow">
                    <a:lnL w="28575"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89390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9</a:t>
            </a:fld>
            <a:endParaRPr lang="en-US" dirty="0"/>
          </a:p>
        </p:txBody>
      </p:sp>
      <p:sp>
        <p:nvSpPr>
          <p:cNvPr id="14" name="Content Placeholder 2"/>
          <p:cNvSpPr>
            <a:spLocks noGrp="1"/>
          </p:cNvSpPr>
          <p:nvPr>
            <p:ph idx="1"/>
          </p:nvPr>
        </p:nvSpPr>
        <p:spPr>
          <a:xfrm>
            <a:off x="649215" y="2521240"/>
            <a:ext cx="7850550" cy="1149094"/>
          </a:xfrm>
        </p:spPr>
        <p:txBody>
          <a:bodyPr/>
          <a:lstStyle/>
          <a:p>
            <a:r>
              <a:rPr lang="en-US" dirty="0"/>
              <a:t>Can be a precursor to other attacks.</a:t>
            </a:r>
          </a:p>
          <a:p>
            <a:r>
              <a:rPr lang="en-US" dirty="0"/>
              <a:t>Human factors can make symptoms hard to identify.</a:t>
            </a:r>
          </a:p>
          <a:p>
            <a:r>
              <a:rPr lang="en-US" dirty="0"/>
              <a:t>In person, through email, and on the phone.</a:t>
            </a:r>
          </a:p>
        </p:txBody>
      </p:sp>
      <p:sp>
        <p:nvSpPr>
          <p:cNvPr id="4" name="Title 3"/>
          <p:cNvSpPr>
            <a:spLocks noGrp="1"/>
          </p:cNvSpPr>
          <p:nvPr>
            <p:ph type="title"/>
          </p:nvPr>
        </p:nvSpPr>
        <p:spPr/>
        <p:txBody>
          <a:bodyPr/>
          <a:lstStyle/>
          <a:p>
            <a:r>
              <a:rPr lang="en-US" dirty="0"/>
              <a:t>Social Engineering</a:t>
            </a:r>
          </a:p>
        </p:txBody>
      </p:sp>
      <p:sp>
        <p:nvSpPr>
          <p:cNvPr id="5" name="Content Placeholder 2"/>
          <p:cNvSpPr txBox="1">
            <a:spLocks/>
          </p:cNvSpPr>
          <p:nvPr/>
        </p:nvSpPr>
        <p:spPr>
          <a:xfrm>
            <a:off x="1752600" y="1454442"/>
            <a:ext cx="6973275" cy="825996"/>
          </a:xfrm>
          <a:prstGeom prst="rect">
            <a:avLst/>
          </a:prstGeom>
        </p:spPr>
        <p:txBody>
          <a:bodyPr/>
          <a:lstStyle>
            <a:lvl1pPr marL="342900" indent="-342900" algn="l" defTabSz="457200" rtl="0" eaLnBrk="1" latinLnBrk="0" hangingPunct="1">
              <a:spcBef>
                <a:spcPct val="20000"/>
              </a:spcBef>
              <a:buClr>
                <a:schemeClr val="accent1"/>
              </a:buClr>
              <a:buFont typeface="Arial"/>
              <a:buChar char="•"/>
              <a:defRPr sz="18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buClr>
              <a:buFont typeface="Arial"/>
              <a:buChar char="•"/>
              <a:defRPr sz="1600" kern="1200">
                <a:solidFill>
                  <a:schemeClr val="tx1"/>
                </a:solidFill>
                <a:latin typeface="+mn-lt"/>
                <a:ea typeface="+mn-ea"/>
                <a:cs typeface="+mn-cs"/>
              </a:defRPr>
            </a:lvl2pPr>
            <a:lvl3pPr marL="1143000" indent="-228600" algn="l" defTabSz="457200" rtl="0" eaLnBrk="1" latinLnBrk="0" hangingPunct="1">
              <a:spcBef>
                <a:spcPct val="20000"/>
              </a:spcBef>
              <a:buClr>
                <a:schemeClr val="accent1"/>
              </a:buClr>
              <a:buFont typeface="Arial"/>
              <a:buChar char="•"/>
              <a:defRPr sz="1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solidFill>
                  <a:srgbClr val="0070C0"/>
                </a:solidFill>
              </a:rPr>
              <a:t>Any activity where the goal is to use deception and trickery to convince unsuspecting users to provide sensitive data or to violate security guidelines.</a:t>
            </a:r>
          </a:p>
        </p:txBody>
      </p:sp>
      <p:pic>
        <p:nvPicPr>
          <p:cNvPr id="6" name="Picture 100" descr="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1600"/>
            <a:ext cx="1038673" cy="90883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3"/>
          <a:stretch>
            <a:fillRect/>
          </a:stretch>
        </p:blipFill>
        <p:spPr>
          <a:xfrm>
            <a:off x="1943741" y="4068198"/>
            <a:ext cx="5267549" cy="2180202"/>
          </a:xfrm>
          <a:prstGeom prst="rect">
            <a:avLst/>
          </a:prstGeom>
        </p:spPr>
      </p:pic>
    </p:spTree>
    <p:extLst>
      <p:ext uri="{BB962C8B-B14F-4D97-AF65-F5344CB8AC3E}">
        <p14:creationId xmlns:p14="http://schemas.microsoft.com/office/powerpoint/2010/main" val="12799262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8160BDD-7155-D744-B749-9730458604AD}" type="slidenum">
              <a:rPr lang="en-US" smtClean="0"/>
              <a:pPr/>
              <a:t>90</a:t>
            </a:fld>
            <a:endParaRPr lang="en-US" dirty="0"/>
          </a:p>
        </p:txBody>
      </p:sp>
      <p:sp>
        <p:nvSpPr>
          <p:cNvPr id="4" name="Content Placeholder 3"/>
          <p:cNvSpPr>
            <a:spLocks noGrp="1"/>
          </p:cNvSpPr>
          <p:nvPr>
            <p:ph idx="1"/>
          </p:nvPr>
        </p:nvSpPr>
        <p:spPr/>
        <p:txBody>
          <a:bodyPr/>
          <a:lstStyle/>
          <a:p>
            <a:r>
              <a:rPr lang="en-US" dirty="0"/>
              <a:t>What type of attack is of the most concern in your environment?</a:t>
            </a:r>
          </a:p>
          <a:p>
            <a:r>
              <a:rPr lang="en-US" dirty="0"/>
              <a:t>Which type of attack do you think might be the most difficult to guard against?</a:t>
            </a:r>
          </a:p>
        </p:txBody>
      </p:sp>
      <p:sp>
        <p:nvSpPr>
          <p:cNvPr id="3" name="Title 2"/>
          <p:cNvSpPr>
            <a:spLocks noGrp="1"/>
          </p:cNvSpPr>
          <p:nvPr>
            <p:ph type="title"/>
          </p:nvPr>
        </p:nvSpPr>
        <p:spPr>
          <a:xfrm>
            <a:off x="398670" y="119259"/>
            <a:ext cx="7772400" cy="796097"/>
          </a:xfrm>
        </p:spPr>
        <p:txBody>
          <a:bodyPr/>
          <a:lstStyle/>
          <a:p>
            <a:r>
              <a:rPr lang="en-US" dirty="0"/>
              <a:t>Reflective Questions</a:t>
            </a:r>
          </a:p>
        </p:txBody>
      </p:sp>
    </p:spTree>
    <p:extLst>
      <p:ext uri="{BB962C8B-B14F-4D97-AF65-F5344CB8AC3E}">
        <p14:creationId xmlns:p14="http://schemas.microsoft.com/office/powerpoint/2010/main" val="5344583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106505</TotalTime>
  <Words>5474</Words>
  <Application>Microsoft Office PowerPoint</Application>
  <PresentationFormat>On-screen Show (4:3)</PresentationFormat>
  <Paragraphs>744</Paragraphs>
  <Slides>90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Arial</vt:lpstr>
      <vt:lpstr>Calibri</vt:lpstr>
      <vt:lpstr>Trebuchet MS</vt:lpstr>
      <vt:lpstr>Tw Cen MT</vt:lpstr>
      <vt:lpstr>Circuit</vt:lpstr>
      <vt:lpstr>Identifying Security Threats</vt:lpstr>
      <vt:lpstr>Hackers and Attackers</vt:lpstr>
      <vt:lpstr>Hackers and Attackers (Cont.)</vt:lpstr>
      <vt:lpstr>Threat Actors</vt:lpstr>
      <vt:lpstr>Threat Actors (Cont.)</vt:lpstr>
      <vt:lpstr>Threat Actor Attributes</vt:lpstr>
      <vt:lpstr>Threat Actor Attributes (Cont.)</vt:lpstr>
      <vt:lpstr>Open-Source Intelligence</vt:lpstr>
      <vt:lpstr>Social Engineering</vt:lpstr>
      <vt:lpstr>Social Engineering (Cont.)</vt:lpstr>
      <vt:lpstr>Effectiveness </vt:lpstr>
      <vt:lpstr>Impersonation</vt:lpstr>
      <vt:lpstr>Phishing and Related Attacks</vt:lpstr>
      <vt:lpstr>Phishing and Related Attacks (Cont.)</vt:lpstr>
      <vt:lpstr>Hoaxes</vt:lpstr>
      <vt:lpstr>Physical Exploits</vt:lpstr>
      <vt:lpstr>Watering Hole Attacks</vt:lpstr>
      <vt:lpstr>Malicious Code</vt:lpstr>
      <vt:lpstr>Malicious Code (Cont.)</vt:lpstr>
      <vt:lpstr>Viruses</vt:lpstr>
      <vt:lpstr>Worms</vt:lpstr>
      <vt:lpstr>Adware</vt:lpstr>
      <vt:lpstr>Spyware</vt:lpstr>
      <vt:lpstr>Trojan Horses</vt:lpstr>
      <vt:lpstr>Keyloggers</vt:lpstr>
      <vt:lpstr>Remote Access Trojans</vt:lpstr>
      <vt:lpstr>Logic Bombs</vt:lpstr>
      <vt:lpstr>Botnets</vt:lpstr>
      <vt:lpstr>Botnets (Cont.)</vt:lpstr>
      <vt:lpstr>Ransomware</vt:lpstr>
      <vt:lpstr>Ransomware (Cont.)</vt:lpstr>
      <vt:lpstr>Advance Persistent Threats</vt:lpstr>
      <vt:lpstr>Software Attacks</vt:lpstr>
      <vt:lpstr>Password Attacks</vt:lpstr>
      <vt:lpstr>Types of Password Attacks</vt:lpstr>
      <vt:lpstr>Types of Password Attacks (Cont.)</vt:lpstr>
      <vt:lpstr>Cryptographic Attacks</vt:lpstr>
      <vt:lpstr>Types of Cryptographic Attacks</vt:lpstr>
      <vt:lpstr>Types of Cryptographic Attacks (Cont.)</vt:lpstr>
      <vt:lpstr>Backdoor Attacks</vt:lpstr>
      <vt:lpstr>Backdoor Attacks (Cont.)</vt:lpstr>
      <vt:lpstr>Application Attacks</vt:lpstr>
      <vt:lpstr>Application Attacks (Cont.) </vt:lpstr>
      <vt:lpstr>Types of Application Attacks</vt:lpstr>
      <vt:lpstr>Driver Manipulation</vt:lpstr>
      <vt:lpstr>Privilege Escalation</vt:lpstr>
      <vt:lpstr>Privilege Escalation (Cont.)</vt:lpstr>
      <vt:lpstr>TCP/IP Basics</vt:lpstr>
      <vt:lpstr>TCP/IP Basics (Cont.)</vt:lpstr>
      <vt:lpstr>Spoofing Attacks</vt:lpstr>
      <vt:lpstr>IP and MAC Address Spoofing</vt:lpstr>
      <vt:lpstr>IP and MAC Address Spoofing (Cont.)</vt:lpstr>
      <vt:lpstr>ARP Poisoning</vt:lpstr>
      <vt:lpstr>DNS Poisoning</vt:lpstr>
      <vt:lpstr>Port Scanning Attacks</vt:lpstr>
      <vt:lpstr>Port Scanning Attacks (Cont.)</vt:lpstr>
      <vt:lpstr>Scan Types</vt:lpstr>
      <vt:lpstr>Scan Types (Cont.)</vt:lpstr>
      <vt:lpstr>Eavesdropping Attacks</vt:lpstr>
      <vt:lpstr>Man-in-the-Middle Attacks</vt:lpstr>
      <vt:lpstr>Man-in-the-Middle Attacks (Cont.)</vt:lpstr>
      <vt:lpstr>Man-in-the-Browser Attacks</vt:lpstr>
      <vt:lpstr>Replay Attacks</vt:lpstr>
      <vt:lpstr>Replay Attacks (Cont.)</vt:lpstr>
      <vt:lpstr>DoS Attacks</vt:lpstr>
      <vt:lpstr>DDoS Attacks</vt:lpstr>
      <vt:lpstr>Hijacking Attacks</vt:lpstr>
      <vt:lpstr>Hijacking Attacks (Cont.)</vt:lpstr>
      <vt:lpstr>Amplification Attacks</vt:lpstr>
      <vt:lpstr>Amplification Attacks (Cont.)</vt:lpstr>
      <vt:lpstr>Pass the Hash Attacks</vt:lpstr>
      <vt:lpstr>Rogue Access Points</vt:lpstr>
      <vt:lpstr>Evil Twins</vt:lpstr>
      <vt:lpstr>Jamming</vt:lpstr>
      <vt:lpstr>Bluejacking</vt:lpstr>
      <vt:lpstr>Bluesnarfing</vt:lpstr>
      <vt:lpstr>Near Field Communication Attacks</vt:lpstr>
      <vt:lpstr>RFID System Attacks</vt:lpstr>
      <vt:lpstr>War Driving, War Walking, and War Chalking</vt:lpstr>
      <vt:lpstr>Packet Sniffing</vt:lpstr>
      <vt:lpstr>IV Attacks</vt:lpstr>
      <vt:lpstr>Wireless Replay Attacks</vt:lpstr>
      <vt:lpstr>WEP and WPA Attacks</vt:lpstr>
      <vt:lpstr>WPS Attacks</vt:lpstr>
      <vt:lpstr>Wireless Disassociation</vt:lpstr>
      <vt:lpstr>Physical Threats and Vulnerabilities</vt:lpstr>
      <vt:lpstr>Hardware Attacks</vt:lpstr>
      <vt:lpstr>Environmental Threats and Vulnerabilities</vt:lpstr>
      <vt:lpstr>Environmental Threats and Vulnerabilities (Cont.)</vt:lpstr>
      <vt:lpstr>Reflective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Nufryk</dc:creator>
  <cp:lastModifiedBy>jerry borromeo</cp:lastModifiedBy>
  <cp:revision>409</cp:revision>
  <dcterms:created xsi:type="dcterms:W3CDTF">2017-03-28T19:08:34Z</dcterms:created>
  <dcterms:modified xsi:type="dcterms:W3CDTF">2021-01-28T03:09:54Z</dcterms:modified>
</cp:coreProperties>
</file>