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1"/>
  </p:notesMasterIdLst>
  <p:sldIdLst>
    <p:sldId id="299" r:id="rId2"/>
    <p:sldId id="301" r:id="rId3"/>
    <p:sldId id="302" r:id="rId4"/>
    <p:sldId id="304" r:id="rId5"/>
    <p:sldId id="303" r:id="rId6"/>
    <p:sldId id="300" r:id="rId7"/>
    <p:sldId id="257" r:id="rId8"/>
    <p:sldId id="306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6" r:id="rId17"/>
    <p:sldId id="267" r:id="rId18"/>
    <p:sldId id="268" r:id="rId19"/>
    <p:sldId id="275" r:id="rId20"/>
    <p:sldId id="276" r:id="rId21"/>
    <p:sldId id="277" r:id="rId22"/>
    <p:sldId id="278" r:id="rId23"/>
    <p:sldId id="280" r:id="rId24"/>
    <p:sldId id="281" r:id="rId25"/>
    <p:sldId id="334" r:id="rId26"/>
    <p:sldId id="287" r:id="rId27"/>
    <p:sldId id="288" r:id="rId28"/>
    <p:sldId id="289" r:id="rId29"/>
    <p:sldId id="29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2265" autoAdjust="0"/>
  </p:normalViewPr>
  <p:slideViewPr>
    <p:cSldViewPr>
      <p:cViewPr varScale="1">
        <p:scale>
          <a:sx n="67" d="100"/>
          <a:sy n="67" d="100"/>
        </p:scale>
        <p:origin x="147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B37F8-933A-4C27-B9E1-5BDB1D35C313}" type="datetimeFigureOut">
              <a:rPr lang="en-IN" smtClean="0"/>
              <a:pPr/>
              <a:t>28-01-2021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A2CC3-3F0B-4BD8-BDAD-FA6F247D36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17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409DDD-B1B5-4880-866A-A94FCB4417B2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 lIns="89942" tIns="44971" rIns="89942" bIns="44971"/>
          <a:lstStyle/>
          <a:p>
            <a:pPr eaLnBrk="1" hangingPunct="1"/>
            <a:r>
              <a:rPr lang="en-US"/>
              <a:t>Need “both” on all these.</a:t>
            </a:r>
          </a:p>
        </p:txBody>
      </p:sp>
    </p:spTree>
    <p:extLst>
      <p:ext uri="{BB962C8B-B14F-4D97-AF65-F5344CB8AC3E}">
        <p14:creationId xmlns:p14="http://schemas.microsoft.com/office/powerpoint/2010/main" val="3841642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7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A2CC3-3F0B-4BD8-BDAD-FA6F247D36DE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666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The two axis not shown are IO and page fault.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4183A7-649F-41A7-97EE-0666B4E5E18B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36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405826-C098-4D45-9CCE-79710E3A6D25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39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33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1AC188-0F88-416D-984D-B54CC81411F7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Problems: mainly accuracy</a:t>
            </a:r>
          </a:p>
        </p:txBody>
      </p:sp>
    </p:spTree>
    <p:extLst>
      <p:ext uri="{BB962C8B-B14F-4D97-AF65-F5344CB8AC3E}">
        <p14:creationId xmlns:p14="http://schemas.microsoft.com/office/powerpoint/2010/main" val="2527029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For the first: a unknown malware</a:t>
            </a:r>
          </a:p>
          <a:p>
            <a:r>
              <a:rPr lang="en-US"/>
              <a:t>For the second: botnet scanning or worm propagation</a:t>
            </a:r>
          </a:p>
        </p:txBody>
      </p:sp>
    </p:spTree>
    <p:extLst>
      <p:ext uri="{BB962C8B-B14F-4D97-AF65-F5344CB8AC3E}">
        <p14:creationId xmlns:p14="http://schemas.microsoft.com/office/powerpoint/2010/main" val="678466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 txBox="1">
            <a:spLocks noGrp="1" noChangeArrowheads="1"/>
          </p:cNvSpPr>
          <p:nvPr/>
        </p:nvSpPr>
        <p:spPr bwMode="auto">
          <a:xfrm>
            <a:off x="3884415" y="8685893"/>
            <a:ext cx="2973586" cy="458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192" tIns="0" rIns="18192" bIns="0" anchor="b"/>
          <a:lstStyle/>
          <a:p>
            <a:pPr algn="r" defTabSz="879947" eaLnBrk="0" hangingPunct="0"/>
            <a:fld id="{CCE857CB-CB44-4C60-9424-B83F16CC9C86}" type="slidenum">
              <a:rPr lang="en-US" sz="900" i="1">
                <a:latin typeface="Times New Roman" pitchFamily="18" charset="0"/>
              </a:rPr>
              <a:pPr algn="r" defTabSz="879947" eaLnBrk="0" hangingPunct="0"/>
              <a:t>20</a:t>
            </a:fld>
            <a:endParaRPr lang="en-US" sz="900" i="1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619" tIns="46311" rIns="92619" bIns="46311"/>
          <a:lstStyle/>
          <a:p>
            <a:pPr defTabSz="79886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15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 txBox="1">
            <a:spLocks noGrp="1" noChangeArrowheads="1"/>
          </p:cNvSpPr>
          <p:nvPr/>
        </p:nvSpPr>
        <p:spPr bwMode="auto">
          <a:xfrm>
            <a:off x="3884415" y="8685893"/>
            <a:ext cx="2973586" cy="458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192" tIns="0" rIns="18192" bIns="0" anchor="b"/>
          <a:lstStyle/>
          <a:p>
            <a:pPr algn="r" defTabSz="879947" eaLnBrk="0" hangingPunct="0"/>
            <a:fld id="{E2A66C2E-D8EE-4A57-9826-23B83C222ECD}" type="slidenum">
              <a:rPr lang="en-US" sz="900" i="1">
                <a:latin typeface="Times New Roman" pitchFamily="18" charset="0"/>
              </a:rPr>
              <a:pPr algn="r" defTabSz="879947" eaLnBrk="0" hangingPunct="0"/>
              <a:t>21</a:t>
            </a:fld>
            <a:endParaRPr lang="en-US" sz="900" i="1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619" tIns="46311" rIns="92619" bIns="46311"/>
          <a:lstStyle/>
          <a:p>
            <a:pPr defTabSz="79886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1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DA286DE9-BC7B-41AC-A8C7-B22FD3E56964}" type="datetimeFigureOut">
              <a:rPr lang="en-IN" smtClean="0"/>
              <a:pPr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6FD4272-ED2E-43B2-AF29-E3EAEB0347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68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6DE9-BC7B-41AC-A8C7-B22FD3E56964}" type="datetimeFigureOut">
              <a:rPr lang="en-IN" smtClean="0"/>
              <a:pPr/>
              <a:t>28-01-2021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4272-ED2E-43B2-AF29-E3EAEB0347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59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6DE9-BC7B-41AC-A8C7-B22FD3E56964}" type="datetimeFigureOut">
              <a:rPr lang="en-IN" smtClean="0"/>
              <a:pPr/>
              <a:t>28-01-2021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4272-ED2E-43B2-AF29-E3EAEB0347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401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6DE9-BC7B-41AC-A8C7-B22FD3E56964}" type="datetimeFigureOut">
              <a:rPr lang="en-IN" smtClean="0"/>
              <a:pPr/>
              <a:t>28-01-2021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4272-ED2E-43B2-AF29-E3EAEB0347E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579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6DE9-BC7B-41AC-A8C7-B22FD3E56964}" type="datetimeFigureOut">
              <a:rPr lang="en-IN" smtClean="0"/>
              <a:pPr/>
              <a:t>28-01-2021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4272-ED2E-43B2-AF29-E3EAEB0347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02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6DE9-BC7B-41AC-A8C7-B22FD3E56964}" type="datetimeFigureOut">
              <a:rPr lang="en-IN" smtClean="0"/>
              <a:pPr/>
              <a:t>28-01-2021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4272-ED2E-43B2-AF29-E3EAEB0347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728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6DE9-BC7B-41AC-A8C7-B22FD3E56964}" type="datetimeFigureOut">
              <a:rPr lang="en-IN" smtClean="0"/>
              <a:pPr/>
              <a:t>28-01-2021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4272-ED2E-43B2-AF29-E3EAEB0347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78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6DE9-BC7B-41AC-A8C7-B22FD3E56964}" type="datetimeFigureOut">
              <a:rPr lang="en-IN" smtClean="0"/>
              <a:pPr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4272-ED2E-43B2-AF29-E3EAEB0347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82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6DE9-BC7B-41AC-A8C7-B22FD3E56964}" type="datetimeFigureOut">
              <a:rPr lang="en-IN" smtClean="0"/>
              <a:pPr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4272-ED2E-43B2-AF29-E3EAEB0347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33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DA286DE9-BC7B-41AC-A8C7-B22FD3E56964}" type="datetimeFigureOut">
              <a:rPr lang="en-IN" smtClean="0"/>
              <a:pPr/>
              <a:t>28-01-2021</a:t>
            </a:fld>
            <a:endParaRPr lang="en-IN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6FD4272-ED2E-43B2-AF29-E3EAEB0347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62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6DE9-BC7B-41AC-A8C7-B22FD3E56964}" type="datetimeFigureOut">
              <a:rPr lang="en-IN" smtClean="0"/>
              <a:pPr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4272-ED2E-43B2-AF29-E3EAEB0347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4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6DE9-BC7B-41AC-A8C7-B22FD3E56964}" type="datetimeFigureOut">
              <a:rPr lang="en-IN" smtClean="0"/>
              <a:pPr/>
              <a:t>28-01-2021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4272-ED2E-43B2-AF29-E3EAEB0347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11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6DE9-BC7B-41AC-A8C7-B22FD3E56964}" type="datetimeFigureOut">
              <a:rPr lang="en-IN" smtClean="0"/>
              <a:pPr/>
              <a:t>28-01-2021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4272-ED2E-43B2-AF29-E3EAEB0347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54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6DE9-BC7B-41AC-A8C7-B22FD3E56964}" type="datetimeFigureOut">
              <a:rPr lang="en-IN" smtClean="0"/>
              <a:pPr/>
              <a:t>28-01-2021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4272-ED2E-43B2-AF29-E3EAEB0347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28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6DE9-BC7B-41AC-A8C7-B22FD3E56964}" type="datetimeFigureOut">
              <a:rPr lang="en-IN" smtClean="0"/>
              <a:pPr/>
              <a:t>28-01-2021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4272-ED2E-43B2-AF29-E3EAEB0347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75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6DE9-BC7B-41AC-A8C7-B22FD3E56964}" type="datetimeFigureOut">
              <a:rPr lang="en-IN" smtClean="0"/>
              <a:pPr/>
              <a:t>28-01-2021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4272-ED2E-43B2-AF29-E3EAEB0347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6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6DE9-BC7B-41AC-A8C7-B22FD3E56964}" type="datetimeFigureOut">
              <a:rPr lang="en-IN" smtClean="0"/>
              <a:pPr/>
              <a:t>28-01-2021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4272-ED2E-43B2-AF29-E3EAEB0347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31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86DE9-BC7B-41AC-A8C7-B22FD3E56964}" type="datetimeFigureOut">
              <a:rPr lang="en-IN" smtClean="0"/>
              <a:pPr/>
              <a:t>28-01-2021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D4272-ED2E-43B2-AF29-E3EAEB0347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425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hyperlink" Target="http://images.google.com/imgres?imgurl=www.eirefirst.com/clipart/gifs/St%20Patrick%20Worm.gif&amp;imgrefurl=http://www.eirefirst.com/clipart.htm&amp;h=398&amp;w=490&amp;sz=8&amp;tbnid=DaavbgCpeSEJ:&amp;tbnh=103&amp;tbnw=126&amp;start=144&amp;prev=/images?q=worm&amp;start=140&amp;hl=ko&amp;lr=&amp;ie=UTF-8&amp;sa=N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reshark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2420888"/>
            <a:ext cx="8892480" cy="1470025"/>
          </a:xfrm>
        </p:spPr>
        <p:txBody>
          <a:bodyPr>
            <a:normAutofit/>
          </a:bodyPr>
          <a:lstStyle/>
          <a:p>
            <a:r>
              <a:rPr lang="en-US" dirty="0"/>
              <a:t>Understanding Intrusion </a:t>
            </a:r>
            <a:br>
              <a:rPr lang="en-US" dirty="0"/>
            </a:br>
            <a:r>
              <a:rPr lang="en-US" dirty="0"/>
              <a:t>Detection Systems</a:t>
            </a:r>
          </a:p>
        </p:txBody>
      </p:sp>
    </p:spTree>
    <p:extLst>
      <p:ext uri="{BB962C8B-B14F-4D97-AF65-F5344CB8AC3E}">
        <p14:creationId xmlns:p14="http://schemas.microsoft.com/office/powerpoint/2010/main" val="2842015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98438"/>
            <a:ext cx="8580438" cy="1020762"/>
          </a:xfrm>
        </p:spPr>
        <p:txBody>
          <a:bodyPr/>
          <a:lstStyle/>
          <a:p>
            <a:pPr eaLnBrk="1" hangingPunct="1"/>
            <a:r>
              <a:rPr lang="en-US" b="1"/>
              <a:t>Elements of Intrusion Detection</a:t>
            </a:r>
          </a:p>
        </p:txBody>
      </p:sp>
      <p:sp>
        <p:nvSpPr>
          <p:cNvPr id="24616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924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/>
              <a:t>Primary assumptions: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System activities are observable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Normal and intrusive activities have distinct evidence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/>
              <a:t>Components of intrusion detection systems: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From an algorithmic perspective: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/>
              <a:t>Features - capture intrusion evidences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/>
              <a:t>Models - piece evidences together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From a system architecture perspective: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/>
              <a:t>Various components: audit data processor, knowledge base, decision engine, alarm generation and responses</a:t>
            </a:r>
          </a:p>
        </p:txBody>
      </p:sp>
    </p:spTree>
    <p:extLst>
      <p:ext uri="{BB962C8B-B14F-4D97-AF65-F5344CB8AC3E}">
        <p14:creationId xmlns:p14="http://schemas.microsoft.com/office/powerpoint/2010/main" val="418365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214313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/>
              <a:t>Components of Intrusion Detection System</a:t>
            </a:r>
            <a:endParaRPr lang="en-US" b="1" dirty="0">
              <a:latin typeface="Arial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62400" y="1524000"/>
            <a:ext cx="2895600" cy="2286000"/>
            <a:chOff x="2496" y="960"/>
            <a:chExt cx="1824" cy="1440"/>
          </a:xfrm>
        </p:grpSpPr>
        <p:sp>
          <p:nvSpPr>
            <p:cNvPr id="1047" name="AutoShape 4"/>
            <p:cNvSpPr>
              <a:spLocks noChangeArrowheads="1"/>
            </p:cNvSpPr>
            <p:nvPr/>
          </p:nvSpPr>
          <p:spPr bwMode="auto">
            <a:xfrm>
              <a:off x="2928" y="1968"/>
              <a:ext cx="144" cy="432"/>
            </a:xfrm>
            <a:prstGeom prst="down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Rectangle 5"/>
            <p:cNvSpPr>
              <a:spLocks noChangeArrowheads="1"/>
            </p:cNvSpPr>
            <p:nvPr/>
          </p:nvSpPr>
          <p:spPr bwMode="auto">
            <a:xfrm>
              <a:off x="2496" y="1488"/>
              <a:ext cx="1008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Text Box 6"/>
            <p:cNvSpPr txBox="1">
              <a:spLocks noChangeArrowheads="1"/>
            </p:cNvSpPr>
            <p:nvPr/>
          </p:nvSpPr>
          <p:spPr bwMode="auto">
            <a:xfrm>
              <a:off x="2544" y="1488"/>
              <a:ext cx="1008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  Audit Data Preprocessor</a:t>
              </a:r>
            </a:p>
          </p:txBody>
        </p:sp>
        <p:sp>
          <p:nvSpPr>
            <p:cNvPr id="1050" name="Text Box 7"/>
            <p:cNvSpPr txBox="1">
              <a:spLocks noChangeArrowheads="1"/>
            </p:cNvSpPr>
            <p:nvPr/>
          </p:nvSpPr>
          <p:spPr bwMode="auto">
            <a:xfrm>
              <a:off x="3072" y="1056"/>
              <a:ext cx="105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Audit Records</a:t>
              </a:r>
            </a:p>
          </p:txBody>
        </p:sp>
        <p:sp>
          <p:nvSpPr>
            <p:cNvPr id="1051" name="Text Box 8"/>
            <p:cNvSpPr txBox="1">
              <a:spLocks noChangeArrowheads="1"/>
            </p:cNvSpPr>
            <p:nvPr/>
          </p:nvSpPr>
          <p:spPr bwMode="auto">
            <a:xfrm>
              <a:off x="3072" y="2016"/>
              <a:ext cx="124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Activity Data</a:t>
              </a:r>
            </a:p>
          </p:txBody>
        </p:sp>
        <p:sp>
          <p:nvSpPr>
            <p:cNvPr id="1052" name="AutoShape 9"/>
            <p:cNvSpPr>
              <a:spLocks noChangeArrowheads="1"/>
            </p:cNvSpPr>
            <p:nvPr/>
          </p:nvSpPr>
          <p:spPr bwMode="auto">
            <a:xfrm>
              <a:off x="2928" y="960"/>
              <a:ext cx="144" cy="519"/>
            </a:xfrm>
            <a:prstGeom prst="downArrow">
              <a:avLst>
                <a:gd name="adj1" fmla="val 50000"/>
                <a:gd name="adj2" fmla="val 9010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143000" y="3352800"/>
            <a:ext cx="5334000" cy="1814513"/>
            <a:chOff x="720" y="2112"/>
            <a:chExt cx="3360" cy="1143"/>
          </a:xfrm>
        </p:grpSpPr>
        <p:sp>
          <p:nvSpPr>
            <p:cNvPr id="1040" name="AutoShape 11"/>
            <p:cNvSpPr>
              <a:spLocks noChangeArrowheads="1"/>
            </p:cNvSpPr>
            <p:nvPr/>
          </p:nvSpPr>
          <p:spPr bwMode="auto">
            <a:xfrm>
              <a:off x="720" y="2112"/>
              <a:ext cx="720" cy="765"/>
            </a:xfrm>
            <a:prstGeom prst="can">
              <a:avLst>
                <a:gd name="adj" fmla="val 26563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Text Box 12"/>
            <p:cNvSpPr txBox="1">
              <a:spLocks noChangeArrowheads="1"/>
            </p:cNvSpPr>
            <p:nvPr/>
          </p:nvSpPr>
          <p:spPr bwMode="auto">
            <a:xfrm>
              <a:off x="720" y="2352"/>
              <a:ext cx="816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Detection</a:t>
              </a:r>
            </a:p>
            <a:p>
              <a:pPr eaLnBrk="0" hangingPunct="0"/>
              <a:r>
                <a:rPr lang="en-US" sz="2000">
                  <a:latin typeface="Times New Roman" pitchFamily="18" charset="0"/>
                </a:rPr>
                <a:t>  Models</a:t>
              </a:r>
            </a:p>
          </p:txBody>
        </p:sp>
        <p:sp>
          <p:nvSpPr>
            <p:cNvPr id="1042" name="Rectangle 13"/>
            <p:cNvSpPr>
              <a:spLocks noChangeArrowheads="1"/>
            </p:cNvSpPr>
            <p:nvPr/>
          </p:nvSpPr>
          <p:spPr bwMode="auto">
            <a:xfrm>
              <a:off x="2352" y="2400"/>
              <a:ext cx="1392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Text Box 14"/>
            <p:cNvSpPr txBox="1">
              <a:spLocks noChangeArrowheads="1"/>
            </p:cNvSpPr>
            <p:nvPr/>
          </p:nvSpPr>
          <p:spPr bwMode="auto">
            <a:xfrm>
              <a:off x="2448" y="2448"/>
              <a:ext cx="139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Detection Engine</a:t>
              </a:r>
            </a:p>
          </p:txBody>
        </p:sp>
        <p:sp>
          <p:nvSpPr>
            <p:cNvPr id="1044" name="AutoShape 15"/>
            <p:cNvSpPr>
              <a:spLocks noChangeArrowheads="1"/>
            </p:cNvSpPr>
            <p:nvPr/>
          </p:nvSpPr>
          <p:spPr bwMode="auto">
            <a:xfrm>
              <a:off x="1440" y="2496"/>
              <a:ext cx="912" cy="144"/>
            </a:xfrm>
            <a:prstGeom prst="rightArrow">
              <a:avLst>
                <a:gd name="adj1" fmla="val 50000"/>
                <a:gd name="adj2" fmla="val 15833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AutoShape 16"/>
            <p:cNvSpPr>
              <a:spLocks noChangeArrowheads="1"/>
            </p:cNvSpPr>
            <p:nvPr/>
          </p:nvSpPr>
          <p:spPr bwMode="auto">
            <a:xfrm>
              <a:off x="2928" y="2736"/>
              <a:ext cx="144" cy="519"/>
            </a:xfrm>
            <a:prstGeom prst="downArrow">
              <a:avLst>
                <a:gd name="adj1" fmla="val 50000"/>
                <a:gd name="adj2" fmla="val 9010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Text Box 17"/>
            <p:cNvSpPr txBox="1">
              <a:spLocks noChangeArrowheads="1"/>
            </p:cNvSpPr>
            <p:nvPr/>
          </p:nvSpPr>
          <p:spPr bwMode="auto">
            <a:xfrm>
              <a:off x="3072" y="2832"/>
              <a:ext cx="100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Alarms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371600" y="4800600"/>
            <a:ext cx="7162800" cy="1290638"/>
            <a:chOff x="864" y="3024"/>
            <a:chExt cx="4512" cy="813"/>
          </a:xfrm>
        </p:grpSpPr>
        <p:sp>
          <p:nvSpPr>
            <p:cNvPr id="1033" name="AutoShape 19"/>
            <p:cNvSpPr>
              <a:spLocks noChangeArrowheads="1"/>
            </p:cNvSpPr>
            <p:nvPr/>
          </p:nvSpPr>
          <p:spPr bwMode="auto">
            <a:xfrm>
              <a:off x="864" y="3072"/>
              <a:ext cx="720" cy="765"/>
            </a:xfrm>
            <a:prstGeom prst="can">
              <a:avLst>
                <a:gd name="adj" fmla="val 26563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Text Box 20"/>
            <p:cNvSpPr txBox="1">
              <a:spLocks noChangeArrowheads="1"/>
            </p:cNvSpPr>
            <p:nvPr/>
          </p:nvSpPr>
          <p:spPr bwMode="auto">
            <a:xfrm>
              <a:off x="864" y="3312"/>
              <a:ext cx="816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Decision</a:t>
              </a:r>
            </a:p>
            <a:p>
              <a:pPr eaLnBrk="0" hangingPunct="0"/>
              <a:r>
                <a:rPr lang="en-US" sz="2000">
                  <a:latin typeface="Times New Roman" pitchFamily="18" charset="0"/>
                </a:rPr>
                <a:t>  Table</a:t>
              </a:r>
            </a:p>
          </p:txBody>
        </p:sp>
        <p:sp>
          <p:nvSpPr>
            <p:cNvPr id="1035" name="Rectangle 21"/>
            <p:cNvSpPr>
              <a:spLocks noChangeArrowheads="1"/>
            </p:cNvSpPr>
            <p:nvPr/>
          </p:nvSpPr>
          <p:spPr bwMode="auto">
            <a:xfrm>
              <a:off x="2400" y="3264"/>
              <a:ext cx="120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Text Box 22"/>
            <p:cNvSpPr txBox="1">
              <a:spLocks noChangeArrowheads="1"/>
            </p:cNvSpPr>
            <p:nvPr/>
          </p:nvSpPr>
          <p:spPr bwMode="auto">
            <a:xfrm>
              <a:off x="2400" y="3264"/>
              <a:ext cx="124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Decision Engine</a:t>
              </a:r>
            </a:p>
          </p:txBody>
        </p:sp>
        <p:sp>
          <p:nvSpPr>
            <p:cNvPr id="1037" name="AutoShape 23"/>
            <p:cNvSpPr>
              <a:spLocks noChangeArrowheads="1"/>
            </p:cNvSpPr>
            <p:nvPr/>
          </p:nvSpPr>
          <p:spPr bwMode="auto">
            <a:xfrm>
              <a:off x="1584" y="3360"/>
              <a:ext cx="816" cy="144"/>
            </a:xfrm>
            <a:prstGeom prst="rightArrow">
              <a:avLst>
                <a:gd name="adj1" fmla="val 50000"/>
                <a:gd name="adj2" fmla="val 141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AutoShape 24"/>
            <p:cNvSpPr>
              <a:spLocks noChangeArrowheads="1"/>
            </p:cNvSpPr>
            <p:nvPr/>
          </p:nvSpPr>
          <p:spPr bwMode="auto">
            <a:xfrm>
              <a:off x="3600" y="3360"/>
              <a:ext cx="1056" cy="144"/>
            </a:xfrm>
            <a:prstGeom prst="rightArrow">
              <a:avLst>
                <a:gd name="adj1" fmla="val 50000"/>
                <a:gd name="adj2" fmla="val 18333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Text Box 25"/>
            <p:cNvSpPr txBox="1">
              <a:spLocks noChangeArrowheads="1"/>
            </p:cNvSpPr>
            <p:nvPr/>
          </p:nvSpPr>
          <p:spPr bwMode="auto">
            <a:xfrm>
              <a:off x="3600" y="3120"/>
              <a:ext cx="115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Action/Report</a:t>
              </a:r>
            </a:p>
          </p:txBody>
        </p:sp>
        <p:graphicFrame>
          <p:nvGraphicFramePr>
            <p:cNvPr id="1026" name="Object 26"/>
            <p:cNvGraphicFramePr>
              <a:graphicFrameLocks noChangeAspect="1"/>
            </p:cNvGraphicFramePr>
            <p:nvPr/>
          </p:nvGraphicFramePr>
          <p:xfrm>
            <a:off x="4704" y="3024"/>
            <a:ext cx="672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" name="Clip" r:id="rId3" imgW="1776413" imgH="3170238" progId="">
                    <p:embed/>
                  </p:oleObj>
                </mc:Choice>
                <mc:Fallback>
                  <p:oleObj name="Clip" r:id="rId3" imgW="1776413" imgH="3170238" progId="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024"/>
                          <a:ext cx="672" cy="7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62747" name="Rectangle 27"/>
          <p:cNvSpPr>
            <a:spLocks noChangeArrowheads="1"/>
          </p:cNvSpPr>
          <p:nvPr/>
        </p:nvSpPr>
        <p:spPr bwMode="auto">
          <a:xfrm>
            <a:off x="1219200" y="1905000"/>
            <a:ext cx="3048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system activities are observable</a:t>
            </a:r>
          </a:p>
        </p:txBody>
      </p:sp>
      <p:sp>
        <p:nvSpPr>
          <p:cNvPr id="2462748" name="Rectangle 28"/>
          <p:cNvSpPr>
            <a:spLocks noChangeArrowheads="1"/>
          </p:cNvSpPr>
          <p:nvPr/>
        </p:nvSpPr>
        <p:spPr bwMode="auto">
          <a:xfrm>
            <a:off x="5715000" y="3657600"/>
            <a:ext cx="3429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normal and intrusive activities have distinct evidence</a:t>
            </a:r>
          </a:p>
        </p:txBody>
      </p:sp>
    </p:spTree>
    <p:extLst>
      <p:ext uri="{BB962C8B-B14F-4D97-AF65-F5344CB8AC3E}">
        <p14:creationId xmlns:p14="http://schemas.microsoft.com/office/powerpoint/2010/main" val="151582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747" grpId="0" autoUpdateAnimBg="0"/>
      <p:bldP spid="246274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47038" cy="1143000"/>
          </a:xfrm>
        </p:spPr>
        <p:txBody>
          <a:bodyPr/>
          <a:lstStyle/>
          <a:p>
            <a:pPr eaLnBrk="1" hangingPunct="1"/>
            <a:r>
              <a:rPr lang="en-US" b="1"/>
              <a:t>Intrusion Detection Approaches</a:t>
            </a:r>
          </a:p>
        </p:txBody>
      </p:sp>
      <p:sp>
        <p:nvSpPr>
          <p:cNvPr id="24637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8991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/>
              <a:t>Modeling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/>
              <a:t>Features: evidences extracted from audit data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/>
              <a:t>Analysis approach: piecing the evidences together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/>
              <a:t>Misuse detection ( signature-based)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/>
              <a:t>Anomaly detection ( statistical-based)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/>
              <a:t>Deployment: Network-based or Host-based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Network based: monitor network traffic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Host based: monitor computer processes</a:t>
            </a:r>
          </a:p>
          <a:p>
            <a:pPr eaLnBrk="1" hangingPunct="1">
              <a:lnSpc>
                <a:spcPct val="9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142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7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6638" y="212725"/>
            <a:ext cx="7772400" cy="1143000"/>
          </a:xfrm>
        </p:spPr>
        <p:txBody>
          <a:bodyPr/>
          <a:lstStyle/>
          <a:p>
            <a:pPr eaLnBrk="1" hangingPunct="1"/>
            <a:r>
              <a:rPr lang="en-US" b="1"/>
              <a:t>Misuse</a:t>
            </a:r>
            <a:r>
              <a:rPr lang="en-US"/>
              <a:t> </a:t>
            </a:r>
            <a:r>
              <a:rPr lang="en-US" b="1"/>
              <a:t>Detection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1219200" y="1433513"/>
            <a:ext cx="6704013" cy="3760787"/>
            <a:chOff x="624" y="912"/>
            <a:chExt cx="4223" cy="2369"/>
          </a:xfrm>
        </p:grpSpPr>
        <p:sp>
          <p:nvSpPr>
            <p:cNvPr id="10246" name="AutoShape 4"/>
            <p:cNvSpPr>
              <a:spLocks noChangeArrowheads="1"/>
            </p:cNvSpPr>
            <p:nvPr/>
          </p:nvSpPr>
          <p:spPr bwMode="auto">
            <a:xfrm>
              <a:off x="624" y="1200"/>
              <a:ext cx="960" cy="1737"/>
            </a:xfrm>
            <a:prstGeom prst="can">
              <a:avLst>
                <a:gd name="adj" fmla="val 2874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rgbClr val="00CC00"/>
                </a:solidFill>
                <a:latin typeface="Times New Roman" pitchFamily="18" charset="0"/>
              </a:endParaRPr>
            </a:p>
          </p:txBody>
        </p:sp>
        <p:sp>
          <p:nvSpPr>
            <p:cNvPr id="10247" name="Text Box 5"/>
            <p:cNvSpPr txBox="1">
              <a:spLocks noChangeArrowheads="1"/>
            </p:cNvSpPr>
            <p:nvPr/>
          </p:nvSpPr>
          <p:spPr bwMode="auto">
            <a:xfrm>
              <a:off x="624" y="1449"/>
              <a:ext cx="1104" cy="1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Intrusion Patterns:</a:t>
              </a:r>
            </a:p>
            <a:p>
              <a:pPr marL="0" lvl="2" eaLnBrk="0" hangingPunct="0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Sequences of system calls, patterns of network traffic, etc</a:t>
              </a:r>
              <a:r>
                <a:rPr lang="en-US" dirty="0"/>
                <a:t>.</a:t>
              </a:r>
            </a:p>
            <a:p>
              <a:pPr eaLnBrk="0" hangingPunct="0">
                <a:spcBef>
                  <a:spcPct val="50000"/>
                </a:spcBef>
              </a:pP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0248" name="Line 6"/>
            <p:cNvSpPr>
              <a:spLocks noChangeShapeType="1"/>
            </p:cNvSpPr>
            <p:nvPr/>
          </p:nvSpPr>
          <p:spPr bwMode="auto">
            <a:xfrm flipH="1">
              <a:off x="2969" y="2470"/>
              <a:ext cx="524" cy="401"/>
            </a:xfrm>
            <a:prstGeom prst="line">
              <a:avLst/>
            </a:prstGeom>
            <a:noFill/>
            <a:ln w="11176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49" name="Line 7"/>
            <p:cNvSpPr>
              <a:spLocks noChangeShapeType="1"/>
            </p:cNvSpPr>
            <p:nvPr/>
          </p:nvSpPr>
          <p:spPr bwMode="auto">
            <a:xfrm flipH="1">
              <a:off x="3446" y="2562"/>
              <a:ext cx="125" cy="294"/>
            </a:xfrm>
            <a:prstGeom prst="line">
              <a:avLst/>
            </a:prstGeom>
            <a:noFill/>
            <a:ln w="11176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50" name="Oval 8"/>
            <p:cNvSpPr>
              <a:spLocks noChangeArrowheads="1"/>
            </p:cNvSpPr>
            <p:nvPr/>
          </p:nvSpPr>
          <p:spPr bwMode="auto">
            <a:xfrm>
              <a:off x="2918" y="2808"/>
              <a:ext cx="529" cy="194"/>
            </a:xfrm>
            <a:prstGeom prst="ellipse">
              <a:avLst/>
            </a:prstGeom>
            <a:solidFill>
              <a:srgbClr val="FFFF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Freeform 9"/>
            <p:cNvSpPr>
              <a:spLocks/>
            </p:cNvSpPr>
            <p:nvPr/>
          </p:nvSpPr>
          <p:spPr bwMode="auto">
            <a:xfrm>
              <a:off x="3493" y="2464"/>
              <a:ext cx="81" cy="100"/>
            </a:xfrm>
            <a:custGeom>
              <a:avLst/>
              <a:gdLst>
                <a:gd name="T0" fmla="*/ 1 w 162"/>
                <a:gd name="T1" fmla="*/ 1 h 198"/>
                <a:gd name="T2" fmla="*/ 0 w 162"/>
                <a:gd name="T3" fmla="*/ 1 h 198"/>
                <a:gd name="T4" fmla="*/ 1 w 162"/>
                <a:gd name="T5" fmla="*/ 1 h 198"/>
                <a:gd name="T6" fmla="*/ 1 w 162"/>
                <a:gd name="T7" fmla="*/ 1 h 198"/>
                <a:gd name="T8" fmla="*/ 1 w 162"/>
                <a:gd name="T9" fmla="*/ 1 h 198"/>
                <a:gd name="T10" fmla="*/ 1 w 162"/>
                <a:gd name="T11" fmla="*/ 1 h 198"/>
                <a:gd name="T12" fmla="*/ 1 w 162"/>
                <a:gd name="T13" fmla="*/ 1 h 198"/>
                <a:gd name="T14" fmla="*/ 1 w 162"/>
                <a:gd name="T15" fmla="*/ 1 h 198"/>
                <a:gd name="T16" fmla="*/ 1 w 162"/>
                <a:gd name="T17" fmla="*/ 1 h 198"/>
                <a:gd name="T18" fmla="*/ 1 w 162"/>
                <a:gd name="T19" fmla="*/ 1 h 198"/>
                <a:gd name="T20" fmla="*/ 1 w 162"/>
                <a:gd name="T21" fmla="*/ 1 h 198"/>
                <a:gd name="T22" fmla="*/ 1 w 162"/>
                <a:gd name="T23" fmla="*/ 1 h 198"/>
                <a:gd name="T24" fmla="*/ 1 w 162"/>
                <a:gd name="T25" fmla="*/ 1 h 198"/>
                <a:gd name="T26" fmla="*/ 1 w 162"/>
                <a:gd name="T27" fmla="*/ 1 h 198"/>
                <a:gd name="T28" fmla="*/ 1 w 162"/>
                <a:gd name="T29" fmla="*/ 1 h 198"/>
                <a:gd name="T30" fmla="*/ 1 w 162"/>
                <a:gd name="T31" fmla="*/ 1 h 198"/>
                <a:gd name="T32" fmla="*/ 1 w 162"/>
                <a:gd name="T33" fmla="*/ 0 h 198"/>
                <a:gd name="T34" fmla="*/ 1 w 162"/>
                <a:gd name="T35" fmla="*/ 1 h 198"/>
                <a:gd name="T36" fmla="*/ 1 w 162"/>
                <a:gd name="T37" fmla="*/ 1 h 19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2"/>
                <a:gd name="T58" fmla="*/ 0 h 198"/>
                <a:gd name="T59" fmla="*/ 162 w 162"/>
                <a:gd name="T60" fmla="*/ 198 h 19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2" h="198">
                  <a:moveTo>
                    <a:pt x="1" y="7"/>
                  </a:moveTo>
                  <a:lnTo>
                    <a:pt x="0" y="16"/>
                  </a:lnTo>
                  <a:lnTo>
                    <a:pt x="1" y="30"/>
                  </a:lnTo>
                  <a:lnTo>
                    <a:pt x="12" y="62"/>
                  </a:lnTo>
                  <a:lnTo>
                    <a:pt x="33" y="102"/>
                  </a:lnTo>
                  <a:lnTo>
                    <a:pt x="60" y="136"/>
                  </a:lnTo>
                  <a:lnTo>
                    <a:pt x="92" y="168"/>
                  </a:lnTo>
                  <a:lnTo>
                    <a:pt x="120" y="187"/>
                  </a:lnTo>
                  <a:lnTo>
                    <a:pt x="145" y="198"/>
                  </a:lnTo>
                  <a:lnTo>
                    <a:pt x="152" y="198"/>
                  </a:lnTo>
                  <a:lnTo>
                    <a:pt x="158" y="192"/>
                  </a:lnTo>
                  <a:lnTo>
                    <a:pt x="162" y="184"/>
                  </a:lnTo>
                  <a:lnTo>
                    <a:pt x="161" y="171"/>
                  </a:lnTo>
                  <a:lnTo>
                    <a:pt x="147" y="137"/>
                  </a:lnTo>
                  <a:lnTo>
                    <a:pt x="99" y="63"/>
                  </a:lnTo>
                  <a:lnTo>
                    <a:pt x="40" y="12"/>
                  </a:lnTo>
                  <a:lnTo>
                    <a:pt x="15" y="0"/>
                  </a:lnTo>
                  <a:lnTo>
                    <a:pt x="7" y="3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FFFFC2"/>
            </a:solidFill>
            <a:ln w="1111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52" name="Freeform 10"/>
            <p:cNvSpPr>
              <a:spLocks/>
            </p:cNvSpPr>
            <p:nvPr/>
          </p:nvSpPr>
          <p:spPr bwMode="auto">
            <a:xfrm>
              <a:off x="3504" y="2467"/>
              <a:ext cx="66" cy="85"/>
            </a:xfrm>
            <a:custGeom>
              <a:avLst/>
              <a:gdLst>
                <a:gd name="T0" fmla="*/ 0 w 134"/>
                <a:gd name="T1" fmla="*/ 1 h 169"/>
                <a:gd name="T2" fmla="*/ 0 w 134"/>
                <a:gd name="T3" fmla="*/ 1 h 169"/>
                <a:gd name="T4" fmla="*/ 0 w 134"/>
                <a:gd name="T5" fmla="*/ 1 h 169"/>
                <a:gd name="T6" fmla="*/ 0 w 134"/>
                <a:gd name="T7" fmla="*/ 1 h 169"/>
                <a:gd name="T8" fmla="*/ 0 w 134"/>
                <a:gd name="T9" fmla="*/ 1 h 169"/>
                <a:gd name="T10" fmla="*/ 0 w 134"/>
                <a:gd name="T11" fmla="*/ 1 h 169"/>
                <a:gd name="T12" fmla="*/ 0 w 134"/>
                <a:gd name="T13" fmla="*/ 1 h 169"/>
                <a:gd name="T14" fmla="*/ 0 w 134"/>
                <a:gd name="T15" fmla="*/ 1 h 169"/>
                <a:gd name="T16" fmla="*/ 0 w 134"/>
                <a:gd name="T17" fmla="*/ 1 h 169"/>
                <a:gd name="T18" fmla="*/ 0 w 134"/>
                <a:gd name="T19" fmla="*/ 1 h 169"/>
                <a:gd name="T20" fmla="*/ 0 w 134"/>
                <a:gd name="T21" fmla="*/ 0 h 169"/>
                <a:gd name="T22" fmla="*/ 0 w 134"/>
                <a:gd name="T23" fmla="*/ 1 h 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"/>
                <a:gd name="T37" fmla="*/ 0 h 169"/>
                <a:gd name="T38" fmla="*/ 134 w 134"/>
                <a:gd name="T39" fmla="*/ 169 h 16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" h="169">
                  <a:moveTo>
                    <a:pt x="0" y="6"/>
                  </a:moveTo>
                  <a:lnTo>
                    <a:pt x="9" y="52"/>
                  </a:lnTo>
                  <a:lnTo>
                    <a:pt x="50" y="116"/>
                  </a:lnTo>
                  <a:lnTo>
                    <a:pt x="100" y="160"/>
                  </a:lnTo>
                  <a:lnTo>
                    <a:pt x="119" y="169"/>
                  </a:lnTo>
                  <a:lnTo>
                    <a:pt x="132" y="164"/>
                  </a:lnTo>
                  <a:lnTo>
                    <a:pt x="134" y="146"/>
                  </a:lnTo>
                  <a:lnTo>
                    <a:pt x="124" y="118"/>
                  </a:lnTo>
                  <a:lnTo>
                    <a:pt x="83" y="53"/>
                  </a:lnTo>
                  <a:lnTo>
                    <a:pt x="32" y="9"/>
                  </a:lnTo>
                  <a:lnTo>
                    <a:pt x="12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FEFE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53" name="Freeform 11"/>
            <p:cNvSpPr>
              <a:spLocks/>
            </p:cNvSpPr>
            <p:nvPr/>
          </p:nvSpPr>
          <p:spPr bwMode="auto">
            <a:xfrm>
              <a:off x="3509" y="2472"/>
              <a:ext cx="38" cy="49"/>
            </a:xfrm>
            <a:custGeom>
              <a:avLst/>
              <a:gdLst>
                <a:gd name="T0" fmla="*/ 0 w 75"/>
                <a:gd name="T1" fmla="*/ 0 h 98"/>
                <a:gd name="T2" fmla="*/ 1 w 75"/>
                <a:gd name="T3" fmla="*/ 1 h 98"/>
                <a:gd name="T4" fmla="*/ 1 w 75"/>
                <a:gd name="T5" fmla="*/ 1 h 98"/>
                <a:gd name="T6" fmla="*/ 1 w 75"/>
                <a:gd name="T7" fmla="*/ 1 h 98"/>
                <a:gd name="T8" fmla="*/ 1 w 75"/>
                <a:gd name="T9" fmla="*/ 1 h 98"/>
                <a:gd name="T10" fmla="*/ 1 w 75"/>
                <a:gd name="T11" fmla="*/ 1 h 98"/>
                <a:gd name="T12" fmla="*/ 0 w 75"/>
                <a:gd name="T13" fmla="*/ 0 h 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"/>
                <a:gd name="T22" fmla="*/ 0 h 98"/>
                <a:gd name="T23" fmla="*/ 75 w 75"/>
                <a:gd name="T24" fmla="*/ 98 h 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" h="98">
                  <a:moveTo>
                    <a:pt x="0" y="0"/>
                  </a:moveTo>
                  <a:lnTo>
                    <a:pt x="22" y="65"/>
                  </a:lnTo>
                  <a:lnTo>
                    <a:pt x="51" y="92"/>
                  </a:lnTo>
                  <a:lnTo>
                    <a:pt x="75" y="98"/>
                  </a:lnTo>
                  <a:lnTo>
                    <a:pt x="54" y="34"/>
                  </a:lnTo>
                  <a:lnTo>
                    <a:pt x="23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1E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54" name="Freeform 12"/>
            <p:cNvSpPr>
              <a:spLocks/>
            </p:cNvSpPr>
            <p:nvPr/>
          </p:nvSpPr>
          <p:spPr bwMode="auto">
            <a:xfrm>
              <a:off x="3545" y="2522"/>
              <a:ext cx="21" cy="24"/>
            </a:xfrm>
            <a:custGeom>
              <a:avLst/>
              <a:gdLst>
                <a:gd name="T0" fmla="*/ 0 w 42"/>
                <a:gd name="T1" fmla="*/ 1 h 48"/>
                <a:gd name="T2" fmla="*/ 1 w 42"/>
                <a:gd name="T3" fmla="*/ 1 h 48"/>
                <a:gd name="T4" fmla="*/ 1 w 42"/>
                <a:gd name="T5" fmla="*/ 1 h 48"/>
                <a:gd name="T6" fmla="*/ 1 w 42"/>
                <a:gd name="T7" fmla="*/ 1 h 48"/>
                <a:gd name="T8" fmla="*/ 1 w 42"/>
                <a:gd name="T9" fmla="*/ 1 h 48"/>
                <a:gd name="T10" fmla="*/ 1 w 42"/>
                <a:gd name="T11" fmla="*/ 1 h 48"/>
                <a:gd name="T12" fmla="*/ 1 w 42"/>
                <a:gd name="T13" fmla="*/ 0 h 48"/>
                <a:gd name="T14" fmla="*/ 1 w 42"/>
                <a:gd name="T15" fmla="*/ 1 h 48"/>
                <a:gd name="T16" fmla="*/ 1 w 42"/>
                <a:gd name="T17" fmla="*/ 1 h 48"/>
                <a:gd name="T18" fmla="*/ 1 w 42"/>
                <a:gd name="T19" fmla="*/ 1 h 48"/>
                <a:gd name="T20" fmla="*/ 1 w 42"/>
                <a:gd name="T21" fmla="*/ 1 h 48"/>
                <a:gd name="T22" fmla="*/ 1 w 42"/>
                <a:gd name="T23" fmla="*/ 1 h 48"/>
                <a:gd name="T24" fmla="*/ 1 w 42"/>
                <a:gd name="T25" fmla="*/ 1 h 48"/>
                <a:gd name="T26" fmla="*/ 1 w 42"/>
                <a:gd name="T27" fmla="*/ 1 h 48"/>
                <a:gd name="T28" fmla="*/ 1 w 42"/>
                <a:gd name="T29" fmla="*/ 1 h 48"/>
                <a:gd name="T30" fmla="*/ 0 w 42"/>
                <a:gd name="T31" fmla="*/ 1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2"/>
                <a:gd name="T49" fmla="*/ 0 h 48"/>
                <a:gd name="T50" fmla="*/ 42 w 42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2" h="48">
                  <a:moveTo>
                    <a:pt x="0" y="26"/>
                  </a:moveTo>
                  <a:lnTo>
                    <a:pt x="19" y="43"/>
                  </a:lnTo>
                  <a:lnTo>
                    <a:pt x="39" y="48"/>
                  </a:lnTo>
                  <a:lnTo>
                    <a:pt x="42" y="41"/>
                  </a:lnTo>
                  <a:lnTo>
                    <a:pt x="32" y="25"/>
                  </a:lnTo>
                  <a:lnTo>
                    <a:pt x="25" y="8"/>
                  </a:lnTo>
                  <a:lnTo>
                    <a:pt x="14" y="0"/>
                  </a:lnTo>
                  <a:lnTo>
                    <a:pt x="12" y="21"/>
                  </a:lnTo>
                  <a:lnTo>
                    <a:pt x="16" y="34"/>
                  </a:lnTo>
                  <a:lnTo>
                    <a:pt x="25" y="31"/>
                  </a:lnTo>
                  <a:lnTo>
                    <a:pt x="28" y="31"/>
                  </a:lnTo>
                  <a:lnTo>
                    <a:pt x="41" y="41"/>
                  </a:lnTo>
                  <a:lnTo>
                    <a:pt x="37" y="45"/>
                  </a:lnTo>
                  <a:lnTo>
                    <a:pt x="30" y="45"/>
                  </a:lnTo>
                  <a:lnTo>
                    <a:pt x="19" y="4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55" name="Freeform 13"/>
            <p:cNvSpPr>
              <a:spLocks/>
            </p:cNvSpPr>
            <p:nvPr/>
          </p:nvSpPr>
          <p:spPr bwMode="auto">
            <a:xfrm>
              <a:off x="3533" y="2497"/>
              <a:ext cx="11" cy="15"/>
            </a:xfrm>
            <a:custGeom>
              <a:avLst/>
              <a:gdLst>
                <a:gd name="T0" fmla="*/ 0 w 21"/>
                <a:gd name="T1" fmla="*/ 0 h 29"/>
                <a:gd name="T2" fmla="*/ 1 w 21"/>
                <a:gd name="T3" fmla="*/ 1 h 29"/>
                <a:gd name="T4" fmla="*/ 1 w 21"/>
                <a:gd name="T5" fmla="*/ 1 h 29"/>
                <a:gd name="T6" fmla="*/ 1 w 21"/>
                <a:gd name="T7" fmla="*/ 1 h 29"/>
                <a:gd name="T8" fmla="*/ 0 w 21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29"/>
                <a:gd name="T17" fmla="*/ 21 w 21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29">
                  <a:moveTo>
                    <a:pt x="0" y="0"/>
                  </a:moveTo>
                  <a:lnTo>
                    <a:pt x="3" y="21"/>
                  </a:lnTo>
                  <a:lnTo>
                    <a:pt x="21" y="29"/>
                  </a:lnTo>
                  <a:lnTo>
                    <a:pt x="1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56" name="Freeform 14"/>
            <p:cNvSpPr>
              <a:spLocks/>
            </p:cNvSpPr>
            <p:nvPr/>
          </p:nvSpPr>
          <p:spPr bwMode="auto">
            <a:xfrm>
              <a:off x="3509" y="2473"/>
              <a:ext cx="29" cy="56"/>
            </a:xfrm>
            <a:custGeom>
              <a:avLst/>
              <a:gdLst>
                <a:gd name="T0" fmla="*/ 0 w 59"/>
                <a:gd name="T1" fmla="*/ 0 h 112"/>
                <a:gd name="T2" fmla="*/ 0 w 59"/>
                <a:gd name="T3" fmla="*/ 1 h 112"/>
                <a:gd name="T4" fmla="*/ 0 w 59"/>
                <a:gd name="T5" fmla="*/ 1 h 112"/>
                <a:gd name="T6" fmla="*/ 0 w 59"/>
                <a:gd name="T7" fmla="*/ 1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112"/>
                <a:gd name="T14" fmla="*/ 59 w 59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112">
                  <a:moveTo>
                    <a:pt x="1" y="0"/>
                  </a:moveTo>
                  <a:lnTo>
                    <a:pt x="0" y="21"/>
                  </a:lnTo>
                  <a:lnTo>
                    <a:pt x="12" y="51"/>
                  </a:lnTo>
                  <a:lnTo>
                    <a:pt x="59" y="112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57" name="Freeform 15"/>
            <p:cNvSpPr>
              <a:spLocks/>
            </p:cNvSpPr>
            <p:nvPr/>
          </p:nvSpPr>
          <p:spPr bwMode="auto">
            <a:xfrm>
              <a:off x="3493" y="2445"/>
              <a:ext cx="99" cy="118"/>
            </a:xfrm>
            <a:custGeom>
              <a:avLst/>
              <a:gdLst>
                <a:gd name="T0" fmla="*/ 1 w 197"/>
                <a:gd name="T1" fmla="*/ 1 h 235"/>
                <a:gd name="T2" fmla="*/ 1 w 197"/>
                <a:gd name="T3" fmla="*/ 1 h 235"/>
                <a:gd name="T4" fmla="*/ 1 w 197"/>
                <a:gd name="T5" fmla="*/ 1 h 235"/>
                <a:gd name="T6" fmla="*/ 1 w 197"/>
                <a:gd name="T7" fmla="*/ 1 h 235"/>
                <a:gd name="T8" fmla="*/ 0 w 197"/>
                <a:gd name="T9" fmla="*/ 1 h 235"/>
                <a:gd name="T10" fmla="*/ 0 w 197"/>
                <a:gd name="T11" fmla="*/ 1 h 235"/>
                <a:gd name="T12" fmla="*/ 1 w 197"/>
                <a:gd name="T13" fmla="*/ 0 h 235"/>
                <a:gd name="T14" fmla="*/ 1 w 197"/>
                <a:gd name="T15" fmla="*/ 1 h 235"/>
                <a:gd name="T16" fmla="*/ 1 w 197"/>
                <a:gd name="T17" fmla="*/ 1 h 235"/>
                <a:gd name="T18" fmla="*/ 1 w 197"/>
                <a:gd name="T19" fmla="*/ 1 h 235"/>
                <a:gd name="T20" fmla="*/ 1 w 197"/>
                <a:gd name="T21" fmla="*/ 1 h 235"/>
                <a:gd name="T22" fmla="*/ 1 w 197"/>
                <a:gd name="T23" fmla="*/ 1 h 2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97"/>
                <a:gd name="T37" fmla="*/ 0 h 235"/>
                <a:gd name="T38" fmla="*/ 197 w 197"/>
                <a:gd name="T39" fmla="*/ 235 h 23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97" h="235">
                  <a:moveTo>
                    <a:pt x="156" y="235"/>
                  </a:moveTo>
                  <a:lnTo>
                    <a:pt x="109" y="129"/>
                  </a:lnTo>
                  <a:lnTo>
                    <a:pt x="54" y="66"/>
                  </a:lnTo>
                  <a:lnTo>
                    <a:pt x="26" y="51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43" y="0"/>
                  </a:lnTo>
                  <a:lnTo>
                    <a:pt x="93" y="30"/>
                  </a:lnTo>
                  <a:lnTo>
                    <a:pt x="138" y="74"/>
                  </a:lnTo>
                  <a:lnTo>
                    <a:pt x="173" y="125"/>
                  </a:lnTo>
                  <a:lnTo>
                    <a:pt x="197" y="187"/>
                  </a:lnTo>
                  <a:lnTo>
                    <a:pt x="156" y="235"/>
                  </a:lnTo>
                  <a:close/>
                </a:path>
              </a:pathLst>
            </a:custGeom>
            <a:solidFill>
              <a:srgbClr val="E10000"/>
            </a:solidFill>
            <a:ln w="11113">
              <a:solidFill>
                <a:srgbClr val="E1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58" name="Freeform 16"/>
            <p:cNvSpPr>
              <a:spLocks/>
            </p:cNvSpPr>
            <p:nvPr/>
          </p:nvSpPr>
          <p:spPr bwMode="auto">
            <a:xfrm>
              <a:off x="3515" y="2213"/>
              <a:ext cx="294" cy="328"/>
            </a:xfrm>
            <a:custGeom>
              <a:avLst/>
              <a:gdLst>
                <a:gd name="T0" fmla="*/ 1 w 588"/>
                <a:gd name="T1" fmla="*/ 1 h 656"/>
                <a:gd name="T2" fmla="*/ 1 w 588"/>
                <a:gd name="T3" fmla="*/ 1 h 656"/>
                <a:gd name="T4" fmla="*/ 1 w 588"/>
                <a:gd name="T5" fmla="*/ 1 h 656"/>
                <a:gd name="T6" fmla="*/ 1 w 588"/>
                <a:gd name="T7" fmla="*/ 1 h 656"/>
                <a:gd name="T8" fmla="*/ 1 w 588"/>
                <a:gd name="T9" fmla="*/ 1 h 656"/>
                <a:gd name="T10" fmla="*/ 1 w 588"/>
                <a:gd name="T11" fmla="*/ 1 h 656"/>
                <a:gd name="T12" fmla="*/ 1 w 588"/>
                <a:gd name="T13" fmla="*/ 1 h 656"/>
                <a:gd name="T14" fmla="*/ 1 w 588"/>
                <a:gd name="T15" fmla="*/ 1 h 656"/>
                <a:gd name="T16" fmla="*/ 1 w 588"/>
                <a:gd name="T17" fmla="*/ 1 h 656"/>
                <a:gd name="T18" fmla="*/ 1 w 588"/>
                <a:gd name="T19" fmla="*/ 1 h 656"/>
                <a:gd name="T20" fmla="*/ 1 w 588"/>
                <a:gd name="T21" fmla="*/ 1 h 656"/>
                <a:gd name="T22" fmla="*/ 1 w 588"/>
                <a:gd name="T23" fmla="*/ 1 h 656"/>
                <a:gd name="T24" fmla="*/ 1 w 588"/>
                <a:gd name="T25" fmla="*/ 0 h 656"/>
                <a:gd name="T26" fmla="*/ 1 w 588"/>
                <a:gd name="T27" fmla="*/ 1 h 656"/>
                <a:gd name="T28" fmla="*/ 1 w 588"/>
                <a:gd name="T29" fmla="*/ 1 h 656"/>
                <a:gd name="T30" fmla="*/ 1 w 588"/>
                <a:gd name="T31" fmla="*/ 1 h 656"/>
                <a:gd name="T32" fmla="*/ 1 w 588"/>
                <a:gd name="T33" fmla="*/ 1 h 656"/>
                <a:gd name="T34" fmla="*/ 1 w 588"/>
                <a:gd name="T35" fmla="*/ 1 h 656"/>
                <a:gd name="T36" fmla="*/ 1 w 588"/>
                <a:gd name="T37" fmla="*/ 1 h 656"/>
                <a:gd name="T38" fmla="*/ 1 w 588"/>
                <a:gd name="T39" fmla="*/ 1 h 656"/>
                <a:gd name="T40" fmla="*/ 0 w 588"/>
                <a:gd name="T41" fmla="*/ 1 h 656"/>
                <a:gd name="T42" fmla="*/ 1 w 588"/>
                <a:gd name="T43" fmla="*/ 1 h 656"/>
                <a:gd name="T44" fmla="*/ 1 w 588"/>
                <a:gd name="T45" fmla="*/ 1 h 656"/>
                <a:gd name="T46" fmla="*/ 1 w 588"/>
                <a:gd name="T47" fmla="*/ 1 h 656"/>
                <a:gd name="T48" fmla="*/ 1 w 588"/>
                <a:gd name="T49" fmla="*/ 1 h 6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88"/>
                <a:gd name="T76" fmla="*/ 0 h 656"/>
                <a:gd name="T77" fmla="*/ 588 w 588"/>
                <a:gd name="T78" fmla="*/ 656 h 65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88" h="656">
                  <a:moveTo>
                    <a:pt x="152" y="656"/>
                  </a:moveTo>
                  <a:lnTo>
                    <a:pt x="193" y="581"/>
                  </a:lnTo>
                  <a:lnTo>
                    <a:pt x="199" y="550"/>
                  </a:lnTo>
                  <a:lnTo>
                    <a:pt x="198" y="520"/>
                  </a:lnTo>
                  <a:lnTo>
                    <a:pt x="518" y="171"/>
                  </a:lnTo>
                  <a:lnTo>
                    <a:pt x="536" y="168"/>
                  </a:lnTo>
                  <a:lnTo>
                    <a:pt x="558" y="142"/>
                  </a:lnTo>
                  <a:lnTo>
                    <a:pt x="564" y="121"/>
                  </a:lnTo>
                  <a:lnTo>
                    <a:pt x="587" y="93"/>
                  </a:lnTo>
                  <a:lnTo>
                    <a:pt x="588" y="84"/>
                  </a:lnTo>
                  <a:lnTo>
                    <a:pt x="582" y="68"/>
                  </a:lnTo>
                  <a:lnTo>
                    <a:pt x="556" y="33"/>
                  </a:lnTo>
                  <a:lnTo>
                    <a:pt x="506" y="0"/>
                  </a:lnTo>
                  <a:lnTo>
                    <a:pt x="475" y="32"/>
                  </a:lnTo>
                  <a:lnTo>
                    <a:pt x="463" y="36"/>
                  </a:lnTo>
                  <a:lnTo>
                    <a:pt x="436" y="64"/>
                  </a:lnTo>
                  <a:lnTo>
                    <a:pt x="434" y="81"/>
                  </a:lnTo>
                  <a:lnTo>
                    <a:pt x="118" y="421"/>
                  </a:lnTo>
                  <a:lnTo>
                    <a:pt x="85" y="420"/>
                  </a:lnTo>
                  <a:lnTo>
                    <a:pt x="54" y="428"/>
                  </a:lnTo>
                  <a:lnTo>
                    <a:pt x="0" y="465"/>
                  </a:lnTo>
                  <a:lnTo>
                    <a:pt x="50" y="496"/>
                  </a:lnTo>
                  <a:lnTo>
                    <a:pt x="94" y="540"/>
                  </a:lnTo>
                  <a:lnTo>
                    <a:pt x="152" y="654"/>
                  </a:lnTo>
                  <a:lnTo>
                    <a:pt x="152" y="656"/>
                  </a:lnTo>
                  <a:close/>
                </a:path>
              </a:pathLst>
            </a:custGeom>
            <a:solidFill>
              <a:srgbClr val="A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59" name="Freeform 17"/>
            <p:cNvSpPr>
              <a:spLocks/>
            </p:cNvSpPr>
            <p:nvPr/>
          </p:nvSpPr>
          <p:spPr bwMode="auto">
            <a:xfrm>
              <a:off x="3581" y="2254"/>
              <a:ext cx="187" cy="200"/>
            </a:xfrm>
            <a:custGeom>
              <a:avLst/>
              <a:gdLst>
                <a:gd name="T0" fmla="*/ 1 w 374"/>
                <a:gd name="T1" fmla="*/ 1 h 400"/>
                <a:gd name="T2" fmla="*/ 1 w 374"/>
                <a:gd name="T3" fmla="*/ 1 h 400"/>
                <a:gd name="T4" fmla="*/ 1 w 374"/>
                <a:gd name="T5" fmla="*/ 1 h 400"/>
                <a:gd name="T6" fmla="*/ 0 w 374"/>
                <a:gd name="T7" fmla="*/ 1 h 400"/>
                <a:gd name="T8" fmla="*/ 1 w 374"/>
                <a:gd name="T9" fmla="*/ 0 h 400"/>
                <a:gd name="T10" fmla="*/ 1 w 374"/>
                <a:gd name="T11" fmla="*/ 1 h 400"/>
                <a:gd name="T12" fmla="*/ 1 w 374"/>
                <a:gd name="T13" fmla="*/ 1 h 400"/>
                <a:gd name="T14" fmla="*/ 1 w 374"/>
                <a:gd name="T15" fmla="*/ 1 h 400"/>
                <a:gd name="T16" fmla="*/ 1 w 374"/>
                <a:gd name="T17" fmla="*/ 1 h 400"/>
                <a:gd name="T18" fmla="*/ 1 w 374"/>
                <a:gd name="T19" fmla="*/ 1 h 400"/>
                <a:gd name="T20" fmla="*/ 1 w 374"/>
                <a:gd name="T21" fmla="*/ 1 h 400"/>
                <a:gd name="T22" fmla="*/ 1 w 374"/>
                <a:gd name="T23" fmla="*/ 1 h 400"/>
                <a:gd name="T24" fmla="*/ 1 w 374"/>
                <a:gd name="T25" fmla="*/ 1 h 4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74"/>
                <a:gd name="T40" fmla="*/ 0 h 400"/>
                <a:gd name="T41" fmla="*/ 374 w 374"/>
                <a:gd name="T42" fmla="*/ 400 h 4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74" h="400">
                  <a:moveTo>
                    <a:pt x="342" y="42"/>
                  </a:moveTo>
                  <a:lnTo>
                    <a:pt x="325" y="29"/>
                  </a:lnTo>
                  <a:lnTo>
                    <a:pt x="19" y="358"/>
                  </a:lnTo>
                  <a:lnTo>
                    <a:pt x="0" y="345"/>
                  </a:lnTo>
                  <a:lnTo>
                    <a:pt x="321" y="0"/>
                  </a:lnTo>
                  <a:lnTo>
                    <a:pt x="352" y="16"/>
                  </a:lnTo>
                  <a:lnTo>
                    <a:pt x="374" y="49"/>
                  </a:lnTo>
                  <a:lnTo>
                    <a:pt x="51" y="400"/>
                  </a:lnTo>
                  <a:lnTo>
                    <a:pt x="42" y="386"/>
                  </a:lnTo>
                  <a:lnTo>
                    <a:pt x="108" y="315"/>
                  </a:lnTo>
                  <a:lnTo>
                    <a:pt x="116" y="303"/>
                  </a:lnTo>
                  <a:lnTo>
                    <a:pt x="117" y="287"/>
                  </a:lnTo>
                  <a:lnTo>
                    <a:pt x="342" y="4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60" name="Freeform 18"/>
            <p:cNvSpPr>
              <a:spLocks/>
            </p:cNvSpPr>
            <p:nvPr/>
          </p:nvSpPr>
          <p:spPr bwMode="auto">
            <a:xfrm>
              <a:off x="3584" y="2466"/>
              <a:ext cx="21" cy="53"/>
            </a:xfrm>
            <a:custGeom>
              <a:avLst/>
              <a:gdLst>
                <a:gd name="T0" fmla="*/ 0 w 43"/>
                <a:gd name="T1" fmla="*/ 1 h 106"/>
                <a:gd name="T2" fmla="*/ 0 w 43"/>
                <a:gd name="T3" fmla="*/ 1 h 106"/>
                <a:gd name="T4" fmla="*/ 0 w 43"/>
                <a:gd name="T5" fmla="*/ 1 h 106"/>
                <a:gd name="T6" fmla="*/ 0 w 43"/>
                <a:gd name="T7" fmla="*/ 1 h 106"/>
                <a:gd name="T8" fmla="*/ 0 w 43"/>
                <a:gd name="T9" fmla="*/ 0 h 106"/>
                <a:gd name="T10" fmla="*/ 0 w 43"/>
                <a:gd name="T11" fmla="*/ 1 h 106"/>
                <a:gd name="T12" fmla="*/ 0 w 43"/>
                <a:gd name="T13" fmla="*/ 1 h 106"/>
                <a:gd name="T14" fmla="*/ 0 w 43"/>
                <a:gd name="T15" fmla="*/ 1 h 106"/>
                <a:gd name="T16" fmla="*/ 0 w 43"/>
                <a:gd name="T17" fmla="*/ 1 h 106"/>
                <a:gd name="T18" fmla="*/ 0 w 43"/>
                <a:gd name="T19" fmla="*/ 1 h 1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"/>
                <a:gd name="T31" fmla="*/ 0 h 106"/>
                <a:gd name="T32" fmla="*/ 43 w 43"/>
                <a:gd name="T33" fmla="*/ 106 h 1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" h="106">
                  <a:moveTo>
                    <a:pt x="0" y="79"/>
                  </a:moveTo>
                  <a:lnTo>
                    <a:pt x="25" y="56"/>
                  </a:lnTo>
                  <a:lnTo>
                    <a:pt x="37" y="30"/>
                  </a:lnTo>
                  <a:lnTo>
                    <a:pt x="39" y="9"/>
                  </a:lnTo>
                  <a:lnTo>
                    <a:pt x="39" y="0"/>
                  </a:lnTo>
                  <a:lnTo>
                    <a:pt x="42" y="24"/>
                  </a:lnTo>
                  <a:lnTo>
                    <a:pt x="43" y="49"/>
                  </a:lnTo>
                  <a:lnTo>
                    <a:pt x="13" y="106"/>
                  </a:lnTo>
                  <a:lnTo>
                    <a:pt x="8" y="94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FF4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61" name="Freeform 19"/>
            <p:cNvSpPr>
              <a:spLocks/>
            </p:cNvSpPr>
            <p:nvPr/>
          </p:nvSpPr>
          <p:spPr bwMode="auto">
            <a:xfrm>
              <a:off x="3616" y="2371"/>
              <a:ext cx="17" cy="25"/>
            </a:xfrm>
            <a:custGeom>
              <a:avLst/>
              <a:gdLst>
                <a:gd name="T0" fmla="*/ 1 w 32"/>
                <a:gd name="T1" fmla="*/ 0 h 51"/>
                <a:gd name="T2" fmla="*/ 0 w 32"/>
                <a:gd name="T3" fmla="*/ 0 h 51"/>
                <a:gd name="T4" fmla="*/ 1 w 32"/>
                <a:gd name="T5" fmla="*/ 0 h 51"/>
                <a:gd name="T6" fmla="*/ 1 w 32"/>
                <a:gd name="T7" fmla="*/ 0 h 51"/>
                <a:gd name="T8" fmla="*/ 1 w 32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1"/>
                <a:gd name="T17" fmla="*/ 32 w 32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1">
                  <a:moveTo>
                    <a:pt x="30" y="51"/>
                  </a:moveTo>
                  <a:lnTo>
                    <a:pt x="0" y="15"/>
                  </a:lnTo>
                  <a:lnTo>
                    <a:pt x="1" y="0"/>
                  </a:lnTo>
                  <a:lnTo>
                    <a:pt x="32" y="33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C2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62" name="Freeform 20"/>
            <p:cNvSpPr>
              <a:spLocks/>
            </p:cNvSpPr>
            <p:nvPr/>
          </p:nvSpPr>
          <p:spPr bwMode="auto">
            <a:xfrm>
              <a:off x="3617" y="2334"/>
              <a:ext cx="48" cy="53"/>
            </a:xfrm>
            <a:custGeom>
              <a:avLst/>
              <a:gdLst>
                <a:gd name="T0" fmla="*/ 0 w 96"/>
                <a:gd name="T1" fmla="*/ 1 h 105"/>
                <a:gd name="T2" fmla="*/ 1 w 96"/>
                <a:gd name="T3" fmla="*/ 0 h 105"/>
                <a:gd name="T4" fmla="*/ 1 w 96"/>
                <a:gd name="T5" fmla="*/ 1 h 105"/>
                <a:gd name="T6" fmla="*/ 1 w 96"/>
                <a:gd name="T7" fmla="*/ 1 h 105"/>
                <a:gd name="T8" fmla="*/ 0 w 96"/>
                <a:gd name="T9" fmla="*/ 1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05"/>
                <a:gd name="T17" fmla="*/ 96 w 96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05">
                  <a:moveTo>
                    <a:pt x="0" y="72"/>
                  </a:moveTo>
                  <a:lnTo>
                    <a:pt x="64" y="0"/>
                  </a:lnTo>
                  <a:lnTo>
                    <a:pt x="96" y="35"/>
                  </a:lnTo>
                  <a:lnTo>
                    <a:pt x="31" y="10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63" name="Freeform 21"/>
            <p:cNvSpPr>
              <a:spLocks/>
            </p:cNvSpPr>
            <p:nvPr/>
          </p:nvSpPr>
          <p:spPr bwMode="auto">
            <a:xfrm>
              <a:off x="3631" y="2352"/>
              <a:ext cx="39" cy="44"/>
            </a:xfrm>
            <a:custGeom>
              <a:avLst/>
              <a:gdLst>
                <a:gd name="T0" fmla="*/ 0 w 78"/>
                <a:gd name="T1" fmla="*/ 1 h 88"/>
                <a:gd name="T2" fmla="*/ 1 w 78"/>
                <a:gd name="T3" fmla="*/ 1 h 88"/>
                <a:gd name="T4" fmla="*/ 1 w 78"/>
                <a:gd name="T5" fmla="*/ 0 h 88"/>
                <a:gd name="T6" fmla="*/ 1 w 78"/>
                <a:gd name="T7" fmla="*/ 1 h 88"/>
                <a:gd name="T8" fmla="*/ 0 w 78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88"/>
                <a:gd name="T17" fmla="*/ 78 w 78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88">
                  <a:moveTo>
                    <a:pt x="0" y="88"/>
                  </a:moveTo>
                  <a:lnTo>
                    <a:pt x="2" y="70"/>
                  </a:lnTo>
                  <a:lnTo>
                    <a:pt x="67" y="0"/>
                  </a:lnTo>
                  <a:lnTo>
                    <a:pt x="78" y="4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64" name="Freeform 22"/>
            <p:cNvSpPr>
              <a:spLocks/>
            </p:cNvSpPr>
            <p:nvPr/>
          </p:nvSpPr>
          <p:spPr bwMode="auto">
            <a:xfrm>
              <a:off x="3649" y="2334"/>
              <a:ext cx="21" cy="20"/>
            </a:xfrm>
            <a:custGeom>
              <a:avLst/>
              <a:gdLst>
                <a:gd name="T0" fmla="*/ 0 w 43"/>
                <a:gd name="T1" fmla="*/ 0 h 39"/>
                <a:gd name="T2" fmla="*/ 0 w 43"/>
                <a:gd name="T3" fmla="*/ 1 h 39"/>
                <a:gd name="T4" fmla="*/ 0 w 43"/>
                <a:gd name="T5" fmla="*/ 1 h 39"/>
                <a:gd name="T6" fmla="*/ 0 w 43"/>
                <a:gd name="T7" fmla="*/ 1 h 39"/>
                <a:gd name="T8" fmla="*/ 0 w 43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39"/>
                <a:gd name="T17" fmla="*/ 43 w 43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39">
                  <a:moveTo>
                    <a:pt x="0" y="0"/>
                  </a:moveTo>
                  <a:lnTo>
                    <a:pt x="7" y="5"/>
                  </a:lnTo>
                  <a:lnTo>
                    <a:pt x="43" y="39"/>
                  </a:lnTo>
                  <a:lnTo>
                    <a:pt x="32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65" name="Freeform 23"/>
            <p:cNvSpPr>
              <a:spLocks/>
            </p:cNvSpPr>
            <p:nvPr/>
          </p:nvSpPr>
          <p:spPr bwMode="auto">
            <a:xfrm>
              <a:off x="3617" y="2289"/>
              <a:ext cx="159" cy="174"/>
            </a:xfrm>
            <a:custGeom>
              <a:avLst/>
              <a:gdLst>
                <a:gd name="T0" fmla="*/ 0 w 318"/>
                <a:gd name="T1" fmla="*/ 1 h 346"/>
                <a:gd name="T2" fmla="*/ 1 w 318"/>
                <a:gd name="T3" fmla="*/ 1 h 346"/>
                <a:gd name="T4" fmla="*/ 1 w 318"/>
                <a:gd name="T5" fmla="*/ 1 h 346"/>
                <a:gd name="T6" fmla="*/ 1 w 318"/>
                <a:gd name="T7" fmla="*/ 0 h 346"/>
                <a:gd name="T8" fmla="*/ 0 w 318"/>
                <a:gd name="T9" fmla="*/ 1 h 3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8"/>
                <a:gd name="T16" fmla="*/ 0 h 346"/>
                <a:gd name="T17" fmla="*/ 318 w 318"/>
                <a:gd name="T18" fmla="*/ 346 h 3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8" h="346">
                  <a:moveTo>
                    <a:pt x="0" y="340"/>
                  </a:moveTo>
                  <a:lnTo>
                    <a:pt x="5" y="346"/>
                  </a:lnTo>
                  <a:lnTo>
                    <a:pt x="318" y="3"/>
                  </a:lnTo>
                  <a:lnTo>
                    <a:pt x="316" y="0"/>
                  </a:lnTo>
                  <a:lnTo>
                    <a:pt x="0" y="340"/>
                  </a:lnTo>
                  <a:close/>
                </a:path>
              </a:pathLst>
            </a:custGeom>
            <a:solidFill>
              <a:srgbClr val="FF4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66" name="Freeform 24"/>
            <p:cNvSpPr>
              <a:spLocks/>
            </p:cNvSpPr>
            <p:nvPr/>
          </p:nvSpPr>
          <p:spPr bwMode="auto">
            <a:xfrm>
              <a:off x="3512" y="2447"/>
              <a:ext cx="78" cy="111"/>
            </a:xfrm>
            <a:custGeom>
              <a:avLst/>
              <a:gdLst>
                <a:gd name="T0" fmla="*/ 1 w 156"/>
                <a:gd name="T1" fmla="*/ 1 h 222"/>
                <a:gd name="T2" fmla="*/ 1 w 156"/>
                <a:gd name="T3" fmla="*/ 1 h 222"/>
                <a:gd name="T4" fmla="*/ 1 w 156"/>
                <a:gd name="T5" fmla="*/ 1 h 222"/>
                <a:gd name="T6" fmla="*/ 1 w 156"/>
                <a:gd name="T7" fmla="*/ 1 h 222"/>
                <a:gd name="T8" fmla="*/ 1 w 156"/>
                <a:gd name="T9" fmla="*/ 1 h 222"/>
                <a:gd name="T10" fmla="*/ 0 w 156"/>
                <a:gd name="T11" fmla="*/ 1 h 222"/>
                <a:gd name="T12" fmla="*/ 1 w 156"/>
                <a:gd name="T13" fmla="*/ 0 h 222"/>
                <a:gd name="T14" fmla="*/ 1 w 156"/>
                <a:gd name="T15" fmla="*/ 1 h 222"/>
                <a:gd name="T16" fmla="*/ 1 w 156"/>
                <a:gd name="T17" fmla="*/ 1 h 222"/>
                <a:gd name="T18" fmla="*/ 1 w 156"/>
                <a:gd name="T19" fmla="*/ 1 h 222"/>
                <a:gd name="T20" fmla="*/ 1 w 156"/>
                <a:gd name="T21" fmla="*/ 1 h 222"/>
                <a:gd name="T22" fmla="*/ 1 w 156"/>
                <a:gd name="T23" fmla="*/ 1 h 2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6"/>
                <a:gd name="T37" fmla="*/ 0 h 222"/>
                <a:gd name="T38" fmla="*/ 156 w 156"/>
                <a:gd name="T39" fmla="*/ 222 h 22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6" h="222">
                  <a:moveTo>
                    <a:pt x="125" y="215"/>
                  </a:moveTo>
                  <a:lnTo>
                    <a:pt x="150" y="187"/>
                  </a:lnTo>
                  <a:lnTo>
                    <a:pt x="127" y="132"/>
                  </a:lnTo>
                  <a:lnTo>
                    <a:pt x="83" y="68"/>
                  </a:lnTo>
                  <a:lnTo>
                    <a:pt x="47" y="33"/>
                  </a:lnTo>
                  <a:lnTo>
                    <a:pt x="0" y="4"/>
                  </a:lnTo>
                  <a:lnTo>
                    <a:pt x="6" y="0"/>
                  </a:lnTo>
                  <a:lnTo>
                    <a:pt x="92" y="67"/>
                  </a:lnTo>
                  <a:lnTo>
                    <a:pt x="130" y="124"/>
                  </a:lnTo>
                  <a:lnTo>
                    <a:pt x="156" y="185"/>
                  </a:lnTo>
                  <a:lnTo>
                    <a:pt x="125" y="222"/>
                  </a:lnTo>
                  <a:lnTo>
                    <a:pt x="125" y="215"/>
                  </a:lnTo>
                  <a:close/>
                </a:path>
              </a:pathLst>
            </a:custGeom>
            <a:solidFill>
              <a:srgbClr val="FF4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67" name="Freeform 25"/>
            <p:cNvSpPr>
              <a:spLocks/>
            </p:cNvSpPr>
            <p:nvPr/>
          </p:nvSpPr>
          <p:spPr bwMode="auto">
            <a:xfrm>
              <a:off x="3116" y="2595"/>
              <a:ext cx="313" cy="62"/>
            </a:xfrm>
            <a:custGeom>
              <a:avLst/>
              <a:gdLst>
                <a:gd name="T0" fmla="*/ 0 w 628"/>
                <a:gd name="T1" fmla="*/ 1 h 123"/>
                <a:gd name="T2" fmla="*/ 0 w 628"/>
                <a:gd name="T3" fmla="*/ 0 h 123"/>
                <a:gd name="T4" fmla="*/ 0 w 628"/>
                <a:gd name="T5" fmla="*/ 1 h 123"/>
                <a:gd name="T6" fmla="*/ 0 w 628"/>
                <a:gd name="T7" fmla="*/ 1 h 123"/>
                <a:gd name="T8" fmla="*/ 0 w 628"/>
                <a:gd name="T9" fmla="*/ 1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8"/>
                <a:gd name="T16" fmla="*/ 0 h 123"/>
                <a:gd name="T17" fmla="*/ 628 w 628"/>
                <a:gd name="T18" fmla="*/ 123 h 1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8" h="123">
                  <a:moveTo>
                    <a:pt x="0" y="45"/>
                  </a:moveTo>
                  <a:lnTo>
                    <a:pt x="143" y="0"/>
                  </a:lnTo>
                  <a:lnTo>
                    <a:pt x="628" y="47"/>
                  </a:lnTo>
                  <a:lnTo>
                    <a:pt x="547" y="123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68" name="Freeform 26"/>
            <p:cNvSpPr>
              <a:spLocks/>
            </p:cNvSpPr>
            <p:nvPr/>
          </p:nvSpPr>
          <p:spPr bwMode="auto">
            <a:xfrm>
              <a:off x="3388" y="2744"/>
              <a:ext cx="178" cy="219"/>
            </a:xfrm>
            <a:custGeom>
              <a:avLst/>
              <a:gdLst>
                <a:gd name="T0" fmla="*/ 0 w 357"/>
                <a:gd name="T1" fmla="*/ 1 h 436"/>
                <a:gd name="T2" fmla="*/ 0 w 357"/>
                <a:gd name="T3" fmla="*/ 1 h 436"/>
                <a:gd name="T4" fmla="*/ 0 w 357"/>
                <a:gd name="T5" fmla="*/ 1 h 436"/>
                <a:gd name="T6" fmla="*/ 0 w 357"/>
                <a:gd name="T7" fmla="*/ 0 h 436"/>
                <a:gd name="T8" fmla="*/ 0 w 357"/>
                <a:gd name="T9" fmla="*/ 1 h 436"/>
                <a:gd name="T10" fmla="*/ 0 w 357"/>
                <a:gd name="T11" fmla="*/ 1 h 4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7"/>
                <a:gd name="T19" fmla="*/ 0 h 436"/>
                <a:gd name="T20" fmla="*/ 357 w 357"/>
                <a:gd name="T21" fmla="*/ 436 h 4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7" h="436">
                  <a:moveTo>
                    <a:pt x="0" y="296"/>
                  </a:moveTo>
                  <a:lnTo>
                    <a:pt x="0" y="436"/>
                  </a:lnTo>
                  <a:lnTo>
                    <a:pt x="357" y="141"/>
                  </a:lnTo>
                  <a:lnTo>
                    <a:pt x="357" y="0"/>
                  </a:lnTo>
                  <a:lnTo>
                    <a:pt x="164" y="59"/>
                  </a:lnTo>
                  <a:lnTo>
                    <a:pt x="0" y="296"/>
                  </a:lnTo>
                  <a:close/>
                </a:path>
              </a:pathLst>
            </a:cu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69" name="Freeform 27"/>
            <p:cNvSpPr>
              <a:spLocks/>
            </p:cNvSpPr>
            <p:nvPr/>
          </p:nvSpPr>
          <p:spPr bwMode="auto">
            <a:xfrm>
              <a:off x="2997" y="2850"/>
              <a:ext cx="391" cy="113"/>
            </a:xfrm>
            <a:custGeom>
              <a:avLst/>
              <a:gdLst>
                <a:gd name="T0" fmla="*/ 0 w 781"/>
                <a:gd name="T1" fmla="*/ 1 h 225"/>
                <a:gd name="T2" fmla="*/ 0 w 781"/>
                <a:gd name="T3" fmla="*/ 1 h 225"/>
                <a:gd name="T4" fmla="*/ 1 w 781"/>
                <a:gd name="T5" fmla="*/ 1 h 225"/>
                <a:gd name="T6" fmla="*/ 1 w 781"/>
                <a:gd name="T7" fmla="*/ 1 h 225"/>
                <a:gd name="T8" fmla="*/ 1 w 781"/>
                <a:gd name="T9" fmla="*/ 0 h 225"/>
                <a:gd name="T10" fmla="*/ 0 w 781"/>
                <a:gd name="T11" fmla="*/ 1 h 2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1"/>
                <a:gd name="T19" fmla="*/ 0 h 225"/>
                <a:gd name="T20" fmla="*/ 781 w 781"/>
                <a:gd name="T21" fmla="*/ 225 h 2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1" h="225">
                  <a:moveTo>
                    <a:pt x="0" y="8"/>
                  </a:moveTo>
                  <a:lnTo>
                    <a:pt x="0" y="143"/>
                  </a:lnTo>
                  <a:lnTo>
                    <a:pt x="781" y="225"/>
                  </a:lnTo>
                  <a:lnTo>
                    <a:pt x="781" y="71"/>
                  </a:lnTo>
                  <a:lnTo>
                    <a:pt x="7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70" name="Freeform 28"/>
            <p:cNvSpPr>
              <a:spLocks/>
            </p:cNvSpPr>
            <p:nvPr/>
          </p:nvSpPr>
          <p:spPr bwMode="auto">
            <a:xfrm>
              <a:off x="2997" y="2705"/>
              <a:ext cx="569" cy="188"/>
            </a:xfrm>
            <a:custGeom>
              <a:avLst/>
              <a:gdLst>
                <a:gd name="T0" fmla="*/ 0 w 1138"/>
                <a:gd name="T1" fmla="*/ 1 h 375"/>
                <a:gd name="T2" fmla="*/ 1 w 1138"/>
                <a:gd name="T3" fmla="*/ 0 h 375"/>
                <a:gd name="T4" fmla="*/ 1 w 1138"/>
                <a:gd name="T5" fmla="*/ 1 h 375"/>
                <a:gd name="T6" fmla="*/ 1 w 1138"/>
                <a:gd name="T7" fmla="*/ 1 h 375"/>
                <a:gd name="T8" fmla="*/ 0 w 1138"/>
                <a:gd name="T9" fmla="*/ 1 h 3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8"/>
                <a:gd name="T16" fmla="*/ 0 h 375"/>
                <a:gd name="T17" fmla="*/ 1138 w 1138"/>
                <a:gd name="T18" fmla="*/ 375 h 3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8" h="375">
                  <a:moveTo>
                    <a:pt x="0" y="297"/>
                  </a:moveTo>
                  <a:lnTo>
                    <a:pt x="356" y="0"/>
                  </a:lnTo>
                  <a:lnTo>
                    <a:pt x="1138" y="78"/>
                  </a:lnTo>
                  <a:lnTo>
                    <a:pt x="781" y="375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71" name="Freeform 29"/>
            <p:cNvSpPr>
              <a:spLocks/>
            </p:cNvSpPr>
            <p:nvPr/>
          </p:nvSpPr>
          <p:spPr bwMode="auto">
            <a:xfrm>
              <a:off x="3079" y="2638"/>
              <a:ext cx="287" cy="216"/>
            </a:xfrm>
            <a:custGeom>
              <a:avLst/>
              <a:gdLst>
                <a:gd name="T0" fmla="*/ 0 w 572"/>
                <a:gd name="T1" fmla="*/ 0 h 431"/>
                <a:gd name="T2" fmla="*/ 0 w 572"/>
                <a:gd name="T3" fmla="*/ 1 h 431"/>
                <a:gd name="T4" fmla="*/ 1 w 572"/>
                <a:gd name="T5" fmla="*/ 1 h 431"/>
                <a:gd name="T6" fmla="*/ 1 w 572"/>
                <a:gd name="T7" fmla="*/ 1 h 431"/>
                <a:gd name="T8" fmla="*/ 0 w 572"/>
                <a:gd name="T9" fmla="*/ 0 h 4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2"/>
                <a:gd name="T16" fmla="*/ 0 h 431"/>
                <a:gd name="T17" fmla="*/ 572 w 572"/>
                <a:gd name="T18" fmla="*/ 431 h 4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2" h="431">
                  <a:moveTo>
                    <a:pt x="0" y="0"/>
                  </a:moveTo>
                  <a:lnTo>
                    <a:pt x="0" y="373"/>
                  </a:lnTo>
                  <a:lnTo>
                    <a:pt x="572" y="431"/>
                  </a:lnTo>
                  <a:lnTo>
                    <a:pt x="572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72" name="Freeform 30"/>
            <p:cNvSpPr>
              <a:spLocks/>
            </p:cNvSpPr>
            <p:nvPr/>
          </p:nvSpPr>
          <p:spPr bwMode="auto">
            <a:xfrm>
              <a:off x="3079" y="2614"/>
              <a:ext cx="319" cy="54"/>
            </a:xfrm>
            <a:custGeom>
              <a:avLst/>
              <a:gdLst>
                <a:gd name="T0" fmla="*/ 0 w 637"/>
                <a:gd name="T1" fmla="*/ 1 h 108"/>
                <a:gd name="T2" fmla="*/ 1 w 637"/>
                <a:gd name="T3" fmla="*/ 0 h 108"/>
                <a:gd name="T4" fmla="*/ 1 w 637"/>
                <a:gd name="T5" fmla="*/ 1 h 108"/>
                <a:gd name="T6" fmla="*/ 1 w 637"/>
                <a:gd name="T7" fmla="*/ 1 h 108"/>
                <a:gd name="T8" fmla="*/ 0 w 637"/>
                <a:gd name="T9" fmla="*/ 1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08"/>
                <a:gd name="T17" fmla="*/ 637 w 63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08">
                  <a:moveTo>
                    <a:pt x="0" y="49"/>
                  </a:moveTo>
                  <a:lnTo>
                    <a:pt x="56" y="0"/>
                  </a:lnTo>
                  <a:lnTo>
                    <a:pt x="637" y="61"/>
                  </a:lnTo>
                  <a:lnTo>
                    <a:pt x="572" y="108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73" name="Freeform 31"/>
            <p:cNvSpPr>
              <a:spLocks/>
            </p:cNvSpPr>
            <p:nvPr/>
          </p:nvSpPr>
          <p:spPr bwMode="auto">
            <a:xfrm>
              <a:off x="3385" y="2617"/>
              <a:ext cx="44" cy="208"/>
            </a:xfrm>
            <a:custGeom>
              <a:avLst/>
              <a:gdLst>
                <a:gd name="T0" fmla="*/ 0 w 90"/>
                <a:gd name="T1" fmla="*/ 0 h 416"/>
                <a:gd name="T2" fmla="*/ 0 w 90"/>
                <a:gd name="T3" fmla="*/ 1 h 416"/>
                <a:gd name="T4" fmla="*/ 0 w 90"/>
                <a:gd name="T5" fmla="*/ 1 h 416"/>
                <a:gd name="T6" fmla="*/ 0 w 90"/>
                <a:gd name="T7" fmla="*/ 1 h 416"/>
                <a:gd name="T8" fmla="*/ 0 w 90"/>
                <a:gd name="T9" fmla="*/ 0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416"/>
                <a:gd name="T17" fmla="*/ 90 w 90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416">
                  <a:moveTo>
                    <a:pt x="90" y="0"/>
                  </a:moveTo>
                  <a:lnTo>
                    <a:pt x="90" y="274"/>
                  </a:lnTo>
                  <a:lnTo>
                    <a:pt x="6" y="416"/>
                  </a:lnTo>
                  <a:lnTo>
                    <a:pt x="0" y="8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74" name="Freeform 32"/>
            <p:cNvSpPr>
              <a:spLocks/>
            </p:cNvSpPr>
            <p:nvPr/>
          </p:nvSpPr>
          <p:spPr bwMode="auto">
            <a:xfrm>
              <a:off x="3366" y="2623"/>
              <a:ext cx="41" cy="230"/>
            </a:xfrm>
            <a:custGeom>
              <a:avLst/>
              <a:gdLst>
                <a:gd name="T0" fmla="*/ 0 w 83"/>
                <a:gd name="T1" fmla="*/ 0 h 460"/>
                <a:gd name="T2" fmla="*/ 0 w 83"/>
                <a:gd name="T3" fmla="*/ 1 h 460"/>
                <a:gd name="T4" fmla="*/ 0 w 83"/>
                <a:gd name="T5" fmla="*/ 1 h 460"/>
                <a:gd name="T6" fmla="*/ 0 w 83"/>
                <a:gd name="T7" fmla="*/ 1 h 460"/>
                <a:gd name="T8" fmla="*/ 0 w 83"/>
                <a:gd name="T9" fmla="*/ 0 h 4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460"/>
                <a:gd name="T17" fmla="*/ 83 w 83"/>
                <a:gd name="T18" fmla="*/ 460 h 4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460">
                  <a:moveTo>
                    <a:pt x="83" y="0"/>
                  </a:moveTo>
                  <a:lnTo>
                    <a:pt x="65" y="404"/>
                  </a:lnTo>
                  <a:lnTo>
                    <a:pt x="0" y="460"/>
                  </a:lnTo>
                  <a:lnTo>
                    <a:pt x="0" y="9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000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75" name="Freeform 33"/>
            <p:cNvSpPr>
              <a:spLocks/>
            </p:cNvSpPr>
            <p:nvPr/>
          </p:nvSpPr>
          <p:spPr bwMode="auto">
            <a:xfrm>
              <a:off x="3120" y="2590"/>
              <a:ext cx="306" cy="62"/>
            </a:xfrm>
            <a:custGeom>
              <a:avLst/>
              <a:gdLst>
                <a:gd name="T0" fmla="*/ 0 w 613"/>
                <a:gd name="T1" fmla="*/ 1 h 124"/>
                <a:gd name="T2" fmla="*/ 0 w 613"/>
                <a:gd name="T3" fmla="*/ 0 h 124"/>
                <a:gd name="T4" fmla="*/ 0 w 613"/>
                <a:gd name="T5" fmla="*/ 1 h 124"/>
                <a:gd name="T6" fmla="*/ 0 w 613"/>
                <a:gd name="T7" fmla="*/ 1 h 124"/>
                <a:gd name="T8" fmla="*/ 0 w 613"/>
                <a:gd name="T9" fmla="*/ 1 h 1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3"/>
                <a:gd name="T16" fmla="*/ 0 h 124"/>
                <a:gd name="T17" fmla="*/ 613 w 613"/>
                <a:gd name="T18" fmla="*/ 124 h 1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3" h="124">
                  <a:moveTo>
                    <a:pt x="0" y="40"/>
                  </a:moveTo>
                  <a:lnTo>
                    <a:pt x="123" y="0"/>
                  </a:lnTo>
                  <a:lnTo>
                    <a:pt x="613" y="50"/>
                  </a:lnTo>
                  <a:lnTo>
                    <a:pt x="525" y="124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EFEFE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76" name="Freeform 34"/>
            <p:cNvSpPr>
              <a:spLocks/>
            </p:cNvSpPr>
            <p:nvPr/>
          </p:nvSpPr>
          <p:spPr bwMode="auto">
            <a:xfrm>
              <a:off x="3381" y="2741"/>
              <a:ext cx="180" cy="217"/>
            </a:xfrm>
            <a:custGeom>
              <a:avLst/>
              <a:gdLst>
                <a:gd name="T0" fmla="*/ 0 w 359"/>
                <a:gd name="T1" fmla="*/ 0 h 435"/>
                <a:gd name="T2" fmla="*/ 0 w 359"/>
                <a:gd name="T3" fmla="*/ 0 h 435"/>
                <a:gd name="T4" fmla="*/ 1 w 359"/>
                <a:gd name="T5" fmla="*/ 0 h 435"/>
                <a:gd name="T6" fmla="*/ 1 w 359"/>
                <a:gd name="T7" fmla="*/ 0 h 435"/>
                <a:gd name="T8" fmla="*/ 1 w 359"/>
                <a:gd name="T9" fmla="*/ 0 h 435"/>
                <a:gd name="T10" fmla="*/ 0 w 359"/>
                <a:gd name="T11" fmla="*/ 0 h 4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9"/>
                <a:gd name="T19" fmla="*/ 0 h 435"/>
                <a:gd name="T20" fmla="*/ 359 w 359"/>
                <a:gd name="T21" fmla="*/ 435 h 4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9" h="435">
                  <a:moveTo>
                    <a:pt x="0" y="294"/>
                  </a:moveTo>
                  <a:lnTo>
                    <a:pt x="0" y="435"/>
                  </a:lnTo>
                  <a:lnTo>
                    <a:pt x="359" y="138"/>
                  </a:lnTo>
                  <a:lnTo>
                    <a:pt x="359" y="0"/>
                  </a:lnTo>
                  <a:lnTo>
                    <a:pt x="164" y="56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rgbClr val="8F8F8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77" name="Freeform 35"/>
            <p:cNvSpPr>
              <a:spLocks/>
            </p:cNvSpPr>
            <p:nvPr/>
          </p:nvSpPr>
          <p:spPr bwMode="auto">
            <a:xfrm>
              <a:off x="2990" y="2845"/>
              <a:ext cx="391" cy="113"/>
            </a:xfrm>
            <a:custGeom>
              <a:avLst/>
              <a:gdLst>
                <a:gd name="T0" fmla="*/ 0 w 783"/>
                <a:gd name="T1" fmla="*/ 1 h 226"/>
                <a:gd name="T2" fmla="*/ 0 w 783"/>
                <a:gd name="T3" fmla="*/ 1 h 226"/>
                <a:gd name="T4" fmla="*/ 0 w 783"/>
                <a:gd name="T5" fmla="*/ 1 h 226"/>
                <a:gd name="T6" fmla="*/ 0 w 783"/>
                <a:gd name="T7" fmla="*/ 1 h 226"/>
                <a:gd name="T8" fmla="*/ 0 w 783"/>
                <a:gd name="T9" fmla="*/ 0 h 226"/>
                <a:gd name="T10" fmla="*/ 0 w 783"/>
                <a:gd name="T11" fmla="*/ 1 h 2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83"/>
                <a:gd name="T19" fmla="*/ 0 h 226"/>
                <a:gd name="T20" fmla="*/ 783 w 783"/>
                <a:gd name="T21" fmla="*/ 226 h 2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83" h="226">
                  <a:moveTo>
                    <a:pt x="0" y="9"/>
                  </a:moveTo>
                  <a:lnTo>
                    <a:pt x="0" y="144"/>
                  </a:lnTo>
                  <a:lnTo>
                    <a:pt x="783" y="226"/>
                  </a:lnTo>
                  <a:lnTo>
                    <a:pt x="783" y="72"/>
                  </a:lnTo>
                  <a:lnTo>
                    <a:pt x="7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D2D2D2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78" name="Freeform 36"/>
            <p:cNvSpPr>
              <a:spLocks/>
            </p:cNvSpPr>
            <p:nvPr/>
          </p:nvSpPr>
          <p:spPr bwMode="auto">
            <a:xfrm>
              <a:off x="2990" y="2702"/>
              <a:ext cx="571" cy="187"/>
            </a:xfrm>
            <a:custGeom>
              <a:avLst/>
              <a:gdLst>
                <a:gd name="T0" fmla="*/ 0 w 1142"/>
                <a:gd name="T1" fmla="*/ 1 h 374"/>
                <a:gd name="T2" fmla="*/ 1 w 1142"/>
                <a:gd name="T3" fmla="*/ 0 h 374"/>
                <a:gd name="T4" fmla="*/ 1 w 1142"/>
                <a:gd name="T5" fmla="*/ 1 h 374"/>
                <a:gd name="T6" fmla="*/ 1 w 1142"/>
                <a:gd name="T7" fmla="*/ 1 h 374"/>
                <a:gd name="T8" fmla="*/ 0 w 1142"/>
                <a:gd name="T9" fmla="*/ 1 h 3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2"/>
                <a:gd name="T16" fmla="*/ 0 h 374"/>
                <a:gd name="T17" fmla="*/ 1142 w 1142"/>
                <a:gd name="T18" fmla="*/ 374 h 3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2" h="374">
                  <a:moveTo>
                    <a:pt x="0" y="297"/>
                  </a:moveTo>
                  <a:lnTo>
                    <a:pt x="358" y="0"/>
                  </a:lnTo>
                  <a:lnTo>
                    <a:pt x="1142" y="77"/>
                  </a:lnTo>
                  <a:lnTo>
                    <a:pt x="783" y="374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EFEFE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79" name="Oval 37"/>
            <p:cNvSpPr>
              <a:spLocks noChangeArrowheads="1"/>
            </p:cNvSpPr>
            <p:nvPr/>
          </p:nvSpPr>
          <p:spPr bwMode="auto">
            <a:xfrm>
              <a:off x="3123" y="2744"/>
              <a:ext cx="262" cy="102"/>
            </a:xfrm>
            <a:prstGeom prst="ellipse">
              <a:avLst/>
            </a:prstGeom>
            <a:solidFill>
              <a:srgbClr val="8F8F8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Line 38"/>
            <p:cNvSpPr>
              <a:spLocks noChangeShapeType="1"/>
            </p:cNvSpPr>
            <p:nvPr/>
          </p:nvSpPr>
          <p:spPr bwMode="auto">
            <a:xfrm flipV="1">
              <a:off x="3074" y="2609"/>
              <a:ext cx="30" cy="2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81" name="Freeform 39"/>
            <p:cNvSpPr>
              <a:spLocks/>
            </p:cNvSpPr>
            <p:nvPr/>
          </p:nvSpPr>
          <p:spPr bwMode="auto">
            <a:xfrm>
              <a:off x="3074" y="2633"/>
              <a:ext cx="286" cy="217"/>
            </a:xfrm>
            <a:custGeom>
              <a:avLst/>
              <a:gdLst>
                <a:gd name="T0" fmla="*/ 0 w 571"/>
                <a:gd name="T1" fmla="*/ 0 h 434"/>
                <a:gd name="T2" fmla="*/ 0 w 571"/>
                <a:gd name="T3" fmla="*/ 1 h 434"/>
                <a:gd name="T4" fmla="*/ 1 w 571"/>
                <a:gd name="T5" fmla="*/ 1 h 434"/>
                <a:gd name="T6" fmla="*/ 1 w 571"/>
                <a:gd name="T7" fmla="*/ 1 h 434"/>
                <a:gd name="T8" fmla="*/ 0 w 571"/>
                <a:gd name="T9" fmla="*/ 0 h 4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1"/>
                <a:gd name="T16" fmla="*/ 0 h 434"/>
                <a:gd name="T17" fmla="*/ 571 w 571"/>
                <a:gd name="T18" fmla="*/ 434 h 4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1" h="434">
                  <a:moveTo>
                    <a:pt x="0" y="0"/>
                  </a:moveTo>
                  <a:lnTo>
                    <a:pt x="0" y="376"/>
                  </a:lnTo>
                  <a:lnTo>
                    <a:pt x="571" y="434"/>
                  </a:lnTo>
                  <a:lnTo>
                    <a:pt x="571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2D2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82" name="Freeform 40"/>
            <p:cNvSpPr>
              <a:spLocks/>
            </p:cNvSpPr>
            <p:nvPr/>
          </p:nvSpPr>
          <p:spPr bwMode="auto">
            <a:xfrm>
              <a:off x="3074" y="2609"/>
              <a:ext cx="318" cy="54"/>
            </a:xfrm>
            <a:custGeom>
              <a:avLst/>
              <a:gdLst>
                <a:gd name="T0" fmla="*/ 0 w 636"/>
                <a:gd name="T1" fmla="*/ 1 h 108"/>
                <a:gd name="T2" fmla="*/ 1 w 636"/>
                <a:gd name="T3" fmla="*/ 0 h 108"/>
                <a:gd name="T4" fmla="*/ 1 w 636"/>
                <a:gd name="T5" fmla="*/ 1 h 108"/>
                <a:gd name="T6" fmla="*/ 1 w 636"/>
                <a:gd name="T7" fmla="*/ 1 h 108"/>
                <a:gd name="T8" fmla="*/ 0 w 636"/>
                <a:gd name="T9" fmla="*/ 1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108"/>
                <a:gd name="T17" fmla="*/ 636 w 636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108">
                  <a:moveTo>
                    <a:pt x="0" y="48"/>
                  </a:moveTo>
                  <a:lnTo>
                    <a:pt x="58" y="0"/>
                  </a:lnTo>
                  <a:lnTo>
                    <a:pt x="636" y="62"/>
                  </a:lnTo>
                  <a:lnTo>
                    <a:pt x="571" y="10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EFEFE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83" name="Freeform 41"/>
            <p:cNvSpPr>
              <a:spLocks/>
            </p:cNvSpPr>
            <p:nvPr/>
          </p:nvSpPr>
          <p:spPr bwMode="auto">
            <a:xfrm>
              <a:off x="3379" y="2613"/>
              <a:ext cx="45" cy="208"/>
            </a:xfrm>
            <a:custGeom>
              <a:avLst/>
              <a:gdLst>
                <a:gd name="T0" fmla="*/ 1 w 90"/>
                <a:gd name="T1" fmla="*/ 0 h 417"/>
                <a:gd name="T2" fmla="*/ 1 w 90"/>
                <a:gd name="T3" fmla="*/ 0 h 417"/>
                <a:gd name="T4" fmla="*/ 1 w 90"/>
                <a:gd name="T5" fmla="*/ 0 h 417"/>
                <a:gd name="T6" fmla="*/ 0 w 90"/>
                <a:gd name="T7" fmla="*/ 0 h 417"/>
                <a:gd name="T8" fmla="*/ 1 w 90"/>
                <a:gd name="T9" fmla="*/ 0 h 4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417"/>
                <a:gd name="T17" fmla="*/ 90 w 90"/>
                <a:gd name="T18" fmla="*/ 417 h 4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417">
                  <a:moveTo>
                    <a:pt x="90" y="0"/>
                  </a:moveTo>
                  <a:lnTo>
                    <a:pt x="90" y="274"/>
                  </a:lnTo>
                  <a:lnTo>
                    <a:pt x="5" y="417"/>
                  </a:lnTo>
                  <a:lnTo>
                    <a:pt x="0" y="7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8F8F8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84" name="Freeform 42"/>
            <p:cNvSpPr>
              <a:spLocks/>
            </p:cNvSpPr>
            <p:nvPr/>
          </p:nvSpPr>
          <p:spPr bwMode="auto">
            <a:xfrm>
              <a:off x="3360" y="2640"/>
              <a:ext cx="34" cy="209"/>
            </a:xfrm>
            <a:custGeom>
              <a:avLst/>
              <a:gdLst>
                <a:gd name="T0" fmla="*/ 1 w 68"/>
                <a:gd name="T1" fmla="*/ 0 h 417"/>
                <a:gd name="T2" fmla="*/ 1 w 68"/>
                <a:gd name="T3" fmla="*/ 1 h 417"/>
                <a:gd name="T4" fmla="*/ 0 w 68"/>
                <a:gd name="T5" fmla="*/ 1 h 417"/>
                <a:gd name="T6" fmla="*/ 1 w 68"/>
                <a:gd name="T7" fmla="*/ 1 h 417"/>
                <a:gd name="T8" fmla="*/ 1 w 68"/>
                <a:gd name="T9" fmla="*/ 0 h 4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417"/>
                <a:gd name="T17" fmla="*/ 68 w 68"/>
                <a:gd name="T18" fmla="*/ 417 h 4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417">
                  <a:moveTo>
                    <a:pt x="68" y="0"/>
                  </a:moveTo>
                  <a:lnTo>
                    <a:pt x="65" y="362"/>
                  </a:lnTo>
                  <a:lnTo>
                    <a:pt x="0" y="417"/>
                  </a:lnTo>
                  <a:lnTo>
                    <a:pt x="3" y="4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8F8F8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85" name="Freeform 43"/>
            <p:cNvSpPr>
              <a:spLocks/>
            </p:cNvSpPr>
            <p:nvPr/>
          </p:nvSpPr>
          <p:spPr bwMode="auto">
            <a:xfrm>
              <a:off x="3103" y="2663"/>
              <a:ext cx="226" cy="154"/>
            </a:xfrm>
            <a:custGeom>
              <a:avLst/>
              <a:gdLst>
                <a:gd name="T0" fmla="*/ 0 w 452"/>
                <a:gd name="T1" fmla="*/ 0 h 307"/>
                <a:gd name="T2" fmla="*/ 1 w 452"/>
                <a:gd name="T3" fmla="*/ 1 h 307"/>
                <a:gd name="T4" fmla="*/ 1 w 452"/>
                <a:gd name="T5" fmla="*/ 1 h 307"/>
                <a:gd name="T6" fmla="*/ 0 w 452"/>
                <a:gd name="T7" fmla="*/ 1 h 307"/>
                <a:gd name="T8" fmla="*/ 0 w 452"/>
                <a:gd name="T9" fmla="*/ 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2"/>
                <a:gd name="T16" fmla="*/ 0 h 307"/>
                <a:gd name="T17" fmla="*/ 452 w 452"/>
                <a:gd name="T18" fmla="*/ 307 h 3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2" h="307">
                  <a:moveTo>
                    <a:pt x="0" y="0"/>
                  </a:moveTo>
                  <a:lnTo>
                    <a:pt x="452" y="43"/>
                  </a:lnTo>
                  <a:lnTo>
                    <a:pt x="452" y="307"/>
                  </a:lnTo>
                  <a:lnTo>
                    <a:pt x="0" y="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86" name="Freeform 44"/>
            <p:cNvSpPr>
              <a:spLocks/>
            </p:cNvSpPr>
            <p:nvPr/>
          </p:nvSpPr>
          <p:spPr bwMode="auto">
            <a:xfrm>
              <a:off x="3110" y="2664"/>
              <a:ext cx="219" cy="148"/>
            </a:xfrm>
            <a:custGeom>
              <a:avLst/>
              <a:gdLst>
                <a:gd name="T0" fmla="*/ 0 w 438"/>
                <a:gd name="T1" fmla="*/ 0 h 297"/>
                <a:gd name="T2" fmla="*/ 1 w 438"/>
                <a:gd name="T3" fmla="*/ 0 h 297"/>
                <a:gd name="T4" fmla="*/ 1 w 438"/>
                <a:gd name="T5" fmla="*/ 0 h 297"/>
                <a:gd name="T6" fmla="*/ 0 w 438"/>
                <a:gd name="T7" fmla="*/ 0 h 297"/>
                <a:gd name="T8" fmla="*/ 0 w 438"/>
                <a:gd name="T9" fmla="*/ 0 h 2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8"/>
                <a:gd name="T16" fmla="*/ 0 h 297"/>
                <a:gd name="T17" fmla="*/ 438 w 438"/>
                <a:gd name="T18" fmla="*/ 297 h 2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8" h="297">
                  <a:moveTo>
                    <a:pt x="0" y="0"/>
                  </a:moveTo>
                  <a:lnTo>
                    <a:pt x="438" y="41"/>
                  </a:lnTo>
                  <a:lnTo>
                    <a:pt x="438" y="297"/>
                  </a:lnTo>
                  <a:lnTo>
                    <a:pt x="0" y="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87" name="Freeform 45"/>
            <p:cNvSpPr>
              <a:spLocks/>
            </p:cNvSpPr>
            <p:nvPr/>
          </p:nvSpPr>
          <p:spPr bwMode="auto">
            <a:xfrm>
              <a:off x="3392" y="2614"/>
              <a:ext cx="32" cy="190"/>
            </a:xfrm>
            <a:custGeom>
              <a:avLst/>
              <a:gdLst>
                <a:gd name="T0" fmla="*/ 0 w 63"/>
                <a:gd name="T1" fmla="*/ 1 h 379"/>
                <a:gd name="T2" fmla="*/ 0 w 63"/>
                <a:gd name="T3" fmla="*/ 1 h 379"/>
                <a:gd name="T4" fmla="*/ 1 w 63"/>
                <a:gd name="T5" fmla="*/ 0 h 379"/>
                <a:gd name="T6" fmla="*/ 1 w 63"/>
                <a:gd name="T7" fmla="*/ 1 h 379"/>
                <a:gd name="T8" fmla="*/ 0 w 63"/>
                <a:gd name="T9" fmla="*/ 1 h 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379"/>
                <a:gd name="T17" fmla="*/ 63 w 63"/>
                <a:gd name="T18" fmla="*/ 379 h 3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379">
                  <a:moveTo>
                    <a:pt x="0" y="379"/>
                  </a:moveTo>
                  <a:lnTo>
                    <a:pt x="0" y="52"/>
                  </a:lnTo>
                  <a:lnTo>
                    <a:pt x="63" y="0"/>
                  </a:lnTo>
                  <a:lnTo>
                    <a:pt x="59" y="274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rgbClr val="80808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88" name="Freeform 46"/>
            <p:cNvSpPr>
              <a:spLocks/>
            </p:cNvSpPr>
            <p:nvPr/>
          </p:nvSpPr>
          <p:spPr bwMode="auto">
            <a:xfrm>
              <a:off x="3124" y="2592"/>
              <a:ext cx="300" cy="48"/>
            </a:xfrm>
            <a:custGeom>
              <a:avLst/>
              <a:gdLst>
                <a:gd name="T0" fmla="*/ 0 w 600"/>
                <a:gd name="T1" fmla="*/ 1 h 96"/>
                <a:gd name="T2" fmla="*/ 1 w 600"/>
                <a:gd name="T3" fmla="*/ 1 h 96"/>
                <a:gd name="T4" fmla="*/ 1 w 600"/>
                <a:gd name="T5" fmla="*/ 1 h 96"/>
                <a:gd name="T6" fmla="*/ 1 w 600"/>
                <a:gd name="T7" fmla="*/ 0 h 96"/>
                <a:gd name="T8" fmla="*/ 0 w 600"/>
                <a:gd name="T9" fmla="*/ 1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0"/>
                <a:gd name="T16" fmla="*/ 0 h 96"/>
                <a:gd name="T17" fmla="*/ 600 w 600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0" h="96">
                  <a:moveTo>
                    <a:pt x="0" y="36"/>
                  </a:moveTo>
                  <a:lnTo>
                    <a:pt x="537" y="96"/>
                  </a:lnTo>
                  <a:lnTo>
                    <a:pt x="600" y="46"/>
                  </a:lnTo>
                  <a:lnTo>
                    <a:pt x="103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E1E1E1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89" name="Freeform 47"/>
            <p:cNvSpPr>
              <a:spLocks/>
            </p:cNvSpPr>
            <p:nvPr/>
          </p:nvSpPr>
          <p:spPr bwMode="auto">
            <a:xfrm>
              <a:off x="3194" y="2894"/>
              <a:ext cx="95" cy="12"/>
            </a:xfrm>
            <a:custGeom>
              <a:avLst/>
              <a:gdLst>
                <a:gd name="T0" fmla="*/ 1 w 189"/>
                <a:gd name="T1" fmla="*/ 1 h 23"/>
                <a:gd name="T2" fmla="*/ 0 w 189"/>
                <a:gd name="T3" fmla="*/ 0 h 23"/>
                <a:gd name="T4" fmla="*/ 0 w 189"/>
                <a:gd name="T5" fmla="*/ 1 h 23"/>
                <a:gd name="T6" fmla="*/ 1 w 189"/>
                <a:gd name="T7" fmla="*/ 1 h 23"/>
                <a:gd name="T8" fmla="*/ 1 w 189"/>
                <a:gd name="T9" fmla="*/ 1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9"/>
                <a:gd name="T16" fmla="*/ 0 h 23"/>
                <a:gd name="T17" fmla="*/ 189 w 189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9" h="23">
                  <a:moveTo>
                    <a:pt x="187" y="19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189" y="23"/>
                  </a:lnTo>
                  <a:lnTo>
                    <a:pt x="187" y="19"/>
                  </a:lnTo>
                  <a:close/>
                </a:path>
              </a:pathLst>
            </a:custGeom>
            <a:solidFill>
              <a:srgbClr val="5F5F5F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290" name="AutoShape 48"/>
            <p:cNvSpPr>
              <a:spLocks noChangeArrowheads="1"/>
            </p:cNvSpPr>
            <p:nvPr/>
          </p:nvSpPr>
          <p:spPr bwMode="auto">
            <a:xfrm>
              <a:off x="3209" y="2086"/>
              <a:ext cx="144" cy="528"/>
            </a:xfrm>
            <a:prstGeom prst="upArrow">
              <a:avLst>
                <a:gd name="adj1" fmla="val 50000"/>
                <a:gd name="adj2" fmla="val 9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Text Box 49"/>
            <p:cNvSpPr txBox="1">
              <a:spLocks noChangeArrowheads="1"/>
            </p:cNvSpPr>
            <p:nvPr/>
          </p:nvSpPr>
          <p:spPr bwMode="auto">
            <a:xfrm>
              <a:off x="2297" y="2278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FF0000"/>
                  </a:solidFill>
                  <a:latin typeface="Times New Roman" pitchFamily="18" charset="0"/>
                </a:rPr>
                <a:t>activities</a:t>
              </a:r>
            </a:p>
          </p:txBody>
        </p:sp>
        <p:sp>
          <p:nvSpPr>
            <p:cNvPr id="10292" name="Oval 50"/>
            <p:cNvSpPr>
              <a:spLocks noChangeArrowheads="1"/>
            </p:cNvSpPr>
            <p:nvPr/>
          </p:nvSpPr>
          <p:spPr bwMode="auto">
            <a:xfrm>
              <a:off x="2784" y="120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Oval 51"/>
            <p:cNvSpPr>
              <a:spLocks noChangeArrowheads="1"/>
            </p:cNvSpPr>
            <p:nvPr/>
          </p:nvSpPr>
          <p:spPr bwMode="auto">
            <a:xfrm>
              <a:off x="3072" y="153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4" name="Oval 52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5" name="Oval 53"/>
            <p:cNvSpPr>
              <a:spLocks noChangeArrowheads="1"/>
            </p:cNvSpPr>
            <p:nvPr/>
          </p:nvSpPr>
          <p:spPr bwMode="auto">
            <a:xfrm>
              <a:off x="3312" y="182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6" name="Oval 54"/>
            <p:cNvSpPr>
              <a:spLocks noChangeArrowheads="1"/>
            </p:cNvSpPr>
            <p:nvPr/>
          </p:nvSpPr>
          <p:spPr bwMode="auto">
            <a:xfrm>
              <a:off x="2832" y="187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7" name="Line 55"/>
            <p:cNvSpPr>
              <a:spLocks noChangeShapeType="1"/>
            </p:cNvSpPr>
            <p:nvPr/>
          </p:nvSpPr>
          <p:spPr bwMode="auto">
            <a:xfrm flipH="1">
              <a:off x="2688" y="134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98" name="Line 56"/>
            <p:cNvSpPr>
              <a:spLocks noChangeShapeType="1"/>
            </p:cNvSpPr>
            <p:nvPr/>
          </p:nvSpPr>
          <p:spPr bwMode="auto">
            <a:xfrm>
              <a:off x="2928" y="1344"/>
              <a:ext cx="192" cy="19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299" name="Line 57"/>
            <p:cNvSpPr>
              <a:spLocks noChangeShapeType="1"/>
            </p:cNvSpPr>
            <p:nvPr/>
          </p:nvSpPr>
          <p:spPr bwMode="auto">
            <a:xfrm flipH="1">
              <a:off x="2928" y="168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300" name="Line 58"/>
            <p:cNvSpPr>
              <a:spLocks noChangeShapeType="1"/>
            </p:cNvSpPr>
            <p:nvPr/>
          </p:nvSpPr>
          <p:spPr bwMode="auto">
            <a:xfrm>
              <a:off x="3216" y="1680"/>
              <a:ext cx="144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301" name="Text Box 59"/>
            <p:cNvSpPr txBox="1">
              <a:spLocks noChangeArrowheads="1"/>
            </p:cNvSpPr>
            <p:nvPr/>
          </p:nvSpPr>
          <p:spPr bwMode="auto">
            <a:xfrm>
              <a:off x="3072" y="912"/>
              <a:ext cx="96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pattern matching</a:t>
              </a:r>
            </a:p>
          </p:txBody>
        </p:sp>
        <p:sp>
          <p:nvSpPr>
            <p:cNvPr id="10302" name="AutoShape 60"/>
            <p:cNvSpPr>
              <a:spLocks noChangeArrowheads="1"/>
            </p:cNvSpPr>
            <p:nvPr/>
          </p:nvSpPr>
          <p:spPr bwMode="auto">
            <a:xfrm>
              <a:off x="1632" y="1680"/>
              <a:ext cx="768" cy="96"/>
            </a:xfrm>
            <a:prstGeom prst="rightArrow">
              <a:avLst>
                <a:gd name="adj1" fmla="val 50000"/>
                <a:gd name="adj2" fmla="val 2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03" name="Group 61"/>
            <p:cNvGrpSpPr>
              <a:grpSpLocks/>
            </p:cNvGrpSpPr>
            <p:nvPr/>
          </p:nvGrpSpPr>
          <p:grpSpPr bwMode="auto">
            <a:xfrm>
              <a:off x="4271" y="1680"/>
              <a:ext cx="576" cy="528"/>
              <a:chOff x="3942" y="2453"/>
              <a:chExt cx="771" cy="621"/>
            </a:xfrm>
          </p:grpSpPr>
          <p:sp>
            <p:nvSpPr>
              <p:cNvPr id="10313" name="Freeform 62"/>
              <p:cNvSpPr>
                <a:spLocks/>
              </p:cNvSpPr>
              <p:nvPr/>
            </p:nvSpPr>
            <p:spPr bwMode="auto">
              <a:xfrm>
                <a:off x="3942" y="2453"/>
                <a:ext cx="771" cy="621"/>
              </a:xfrm>
              <a:custGeom>
                <a:avLst/>
                <a:gdLst>
                  <a:gd name="T0" fmla="*/ 0 w 1544"/>
                  <a:gd name="T1" fmla="*/ 0 h 1864"/>
                  <a:gd name="T2" fmla="*/ 0 w 1544"/>
                  <a:gd name="T3" fmla="*/ 0 h 1864"/>
                  <a:gd name="T4" fmla="*/ 0 w 1544"/>
                  <a:gd name="T5" fmla="*/ 0 h 1864"/>
                  <a:gd name="T6" fmla="*/ 0 w 1544"/>
                  <a:gd name="T7" fmla="*/ 0 h 1864"/>
                  <a:gd name="T8" fmla="*/ 0 w 1544"/>
                  <a:gd name="T9" fmla="*/ 0 h 1864"/>
                  <a:gd name="T10" fmla="*/ 0 w 1544"/>
                  <a:gd name="T11" fmla="*/ 0 h 1864"/>
                  <a:gd name="T12" fmla="*/ 0 w 1544"/>
                  <a:gd name="T13" fmla="*/ 0 h 1864"/>
                  <a:gd name="T14" fmla="*/ 0 w 1544"/>
                  <a:gd name="T15" fmla="*/ 0 h 1864"/>
                  <a:gd name="T16" fmla="*/ 0 w 1544"/>
                  <a:gd name="T17" fmla="*/ 0 h 186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44"/>
                  <a:gd name="T28" fmla="*/ 0 h 1864"/>
                  <a:gd name="T29" fmla="*/ 1544 w 1544"/>
                  <a:gd name="T30" fmla="*/ 1864 h 186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44" h="1864">
                    <a:moveTo>
                      <a:pt x="0" y="532"/>
                    </a:moveTo>
                    <a:lnTo>
                      <a:pt x="471" y="0"/>
                    </a:lnTo>
                    <a:lnTo>
                      <a:pt x="1072" y="0"/>
                    </a:lnTo>
                    <a:lnTo>
                      <a:pt x="1544" y="532"/>
                    </a:lnTo>
                    <a:lnTo>
                      <a:pt x="1544" y="1299"/>
                    </a:lnTo>
                    <a:lnTo>
                      <a:pt x="1072" y="1864"/>
                    </a:lnTo>
                    <a:lnTo>
                      <a:pt x="471" y="1864"/>
                    </a:lnTo>
                    <a:lnTo>
                      <a:pt x="0" y="1299"/>
                    </a:lnTo>
                    <a:lnTo>
                      <a:pt x="0" y="532"/>
                    </a:lnTo>
                    <a:close/>
                  </a:path>
                </a:pathLst>
              </a:custGeom>
              <a:solidFill>
                <a:srgbClr val="FF000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14" name="Freeform 63"/>
              <p:cNvSpPr>
                <a:spLocks/>
              </p:cNvSpPr>
              <p:nvPr/>
            </p:nvSpPr>
            <p:spPr bwMode="auto">
              <a:xfrm>
                <a:off x="3994" y="2495"/>
                <a:ext cx="667" cy="537"/>
              </a:xfrm>
              <a:custGeom>
                <a:avLst/>
                <a:gdLst>
                  <a:gd name="T0" fmla="*/ 0 w 1335"/>
                  <a:gd name="T1" fmla="*/ 0 h 1610"/>
                  <a:gd name="T2" fmla="*/ 0 w 1335"/>
                  <a:gd name="T3" fmla="*/ 0 h 1610"/>
                  <a:gd name="T4" fmla="*/ 0 w 1335"/>
                  <a:gd name="T5" fmla="*/ 0 h 1610"/>
                  <a:gd name="T6" fmla="*/ 0 w 1335"/>
                  <a:gd name="T7" fmla="*/ 0 h 1610"/>
                  <a:gd name="T8" fmla="*/ 0 w 1335"/>
                  <a:gd name="T9" fmla="*/ 0 h 1610"/>
                  <a:gd name="T10" fmla="*/ 0 w 1335"/>
                  <a:gd name="T11" fmla="*/ 0 h 1610"/>
                  <a:gd name="T12" fmla="*/ 0 w 1335"/>
                  <a:gd name="T13" fmla="*/ 0 h 1610"/>
                  <a:gd name="T14" fmla="*/ 0 w 1335"/>
                  <a:gd name="T15" fmla="*/ 0 h 1610"/>
                  <a:gd name="T16" fmla="*/ 0 w 1335"/>
                  <a:gd name="T17" fmla="*/ 0 h 16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35"/>
                  <a:gd name="T28" fmla="*/ 0 h 1610"/>
                  <a:gd name="T29" fmla="*/ 1335 w 1335"/>
                  <a:gd name="T30" fmla="*/ 1610 h 161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35" h="1610">
                    <a:moveTo>
                      <a:pt x="0" y="459"/>
                    </a:moveTo>
                    <a:lnTo>
                      <a:pt x="408" y="0"/>
                    </a:lnTo>
                    <a:lnTo>
                      <a:pt x="928" y="0"/>
                    </a:lnTo>
                    <a:lnTo>
                      <a:pt x="1335" y="459"/>
                    </a:lnTo>
                    <a:lnTo>
                      <a:pt x="1335" y="1121"/>
                    </a:lnTo>
                    <a:lnTo>
                      <a:pt x="928" y="1610"/>
                    </a:lnTo>
                    <a:lnTo>
                      <a:pt x="408" y="1610"/>
                    </a:lnTo>
                    <a:lnTo>
                      <a:pt x="0" y="1121"/>
                    </a:lnTo>
                    <a:lnTo>
                      <a:pt x="0" y="459"/>
                    </a:lnTo>
                  </a:path>
                </a:pathLst>
              </a:custGeom>
              <a:noFill/>
              <a:ln w="777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15" name="Freeform 64"/>
              <p:cNvSpPr>
                <a:spLocks/>
              </p:cNvSpPr>
              <p:nvPr/>
            </p:nvSpPr>
            <p:spPr bwMode="auto">
              <a:xfrm>
                <a:off x="3994" y="2495"/>
                <a:ext cx="667" cy="537"/>
              </a:xfrm>
              <a:custGeom>
                <a:avLst/>
                <a:gdLst>
                  <a:gd name="T0" fmla="*/ 0 w 1335"/>
                  <a:gd name="T1" fmla="*/ 0 h 1610"/>
                  <a:gd name="T2" fmla="*/ 0 w 1335"/>
                  <a:gd name="T3" fmla="*/ 0 h 1610"/>
                  <a:gd name="T4" fmla="*/ 0 w 1335"/>
                  <a:gd name="T5" fmla="*/ 0 h 1610"/>
                  <a:gd name="T6" fmla="*/ 0 w 1335"/>
                  <a:gd name="T7" fmla="*/ 0 h 1610"/>
                  <a:gd name="T8" fmla="*/ 0 w 1335"/>
                  <a:gd name="T9" fmla="*/ 0 h 1610"/>
                  <a:gd name="T10" fmla="*/ 0 w 1335"/>
                  <a:gd name="T11" fmla="*/ 0 h 1610"/>
                  <a:gd name="T12" fmla="*/ 0 w 1335"/>
                  <a:gd name="T13" fmla="*/ 0 h 1610"/>
                  <a:gd name="T14" fmla="*/ 0 w 1335"/>
                  <a:gd name="T15" fmla="*/ 0 h 1610"/>
                  <a:gd name="T16" fmla="*/ 0 w 1335"/>
                  <a:gd name="T17" fmla="*/ 0 h 16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35"/>
                  <a:gd name="T28" fmla="*/ 0 h 1610"/>
                  <a:gd name="T29" fmla="*/ 1335 w 1335"/>
                  <a:gd name="T30" fmla="*/ 1610 h 161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35" h="1610">
                    <a:moveTo>
                      <a:pt x="0" y="459"/>
                    </a:moveTo>
                    <a:lnTo>
                      <a:pt x="406" y="0"/>
                    </a:lnTo>
                    <a:lnTo>
                      <a:pt x="927" y="0"/>
                    </a:lnTo>
                    <a:lnTo>
                      <a:pt x="1335" y="459"/>
                    </a:lnTo>
                    <a:lnTo>
                      <a:pt x="1335" y="1121"/>
                    </a:lnTo>
                    <a:lnTo>
                      <a:pt x="927" y="1610"/>
                    </a:lnTo>
                    <a:lnTo>
                      <a:pt x="406" y="1610"/>
                    </a:lnTo>
                    <a:lnTo>
                      <a:pt x="0" y="1121"/>
                    </a:lnTo>
                    <a:lnTo>
                      <a:pt x="0" y="459"/>
                    </a:lnTo>
                  </a:path>
                </a:pathLst>
              </a:custGeom>
              <a:noFill/>
              <a:ln w="46038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0304" name="Group 65"/>
            <p:cNvGrpSpPr>
              <a:grpSpLocks/>
            </p:cNvGrpSpPr>
            <p:nvPr/>
          </p:nvGrpSpPr>
          <p:grpSpPr bwMode="auto">
            <a:xfrm>
              <a:off x="4368" y="1824"/>
              <a:ext cx="383" cy="248"/>
              <a:chOff x="4033" y="2627"/>
              <a:chExt cx="589" cy="261"/>
            </a:xfrm>
          </p:grpSpPr>
          <p:sp>
            <p:nvSpPr>
              <p:cNvPr id="10307" name="Freeform 66"/>
              <p:cNvSpPr>
                <a:spLocks/>
              </p:cNvSpPr>
              <p:nvPr/>
            </p:nvSpPr>
            <p:spPr bwMode="auto">
              <a:xfrm>
                <a:off x="4490" y="2627"/>
                <a:ext cx="132" cy="261"/>
              </a:xfrm>
              <a:custGeom>
                <a:avLst/>
                <a:gdLst>
                  <a:gd name="T0" fmla="*/ 0 w 263"/>
                  <a:gd name="T1" fmla="*/ 0 h 782"/>
                  <a:gd name="T2" fmla="*/ 1 w 263"/>
                  <a:gd name="T3" fmla="*/ 0 h 782"/>
                  <a:gd name="T4" fmla="*/ 1 w 263"/>
                  <a:gd name="T5" fmla="*/ 0 h 782"/>
                  <a:gd name="T6" fmla="*/ 1 w 263"/>
                  <a:gd name="T7" fmla="*/ 0 h 782"/>
                  <a:gd name="T8" fmla="*/ 1 w 263"/>
                  <a:gd name="T9" fmla="*/ 0 h 782"/>
                  <a:gd name="T10" fmla="*/ 1 w 263"/>
                  <a:gd name="T11" fmla="*/ 0 h 782"/>
                  <a:gd name="T12" fmla="*/ 1 w 263"/>
                  <a:gd name="T13" fmla="*/ 0 h 782"/>
                  <a:gd name="T14" fmla="*/ 0 w 263"/>
                  <a:gd name="T15" fmla="*/ 0 h 782"/>
                  <a:gd name="T16" fmla="*/ 0 w 263"/>
                  <a:gd name="T17" fmla="*/ 0 h 7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63"/>
                  <a:gd name="T28" fmla="*/ 0 h 782"/>
                  <a:gd name="T29" fmla="*/ 263 w 263"/>
                  <a:gd name="T30" fmla="*/ 782 h 78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63" h="782">
                    <a:moveTo>
                      <a:pt x="0" y="0"/>
                    </a:moveTo>
                    <a:lnTo>
                      <a:pt x="185" y="0"/>
                    </a:lnTo>
                    <a:lnTo>
                      <a:pt x="263" y="124"/>
                    </a:lnTo>
                    <a:lnTo>
                      <a:pt x="263" y="411"/>
                    </a:lnTo>
                    <a:lnTo>
                      <a:pt x="185" y="535"/>
                    </a:lnTo>
                    <a:lnTo>
                      <a:pt x="108" y="535"/>
                    </a:lnTo>
                    <a:lnTo>
                      <a:pt x="108" y="782"/>
                    </a:lnTo>
                    <a:lnTo>
                      <a:pt x="0" y="7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08" name="Freeform 67"/>
              <p:cNvSpPr>
                <a:spLocks/>
              </p:cNvSpPr>
              <p:nvPr/>
            </p:nvSpPr>
            <p:spPr bwMode="auto">
              <a:xfrm>
                <a:off x="4325" y="2627"/>
                <a:ext cx="141" cy="261"/>
              </a:xfrm>
              <a:custGeom>
                <a:avLst/>
                <a:gdLst>
                  <a:gd name="T0" fmla="*/ 0 w 283"/>
                  <a:gd name="T1" fmla="*/ 0 h 782"/>
                  <a:gd name="T2" fmla="*/ 0 w 283"/>
                  <a:gd name="T3" fmla="*/ 0 h 782"/>
                  <a:gd name="T4" fmla="*/ 0 w 283"/>
                  <a:gd name="T5" fmla="*/ 0 h 782"/>
                  <a:gd name="T6" fmla="*/ 0 w 283"/>
                  <a:gd name="T7" fmla="*/ 0 h 782"/>
                  <a:gd name="T8" fmla="*/ 0 w 283"/>
                  <a:gd name="T9" fmla="*/ 0 h 782"/>
                  <a:gd name="T10" fmla="*/ 0 w 283"/>
                  <a:gd name="T11" fmla="*/ 0 h 782"/>
                  <a:gd name="T12" fmla="*/ 0 w 283"/>
                  <a:gd name="T13" fmla="*/ 0 h 782"/>
                  <a:gd name="T14" fmla="*/ 0 w 283"/>
                  <a:gd name="T15" fmla="*/ 0 h 782"/>
                  <a:gd name="T16" fmla="*/ 0 w 283"/>
                  <a:gd name="T17" fmla="*/ 0 h 7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83"/>
                  <a:gd name="T28" fmla="*/ 0 h 782"/>
                  <a:gd name="T29" fmla="*/ 283 w 283"/>
                  <a:gd name="T30" fmla="*/ 782 h 78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83" h="782">
                    <a:moveTo>
                      <a:pt x="79" y="0"/>
                    </a:moveTo>
                    <a:lnTo>
                      <a:pt x="205" y="0"/>
                    </a:lnTo>
                    <a:lnTo>
                      <a:pt x="283" y="124"/>
                    </a:lnTo>
                    <a:lnTo>
                      <a:pt x="283" y="658"/>
                    </a:lnTo>
                    <a:lnTo>
                      <a:pt x="205" y="782"/>
                    </a:lnTo>
                    <a:lnTo>
                      <a:pt x="79" y="782"/>
                    </a:lnTo>
                    <a:lnTo>
                      <a:pt x="0" y="671"/>
                    </a:lnTo>
                    <a:lnTo>
                      <a:pt x="0" y="124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09" name="Freeform 68"/>
              <p:cNvSpPr>
                <a:spLocks/>
              </p:cNvSpPr>
              <p:nvPr/>
            </p:nvSpPr>
            <p:spPr bwMode="auto">
              <a:xfrm>
                <a:off x="4033" y="2627"/>
                <a:ext cx="131" cy="261"/>
              </a:xfrm>
              <a:custGeom>
                <a:avLst/>
                <a:gdLst>
                  <a:gd name="T0" fmla="*/ 0 w 264"/>
                  <a:gd name="T1" fmla="*/ 0 h 782"/>
                  <a:gd name="T2" fmla="*/ 0 w 264"/>
                  <a:gd name="T3" fmla="*/ 0 h 782"/>
                  <a:gd name="T4" fmla="*/ 0 w 264"/>
                  <a:gd name="T5" fmla="*/ 0 h 782"/>
                  <a:gd name="T6" fmla="*/ 0 w 264"/>
                  <a:gd name="T7" fmla="*/ 0 h 782"/>
                  <a:gd name="T8" fmla="*/ 0 w 264"/>
                  <a:gd name="T9" fmla="*/ 0 h 782"/>
                  <a:gd name="T10" fmla="*/ 0 w 264"/>
                  <a:gd name="T11" fmla="*/ 0 h 782"/>
                  <a:gd name="T12" fmla="*/ 0 w 264"/>
                  <a:gd name="T13" fmla="*/ 0 h 782"/>
                  <a:gd name="T14" fmla="*/ 0 w 264"/>
                  <a:gd name="T15" fmla="*/ 0 h 782"/>
                  <a:gd name="T16" fmla="*/ 0 w 264"/>
                  <a:gd name="T17" fmla="*/ 0 h 782"/>
                  <a:gd name="T18" fmla="*/ 0 w 264"/>
                  <a:gd name="T19" fmla="*/ 0 h 782"/>
                  <a:gd name="T20" fmla="*/ 0 w 264"/>
                  <a:gd name="T21" fmla="*/ 0 h 782"/>
                  <a:gd name="T22" fmla="*/ 0 w 264"/>
                  <a:gd name="T23" fmla="*/ 0 h 782"/>
                  <a:gd name="T24" fmla="*/ 0 w 264"/>
                  <a:gd name="T25" fmla="*/ 0 h 782"/>
                  <a:gd name="T26" fmla="*/ 0 w 264"/>
                  <a:gd name="T27" fmla="*/ 0 h 782"/>
                  <a:gd name="T28" fmla="*/ 0 w 264"/>
                  <a:gd name="T29" fmla="*/ 0 h 782"/>
                  <a:gd name="T30" fmla="*/ 0 w 264"/>
                  <a:gd name="T31" fmla="*/ 0 h 782"/>
                  <a:gd name="T32" fmla="*/ 0 w 264"/>
                  <a:gd name="T33" fmla="*/ 0 h 782"/>
                  <a:gd name="T34" fmla="*/ 0 w 264"/>
                  <a:gd name="T35" fmla="*/ 0 h 782"/>
                  <a:gd name="T36" fmla="*/ 0 w 264"/>
                  <a:gd name="T37" fmla="*/ 0 h 782"/>
                  <a:gd name="T38" fmla="*/ 0 w 264"/>
                  <a:gd name="T39" fmla="*/ 0 h 782"/>
                  <a:gd name="T40" fmla="*/ 0 w 264"/>
                  <a:gd name="T41" fmla="*/ 0 h 782"/>
                  <a:gd name="T42" fmla="*/ 0 w 264"/>
                  <a:gd name="T43" fmla="*/ 0 h 782"/>
                  <a:gd name="T44" fmla="*/ 0 w 264"/>
                  <a:gd name="T45" fmla="*/ 0 h 78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64"/>
                  <a:gd name="T70" fmla="*/ 0 h 782"/>
                  <a:gd name="T71" fmla="*/ 264 w 264"/>
                  <a:gd name="T72" fmla="*/ 782 h 782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64" h="782">
                    <a:moveTo>
                      <a:pt x="68" y="0"/>
                    </a:moveTo>
                    <a:lnTo>
                      <a:pt x="185" y="0"/>
                    </a:lnTo>
                    <a:lnTo>
                      <a:pt x="264" y="124"/>
                    </a:lnTo>
                    <a:lnTo>
                      <a:pt x="264" y="262"/>
                    </a:lnTo>
                    <a:lnTo>
                      <a:pt x="166" y="262"/>
                    </a:lnTo>
                    <a:lnTo>
                      <a:pt x="166" y="161"/>
                    </a:lnTo>
                    <a:lnTo>
                      <a:pt x="97" y="161"/>
                    </a:lnTo>
                    <a:lnTo>
                      <a:pt x="97" y="336"/>
                    </a:lnTo>
                    <a:lnTo>
                      <a:pt x="185" y="336"/>
                    </a:lnTo>
                    <a:lnTo>
                      <a:pt x="264" y="436"/>
                    </a:lnTo>
                    <a:lnTo>
                      <a:pt x="264" y="671"/>
                    </a:lnTo>
                    <a:lnTo>
                      <a:pt x="195" y="782"/>
                    </a:lnTo>
                    <a:lnTo>
                      <a:pt x="68" y="782"/>
                    </a:lnTo>
                    <a:lnTo>
                      <a:pt x="0" y="671"/>
                    </a:lnTo>
                    <a:lnTo>
                      <a:pt x="0" y="535"/>
                    </a:lnTo>
                    <a:lnTo>
                      <a:pt x="97" y="535"/>
                    </a:lnTo>
                    <a:lnTo>
                      <a:pt x="97" y="633"/>
                    </a:lnTo>
                    <a:lnTo>
                      <a:pt x="166" y="633"/>
                    </a:lnTo>
                    <a:lnTo>
                      <a:pt x="166" y="459"/>
                    </a:lnTo>
                    <a:lnTo>
                      <a:pt x="78" y="459"/>
                    </a:lnTo>
                    <a:lnTo>
                      <a:pt x="0" y="361"/>
                    </a:lnTo>
                    <a:lnTo>
                      <a:pt x="0" y="124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10" name="Freeform 69"/>
              <p:cNvSpPr>
                <a:spLocks/>
              </p:cNvSpPr>
              <p:nvPr/>
            </p:nvSpPr>
            <p:spPr bwMode="auto">
              <a:xfrm>
                <a:off x="4189" y="2627"/>
                <a:ext cx="121" cy="261"/>
              </a:xfrm>
              <a:custGeom>
                <a:avLst/>
                <a:gdLst>
                  <a:gd name="T0" fmla="*/ 0 w 242"/>
                  <a:gd name="T1" fmla="*/ 0 h 782"/>
                  <a:gd name="T2" fmla="*/ 1 w 242"/>
                  <a:gd name="T3" fmla="*/ 0 h 782"/>
                  <a:gd name="T4" fmla="*/ 1 w 242"/>
                  <a:gd name="T5" fmla="*/ 0 h 782"/>
                  <a:gd name="T6" fmla="*/ 1 w 242"/>
                  <a:gd name="T7" fmla="*/ 0 h 782"/>
                  <a:gd name="T8" fmla="*/ 1 w 242"/>
                  <a:gd name="T9" fmla="*/ 0 h 782"/>
                  <a:gd name="T10" fmla="*/ 1 w 242"/>
                  <a:gd name="T11" fmla="*/ 0 h 782"/>
                  <a:gd name="T12" fmla="*/ 1 w 242"/>
                  <a:gd name="T13" fmla="*/ 0 h 782"/>
                  <a:gd name="T14" fmla="*/ 0 w 242"/>
                  <a:gd name="T15" fmla="*/ 0 h 782"/>
                  <a:gd name="T16" fmla="*/ 0 w 242"/>
                  <a:gd name="T17" fmla="*/ 0 h 7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42"/>
                  <a:gd name="T28" fmla="*/ 0 h 782"/>
                  <a:gd name="T29" fmla="*/ 242 w 242"/>
                  <a:gd name="T30" fmla="*/ 782 h 78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42" h="782">
                    <a:moveTo>
                      <a:pt x="0" y="0"/>
                    </a:moveTo>
                    <a:lnTo>
                      <a:pt x="242" y="0"/>
                    </a:lnTo>
                    <a:lnTo>
                      <a:pt x="242" y="161"/>
                    </a:lnTo>
                    <a:lnTo>
                      <a:pt x="175" y="161"/>
                    </a:lnTo>
                    <a:lnTo>
                      <a:pt x="175" y="782"/>
                    </a:lnTo>
                    <a:lnTo>
                      <a:pt x="68" y="782"/>
                    </a:lnTo>
                    <a:lnTo>
                      <a:pt x="68" y="161"/>
                    </a:lnTo>
                    <a:lnTo>
                      <a:pt x="0" y="1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11" name="Rectangle 70"/>
              <p:cNvSpPr>
                <a:spLocks noChangeArrowheads="1"/>
              </p:cNvSpPr>
              <p:nvPr/>
            </p:nvSpPr>
            <p:spPr bwMode="auto">
              <a:xfrm>
                <a:off x="4380" y="2683"/>
                <a:ext cx="31" cy="150"/>
              </a:xfrm>
              <a:prstGeom prst="rect">
                <a:avLst/>
              </a:prstGeom>
              <a:solidFill>
                <a:srgbClr val="FF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2" name="Rectangle 71"/>
              <p:cNvSpPr>
                <a:spLocks noChangeArrowheads="1"/>
              </p:cNvSpPr>
              <p:nvPr/>
            </p:nvSpPr>
            <p:spPr bwMode="auto">
              <a:xfrm>
                <a:off x="4546" y="2683"/>
                <a:ext cx="26" cy="67"/>
              </a:xfrm>
              <a:prstGeom prst="rect">
                <a:avLst/>
              </a:prstGeom>
              <a:solidFill>
                <a:srgbClr val="FF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05" name="AutoShape 72"/>
            <p:cNvSpPr>
              <a:spLocks noChangeArrowheads="1"/>
            </p:cNvSpPr>
            <p:nvPr/>
          </p:nvSpPr>
          <p:spPr bwMode="auto">
            <a:xfrm>
              <a:off x="3504" y="1872"/>
              <a:ext cx="720" cy="96"/>
            </a:xfrm>
            <a:prstGeom prst="rightArrow">
              <a:avLst>
                <a:gd name="adj1" fmla="val 50000"/>
                <a:gd name="adj2" fmla="val 18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6" name="Text Box 73"/>
            <p:cNvSpPr txBox="1">
              <a:spLocks noChangeArrowheads="1"/>
            </p:cNvSpPr>
            <p:nvPr/>
          </p:nvSpPr>
          <p:spPr bwMode="auto">
            <a:xfrm>
              <a:off x="3456" y="1584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FF0000"/>
                  </a:solidFill>
                  <a:latin typeface="Times New Roman" pitchFamily="18" charset="0"/>
                </a:rPr>
                <a:t>intrusion</a:t>
              </a:r>
            </a:p>
          </p:txBody>
        </p:sp>
      </p:grpSp>
      <p:sp>
        <p:nvSpPr>
          <p:cNvPr id="2465866" name="Text Box 74"/>
          <p:cNvSpPr txBox="1">
            <a:spLocks noChangeArrowheads="1"/>
          </p:cNvSpPr>
          <p:nvPr/>
        </p:nvSpPr>
        <p:spPr bwMode="auto">
          <a:xfrm>
            <a:off x="2438400" y="5943600"/>
            <a:ext cx="3711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tx2"/>
                </a:solidFill>
                <a:latin typeface="Comic Sans MS" pitchFamily="66" charset="0"/>
              </a:rPr>
              <a:t>Can’t detect new attacks</a:t>
            </a:r>
          </a:p>
        </p:txBody>
      </p:sp>
      <p:sp>
        <p:nvSpPr>
          <p:cNvPr id="2465867" name="Text Box 75"/>
          <p:cNvSpPr txBox="1">
            <a:spLocks noChangeArrowheads="1"/>
          </p:cNvSpPr>
          <p:nvPr/>
        </p:nvSpPr>
        <p:spPr bwMode="auto">
          <a:xfrm>
            <a:off x="-65071" y="5014913"/>
            <a:ext cx="93201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rgbClr val="00B0F0"/>
                </a:solidFill>
                <a:latin typeface="Times" charset="0"/>
              </a:rPr>
              <a:t>Example</a:t>
            </a:r>
            <a:r>
              <a:rPr lang="en-US" sz="2400" dirty="0">
                <a:latin typeface="Times" charset="0"/>
              </a:rPr>
              <a:t>: </a:t>
            </a:r>
            <a:r>
              <a:rPr lang="en-US" sz="2400" b="1" i="1" dirty="0">
                <a:latin typeface="Times" charset="0"/>
              </a:rPr>
              <a:t>if</a:t>
            </a:r>
            <a:r>
              <a:rPr lang="en-US" sz="2400" dirty="0">
                <a:latin typeface="Times" charset="0"/>
              </a:rPr>
              <a:t> (traffic contains “</a:t>
            </a:r>
            <a:r>
              <a:rPr lang="en-US" sz="2400" dirty="0">
                <a:solidFill>
                  <a:srgbClr val="000000"/>
                </a:solidFill>
                <a:cs typeface="Arial" charset="0"/>
              </a:rPr>
              <a:t>x90+deZ^\r\n]{30}”</a:t>
            </a:r>
            <a:r>
              <a:rPr lang="en-US" sz="2400" dirty="0">
                <a:latin typeface="Times" charset="0"/>
              </a:rPr>
              <a:t>) </a:t>
            </a:r>
            <a:r>
              <a:rPr lang="en-US" sz="2400" b="1" i="1" dirty="0">
                <a:latin typeface="Times" charset="0"/>
              </a:rPr>
              <a:t>then</a:t>
            </a:r>
            <a:r>
              <a:rPr lang="en-US" sz="2400" dirty="0">
                <a:latin typeface="Times" charset="0"/>
              </a:rPr>
              <a:t> “attack detected”</a:t>
            </a:r>
          </a:p>
          <a:p>
            <a:pPr algn="ctr" eaLnBrk="0" hangingPunct="0"/>
            <a:r>
              <a:rPr lang="en-US" sz="2400" dirty="0">
                <a:solidFill>
                  <a:srgbClr val="00B0F0"/>
                </a:solidFill>
                <a:latin typeface="Times" charset="0"/>
              </a:rPr>
              <a:t>Advantage: </a:t>
            </a:r>
            <a:r>
              <a:rPr lang="en-US" sz="2400" dirty="0">
                <a:latin typeface="Times" charset="0"/>
              </a:rPr>
              <a:t>Mostly accurate.  But problems?</a:t>
            </a:r>
          </a:p>
        </p:txBody>
      </p:sp>
    </p:spTree>
    <p:extLst>
      <p:ext uri="{BB962C8B-B14F-4D97-AF65-F5344CB8AC3E}">
        <p14:creationId xmlns:p14="http://schemas.microsoft.com/office/powerpoint/2010/main" val="288346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5866" grpId="0" autoUpdateAnimBg="0"/>
      <p:bldP spid="246586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0763" y="0"/>
            <a:ext cx="7772400" cy="1143000"/>
          </a:xfrm>
        </p:spPr>
        <p:txBody>
          <a:bodyPr/>
          <a:lstStyle/>
          <a:p>
            <a:pPr eaLnBrk="1" hangingPunct="1"/>
            <a:r>
              <a:rPr lang="en-US" b="1"/>
              <a:t>Anomaly Detection</a:t>
            </a:r>
          </a:p>
        </p:txBody>
      </p:sp>
      <p:sp>
        <p:nvSpPr>
          <p:cNvPr id="2053" name="Line 3"/>
          <p:cNvSpPr>
            <a:spLocks noChangeShapeType="1"/>
          </p:cNvSpPr>
          <p:nvPr/>
        </p:nvSpPr>
        <p:spPr bwMode="auto">
          <a:xfrm flipH="1">
            <a:off x="2705100" y="1222375"/>
            <a:ext cx="642938" cy="636588"/>
          </a:xfrm>
          <a:prstGeom prst="line">
            <a:avLst/>
          </a:prstGeom>
          <a:noFill/>
          <a:ln w="11176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54" name="Line 4"/>
          <p:cNvSpPr>
            <a:spLocks noChangeShapeType="1"/>
          </p:cNvSpPr>
          <p:nvPr/>
        </p:nvSpPr>
        <p:spPr bwMode="auto">
          <a:xfrm flipH="1">
            <a:off x="3290888" y="1368425"/>
            <a:ext cx="152400" cy="466725"/>
          </a:xfrm>
          <a:prstGeom prst="line">
            <a:avLst/>
          </a:prstGeom>
          <a:noFill/>
          <a:ln w="11176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55" name="Oval 5"/>
          <p:cNvSpPr>
            <a:spLocks noChangeArrowheads="1"/>
          </p:cNvSpPr>
          <p:nvPr/>
        </p:nvSpPr>
        <p:spPr bwMode="auto">
          <a:xfrm>
            <a:off x="2643188" y="1758950"/>
            <a:ext cx="647700" cy="307975"/>
          </a:xfrm>
          <a:prstGeom prst="ellipse">
            <a:avLst/>
          </a:prstGeom>
          <a:solidFill>
            <a:srgbClr val="FFFF8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6" name="Freeform 6"/>
          <p:cNvSpPr>
            <a:spLocks/>
          </p:cNvSpPr>
          <p:nvPr/>
        </p:nvSpPr>
        <p:spPr bwMode="auto">
          <a:xfrm>
            <a:off x="3348038" y="1212850"/>
            <a:ext cx="98425" cy="158750"/>
          </a:xfrm>
          <a:custGeom>
            <a:avLst/>
            <a:gdLst>
              <a:gd name="T0" fmla="*/ 2147483647 w 162"/>
              <a:gd name="T1" fmla="*/ 2147483647 h 198"/>
              <a:gd name="T2" fmla="*/ 0 w 162"/>
              <a:gd name="T3" fmla="*/ 2147483647 h 198"/>
              <a:gd name="T4" fmla="*/ 2147483647 w 162"/>
              <a:gd name="T5" fmla="*/ 2147483647 h 198"/>
              <a:gd name="T6" fmla="*/ 2147483647 w 162"/>
              <a:gd name="T7" fmla="*/ 2147483647 h 198"/>
              <a:gd name="T8" fmla="*/ 2147483647 w 162"/>
              <a:gd name="T9" fmla="*/ 2147483647 h 198"/>
              <a:gd name="T10" fmla="*/ 2147483647 w 162"/>
              <a:gd name="T11" fmla="*/ 2147483647 h 198"/>
              <a:gd name="T12" fmla="*/ 2147483647 w 162"/>
              <a:gd name="T13" fmla="*/ 2147483647 h 198"/>
              <a:gd name="T14" fmla="*/ 2147483647 w 162"/>
              <a:gd name="T15" fmla="*/ 2147483647 h 198"/>
              <a:gd name="T16" fmla="*/ 2147483647 w 162"/>
              <a:gd name="T17" fmla="*/ 2147483647 h 198"/>
              <a:gd name="T18" fmla="*/ 2147483647 w 162"/>
              <a:gd name="T19" fmla="*/ 2147483647 h 198"/>
              <a:gd name="T20" fmla="*/ 2147483647 w 162"/>
              <a:gd name="T21" fmla="*/ 2147483647 h 198"/>
              <a:gd name="T22" fmla="*/ 2147483647 w 162"/>
              <a:gd name="T23" fmla="*/ 2147483647 h 198"/>
              <a:gd name="T24" fmla="*/ 2147483647 w 162"/>
              <a:gd name="T25" fmla="*/ 2147483647 h 198"/>
              <a:gd name="T26" fmla="*/ 2147483647 w 162"/>
              <a:gd name="T27" fmla="*/ 2147483647 h 198"/>
              <a:gd name="T28" fmla="*/ 2147483647 w 162"/>
              <a:gd name="T29" fmla="*/ 2147483647 h 198"/>
              <a:gd name="T30" fmla="*/ 2147483647 w 162"/>
              <a:gd name="T31" fmla="*/ 2147483647 h 198"/>
              <a:gd name="T32" fmla="*/ 2147483647 w 162"/>
              <a:gd name="T33" fmla="*/ 0 h 198"/>
              <a:gd name="T34" fmla="*/ 2147483647 w 162"/>
              <a:gd name="T35" fmla="*/ 2147483647 h 198"/>
              <a:gd name="T36" fmla="*/ 2147483647 w 162"/>
              <a:gd name="T37" fmla="*/ 2147483647 h 19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62"/>
              <a:gd name="T58" fmla="*/ 0 h 198"/>
              <a:gd name="T59" fmla="*/ 162 w 162"/>
              <a:gd name="T60" fmla="*/ 198 h 19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62" h="198">
                <a:moveTo>
                  <a:pt x="1" y="7"/>
                </a:moveTo>
                <a:lnTo>
                  <a:pt x="0" y="16"/>
                </a:lnTo>
                <a:lnTo>
                  <a:pt x="1" y="30"/>
                </a:lnTo>
                <a:lnTo>
                  <a:pt x="12" y="62"/>
                </a:lnTo>
                <a:lnTo>
                  <a:pt x="33" y="102"/>
                </a:lnTo>
                <a:lnTo>
                  <a:pt x="60" y="136"/>
                </a:lnTo>
                <a:lnTo>
                  <a:pt x="92" y="168"/>
                </a:lnTo>
                <a:lnTo>
                  <a:pt x="120" y="187"/>
                </a:lnTo>
                <a:lnTo>
                  <a:pt x="145" y="198"/>
                </a:lnTo>
                <a:lnTo>
                  <a:pt x="152" y="198"/>
                </a:lnTo>
                <a:lnTo>
                  <a:pt x="158" y="192"/>
                </a:lnTo>
                <a:lnTo>
                  <a:pt x="162" y="184"/>
                </a:lnTo>
                <a:lnTo>
                  <a:pt x="161" y="171"/>
                </a:lnTo>
                <a:lnTo>
                  <a:pt x="147" y="137"/>
                </a:lnTo>
                <a:lnTo>
                  <a:pt x="99" y="63"/>
                </a:lnTo>
                <a:lnTo>
                  <a:pt x="40" y="12"/>
                </a:lnTo>
                <a:lnTo>
                  <a:pt x="15" y="0"/>
                </a:lnTo>
                <a:lnTo>
                  <a:pt x="7" y="3"/>
                </a:lnTo>
                <a:lnTo>
                  <a:pt x="1" y="7"/>
                </a:lnTo>
                <a:close/>
              </a:path>
            </a:pathLst>
          </a:custGeom>
          <a:solidFill>
            <a:srgbClr val="FFFFC2"/>
          </a:solidFill>
          <a:ln w="1111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57" name="Freeform 7"/>
          <p:cNvSpPr>
            <a:spLocks/>
          </p:cNvSpPr>
          <p:nvPr/>
        </p:nvSpPr>
        <p:spPr bwMode="auto">
          <a:xfrm>
            <a:off x="3360738" y="1217613"/>
            <a:ext cx="80962" cy="134937"/>
          </a:xfrm>
          <a:custGeom>
            <a:avLst/>
            <a:gdLst>
              <a:gd name="T0" fmla="*/ 0 w 134"/>
              <a:gd name="T1" fmla="*/ 2147483647 h 169"/>
              <a:gd name="T2" fmla="*/ 2147483647 w 134"/>
              <a:gd name="T3" fmla="*/ 2147483647 h 169"/>
              <a:gd name="T4" fmla="*/ 2147483647 w 134"/>
              <a:gd name="T5" fmla="*/ 2147483647 h 169"/>
              <a:gd name="T6" fmla="*/ 2147483647 w 134"/>
              <a:gd name="T7" fmla="*/ 2147483647 h 169"/>
              <a:gd name="T8" fmla="*/ 2147483647 w 134"/>
              <a:gd name="T9" fmla="*/ 2147483647 h 169"/>
              <a:gd name="T10" fmla="*/ 2147483647 w 134"/>
              <a:gd name="T11" fmla="*/ 2147483647 h 169"/>
              <a:gd name="T12" fmla="*/ 2147483647 w 134"/>
              <a:gd name="T13" fmla="*/ 2147483647 h 169"/>
              <a:gd name="T14" fmla="*/ 2147483647 w 134"/>
              <a:gd name="T15" fmla="*/ 2147483647 h 169"/>
              <a:gd name="T16" fmla="*/ 2147483647 w 134"/>
              <a:gd name="T17" fmla="*/ 2147483647 h 169"/>
              <a:gd name="T18" fmla="*/ 2147483647 w 134"/>
              <a:gd name="T19" fmla="*/ 2147483647 h 169"/>
              <a:gd name="T20" fmla="*/ 2147483647 w 134"/>
              <a:gd name="T21" fmla="*/ 0 h 169"/>
              <a:gd name="T22" fmla="*/ 0 w 134"/>
              <a:gd name="T23" fmla="*/ 2147483647 h 16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"/>
              <a:gd name="T37" fmla="*/ 0 h 169"/>
              <a:gd name="T38" fmla="*/ 134 w 134"/>
              <a:gd name="T39" fmla="*/ 169 h 16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" h="169">
                <a:moveTo>
                  <a:pt x="0" y="6"/>
                </a:moveTo>
                <a:lnTo>
                  <a:pt x="9" y="52"/>
                </a:lnTo>
                <a:lnTo>
                  <a:pt x="50" y="116"/>
                </a:lnTo>
                <a:lnTo>
                  <a:pt x="100" y="160"/>
                </a:lnTo>
                <a:lnTo>
                  <a:pt x="119" y="169"/>
                </a:lnTo>
                <a:lnTo>
                  <a:pt x="132" y="164"/>
                </a:lnTo>
                <a:lnTo>
                  <a:pt x="134" y="146"/>
                </a:lnTo>
                <a:lnTo>
                  <a:pt x="124" y="118"/>
                </a:lnTo>
                <a:lnTo>
                  <a:pt x="83" y="53"/>
                </a:lnTo>
                <a:lnTo>
                  <a:pt x="32" y="9"/>
                </a:lnTo>
                <a:lnTo>
                  <a:pt x="12" y="0"/>
                </a:lnTo>
                <a:lnTo>
                  <a:pt x="0" y="6"/>
                </a:lnTo>
                <a:close/>
              </a:path>
            </a:pathLst>
          </a:custGeom>
          <a:solidFill>
            <a:srgbClr val="EFEFE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58" name="Freeform 8"/>
          <p:cNvSpPr>
            <a:spLocks/>
          </p:cNvSpPr>
          <p:nvPr/>
        </p:nvSpPr>
        <p:spPr bwMode="auto">
          <a:xfrm>
            <a:off x="3367088" y="1225550"/>
            <a:ext cx="47625" cy="77788"/>
          </a:xfrm>
          <a:custGeom>
            <a:avLst/>
            <a:gdLst>
              <a:gd name="T0" fmla="*/ 0 w 75"/>
              <a:gd name="T1" fmla="*/ 0 h 98"/>
              <a:gd name="T2" fmla="*/ 2147483647 w 75"/>
              <a:gd name="T3" fmla="*/ 2147483647 h 98"/>
              <a:gd name="T4" fmla="*/ 2147483647 w 75"/>
              <a:gd name="T5" fmla="*/ 2147483647 h 98"/>
              <a:gd name="T6" fmla="*/ 2147483647 w 75"/>
              <a:gd name="T7" fmla="*/ 2147483647 h 98"/>
              <a:gd name="T8" fmla="*/ 2147483647 w 75"/>
              <a:gd name="T9" fmla="*/ 2147483647 h 98"/>
              <a:gd name="T10" fmla="*/ 2147483647 w 75"/>
              <a:gd name="T11" fmla="*/ 2147483647 h 98"/>
              <a:gd name="T12" fmla="*/ 0 w 75"/>
              <a:gd name="T13" fmla="*/ 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5"/>
              <a:gd name="T22" fmla="*/ 0 h 98"/>
              <a:gd name="T23" fmla="*/ 75 w 75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5" h="98">
                <a:moveTo>
                  <a:pt x="0" y="0"/>
                </a:moveTo>
                <a:lnTo>
                  <a:pt x="22" y="65"/>
                </a:lnTo>
                <a:lnTo>
                  <a:pt x="51" y="92"/>
                </a:lnTo>
                <a:lnTo>
                  <a:pt x="75" y="98"/>
                </a:lnTo>
                <a:lnTo>
                  <a:pt x="54" y="34"/>
                </a:lnTo>
                <a:lnTo>
                  <a:pt x="23" y="6"/>
                </a:lnTo>
                <a:lnTo>
                  <a:pt x="0" y="0"/>
                </a:lnTo>
                <a:close/>
              </a:path>
            </a:pathLst>
          </a:custGeom>
          <a:solidFill>
            <a:srgbClr val="E1E1E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59" name="Freeform 9"/>
          <p:cNvSpPr>
            <a:spLocks/>
          </p:cNvSpPr>
          <p:nvPr/>
        </p:nvSpPr>
        <p:spPr bwMode="auto">
          <a:xfrm>
            <a:off x="3411538" y="1304925"/>
            <a:ext cx="25400" cy="38100"/>
          </a:xfrm>
          <a:custGeom>
            <a:avLst/>
            <a:gdLst>
              <a:gd name="T0" fmla="*/ 0 w 42"/>
              <a:gd name="T1" fmla="*/ 2147483647 h 48"/>
              <a:gd name="T2" fmla="*/ 2147483647 w 42"/>
              <a:gd name="T3" fmla="*/ 2147483647 h 48"/>
              <a:gd name="T4" fmla="*/ 2147483647 w 42"/>
              <a:gd name="T5" fmla="*/ 2147483647 h 48"/>
              <a:gd name="T6" fmla="*/ 2147483647 w 42"/>
              <a:gd name="T7" fmla="*/ 2147483647 h 48"/>
              <a:gd name="T8" fmla="*/ 2147483647 w 42"/>
              <a:gd name="T9" fmla="*/ 2147483647 h 48"/>
              <a:gd name="T10" fmla="*/ 2147483647 w 42"/>
              <a:gd name="T11" fmla="*/ 2147483647 h 48"/>
              <a:gd name="T12" fmla="*/ 2147483647 w 42"/>
              <a:gd name="T13" fmla="*/ 0 h 48"/>
              <a:gd name="T14" fmla="*/ 2147483647 w 42"/>
              <a:gd name="T15" fmla="*/ 2147483647 h 48"/>
              <a:gd name="T16" fmla="*/ 2147483647 w 42"/>
              <a:gd name="T17" fmla="*/ 2147483647 h 48"/>
              <a:gd name="T18" fmla="*/ 2147483647 w 42"/>
              <a:gd name="T19" fmla="*/ 2147483647 h 48"/>
              <a:gd name="T20" fmla="*/ 2147483647 w 42"/>
              <a:gd name="T21" fmla="*/ 2147483647 h 48"/>
              <a:gd name="T22" fmla="*/ 2147483647 w 42"/>
              <a:gd name="T23" fmla="*/ 2147483647 h 48"/>
              <a:gd name="T24" fmla="*/ 2147483647 w 42"/>
              <a:gd name="T25" fmla="*/ 2147483647 h 48"/>
              <a:gd name="T26" fmla="*/ 2147483647 w 42"/>
              <a:gd name="T27" fmla="*/ 2147483647 h 48"/>
              <a:gd name="T28" fmla="*/ 2147483647 w 42"/>
              <a:gd name="T29" fmla="*/ 2147483647 h 48"/>
              <a:gd name="T30" fmla="*/ 0 w 42"/>
              <a:gd name="T31" fmla="*/ 2147483647 h 4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2"/>
              <a:gd name="T49" fmla="*/ 0 h 48"/>
              <a:gd name="T50" fmla="*/ 42 w 42"/>
              <a:gd name="T51" fmla="*/ 48 h 4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2" h="48">
                <a:moveTo>
                  <a:pt x="0" y="26"/>
                </a:moveTo>
                <a:lnTo>
                  <a:pt x="19" y="43"/>
                </a:lnTo>
                <a:lnTo>
                  <a:pt x="39" y="48"/>
                </a:lnTo>
                <a:lnTo>
                  <a:pt x="42" y="41"/>
                </a:lnTo>
                <a:lnTo>
                  <a:pt x="32" y="25"/>
                </a:lnTo>
                <a:lnTo>
                  <a:pt x="25" y="8"/>
                </a:lnTo>
                <a:lnTo>
                  <a:pt x="14" y="0"/>
                </a:lnTo>
                <a:lnTo>
                  <a:pt x="12" y="21"/>
                </a:lnTo>
                <a:lnTo>
                  <a:pt x="16" y="34"/>
                </a:lnTo>
                <a:lnTo>
                  <a:pt x="25" y="31"/>
                </a:lnTo>
                <a:lnTo>
                  <a:pt x="28" y="31"/>
                </a:lnTo>
                <a:lnTo>
                  <a:pt x="41" y="41"/>
                </a:lnTo>
                <a:lnTo>
                  <a:pt x="37" y="45"/>
                </a:lnTo>
                <a:lnTo>
                  <a:pt x="30" y="45"/>
                </a:lnTo>
                <a:lnTo>
                  <a:pt x="19" y="41"/>
                </a:lnTo>
                <a:lnTo>
                  <a:pt x="0" y="26"/>
                </a:lnTo>
                <a:close/>
              </a:path>
            </a:pathLst>
          </a:custGeom>
          <a:solidFill>
            <a:srgbClr val="FFFFFF"/>
          </a:solidFill>
          <a:ln w="11113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60" name="Freeform 10"/>
          <p:cNvSpPr>
            <a:spLocks/>
          </p:cNvSpPr>
          <p:nvPr/>
        </p:nvSpPr>
        <p:spPr bwMode="auto">
          <a:xfrm>
            <a:off x="3397250" y="1265238"/>
            <a:ext cx="12700" cy="23812"/>
          </a:xfrm>
          <a:custGeom>
            <a:avLst/>
            <a:gdLst>
              <a:gd name="T0" fmla="*/ 0 w 21"/>
              <a:gd name="T1" fmla="*/ 0 h 29"/>
              <a:gd name="T2" fmla="*/ 2147483647 w 21"/>
              <a:gd name="T3" fmla="*/ 2147483647 h 29"/>
              <a:gd name="T4" fmla="*/ 2147483647 w 21"/>
              <a:gd name="T5" fmla="*/ 2147483647 h 29"/>
              <a:gd name="T6" fmla="*/ 2147483647 w 21"/>
              <a:gd name="T7" fmla="*/ 2147483647 h 29"/>
              <a:gd name="T8" fmla="*/ 0 w 21"/>
              <a:gd name="T9" fmla="*/ 0 h 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29"/>
              <a:gd name="T17" fmla="*/ 21 w 21"/>
              <a:gd name="T18" fmla="*/ 29 h 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29">
                <a:moveTo>
                  <a:pt x="0" y="0"/>
                </a:moveTo>
                <a:lnTo>
                  <a:pt x="3" y="21"/>
                </a:lnTo>
                <a:lnTo>
                  <a:pt x="21" y="29"/>
                </a:lnTo>
                <a:lnTo>
                  <a:pt x="18" y="7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61" name="Freeform 11"/>
          <p:cNvSpPr>
            <a:spLocks/>
          </p:cNvSpPr>
          <p:nvPr/>
        </p:nvSpPr>
        <p:spPr bwMode="auto">
          <a:xfrm>
            <a:off x="3367088" y="1227138"/>
            <a:ext cx="36512" cy="88900"/>
          </a:xfrm>
          <a:custGeom>
            <a:avLst/>
            <a:gdLst>
              <a:gd name="T0" fmla="*/ 2147483647 w 59"/>
              <a:gd name="T1" fmla="*/ 0 h 112"/>
              <a:gd name="T2" fmla="*/ 0 w 59"/>
              <a:gd name="T3" fmla="*/ 2147483647 h 112"/>
              <a:gd name="T4" fmla="*/ 2147483647 w 59"/>
              <a:gd name="T5" fmla="*/ 2147483647 h 112"/>
              <a:gd name="T6" fmla="*/ 2147483647 w 59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59"/>
              <a:gd name="T13" fmla="*/ 0 h 112"/>
              <a:gd name="T14" fmla="*/ 59 w 59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" h="112">
                <a:moveTo>
                  <a:pt x="1" y="0"/>
                </a:moveTo>
                <a:lnTo>
                  <a:pt x="0" y="21"/>
                </a:lnTo>
                <a:lnTo>
                  <a:pt x="12" y="51"/>
                </a:lnTo>
                <a:lnTo>
                  <a:pt x="59" y="112"/>
                </a:lnTo>
              </a:path>
            </a:pathLst>
          </a:custGeom>
          <a:noFill/>
          <a:ln w="11113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62" name="Freeform 12"/>
          <p:cNvSpPr>
            <a:spLocks/>
          </p:cNvSpPr>
          <p:nvPr/>
        </p:nvSpPr>
        <p:spPr bwMode="auto">
          <a:xfrm>
            <a:off x="3348038" y="1182688"/>
            <a:ext cx="120650" cy="187325"/>
          </a:xfrm>
          <a:custGeom>
            <a:avLst/>
            <a:gdLst>
              <a:gd name="T0" fmla="*/ 2147483647 w 197"/>
              <a:gd name="T1" fmla="*/ 2147483647 h 235"/>
              <a:gd name="T2" fmla="*/ 2147483647 w 197"/>
              <a:gd name="T3" fmla="*/ 2147483647 h 235"/>
              <a:gd name="T4" fmla="*/ 2147483647 w 197"/>
              <a:gd name="T5" fmla="*/ 2147483647 h 235"/>
              <a:gd name="T6" fmla="*/ 2147483647 w 197"/>
              <a:gd name="T7" fmla="*/ 2147483647 h 235"/>
              <a:gd name="T8" fmla="*/ 0 w 197"/>
              <a:gd name="T9" fmla="*/ 2147483647 h 235"/>
              <a:gd name="T10" fmla="*/ 0 w 197"/>
              <a:gd name="T11" fmla="*/ 2147483647 h 235"/>
              <a:gd name="T12" fmla="*/ 2147483647 w 197"/>
              <a:gd name="T13" fmla="*/ 0 h 235"/>
              <a:gd name="T14" fmla="*/ 2147483647 w 197"/>
              <a:gd name="T15" fmla="*/ 2147483647 h 235"/>
              <a:gd name="T16" fmla="*/ 2147483647 w 197"/>
              <a:gd name="T17" fmla="*/ 2147483647 h 235"/>
              <a:gd name="T18" fmla="*/ 2147483647 w 197"/>
              <a:gd name="T19" fmla="*/ 2147483647 h 235"/>
              <a:gd name="T20" fmla="*/ 2147483647 w 197"/>
              <a:gd name="T21" fmla="*/ 2147483647 h 235"/>
              <a:gd name="T22" fmla="*/ 2147483647 w 197"/>
              <a:gd name="T23" fmla="*/ 2147483647 h 23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97"/>
              <a:gd name="T37" fmla="*/ 0 h 235"/>
              <a:gd name="T38" fmla="*/ 197 w 197"/>
              <a:gd name="T39" fmla="*/ 235 h 23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97" h="235">
                <a:moveTo>
                  <a:pt x="156" y="235"/>
                </a:moveTo>
                <a:lnTo>
                  <a:pt x="109" y="129"/>
                </a:lnTo>
                <a:lnTo>
                  <a:pt x="54" y="66"/>
                </a:lnTo>
                <a:lnTo>
                  <a:pt x="26" y="51"/>
                </a:lnTo>
                <a:lnTo>
                  <a:pt x="0" y="50"/>
                </a:lnTo>
                <a:lnTo>
                  <a:pt x="0" y="46"/>
                </a:lnTo>
                <a:lnTo>
                  <a:pt x="43" y="0"/>
                </a:lnTo>
                <a:lnTo>
                  <a:pt x="93" y="30"/>
                </a:lnTo>
                <a:lnTo>
                  <a:pt x="138" y="74"/>
                </a:lnTo>
                <a:lnTo>
                  <a:pt x="173" y="125"/>
                </a:lnTo>
                <a:lnTo>
                  <a:pt x="197" y="187"/>
                </a:lnTo>
                <a:lnTo>
                  <a:pt x="156" y="235"/>
                </a:lnTo>
                <a:close/>
              </a:path>
            </a:pathLst>
          </a:custGeom>
          <a:solidFill>
            <a:srgbClr val="E10000"/>
          </a:solidFill>
          <a:ln w="11113">
            <a:solidFill>
              <a:srgbClr val="E1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63" name="Freeform 13"/>
          <p:cNvSpPr>
            <a:spLocks/>
          </p:cNvSpPr>
          <p:nvPr/>
        </p:nvSpPr>
        <p:spPr bwMode="auto">
          <a:xfrm>
            <a:off x="3375025" y="814388"/>
            <a:ext cx="360363" cy="520700"/>
          </a:xfrm>
          <a:custGeom>
            <a:avLst/>
            <a:gdLst>
              <a:gd name="T0" fmla="*/ 2147483647 w 588"/>
              <a:gd name="T1" fmla="*/ 2147483647 h 656"/>
              <a:gd name="T2" fmla="*/ 2147483647 w 588"/>
              <a:gd name="T3" fmla="*/ 2147483647 h 656"/>
              <a:gd name="T4" fmla="*/ 2147483647 w 588"/>
              <a:gd name="T5" fmla="*/ 2147483647 h 656"/>
              <a:gd name="T6" fmla="*/ 2147483647 w 588"/>
              <a:gd name="T7" fmla="*/ 2147483647 h 656"/>
              <a:gd name="T8" fmla="*/ 2147483647 w 588"/>
              <a:gd name="T9" fmla="*/ 2147483647 h 656"/>
              <a:gd name="T10" fmla="*/ 2147483647 w 588"/>
              <a:gd name="T11" fmla="*/ 2147483647 h 656"/>
              <a:gd name="T12" fmla="*/ 2147483647 w 588"/>
              <a:gd name="T13" fmla="*/ 2147483647 h 656"/>
              <a:gd name="T14" fmla="*/ 2147483647 w 588"/>
              <a:gd name="T15" fmla="*/ 2147483647 h 656"/>
              <a:gd name="T16" fmla="*/ 2147483647 w 588"/>
              <a:gd name="T17" fmla="*/ 2147483647 h 656"/>
              <a:gd name="T18" fmla="*/ 2147483647 w 588"/>
              <a:gd name="T19" fmla="*/ 2147483647 h 656"/>
              <a:gd name="T20" fmla="*/ 2147483647 w 588"/>
              <a:gd name="T21" fmla="*/ 2147483647 h 656"/>
              <a:gd name="T22" fmla="*/ 2147483647 w 588"/>
              <a:gd name="T23" fmla="*/ 2147483647 h 656"/>
              <a:gd name="T24" fmla="*/ 2147483647 w 588"/>
              <a:gd name="T25" fmla="*/ 0 h 656"/>
              <a:gd name="T26" fmla="*/ 2147483647 w 588"/>
              <a:gd name="T27" fmla="*/ 2147483647 h 656"/>
              <a:gd name="T28" fmla="*/ 2147483647 w 588"/>
              <a:gd name="T29" fmla="*/ 2147483647 h 656"/>
              <a:gd name="T30" fmla="*/ 2147483647 w 588"/>
              <a:gd name="T31" fmla="*/ 2147483647 h 656"/>
              <a:gd name="T32" fmla="*/ 2147483647 w 588"/>
              <a:gd name="T33" fmla="*/ 2147483647 h 656"/>
              <a:gd name="T34" fmla="*/ 2147483647 w 588"/>
              <a:gd name="T35" fmla="*/ 2147483647 h 656"/>
              <a:gd name="T36" fmla="*/ 2147483647 w 588"/>
              <a:gd name="T37" fmla="*/ 2147483647 h 656"/>
              <a:gd name="T38" fmla="*/ 2147483647 w 588"/>
              <a:gd name="T39" fmla="*/ 2147483647 h 656"/>
              <a:gd name="T40" fmla="*/ 0 w 588"/>
              <a:gd name="T41" fmla="*/ 2147483647 h 656"/>
              <a:gd name="T42" fmla="*/ 2147483647 w 588"/>
              <a:gd name="T43" fmla="*/ 2147483647 h 656"/>
              <a:gd name="T44" fmla="*/ 2147483647 w 588"/>
              <a:gd name="T45" fmla="*/ 2147483647 h 656"/>
              <a:gd name="T46" fmla="*/ 2147483647 w 588"/>
              <a:gd name="T47" fmla="*/ 2147483647 h 656"/>
              <a:gd name="T48" fmla="*/ 2147483647 w 588"/>
              <a:gd name="T49" fmla="*/ 2147483647 h 65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88"/>
              <a:gd name="T76" fmla="*/ 0 h 656"/>
              <a:gd name="T77" fmla="*/ 588 w 588"/>
              <a:gd name="T78" fmla="*/ 656 h 65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88" h="656">
                <a:moveTo>
                  <a:pt x="152" y="656"/>
                </a:moveTo>
                <a:lnTo>
                  <a:pt x="193" y="581"/>
                </a:lnTo>
                <a:lnTo>
                  <a:pt x="199" y="550"/>
                </a:lnTo>
                <a:lnTo>
                  <a:pt x="198" y="520"/>
                </a:lnTo>
                <a:lnTo>
                  <a:pt x="518" y="171"/>
                </a:lnTo>
                <a:lnTo>
                  <a:pt x="536" y="168"/>
                </a:lnTo>
                <a:lnTo>
                  <a:pt x="558" y="142"/>
                </a:lnTo>
                <a:lnTo>
                  <a:pt x="564" y="121"/>
                </a:lnTo>
                <a:lnTo>
                  <a:pt x="587" y="93"/>
                </a:lnTo>
                <a:lnTo>
                  <a:pt x="588" y="84"/>
                </a:lnTo>
                <a:lnTo>
                  <a:pt x="582" y="68"/>
                </a:lnTo>
                <a:lnTo>
                  <a:pt x="556" y="33"/>
                </a:lnTo>
                <a:lnTo>
                  <a:pt x="506" y="0"/>
                </a:lnTo>
                <a:lnTo>
                  <a:pt x="475" y="32"/>
                </a:lnTo>
                <a:lnTo>
                  <a:pt x="463" y="36"/>
                </a:lnTo>
                <a:lnTo>
                  <a:pt x="436" y="64"/>
                </a:lnTo>
                <a:lnTo>
                  <a:pt x="434" y="81"/>
                </a:lnTo>
                <a:lnTo>
                  <a:pt x="118" y="421"/>
                </a:lnTo>
                <a:lnTo>
                  <a:pt x="85" y="420"/>
                </a:lnTo>
                <a:lnTo>
                  <a:pt x="54" y="428"/>
                </a:lnTo>
                <a:lnTo>
                  <a:pt x="0" y="465"/>
                </a:lnTo>
                <a:lnTo>
                  <a:pt x="50" y="496"/>
                </a:lnTo>
                <a:lnTo>
                  <a:pt x="94" y="540"/>
                </a:lnTo>
                <a:lnTo>
                  <a:pt x="152" y="654"/>
                </a:lnTo>
                <a:lnTo>
                  <a:pt x="152" y="656"/>
                </a:lnTo>
                <a:close/>
              </a:path>
            </a:pathLst>
          </a:custGeom>
          <a:solidFill>
            <a:srgbClr val="A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64" name="Freeform 14"/>
          <p:cNvSpPr>
            <a:spLocks/>
          </p:cNvSpPr>
          <p:nvPr/>
        </p:nvSpPr>
        <p:spPr bwMode="auto">
          <a:xfrm>
            <a:off x="3455988" y="879475"/>
            <a:ext cx="228600" cy="317500"/>
          </a:xfrm>
          <a:custGeom>
            <a:avLst/>
            <a:gdLst>
              <a:gd name="T0" fmla="*/ 2147483647 w 374"/>
              <a:gd name="T1" fmla="*/ 2147483647 h 400"/>
              <a:gd name="T2" fmla="*/ 2147483647 w 374"/>
              <a:gd name="T3" fmla="*/ 2147483647 h 400"/>
              <a:gd name="T4" fmla="*/ 2147483647 w 374"/>
              <a:gd name="T5" fmla="*/ 2147483647 h 400"/>
              <a:gd name="T6" fmla="*/ 0 w 374"/>
              <a:gd name="T7" fmla="*/ 2147483647 h 400"/>
              <a:gd name="T8" fmla="*/ 2147483647 w 374"/>
              <a:gd name="T9" fmla="*/ 0 h 400"/>
              <a:gd name="T10" fmla="*/ 2147483647 w 374"/>
              <a:gd name="T11" fmla="*/ 2147483647 h 400"/>
              <a:gd name="T12" fmla="*/ 2147483647 w 374"/>
              <a:gd name="T13" fmla="*/ 2147483647 h 400"/>
              <a:gd name="T14" fmla="*/ 2147483647 w 374"/>
              <a:gd name="T15" fmla="*/ 2147483647 h 400"/>
              <a:gd name="T16" fmla="*/ 2147483647 w 374"/>
              <a:gd name="T17" fmla="*/ 2147483647 h 400"/>
              <a:gd name="T18" fmla="*/ 2147483647 w 374"/>
              <a:gd name="T19" fmla="*/ 2147483647 h 400"/>
              <a:gd name="T20" fmla="*/ 2147483647 w 374"/>
              <a:gd name="T21" fmla="*/ 2147483647 h 400"/>
              <a:gd name="T22" fmla="*/ 2147483647 w 374"/>
              <a:gd name="T23" fmla="*/ 2147483647 h 400"/>
              <a:gd name="T24" fmla="*/ 2147483647 w 374"/>
              <a:gd name="T25" fmla="*/ 2147483647 h 4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74"/>
              <a:gd name="T40" fmla="*/ 0 h 400"/>
              <a:gd name="T41" fmla="*/ 374 w 374"/>
              <a:gd name="T42" fmla="*/ 400 h 4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74" h="400">
                <a:moveTo>
                  <a:pt x="342" y="42"/>
                </a:moveTo>
                <a:lnTo>
                  <a:pt x="325" y="29"/>
                </a:lnTo>
                <a:lnTo>
                  <a:pt x="19" y="358"/>
                </a:lnTo>
                <a:lnTo>
                  <a:pt x="0" y="345"/>
                </a:lnTo>
                <a:lnTo>
                  <a:pt x="321" y="0"/>
                </a:lnTo>
                <a:lnTo>
                  <a:pt x="352" y="16"/>
                </a:lnTo>
                <a:lnTo>
                  <a:pt x="374" y="49"/>
                </a:lnTo>
                <a:lnTo>
                  <a:pt x="51" y="400"/>
                </a:lnTo>
                <a:lnTo>
                  <a:pt x="42" y="386"/>
                </a:lnTo>
                <a:lnTo>
                  <a:pt x="108" y="315"/>
                </a:lnTo>
                <a:lnTo>
                  <a:pt x="116" y="303"/>
                </a:lnTo>
                <a:lnTo>
                  <a:pt x="117" y="287"/>
                </a:lnTo>
                <a:lnTo>
                  <a:pt x="342" y="4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65" name="Freeform 15"/>
          <p:cNvSpPr>
            <a:spLocks/>
          </p:cNvSpPr>
          <p:nvPr/>
        </p:nvSpPr>
        <p:spPr bwMode="auto">
          <a:xfrm>
            <a:off x="3459163" y="1216025"/>
            <a:ext cx="25400" cy="84138"/>
          </a:xfrm>
          <a:custGeom>
            <a:avLst/>
            <a:gdLst>
              <a:gd name="T0" fmla="*/ 0 w 43"/>
              <a:gd name="T1" fmla="*/ 2147483647 h 106"/>
              <a:gd name="T2" fmla="*/ 2147483647 w 43"/>
              <a:gd name="T3" fmla="*/ 2147483647 h 106"/>
              <a:gd name="T4" fmla="*/ 2147483647 w 43"/>
              <a:gd name="T5" fmla="*/ 2147483647 h 106"/>
              <a:gd name="T6" fmla="*/ 2147483647 w 43"/>
              <a:gd name="T7" fmla="*/ 2147483647 h 106"/>
              <a:gd name="T8" fmla="*/ 2147483647 w 43"/>
              <a:gd name="T9" fmla="*/ 0 h 106"/>
              <a:gd name="T10" fmla="*/ 2147483647 w 43"/>
              <a:gd name="T11" fmla="*/ 2147483647 h 106"/>
              <a:gd name="T12" fmla="*/ 2147483647 w 43"/>
              <a:gd name="T13" fmla="*/ 2147483647 h 106"/>
              <a:gd name="T14" fmla="*/ 2147483647 w 43"/>
              <a:gd name="T15" fmla="*/ 2147483647 h 106"/>
              <a:gd name="T16" fmla="*/ 2147483647 w 43"/>
              <a:gd name="T17" fmla="*/ 2147483647 h 106"/>
              <a:gd name="T18" fmla="*/ 0 w 43"/>
              <a:gd name="T19" fmla="*/ 2147483647 h 1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3"/>
              <a:gd name="T31" fmla="*/ 0 h 106"/>
              <a:gd name="T32" fmla="*/ 43 w 43"/>
              <a:gd name="T33" fmla="*/ 106 h 1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3" h="106">
                <a:moveTo>
                  <a:pt x="0" y="79"/>
                </a:moveTo>
                <a:lnTo>
                  <a:pt x="25" y="56"/>
                </a:lnTo>
                <a:lnTo>
                  <a:pt x="37" y="30"/>
                </a:lnTo>
                <a:lnTo>
                  <a:pt x="39" y="9"/>
                </a:lnTo>
                <a:lnTo>
                  <a:pt x="39" y="0"/>
                </a:lnTo>
                <a:lnTo>
                  <a:pt x="42" y="24"/>
                </a:lnTo>
                <a:lnTo>
                  <a:pt x="43" y="49"/>
                </a:lnTo>
                <a:lnTo>
                  <a:pt x="13" y="106"/>
                </a:lnTo>
                <a:lnTo>
                  <a:pt x="8" y="94"/>
                </a:lnTo>
                <a:lnTo>
                  <a:pt x="0" y="79"/>
                </a:lnTo>
                <a:close/>
              </a:path>
            </a:pathLst>
          </a:custGeom>
          <a:solidFill>
            <a:srgbClr val="FF40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66" name="Freeform 16"/>
          <p:cNvSpPr>
            <a:spLocks/>
          </p:cNvSpPr>
          <p:nvPr/>
        </p:nvSpPr>
        <p:spPr bwMode="auto">
          <a:xfrm>
            <a:off x="3498850" y="1065213"/>
            <a:ext cx="20638" cy="39687"/>
          </a:xfrm>
          <a:custGeom>
            <a:avLst/>
            <a:gdLst>
              <a:gd name="T0" fmla="*/ 2147483647 w 32"/>
              <a:gd name="T1" fmla="*/ 2147483647 h 51"/>
              <a:gd name="T2" fmla="*/ 0 w 32"/>
              <a:gd name="T3" fmla="*/ 2147483647 h 51"/>
              <a:gd name="T4" fmla="*/ 2147483647 w 32"/>
              <a:gd name="T5" fmla="*/ 0 h 51"/>
              <a:gd name="T6" fmla="*/ 2147483647 w 32"/>
              <a:gd name="T7" fmla="*/ 2147483647 h 51"/>
              <a:gd name="T8" fmla="*/ 2147483647 w 32"/>
              <a:gd name="T9" fmla="*/ 2147483647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51"/>
              <a:gd name="T17" fmla="*/ 32 w 32"/>
              <a:gd name="T18" fmla="*/ 51 h 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51">
                <a:moveTo>
                  <a:pt x="30" y="51"/>
                </a:moveTo>
                <a:lnTo>
                  <a:pt x="0" y="15"/>
                </a:lnTo>
                <a:lnTo>
                  <a:pt x="1" y="0"/>
                </a:lnTo>
                <a:lnTo>
                  <a:pt x="32" y="33"/>
                </a:lnTo>
                <a:lnTo>
                  <a:pt x="30" y="51"/>
                </a:lnTo>
                <a:close/>
              </a:path>
            </a:pathLst>
          </a:custGeom>
          <a:solidFill>
            <a:srgbClr val="C2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67" name="Freeform 17"/>
          <p:cNvSpPr>
            <a:spLocks/>
          </p:cNvSpPr>
          <p:nvPr/>
        </p:nvSpPr>
        <p:spPr bwMode="auto">
          <a:xfrm>
            <a:off x="3500438" y="1006475"/>
            <a:ext cx="58737" cy="84138"/>
          </a:xfrm>
          <a:custGeom>
            <a:avLst/>
            <a:gdLst>
              <a:gd name="T0" fmla="*/ 0 w 96"/>
              <a:gd name="T1" fmla="*/ 2147483647 h 105"/>
              <a:gd name="T2" fmla="*/ 2147483647 w 96"/>
              <a:gd name="T3" fmla="*/ 0 h 105"/>
              <a:gd name="T4" fmla="*/ 2147483647 w 96"/>
              <a:gd name="T5" fmla="*/ 2147483647 h 105"/>
              <a:gd name="T6" fmla="*/ 2147483647 w 96"/>
              <a:gd name="T7" fmla="*/ 2147483647 h 105"/>
              <a:gd name="T8" fmla="*/ 0 w 96"/>
              <a:gd name="T9" fmla="*/ 2147483647 h 1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05"/>
              <a:gd name="T17" fmla="*/ 96 w 96"/>
              <a:gd name="T18" fmla="*/ 105 h 1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05">
                <a:moveTo>
                  <a:pt x="0" y="72"/>
                </a:moveTo>
                <a:lnTo>
                  <a:pt x="64" y="0"/>
                </a:lnTo>
                <a:lnTo>
                  <a:pt x="96" y="35"/>
                </a:lnTo>
                <a:lnTo>
                  <a:pt x="31" y="105"/>
                </a:lnTo>
                <a:lnTo>
                  <a:pt x="0" y="72"/>
                </a:lnTo>
                <a:close/>
              </a:path>
            </a:pathLst>
          </a:custGeom>
          <a:solidFill>
            <a:srgbClr val="FF404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68" name="Freeform 18"/>
          <p:cNvSpPr>
            <a:spLocks/>
          </p:cNvSpPr>
          <p:nvPr/>
        </p:nvSpPr>
        <p:spPr bwMode="auto">
          <a:xfrm>
            <a:off x="3516313" y="1035050"/>
            <a:ext cx="47625" cy="69850"/>
          </a:xfrm>
          <a:custGeom>
            <a:avLst/>
            <a:gdLst>
              <a:gd name="T0" fmla="*/ 0 w 78"/>
              <a:gd name="T1" fmla="*/ 2147483647 h 88"/>
              <a:gd name="T2" fmla="*/ 2147483647 w 78"/>
              <a:gd name="T3" fmla="*/ 2147483647 h 88"/>
              <a:gd name="T4" fmla="*/ 2147483647 w 78"/>
              <a:gd name="T5" fmla="*/ 0 h 88"/>
              <a:gd name="T6" fmla="*/ 2147483647 w 78"/>
              <a:gd name="T7" fmla="*/ 2147483647 h 88"/>
              <a:gd name="T8" fmla="*/ 0 w 78"/>
              <a:gd name="T9" fmla="*/ 2147483647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"/>
              <a:gd name="T16" fmla="*/ 0 h 88"/>
              <a:gd name="T17" fmla="*/ 78 w 78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" h="88">
                <a:moveTo>
                  <a:pt x="0" y="88"/>
                </a:moveTo>
                <a:lnTo>
                  <a:pt x="2" y="70"/>
                </a:lnTo>
                <a:lnTo>
                  <a:pt x="67" y="0"/>
                </a:lnTo>
                <a:lnTo>
                  <a:pt x="78" y="4"/>
                </a:lnTo>
                <a:lnTo>
                  <a:pt x="0" y="88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69" name="Freeform 19"/>
          <p:cNvSpPr>
            <a:spLocks/>
          </p:cNvSpPr>
          <p:nvPr/>
        </p:nvSpPr>
        <p:spPr bwMode="auto">
          <a:xfrm>
            <a:off x="3538538" y="1006475"/>
            <a:ext cx="25400" cy="31750"/>
          </a:xfrm>
          <a:custGeom>
            <a:avLst/>
            <a:gdLst>
              <a:gd name="T0" fmla="*/ 0 w 43"/>
              <a:gd name="T1" fmla="*/ 0 h 39"/>
              <a:gd name="T2" fmla="*/ 2147483647 w 43"/>
              <a:gd name="T3" fmla="*/ 2147483647 h 39"/>
              <a:gd name="T4" fmla="*/ 2147483647 w 43"/>
              <a:gd name="T5" fmla="*/ 2147483647 h 39"/>
              <a:gd name="T6" fmla="*/ 2147483647 w 43"/>
              <a:gd name="T7" fmla="*/ 2147483647 h 39"/>
              <a:gd name="T8" fmla="*/ 0 w 43"/>
              <a:gd name="T9" fmla="*/ 0 h 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"/>
              <a:gd name="T16" fmla="*/ 0 h 39"/>
              <a:gd name="T17" fmla="*/ 43 w 43"/>
              <a:gd name="T18" fmla="*/ 39 h 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" h="39">
                <a:moveTo>
                  <a:pt x="0" y="0"/>
                </a:moveTo>
                <a:lnTo>
                  <a:pt x="7" y="5"/>
                </a:lnTo>
                <a:lnTo>
                  <a:pt x="43" y="39"/>
                </a:lnTo>
                <a:lnTo>
                  <a:pt x="32" y="35"/>
                </a:lnTo>
                <a:lnTo>
                  <a:pt x="0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70" name="Freeform 20"/>
          <p:cNvSpPr>
            <a:spLocks/>
          </p:cNvSpPr>
          <p:nvPr/>
        </p:nvSpPr>
        <p:spPr bwMode="auto">
          <a:xfrm>
            <a:off x="3500438" y="935038"/>
            <a:ext cx="193675" cy="276225"/>
          </a:xfrm>
          <a:custGeom>
            <a:avLst/>
            <a:gdLst>
              <a:gd name="T0" fmla="*/ 0 w 318"/>
              <a:gd name="T1" fmla="*/ 2147483647 h 346"/>
              <a:gd name="T2" fmla="*/ 2147483647 w 318"/>
              <a:gd name="T3" fmla="*/ 2147483647 h 346"/>
              <a:gd name="T4" fmla="*/ 2147483647 w 318"/>
              <a:gd name="T5" fmla="*/ 2147483647 h 346"/>
              <a:gd name="T6" fmla="*/ 2147483647 w 318"/>
              <a:gd name="T7" fmla="*/ 0 h 346"/>
              <a:gd name="T8" fmla="*/ 0 w 318"/>
              <a:gd name="T9" fmla="*/ 2147483647 h 3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8"/>
              <a:gd name="T16" fmla="*/ 0 h 346"/>
              <a:gd name="T17" fmla="*/ 318 w 318"/>
              <a:gd name="T18" fmla="*/ 346 h 3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8" h="346">
                <a:moveTo>
                  <a:pt x="0" y="340"/>
                </a:moveTo>
                <a:lnTo>
                  <a:pt x="5" y="346"/>
                </a:lnTo>
                <a:lnTo>
                  <a:pt x="318" y="3"/>
                </a:lnTo>
                <a:lnTo>
                  <a:pt x="316" y="0"/>
                </a:lnTo>
                <a:lnTo>
                  <a:pt x="0" y="340"/>
                </a:lnTo>
                <a:close/>
              </a:path>
            </a:pathLst>
          </a:custGeom>
          <a:solidFill>
            <a:srgbClr val="FF40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71" name="Freeform 21"/>
          <p:cNvSpPr>
            <a:spLocks/>
          </p:cNvSpPr>
          <p:nvPr/>
        </p:nvSpPr>
        <p:spPr bwMode="auto">
          <a:xfrm>
            <a:off x="3371850" y="1185863"/>
            <a:ext cx="95250" cy="176212"/>
          </a:xfrm>
          <a:custGeom>
            <a:avLst/>
            <a:gdLst>
              <a:gd name="T0" fmla="*/ 2147483647 w 156"/>
              <a:gd name="T1" fmla="*/ 2147483647 h 222"/>
              <a:gd name="T2" fmla="*/ 2147483647 w 156"/>
              <a:gd name="T3" fmla="*/ 2147483647 h 222"/>
              <a:gd name="T4" fmla="*/ 2147483647 w 156"/>
              <a:gd name="T5" fmla="*/ 2147483647 h 222"/>
              <a:gd name="T6" fmla="*/ 2147483647 w 156"/>
              <a:gd name="T7" fmla="*/ 2147483647 h 222"/>
              <a:gd name="T8" fmla="*/ 2147483647 w 156"/>
              <a:gd name="T9" fmla="*/ 2147483647 h 222"/>
              <a:gd name="T10" fmla="*/ 0 w 156"/>
              <a:gd name="T11" fmla="*/ 2147483647 h 222"/>
              <a:gd name="T12" fmla="*/ 2147483647 w 156"/>
              <a:gd name="T13" fmla="*/ 0 h 222"/>
              <a:gd name="T14" fmla="*/ 2147483647 w 156"/>
              <a:gd name="T15" fmla="*/ 2147483647 h 222"/>
              <a:gd name="T16" fmla="*/ 2147483647 w 156"/>
              <a:gd name="T17" fmla="*/ 2147483647 h 222"/>
              <a:gd name="T18" fmla="*/ 2147483647 w 156"/>
              <a:gd name="T19" fmla="*/ 2147483647 h 222"/>
              <a:gd name="T20" fmla="*/ 2147483647 w 156"/>
              <a:gd name="T21" fmla="*/ 2147483647 h 222"/>
              <a:gd name="T22" fmla="*/ 2147483647 w 156"/>
              <a:gd name="T23" fmla="*/ 2147483647 h 22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56"/>
              <a:gd name="T37" fmla="*/ 0 h 222"/>
              <a:gd name="T38" fmla="*/ 156 w 156"/>
              <a:gd name="T39" fmla="*/ 222 h 22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56" h="222">
                <a:moveTo>
                  <a:pt x="125" y="215"/>
                </a:moveTo>
                <a:lnTo>
                  <a:pt x="150" y="187"/>
                </a:lnTo>
                <a:lnTo>
                  <a:pt x="127" y="132"/>
                </a:lnTo>
                <a:lnTo>
                  <a:pt x="83" y="68"/>
                </a:lnTo>
                <a:lnTo>
                  <a:pt x="47" y="33"/>
                </a:lnTo>
                <a:lnTo>
                  <a:pt x="0" y="4"/>
                </a:lnTo>
                <a:lnTo>
                  <a:pt x="6" y="0"/>
                </a:lnTo>
                <a:lnTo>
                  <a:pt x="92" y="67"/>
                </a:lnTo>
                <a:lnTo>
                  <a:pt x="130" y="124"/>
                </a:lnTo>
                <a:lnTo>
                  <a:pt x="156" y="185"/>
                </a:lnTo>
                <a:lnTo>
                  <a:pt x="125" y="222"/>
                </a:lnTo>
                <a:lnTo>
                  <a:pt x="125" y="215"/>
                </a:lnTo>
                <a:close/>
              </a:path>
            </a:pathLst>
          </a:custGeom>
          <a:solidFill>
            <a:srgbClr val="FF407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72" name="Freeform 22"/>
          <p:cNvSpPr>
            <a:spLocks/>
          </p:cNvSpPr>
          <p:nvPr/>
        </p:nvSpPr>
        <p:spPr bwMode="auto">
          <a:xfrm>
            <a:off x="2886075" y="1420813"/>
            <a:ext cx="382588" cy="98425"/>
          </a:xfrm>
          <a:custGeom>
            <a:avLst/>
            <a:gdLst>
              <a:gd name="T0" fmla="*/ 0 w 628"/>
              <a:gd name="T1" fmla="*/ 2147483647 h 123"/>
              <a:gd name="T2" fmla="*/ 2147483647 w 628"/>
              <a:gd name="T3" fmla="*/ 0 h 123"/>
              <a:gd name="T4" fmla="*/ 2147483647 w 628"/>
              <a:gd name="T5" fmla="*/ 2147483647 h 123"/>
              <a:gd name="T6" fmla="*/ 2147483647 w 628"/>
              <a:gd name="T7" fmla="*/ 2147483647 h 123"/>
              <a:gd name="T8" fmla="*/ 0 w 628"/>
              <a:gd name="T9" fmla="*/ 2147483647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8"/>
              <a:gd name="T16" fmla="*/ 0 h 123"/>
              <a:gd name="T17" fmla="*/ 628 w 628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8" h="123">
                <a:moveTo>
                  <a:pt x="0" y="45"/>
                </a:moveTo>
                <a:lnTo>
                  <a:pt x="143" y="0"/>
                </a:lnTo>
                <a:lnTo>
                  <a:pt x="628" y="47"/>
                </a:lnTo>
                <a:lnTo>
                  <a:pt x="547" y="123"/>
                </a:lnTo>
                <a:lnTo>
                  <a:pt x="0" y="45"/>
                </a:lnTo>
                <a:close/>
              </a:path>
            </a:pathLst>
          </a:custGeom>
          <a:solidFill>
            <a:srgbClr val="00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73" name="Freeform 23"/>
          <p:cNvSpPr>
            <a:spLocks/>
          </p:cNvSpPr>
          <p:nvPr/>
        </p:nvSpPr>
        <p:spPr bwMode="auto">
          <a:xfrm>
            <a:off x="3219450" y="1657350"/>
            <a:ext cx="217488" cy="347663"/>
          </a:xfrm>
          <a:custGeom>
            <a:avLst/>
            <a:gdLst>
              <a:gd name="T0" fmla="*/ 0 w 357"/>
              <a:gd name="T1" fmla="*/ 2147483647 h 436"/>
              <a:gd name="T2" fmla="*/ 0 w 357"/>
              <a:gd name="T3" fmla="*/ 2147483647 h 436"/>
              <a:gd name="T4" fmla="*/ 2147483647 w 357"/>
              <a:gd name="T5" fmla="*/ 2147483647 h 436"/>
              <a:gd name="T6" fmla="*/ 2147483647 w 357"/>
              <a:gd name="T7" fmla="*/ 0 h 436"/>
              <a:gd name="T8" fmla="*/ 2147483647 w 357"/>
              <a:gd name="T9" fmla="*/ 2147483647 h 436"/>
              <a:gd name="T10" fmla="*/ 0 w 357"/>
              <a:gd name="T11" fmla="*/ 2147483647 h 4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7"/>
              <a:gd name="T19" fmla="*/ 0 h 436"/>
              <a:gd name="T20" fmla="*/ 357 w 357"/>
              <a:gd name="T21" fmla="*/ 436 h 4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7" h="436">
                <a:moveTo>
                  <a:pt x="0" y="296"/>
                </a:moveTo>
                <a:lnTo>
                  <a:pt x="0" y="436"/>
                </a:lnTo>
                <a:lnTo>
                  <a:pt x="357" y="141"/>
                </a:lnTo>
                <a:lnTo>
                  <a:pt x="357" y="0"/>
                </a:lnTo>
                <a:lnTo>
                  <a:pt x="164" y="59"/>
                </a:lnTo>
                <a:lnTo>
                  <a:pt x="0" y="296"/>
                </a:lnTo>
                <a:close/>
              </a:path>
            </a:pathLst>
          </a:custGeom>
          <a:solidFill>
            <a:srgbClr val="00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74" name="Freeform 24"/>
          <p:cNvSpPr>
            <a:spLocks/>
          </p:cNvSpPr>
          <p:nvPr/>
        </p:nvSpPr>
        <p:spPr bwMode="auto">
          <a:xfrm>
            <a:off x="2740025" y="1825625"/>
            <a:ext cx="479425" cy="179388"/>
          </a:xfrm>
          <a:custGeom>
            <a:avLst/>
            <a:gdLst>
              <a:gd name="T0" fmla="*/ 0 w 781"/>
              <a:gd name="T1" fmla="*/ 2147483647 h 225"/>
              <a:gd name="T2" fmla="*/ 0 w 781"/>
              <a:gd name="T3" fmla="*/ 2147483647 h 225"/>
              <a:gd name="T4" fmla="*/ 2147483647 w 781"/>
              <a:gd name="T5" fmla="*/ 2147483647 h 225"/>
              <a:gd name="T6" fmla="*/ 2147483647 w 781"/>
              <a:gd name="T7" fmla="*/ 2147483647 h 225"/>
              <a:gd name="T8" fmla="*/ 2147483647 w 781"/>
              <a:gd name="T9" fmla="*/ 0 h 225"/>
              <a:gd name="T10" fmla="*/ 0 w 781"/>
              <a:gd name="T11" fmla="*/ 2147483647 h 2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81"/>
              <a:gd name="T19" fmla="*/ 0 h 225"/>
              <a:gd name="T20" fmla="*/ 781 w 781"/>
              <a:gd name="T21" fmla="*/ 225 h 2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81" h="225">
                <a:moveTo>
                  <a:pt x="0" y="8"/>
                </a:moveTo>
                <a:lnTo>
                  <a:pt x="0" y="143"/>
                </a:lnTo>
                <a:lnTo>
                  <a:pt x="781" y="225"/>
                </a:lnTo>
                <a:lnTo>
                  <a:pt x="781" y="71"/>
                </a:lnTo>
                <a:lnTo>
                  <a:pt x="71" y="0"/>
                </a:lnTo>
                <a:lnTo>
                  <a:pt x="0" y="8"/>
                </a:lnTo>
                <a:close/>
              </a:path>
            </a:pathLst>
          </a:custGeom>
          <a:solidFill>
            <a:srgbClr val="00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75" name="Freeform 25"/>
          <p:cNvSpPr>
            <a:spLocks/>
          </p:cNvSpPr>
          <p:nvPr/>
        </p:nvSpPr>
        <p:spPr bwMode="auto">
          <a:xfrm>
            <a:off x="2740025" y="1595438"/>
            <a:ext cx="696913" cy="298450"/>
          </a:xfrm>
          <a:custGeom>
            <a:avLst/>
            <a:gdLst>
              <a:gd name="T0" fmla="*/ 0 w 1138"/>
              <a:gd name="T1" fmla="*/ 2147483647 h 375"/>
              <a:gd name="T2" fmla="*/ 2147483647 w 1138"/>
              <a:gd name="T3" fmla="*/ 0 h 375"/>
              <a:gd name="T4" fmla="*/ 2147483647 w 1138"/>
              <a:gd name="T5" fmla="*/ 2147483647 h 375"/>
              <a:gd name="T6" fmla="*/ 2147483647 w 1138"/>
              <a:gd name="T7" fmla="*/ 2147483647 h 375"/>
              <a:gd name="T8" fmla="*/ 0 w 1138"/>
              <a:gd name="T9" fmla="*/ 2147483647 h 3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8"/>
              <a:gd name="T16" fmla="*/ 0 h 375"/>
              <a:gd name="T17" fmla="*/ 1138 w 1138"/>
              <a:gd name="T18" fmla="*/ 375 h 3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8" h="375">
                <a:moveTo>
                  <a:pt x="0" y="297"/>
                </a:moveTo>
                <a:lnTo>
                  <a:pt x="356" y="0"/>
                </a:lnTo>
                <a:lnTo>
                  <a:pt x="1138" y="78"/>
                </a:lnTo>
                <a:lnTo>
                  <a:pt x="781" y="375"/>
                </a:lnTo>
                <a:lnTo>
                  <a:pt x="0" y="297"/>
                </a:lnTo>
                <a:close/>
              </a:path>
            </a:pathLst>
          </a:custGeom>
          <a:solidFill>
            <a:srgbClr val="00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76" name="Freeform 26"/>
          <p:cNvSpPr>
            <a:spLocks/>
          </p:cNvSpPr>
          <p:nvPr/>
        </p:nvSpPr>
        <p:spPr bwMode="auto">
          <a:xfrm>
            <a:off x="2840038" y="1489075"/>
            <a:ext cx="352425" cy="342900"/>
          </a:xfrm>
          <a:custGeom>
            <a:avLst/>
            <a:gdLst>
              <a:gd name="T0" fmla="*/ 0 w 572"/>
              <a:gd name="T1" fmla="*/ 0 h 431"/>
              <a:gd name="T2" fmla="*/ 0 w 572"/>
              <a:gd name="T3" fmla="*/ 2147483647 h 431"/>
              <a:gd name="T4" fmla="*/ 2147483647 w 572"/>
              <a:gd name="T5" fmla="*/ 2147483647 h 431"/>
              <a:gd name="T6" fmla="*/ 2147483647 w 572"/>
              <a:gd name="T7" fmla="*/ 2147483647 h 431"/>
              <a:gd name="T8" fmla="*/ 0 w 572"/>
              <a:gd name="T9" fmla="*/ 0 h 4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2"/>
              <a:gd name="T16" fmla="*/ 0 h 431"/>
              <a:gd name="T17" fmla="*/ 572 w 572"/>
              <a:gd name="T18" fmla="*/ 431 h 4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2" h="431">
                <a:moveTo>
                  <a:pt x="0" y="0"/>
                </a:moveTo>
                <a:lnTo>
                  <a:pt x="0" y="373"/>
                </a:lnTo>
                <a:lnTo>
                  <a:pt x="572" y="431"/>
                </a:lnTo>
                <a:lnTo>
                  <a:pt x="572" y="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77" name="Freeform 27"/>
          <p:cNvSpPr>
            <a:spLocks/>
          </p:cNvSpPr>
          <p:nvPr/>
        </p:nvSpPr>
        <p:spPr bwMode="auto">
          <a:xfrm>
            <a:off x="2840038" y="1450975"/>
            <a:ext cx="392112" cy="85725"/>
          </a:xfrm>
          <a:custGeom>
            <a:avLst/>
            <a:gdLst>
              <a:gd name="T0" fmla="*/ 0 w 637"/>
              <a:gd name="T1" fmla="*/ 2147483647 h 108"/>
              <a:gd name="T2" fmla="*/ 2147483647 w 637"/>
              <a:gd name="T3" fmla="*/ 0 h 108"/>
              <a:gd name="T4" fmla="*/ 2147483647 w 637"/>
              <a:gd name="T5" fmla="*/ 2147483647 h 108"/>
              <a:gd name="T6" fmla="*/ 2147483647 w 637"/>
              <a:gd name="T7" fmla="*/ 2147483647 h 108"/>
              <a:gd name="T8" fmla="*/ 0 w 637"/>
              <a:gd name="T9" fmla="*/ 2147483647 h 1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08"/>
              <a:gd name="T17" fmla="*/ 637 w 637"/>
              <a:gd name="T18" fmla="*/ 108 h 1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08">
                <a:moveTo>
                  <a:pt x="0" y="49"/>
                </a:moveTo>
                <a:lnTo>
                  <a:pt x="56" y="0"/>
                </a:lnTo>
                <a:lnTo>
                  <a:pt x="637" y="61"/>
                </a:lnTo>
                <a:lnTo>
                  <a:pt x="572" y="108"/>
                </a:lnTo>
                <a:lnTo>
                  <a:pt x="0" y="49"/>
                </a:lnTo>
                <a:close/>
              </a:path>
            </a:pathLst>
          </a:custGeom>
          <a:solidFill>
            <a:srgbClr val="00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78" name="Freeform 28"/>
          <p:cNvSpPr>
            <a:spLocks/>
          </p:cNvSpPr>
          <p:nvPr/>
        </p:nvSpPr>
        <p:spPr bwMode="auto">
          <a:xfrm>
            <a:off x="3214688" y="1455738"/>
            <a:ext cx="53975" cy="330200"/>
          </a:xfrm>
          <a:custGeom>
            <a:avLst/>
            <a:gdLst>
              <a:gd name="T0" fmla="*/ 2147483647 w 90"/>
              <a:gd name="T1" fmla="*/ 0 h 416"/>
              <a:gd name="T2" fmla="*/ 2147483647 w 90"/>
              <a:gd name="T3" fmla="*/ 2147483647 h 416"/>
              <a:gd name="T4" fmla="*/ 2147483647 w 90"/>
              <a:gd name="T5" fmla="*/ 2147483647 h 416"/>
              <a:gd name="T6" fmla="*/ 0 w 90"/>
              <a:gd name="T7" fmla="*/ 2147483647 h 416"/>
              <a:gd name="T8" fmla="*/ 2147483647 w 90"/>
              <a:gd name="T9" fmla="*/ 0 h 4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416"/>
              <a:gd name="T17" fmla="*/ 90 w 90"/>
              <a:gd name="T18" fmla="*/ 416 h 4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416">
                <a:moveTo>
                  <a:pt x="90" y="0"/>
                </a:moveTo>
                <a:lnTo>
                  <a:pt x="90" y="274"/>
                </a:lnTo>
                <a:lnTo>
                  <a:pt x="6" y="416"/>
                </a:lnTo>
                <a:lnTo>
                  <a:pt x="0" y="80"/>
                </a:lnTo>
                <a:lnTo>
                  <a:pt x="90" y="0"/>
                </a:lnTo>
                <a:close/>
              </a:path>
            </a:pathLst>
          </a:custGeom>
          <a:solidFill>
            <a:srgbClr val="00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79" name="Freeform 29"/>
          <p:cNvSpPr>
            <a:spLocks/>
          </p:cNvSpPr>
          <p:nvPr/>
        </p:nvSpPr>
        <p:spPr bwMode="auto">
          <a:xfrm>
            <a:off x="3192463" y="1465263"/>
            <a:ext cx="49212" cy="365125"/>
          </a:xfrm>
          <a:custGeom>
            <a:avLst/>
            <a:gdLst>
              <a:gd name="T0" fmla="*/ 2147483647 w 83"/>
              <a:gd name="T1" fmla="*/ 0 h 460"/>
              <a:gd name="T2" fmla="*/ 2147483647 w 83"/>
              <a:gd name="T3" fmla="*/ 2147483647 h 460"/>
              <a:gd name="T4" fmla="*/ 0 w 83"/>
              <a:gd name="T5" fmla="*/ 2147483647 h 460"/>
              <a:gd name="T6" fmla="*/ 0 w 83"/>
              <a:gd name="T7" fmla="*/ 2147483647 h 460"/>
              <a:gd name="T8" fmla="*/ 2147483647 w 83"/>
              <a:gd name="T9" fmla="*/ 0 h 4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"/>
              <a:gd name="T16" fmla="*/ 0 h 460"/>
              <a:gd name="T17" fmla="*/ 83 w 83"/>
              <a:gd name="T18" fmla="*/ 460 h 4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" h="460">
                <a:moveTo>
                  <a:pt x="83" y="0"/>
                </a:moveTo>
                <a:lnTo>
                  <a:pt x="65" y="404"/>
                </a:lnTo>
                <a:lnTo>
                  <a:pt x="0" y="460"/>
                </a:lnTo>
                <a:lnTo>
                  <a:pt x="0" y="90"/>
                </a:lnTo>
                <a:lnTo>
                  <a:pt x="83" y="0"/>
                </a:lnTo>
                <a:close/>
              </a:path>
            </a:pathLst>
          </a:custGeom>
          <a:solidFill>
            <a:srgbClr val="00000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80" name="Freeform 30"/>
          <p:cNvSpPr>
            <a:spLocks/>
          </p:cNvSpPr>
          <p:nvPr/>
        </p:nvSpPr>
        <p:spPr bwMode="auto">
          <a:xfrm>
            <a:off x="2890838" y="1412875"/>
            <a:ext cx="374650" cy="98425"/>
          </a:xfrm>
          <a:custGeom>
            <a:avLst/>
            <a:gdLst>
              <a:gd name="T0" fmla="*/ 0 w 613"/>
              <a:gd name="T1" fmla="*/ 2147483647 h 124"/>
              <a:gd name="T2" fmla="*/ 2147483647 w 613"/>
              <a:gd name="T3" fmla="*/ 0 h 124"/>
              <a:gd name="T4" fmla="*/ 2147483647 w 613"/>
              <a:gd name="T5" fmla="*/ 2147483647 h 124"/>
              <a:gd name="T6" fmla="*/ 2147483647 w 613"/>
              <a:gd name="T7" fmla="*/ 2147483647 h 124"/>
              <a:gd name="T8" fmla="*/ 0 w 613"/>
              <a:gd name="T9" fmla="*/ 2147483647 h 1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3"/>
              <a:gd name="T16" fmla="*/ 0 h 124"/>
              <a:gd name="T17" fmla="*/ 613 w 613"/>
              <a:gd name="T18" fmla="*/ 124 h 1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3" h="124">
                <a:moveTo>
                  <a:pt x="0" y="40"/>
                </a:moveTo>
                <a:lnTo>
                  <a:pt x="123" y="0"/>
                </a:lnTo>
                <a:lnTo>
                  <a:pt x="613" y="50"/>
                </a:lnTo>
                <a:lnTo>
                  <a:pt x="525" y="124"/>
                </a:lnTo>
                <a:lnTo>
                  <a:pt x="0" y="40"/>
                </a:lnTo>
                <a:close/>
              </a:path>
            </a:pathLst>
          </a:custGeom>
          <a:solidFill>
            <a:srgbClr val="EFEFE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81" name="Freeform 31"/>
          <p:cNvSpPr>
            <a:spLocks/>
          </p:cNvSpPr>
          <p:nvPr/>
        </p:nvSpPr>
        <p:spPr bwMode="auto">
          <a:xfrm>
            <a:off x="3209925" y="1652588"/>
            <a:ext cx="220663" cy="344487"/>
          </a:xfrm>
          <a:custGeom>
            <a:avLst/>
            <a:gdLst>
              <a:gd name="T0" fmla="*/ 0 w 359"/>
              <a:gd name="T1" fmla="*/ 2147483647 h 435"/>
              <a:gd name="T2" fmla="*/ 0 w 359"/>
              <a:gd name="T3" fmla="*/ 2147483647 h 435"/>
              <a:gd name="T4" fmla="*/ 2147483647 w 359"/>
              <a:gd name="T5" fmla="*/ 2147483647 h 435"/>
              <a:gd name="T6" fmla="*/ 2147483647 w 359"/>
              <a:gd name="T7" fmla="*/ 0 h 435"/>
              <a:gd name="T8" fmla="*/ 2147483647 w 359"/>
              <a:gd name="T9" fmla="*/ 2147483647 h 435"/>
              <a:gd name="T10" fmla="*/ 0 w 359"/>
              <a:gd name="T11" fmla="*/ 2147483647 h 4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9"/>
              <a:gd name="T19" fmla="*/ 0 h 435"/>
              <a:gd name="T20" fmla="*/ 359 w 359"/>
              <a:gd name="T21" fmla="*/ 435 h 4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9" h="435">
                <a:moveTo>
                  <a:pt x="0" y="294"/>
                </a:moveTo>
                <a:lnTo>
                  <a:pt x="0" y="435"/>
                </a:lnTo>
                <a:lnTo>
                  <a:pt x="359" y="138"/>
                </a:lnTo>
                <a:lnTo>
                  <a:pt x="359" y="0"/>
                </a:lnTo>
                <a:lnTo>
                  <a:pt x="164" y="56"/>
                </a:lnTo>
                <a:lnTo>
                  <a:pt x="0" y="294"/>
                </a:lnTo>
                <a:close/>
              </a:path>
            </a:pathLst>
          </a:custGeom>
          <a:solidFill>
            <a:srgbClr val="8F8F8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82" name="Freeform 32"/>
          <p:cNvSpPr>
            <a:spLocks/>
          </p:cNvSpPr>
          <p:nvPr/>
        </p:nvSpPr>
        <p:spPr bwMode="auto">
          <a:xfrm>
            <a:off x="2732088" y="1817688"/>
            <a:ext cx="477837" cy="179387"/>
          </a:xfrm>
          <a:custGeom>
            <a:avLst/>
            <a:gdLst>
              <a:gd name="T0" fmla="*/ 0 w 783"/>
              <a:gd name="T1" fmla="*/ 2147483647 h 226"/>
              <a:gd name="T2" fmla="*/ 0 w 783"/>
              <a:gd name="T3" fmla="*/ 2147483647 h 226"/>
              <a:gd name="T4" fmla="*/ 2147483647 w 783"/>
              <a:gd name="T5" fmla="*/ 2147483647 h 226"/>
              <a:gd name="T6" fmla="*/ 2147483647 w 783"/>
              <a:gd name="T7" fmla="*/ 2147483647 h 226"/>
              <a:gd name="T8" fmla="*/ 2147483647 w 783"/>
              <a:gd name="T9" fmla="*/ 0 h 226"/>
              <a:gd name="T10" fmla="*/ 0 w 783"/>
              <a:gd name="T11" fmla="*/ 2147483647 h 2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83"/>
              <a:gd name="T19" fmla="*/ 0 h 226"/>
              <a:gd name="T20" fmla="*/ 783 w 783"/>
              <a:gd name="T21" fmla="*/ 226 h 2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83" h="226">
                <a:moveTo>
                  <a:pt x="0" y="9"/>
                </a:moveTo>
                <a:lnTo>
                  <a:pt x="0" y="144"/>
                </a:lnTo>
                <a:lnTo>
                  <a:pt x="783" y="226"/>
                </a:lnTo>
                <a:lnTo>
                  <a:pt x="783" y="72"/>
                </a:lnTo>
                <a:lnTo>
                  <a:pt x="73" y="0"/>
                </a:lnTo>
                <a:lnTo>
                  <a:pt x="0" y="9"/>
                </a:lnTo>
                <a:close/>
              </a:path>
            </a:pathLst>
          </a:custGeom>
          <a:solidFill>
            <a:srgbClr val="D2D2D2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83" name="Freeform 33"/>
          <p:cNvSpPr>
            <a:spLocks/>
          </p:cNvSpPr>
          <p:nvPr/>
        </p:nvSpPr>
        <p:spPr bwMode="auto">
          <a:xfrm>
            <a:off x="2732088" y="1590675"/>
            <a:ext cx="698500" cy="296863"/>
          </a:xfrm>
          <a:custGeom>
            <a:avLst/>
            <a:gdLst>
              <a:gd name="T0" fmla="*/ 0 w 1142"/>
              <a:gd name="T1" fmla="*/ 2147483647 h 374"/>
              <a:gd name="T2" fmla="*/ 2147483647 w 1142"/>
              <a:gd name="T3" fmla="*/ 0 h 374"/>
              <a:gd name="T4" fmla="*/ 2147483647 w 1142"/>
              <a:gd name="T5" fmla="*/ 2147483647 h 374"/>
              <a:gd name="T6" fmla="*/ 2147483647 w 1142"/>
              <a:gd name="T7" fmla="*/ 2147483647 h 374"/>
              <a:gd name="T8" fmla="*/ 0 w 1142"/>
              <a:gd name="T9" fmla="*/ 2147483647 h 3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2"/>
              <a:gd name="T16" fmla="*/ 0 h 374"/>
              <a:gd name="T17" fmla="*/ 1142 w 1142"/>
              <a:gd name="T18" fmla="*/ 374 h 37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2" h="374">
                <a:moveTo>
                  <a:pt x="0" y="297"/>
                </a:moveTo>
                <a:lnTo>
                  <a:pt x="358" y="0"/>
                </a:lnTo>
                <a:lnTo>
                  <a:pt x="1142" y="77"/>
                </a:lnTo>
                <a:lnTo>
                  <a:pt x="783" y="374"/>
                </a:lnTo>
                <a:lnTo>
                  <a:pt x="0" y="297"/>
                </a:lnTo>
                <a:close/>
              </a:path>
            </a:pathLst>
          </a:custGeom>
          <a:solidFill>
            <a:srgbClr val="EFEFE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84" name="Oval 34"/>
          <p:cNvSpPr>
            <a:spLocks noChangeArrowheads="1"/>
          </p:cNvSpPr>
          <p:nvPr/>
        </p:nvSpPr>
        <p:spPr bwMode="auto">
          <a:xfrm>
            <a:off x="2894013" y="1657350"/>
            <a:ext cx="320675" cy="161925"/>
          </a:xfrm>
          <a:prstGeom prst="ellipse">
            <a:avLst/>
          </a:prstGeom>
          <a:solidFill>
            <a:srgbClr val="8F8F8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5" name="Line 35"/>
          <p:cNvSpPr>
            <a:spLocks noChangeShapeType="1"/>
          </p:cNvSpPr>
          <p:nvPr/>
        </p:nvSpPr>
        <p:spPr bwMode="auto">
          <a:xfrm flipV="1">
            <a:off x="2833688" y="1443038"/>
            <a:ext cx="38100" cy="381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86" name="Freeform 36"/>
          <p:cNvSpPr>
            <a:spLocks/>
          </p:cNvSpPr>
          <p:nvPr/>
        </p:nvSpPr>
        <p:spPr bwMode="auto">
          <a:xfrm>
            <a:off x="2833688" y="1481138"/>
            <a:ext cx="350837" cy="344487"/>
          </a:xfrm>
          <a:custGeom>
            <a:avLst/>
            <a:gdLst>
              <a:gd name="T0" fmla="*/ 0 w 571"/>
              <a:gd name="T1" fmla="*/ 0 h 434"/>
              <a:gd name="T2" fmla="*/ 0 w 571"/>
              <a:gd name="T3" fmla="*/ 2147483647 h 434"/>
              <a:gd name="T4" fmla="*/ 2147483647 w 571"/>
              <a:gd name="T5" fmla="*/ 2147483647 h 434"/>
              <a:gd name="T6" fmla="*/ 2147483647 w 571"/>
              <a:gd name="T7" fmla="*/ 2147483647 h 434"/>
              <a:gd name="T8" fmla="*/ 0 w 571"/>
              <a:gd name="T9" fmla="*/ 0 h 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1"/>
              <a:gd name="T16" fmla="*/ 0 h 434"/>
              <a:gd name="T17" fmla="*/ 571 w 571"/>
              <a:gd name="T18" fmla="*/ 434 h 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1" h="434">
                <a:moveTo>
                  <a:pt x="0" y="0"/>
                </a:moveTo>
                <a:lnTo>
                  <a:pt x="0" y="376"/>
                </a:lnTo>
                <a:lnTo>
                  <a:pt x="571" y="434"/>
                </a:lnTo>
                <a:lnTo>
                  <a:pt x="571" y="60"/>
                </a:lnTo>
                <a:lnTo>
                  <a:pt x="0" y="0"/>
                </a:lnTo>
                <a:close/>
              </a:path>
            </a:pathLst>
          </a:custGeom>
          <a:solidFill>
            <a:srgbClr val="D2D2D2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87" name="Freeform 37"/>
          <p:cNvSpPr>
            <a:spLocks/>
          </p:cNvSpPr>
          <p:nvPr/>
        </p:nvSpPr>
        <p:spPr bwMode="auto">
          <a:xfrm>
            <a:off x="2833688" y="1443038"/>
            <a:ext cx="390525" cy="85725"/>
          </a:xfrm>
          <a:custGeom>
            <a:avLst/>
            <a:gdLst>
              <a:gd name="T0" fmla="*/ 0 w 636"/>
              <a:gd name="T1" fmla="*/ 2147483647 h 108"/>
              <a:gd name="T2" fmla="*/ 2147483647 w 636"/>
              <a:gd name="T3" fmla="*/ 0 h 108"/>
              <a:gd name="T4" fmla="*/ 2147483647 w 636"/>
              <a:gd name="T5" fmla="*/ 2147483647 h 108"/>
              <a:gd name="T6" fmla="*/ 2147483647 w 636"/>
              <a:gd name="T7" fmla="*/ 2147483647 h 108"/>
              <a:gd name="T8" fmla="*/ 0 w 636"/>
              <a:gd name="T9" fmla="*/ 2147483647 h 1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6"/>
              <a:gd name="T16" fmla="*/ 0 h 108"/>
              <a:gd name="T17" fmla="*/ 636 w 636"/>
              <a:gd name="T18" fmla="*/ 108 h 1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6" h="108">
                <a:moveTo>
                  <a:pt x="0" y="48"/>
                </a:moveTo>
                <a:lnTo>
                  <a:pt x="58" y="0"/>
                </a:lnTo>
                <a:lnTo>
                  <a:pt x="636" y="62"/>
                </a:lnTo>
                <a:lnTo>
                  <a:pt x="571" y="108"/>
                </a:lnTo>
                <a:lnTo>
                  <a:pt x="0" y="48"/>
                </a:lnTo>
                <a:close/>
              </a:path>
            </a:pathLst>
          </a:custGeom>
          <a:solidFill>
            <a:srgbClr val="EFEFE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88" name="Freeform 38"/>
          <p:cNvSpPr>
            <a:spLocks/>
          </p:cNvSpPr>
          <p:nvPr/>
        </p:nvSpPr>
        <p:spPr bwMode="auto">
          <a:xfrm>
            <a:off x="3208338" y="1449388"/>
            <a:ext cx="55562" cy="330200"/>
          </a:xfrm>
          <a:custGeom>
            <a:avLst/>
            <a:gdLst>
              <a:gd name="T0" fmla="*/ 2147483647 w 90"/>
              <a:gd name="T1" fmla="*/ 0 h 417"/>
              <a:gd name="T2" fmla="*/ 2147483647 w 90"/>
              <a:gd name="T3" fmla="*/ 2147483647 h 417"/>
              <a:gd name="T4" fmla="*/ 2147483647 w 90"/>
              <a:gd name="T5" fmla="*/ 2147483647 h 417"/>
              <a:gd name="T6" fmla="*/ 0 w 90"/>
              <a:gd name="T7" fmla="*/ 2147483647 h 417"/>
              <a:gd name="T8" fmla="*/ 2147483647 w 90"/>
              <a:gd name="T9" fmla="*/ 0 h 4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"/>
              <a:gd name="T16" fmla="*/ 0 h 417"/>
              <a:gd name="T17" fmla="*/ 90 w 90"/>
              <a:gd name="T18" fmla="*/ 417 h 4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" h="417">
                <a:moveTo>
                  <a:pt x="90" y="0"/>
                </a:moveTo>
                <a:lnTo>
                  <a:pt x="90" y="274"/>
                </a:lnTo>
                <a:lnTo>
                  <a:pt x="5" y="417"/>
                </a:lnTo>
                <a:lnTo>
                  <a:pt x="0" y="79"/>
                </a:lnTo>
                <a:lnTo>
                  <a:pt x="90" y="0"/>
                </a:lnTo>
                <a:close/>
              </a:path>
            </a:pathLst>
          </a:custGeom>
          <a:solidFill>
            <a:srgbClr val="8F8F8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89" name="Freeform 39"/>
          <p:cNvSpPr>
            <a:spLocks/>
          </p:cNvSpPr>
          <p:nvPr/>
        </p:nvSpPr>
        <p:spPr bwMode="auto">
          <a:xfrm>
            <a:off x="3184525" y="1492250"/>
            <a:ext cx="41275" cy="331788"/>
          </a:xfrm>
          <a:custGeom>
            <a:avLst/>
            <a:gdLst>
              <a:gd name="T0" fmla="*/ 2147483647 w 68"/>
              <a:gd name="T1" fmla="*/ 0 h 417"/>
              <a:gd name="T2" fmla="*/ 2147483647 w 68"/>
              <a:gd name="T3" fmla="*/ 2147483647 h 417"/>
              <a:gd name="T4" fmla="*/ 0 w 68"/>
              <a:gd name="T5" fmla="*/ 2147483647 h 417"/>
              <a:gd name="T6" fmla="*/ 2147483647 w 68"/>
              <a:gd name="T7" fmla="*/ 2147483647 h 417"/>
              <a:gd name="T8" fmla="*/ 2147483647 w 68"/>
              <a:gd name="T9" fmla="*/ 0 h 4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"/>
              <a:gd name="T16" fmla="*/ 0 h 417"/>
              <a:gd name="T17" fmla="*/ 68 w 68"/>
              <a:gd name="T18" fmla="*/ 417 h 4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" h="417">
                <a:moveTo>
                  <a:pt x="68" y="0"/>
                </a:moveTo>
                <a:lnTo>
                  <a:pt x="65" y="362"/>
                </a:lnTo>
                <a:lnTo>
                  <a:pt x="0" y="417"/>
                </a:lnTo>
                <a:lnTo>
                  <a:pt x="3" y="46"/>
                </a:lnTo>
                <a:lnTo>
                  <a:pt x="68" y="0"/>
                </a:lnTo>
                <a:close/>
              </a:path>
            </a:pathLst>
          </a:custGeom>
          <a:solidFill>
            <a:srgbClr val="8F8F8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90" name="Freeform 40"/>
          <p:cNvSpPr>
            <a:spLocks/>
          </p:cNvSpPr>
          <p:nvPr/>
        </p:nvSpPr>
        <p:spPr bwMode="auto">
          <a:xfrm>
            <a:off x="2870200" y="1528763"/>
            <a:ext cx="276225" cy="244475"/>
          </a:xfrm>
          <a:custGeom>
            <a:avLst/>
            <a:gdLst>
              <a:gd name="T0" fmla="*/ 0 w 452"/>
              <a:gd name="T1" fmla="*/ 0 h 307"/>
              <a:gd name="T2" fmla="*/ 2147483647 w 452"/>
              <a:gd name="T3" fmla="*/ 2147483647 h 307"/>
              <a:gd name="T4" fmla="*/ 2147483647 w 452"/>
              <a:gd name="T5" fmla="*/ 2147483647 h 307"/>
              <a:gd name="T6" fmla="*/ 0 w 452"/>
              <a:gd name="T7" fmla="*/ 2147483647 h 307"/>
              <a:gd name="T8" fmla="*/ 0 w 452"/>
              <a:gd name="T9" fmla="*/ 0 h 3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2"/>
              <a:gd name="T16" fmla="*/ 0 h 307"/>
              <a:gd name="T17" fmla="*/ 452 w 452"/>
              <a:gd name="T18" fmla="*/ 307 h 3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2" h="307">
                <a:moveTo>
                  <a:pt x="0" y="0"/>
                </a:moveTo>
                <a:lnTo>
                  <a:pt x="452" y="43"/>
                </a:lnTo>
                <a:lnTo>
                  <a:pt x="452" y="307"/>
                </a:lnTo>
                <a:lnTo>
                  <a:pt x="0" y="26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91" name="Freeform 41"/>
          <p:cNvSpPr>
            <a:spLocks/>
          </p:cNvSpPr>
          <p:nvPr/>
        </p:nvSpPr>
        <p:spPr bwMode="auto">
          <a:xfrm>
            <a:off x="2878138" y="1530350"/>
            <a:ext cx="268287" cy="234950"/>
          </a:xfrm>
          <a:custGeom>
            <a:avLst/>
            <a:gdLst>
              <a:gd name="T0" fmla="*/ 0 w 438"/>
              <a:gd name="T1" fmla="*/ 0 h 297"/>
              <a:gd name="T2" fmla="*/ 2147483647 w 438"/>
              <a:gd name="T3" fmla="*/ 2147483647 h 297"/>
              <a:gd name="T4" fmla="*/ 2147483647 w 438"/>
              <a:gd name="T5" fmla="*/ 2147483647 h 297"/>
              <a:gd name="T6" fmla="*/ 0 w 438"/>
              <a:gd name="T7" fmla="*/ 2147483647 h 297"/>
              <a:gd name="T8" fmla="*/ 0 w 438"/>
              <a:gd name="T9" fmla="*/ 0 h 2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8"/>
              <a:gd name="T16" fmla="*/ 0 h 297"/>
              <a:gd name="T17" fmla="*/ 438 w 438"/>
              <a:gd name="T18" fmla="*/ 297 h 2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8" h="297">
                <a:moveTo>
                  <a:pt x="0" y="0"/>
                </a:moveTo>
                <a:lnTo>
                  <a:pt x="438" y="41"/>
                </a:lnTo>
                <a:lnTo>
                  <a:pt x="438" y="297"/>
                </a:lnTo>
                <a:lnTo>
                  <a:pt x="0" y="2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92" name="Freeform 42"/>
          <p:cNvSpPr>
            <a:spLocks/>
          </p:cNvSpPr>
          <p:nvPr/>
        </p:nvSpPr>
        <p:spPr bwMode="auto">
          <a:xfrm>
            <a:off x="3224213" y="1450975"/>
            <a:ext cx="39687" cy="301625"/>
          </a:xfrm>
          <a:custGeom>
            <a:avLst/>
            <a:gdLst>
              <a:gd name="T0" fmla="*/ 0 w 63"/>
              <a:gd name="T1" fmla="*/ 2147483647 h 379"/>
              <a:gd name="T2" fmla="*/ 0 w 63"/>
              <a:gd name="T3" fmla="*/ 2147483647 h 379"/>
              <a:gd name="T4" fmla="*/ 2147483647 w 63"/>
              <a:gd name="T5" fmla="*/ 0 h 379"/>
              <a:gd name="T6" fmla="*/ 2147483647 w 63"/>
              <a:gd name="T7" fmla="*/ 2147483647 h 379"/>
              <a:gd name="T8" fmla="*/ 0 w 63"/>
              <a:gd name="T9" fmla="*/ 2147483647 h 3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"/>
              <a:gd name="T16" fmla="*/ 0 h 379"/>
              <a:gd name="T17" fmla="*/ 63 w 63"/>
              <a:gd name="T18" fmla="*/ 379 h 3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" h="379">
                <a:moveTo>
                  <a:pt x="0" y="379"/>
                </a:moveTo>
                <a:lnTo>
                  <a:pt x="0" y="52"/>
                </a:lnTo>
                <a:lnTo>
                  <a:pt x="63" y="0"/>
                </a:lnTo>
                <a:lnTo>
                  <a:pt x="59" y="274"/>
                </a:lnTo>
                <a:lnTo>
                  <a:pt x="0" y="379"/>
                </a:lnTo>
                <a:close/>
              </a:path>
            </a:pathLst>
          </a:custGeom>
          <a:solidFill>
            <a:srgbClr val="80808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93" name="Freeform 43"/>
          <p:cNvSpPr>
            <a:spLocks/>
          </p:cNvSpPr>
          <p:nvPr/>
        </p:nvSpPr>
        <p:spPr bwMode="auto">
          <a:xfrm>
            <a:off x="2895600" y="1416050"/>
            <a:ext cx="368300" cy="76200"/>
          </a:xfrm>
          <a:custGeom>
            <a:avLst/>
            <a:gdLst>
              <a:gd name="T0" fmla="*/ 0 w 600"/>
              <a:gd name="T1" fmla="*/ 2147483647 h 96"/>
              <a:gd name="T2" fmla="*/ 2147483647 w 600"/>
              <a:gd name="T3" fmla="*/ 2147483647 h 96"/>
              <a:gd name="T4" fmla="*/ 2147483647 w 600"/>
              <a:gd name="T5" fmla="*/ 2147483647 h 96"/>
              <a:gd name="T6" fmla="*/ 2147483647 w 600"/>
              <a:gd name="T7" fmla="*/ 0 h 96"/>
              <a:gd name="T8" fmla="*/ 0 w 600"/>
              <a:gd name="T9" fmla="*/ 2147483647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0"/>
              <a:gd name="T16" fmla="*/ 0 h 96"/>
              <a:gd name="T17" fmla="*/ 600 w 600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0" h="96">
                <a:moveTo>
                  <a:pt x="0" y="36"/>
                </a:moveTo>
                <a:lnTo>
                  <a:pt x="537" y="96"/>
                </a:lnTo>
                <a:lnTo>
                  <a:pt x="600" y="46"/>
                </a:lnTo>
                <a:lnTo>
                  <a:pt x="103" y="0"/>
                </a:lnTo>
                <a:lnTo>
                  <a:pt x="0" y="36"/>
                </a:lnTo>
                <a:close/>
              </a:path>
            </a:pathLst>
          </a:custGeom>
          <a:solidFill>
            <a:srgbClr val="E1E1E1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94" name="Freeform 44"/>
          <p:cNvSpPr>
            <a:spLocks/>
          </p:cNvSpPr>
          <p:nvPr/>
        </p:nvSpPr>
        <p:spPr bwMode="auto">
          <a:xfrm>
            <a:off x="2981325" y="1895475"/>
            <a:ext cx="115888" cy="19050"/>
          </a:xfrm>
          <a:custGeom>
            <a:avLst/>
            <a:gdLst>
              <a:gd name="T0" fmla="*/ 2147483647 w 189"/>
              <a:gd name="T1" fmla="*/ 2147483647 h 23"/>
              <a:gd name="T2" fmla="*/ 0 w 189"/>
              <a:gd name="T3" fmla="*/ 0 h 23"/>
              <a:gd name="T4" fmla="*/ 0 w 189"/>
              <a:gd name="T5" fmla="*/ 2147483647 h 23"/>
              <a:gd name="T6" fmla="*/ 2147483647 w 189"/>
              <a:gd name="T7" fmla="*/ 2147483647 h 23"/>
              <a:gd name="T8" fmla="*/ 2147483647 w 189"/>
              <a:gd name="T9" fmla="*/ 2147483647 h 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"/>
              <a:gd name="T16" fmla="*/ 0 h 23"/>
              <a:gd name="T17" fmla="*/ 189 w 189"/>
              <a:gd name="T18" fmla="*/ 23 h 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" h="23">
                <a:moveTo>
                  <a:pt x="187" y="19"/>
                </a:moveTo>
                <a:lnTo>
                  <a:pt x="0" y="0"/>
                </a:lnTo>
                <a:lnTo>
                  <a:pt x="0" y="5"/>
                </a:lnTo>
                <a:lnTo>
                  <a:pt x="189" y="23"/>
                </a:lnTo>
                <a:lnTo>
                  <a:pt x="187" y="19"/>
                </a:lnTo>
                <a:close/>
              </a:path>
            </a:pathLst>
          </a:custGeom>
          <a:solidFill>
            <a:srgbClr val="5F5F5F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2095" name="Text Box 45"/>
          <p:cNvSpPr txBox="1">
            <a:spLocks noChangeArrowheads="1"/>
          </p:cNvSpPr>
          <p:nvPr/>
        </p:nvSpPr>
        <p:spPr bwMode="auto">
          <a:xfrm>
            <a:off x="2486025" y="1909763"/>
            <a:ext cx="1387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activity measures</a:t>
            </a:r>
          </a:p>
        </p:txBody>
      </p:sp>
      <p:graphicFrame>
        <p:nvGraphicFramePr>
          <p:cNvPr id="2050" name="Object 46"/>
          <p:cNvGraphicFramePr>
            <a:graphicFrameLocks noChangeAspect="1"/>
          </p:cNvGraphicFramePr>
          <p:nvPr/>
        </p:nvGraphicFramePr>
        <p:xfrm>
          <a:off x="3932238" y="588963"/>
          <a:ext cx="4565650" cy="390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r:id="rId4" imgW="4566300" imgH="3907875" progId="Excel.Sheet.8">
                  <p:embed/>
                </p:oleObj>
              </mc:Choice>
              <mc:Fallback>
                <p:oleObj r:id="rId4" imgW="4566300" imgH="3907875" progId="Excel.Sheet.8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238" y="588963"/>
                        <a:ext cx="4565650" cy="3906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6" name="AutoShape 47"/>
          <p:cNvSpPr>
            <a:spLocks noChangeArrowheads="1"/>
          </p:cNvSpPr>
          <p:nvPr/>
        </p:nvSpPr>
        <p:spPr bwMode="auto">
          <a:xfrm>
            <a:off x="3352800" y="1755775"/>
            <a:ext cx="882650" cy="152400"/>
          </a:xfrm>
          <a:prstGeom prst="rightArrow">
            <a:avLst>
              <a:gd name="adj1" fmla="val 50000"/>
              <a:gd name="adj2" fmla="val 1447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97" name="Text Box 48"/>
          <p:cNvSpPr txBox="1">
            <a:spLocks noChangeArrowheads="1"/>
          </p:cNvSpPr>
          <p:nvPr/>
        </p:nvSpPr>
        <p:spPr bwMode="auto">
          <a:xfrm>
            <a:off x="7159625" y="993775"/>
            <a:ext cx="1422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probable intrusion</a:t>
            </a:r>
          </a:p>
        </p:txBody>
      </p:sp>
      <p:sp>
        <p:nvSpPr>
          <p:cNvPr id="2098" name="AutoShape 49"/>
          <p:cNvSpPr>
            <a:spLocks noChangeArrowheads="1"/>
          </p:cNvSpPr>
          <p:nvPr/>
        </p:nvSpPr>
        <p:spPr bwMode="auto">
          <a:xfrm>
            <a:off x="7058025" y="1831975"/>
            <a:ext cx="882650" cy="152400"/>
          </a:xfrm>
          <a:prstGeom prst="rightArrow">
            <a:avLst>
              <a:gd name="adj1" fmla="val 50000"/>
              <a:gd name="adj2" fmla="val 1447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1" name="Object 50"/>
          <p:cNvGraphicFramePr>
            <a:graphicFrameLocks noChangeAspect="1"/>
          </p:cNvGraphicFramePr>
          <p:nvPr/>
        </p:nvGraphicFramePr>
        <p:xfrm>
          <a:off x="8058150" y="1450975"/>
          <a:ext cx="62865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Clip" r:id="rId6" imgW="4462200" imgH="6249960" progId="">
                  <p:embed/>
                </p:oleObj>
              </mc:Choice>
              <mc:Fallback>
                <p:oleObj name="Clip" r:id="rId6" imgW="4462200" imgH="6249960" progId="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8150" y="1450975"/>
                        <a:ext cx="628650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6867" name="Text Box 51"/>
          <p:cNvSpPr txBox="1">
            <a:spLocks noChangeArrowheads="1"/>
          </p:cNvSpPr>
          <p:nvPr/>
        </p:nvSpPr>
        <p:spPr bwMode="auto">
          <a:xfrm>
            <a:off x="0" y="4864100"/>
            <a:ext cx="9144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tx2"/>
                </a:solidFill>
                <a:latin typeface="Comic Sans MS" pitchFamily="66" charset="0"/>
              </a:rPr>
              <a:t>Relatively high false positive rates </a:t>
            </a:r>
          </a:p>
          <a:p>
            <a:pPr eaLnBrk="0" hangingPunct="0">
              <a:buFont typeface="Arial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omic Sans MS" pitchFamily="66" charset="0"/>
              </a:rPr>
              <a:t> Anomalies can just be new normal activities.</a:t>
            </a:r>
          </a:p>
          <a:p>
            <a:pPr eaLnBrk="0" hangingPunct="0">
              <a:buFont typeface="Arial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omic Sans MS" pitchFamily="66" charset="0"/>
              </a:rPr>
              <a:t> Anomalies caused by other element faults</a:t>
            </a:r>
          </a:p>
          <a:p>
            <a:pPr lvl="1" eaLnBrk="0" hangingPunct="0">
              <a:buFont typeface="Arial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omic Sans MS" pitchFamily="66" charset="0"/>
              </a:rPr>
              <a:t> E.g., router failure or misconfiguration, P2P </a:t>
            </a:r>
            <a:r>
              <a:rPr lang="en-US" sz="2400" dirty="0" err="1">
                <a:solidFill>
                  <a:schemeClr val="tx2"/>
                </a:solidFill>
                <a:latin typeface="Comic Sans MS" pitchFamily="66" charset="0"/>
              </a:rPr>
              <a:t>misconfig</a:t>
            </a:r>
            <a:endParaRPr lang="en-US" sz="2400" dirty="0">
              <a:solidFill>
                <a:schemeClr val="tx2"/>
              </a:solidFill>
              <a:latin typeface="Comic Sans MS" pitchFamily="66" charset="0"/>
            </a:endParaRPr>
          </a:p>
          <a:p>
            <a:pPr eaLnBrk="0" hangingPunct="0">
              <a:buFont typeface="Arial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omic Sans MS" pitchFamily="66" charset="0"/>
              </a:rPr>
              <a:t> Which method will detect </a:t>
            </a:r>
            <a:r>
              <a:rPr lang="en-US" sz="2400" dirty="0" err="1">
                <a:solidFill>
                  <a:schemeClr val="tx2"/>
                </a:solidFill>
                <a:latin typeface="Comic Sans MS" pitchFamily="66" charset="0"/>
              </a:rPr>
              <a:t>DDoS</a:t>
            </a:r>
            <a:r>
              <a:rPr lang="en-US" sz="2400" dirty="0">
                <a:solidFill>
                  <a:schemeClr val="tx2"/>
                </a:solidFill>
                <a:latin typeface="Comic Sans MS" pitchFamily="66" charset="0"/>
              </a:rPr>
              <a:t> SYN flooding ?</a:t>
            </a:r>
          </a:p>
        </p:txBody>
      </p:sp>
      <p:sp>
        <p:nvSpPr>
          <p:cNvPr id="2466869" name="Text Box 53"/>
          <p:cNvSpPr txBox="1">
            <a:spLocks noChangeArrowheads="1"/>
          </p:cNvSpPr>
          <p:nvPr/>
        </p:nvSpPr>
        <p:spPr bwMode="auto">
          <a:xfrm>
            <a:off x="0" y="3200400"/>
            <a:ext cx="8458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/>
              <a:t>Define a </a:t>
            </a:r>
            <a:r>
              <a:rPr lang="en-US" sz="2400">
                <a:solidFill>
                  <a:schemeClr val="hlink"/>
                </a:solidFill>
              </a:rPr>
              <a:t>profile</a:t>
            </a:r>
            <a:r>
              <a:rPr lang="en-US" sz="2400"/>
              <a:t> describing </a:t>
            </a:r>
          </a:p>
          <a:p>
            <a:pPr eaLnBrk="0" hangingPunct="0"/>
            <a:r>
              <a:rPr lang="en-US" sz="2400"/>
              <a:t>“normal” behavior, then </a:t>
            </a:r>
          </a:p>
          <a:p>
            <a:pPr eaLnBrk="0" hangingPunct="0"/>
            <a:r>
              <a:rPr lang="en-US" sz="2400"/>
              <a:t>detects deviations.  Thus can detect potential new attacks.</a:t>
            </a:r>
          </a:p>
          <a:p>
            <a:pPr eaLnBrk="0" hangingPunct="0"/>
            <a:r>
              <a:rPr lang="en-US" sz="2400">
                <a:solidFill>
                  <a:schemeClr val="tx2"/>
                </a:solidFill>
                <a:latin typeface="Comic Sans MS" pitchFamily="66" charset="0"/>
              </a:rPr>
              <a:t>Any problem ?</a:t>
            </a:r>
          </a:p>
        </p:txBody>
      </p:sp>
    </p:spTree>
    <p:extLst>
      <p:ext uri="{BB962C8B-B14F-4D97-AF65-F5344CB8AC3E}">
        <p14:creationId xmlns:p14="http://schemas.microsoft.com/office/powerpoint/2010/main" val="123095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6867" grpId="0" autoUpdateAnimBg="0"/>
      <p:bldP spid="246686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9550" y="0"/>
            <a:ext cx="6553200" cy="914400"/>
          </a:xfrm>
        </p:spPr>
        <p:txBody>
          <a:bodyPr/>
          <a:lstStyle/>
          <a:p>
            <a:pPr eaLnBrk="1" hangingPunct="1"/>
            <a:r>
              <a:rPr lang="en-US" b="1"/>
              <a:t>Host-Based IDSs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838200"/>
            <a:ext cx="8424936" cy="5562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Use OS auditing and monitoring/analysis mechanisms to find malware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Can execute full static and dynamic analysis of a program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Monitor shell commands and system calls executed by user applications and system programs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Has the most comprehensive program info for detection, thus accurate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altLang="zh-CN" dirty="0">
                <a:ea typeface="SimSun" pitchFamily="2" charset="-122"/>
              </a:rPr>
              <a:t>Problems:</a:t>
            </a:r>
          </a:p>
          <a:p>
            <a:pPr lvl="1" eaLnBrk="0" hangingPunct="0">
              <a:buFont typeface="Wingdings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Comic Sans MS" pitchFamily="66" charset="0"/>
              </a:rPr>
              <a:t>If attacker takes over machine, can tamper with IDS binaries and modify audit logs</a:t>
            </a:r>
          </a:p>
          <a:p>
            <a:pPr lvl="1" eaLnBrk="0" hangingPunct="0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CN" sz="2600" dirty="0">
                <a:solidFill>
                  <a:schemeClr val="tx2"/>
                </a:solidFill>
                <a:latin typeface="Comic Sans MS" pitchFamily="66" charset="0"/>
              </a:rPr>
              <a:t>User dependent: install/update IDS on all user machines!</a:t>
            </a:r>
          </a:p>
          <a:p>
            <a:pPr lvl="1" eaLnBrk="0" hangingPunct="0">
              <a:buFont typeface="Wingdings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Comic Sans MS" pitchFamily="66" charset="0"/>
              </a:rPr>
              <a:t>Only local view of the attack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9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altLang="zh-CN" b="1">
                <a:ea typeface="SimSun" pitchFamily="2" charset="-122"/>
              </a:rPr>
              <a:t>Network Based IDSs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4727576"/>
            <a:ext cx="7086600" cy="172576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altLang="zh-CN" sz="2400" dirty="0">
                <a:ea typeface="SimSun" pitchFamily="2" charset="-122"/>
              </a:rPr>
              <a:t>At the early stage of the worm, only limited worm samples. </a:t>
            </a: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altLang="zh-CN" sz="2400" dirty="0">
                <a:ea typeface="SimSun" pitchFamily="2" charset="-122"/>
              </a:rPr>
              <a:t>Host based sensors can only cover limited IP space, which has scalability issues.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v"/>
            </a:pPr>
            <a:r>
              <a:rPr lang="en-US" altLang="zh-CN" sz="2000" dirty="0">
                <a:ea typeface="SimSun" pitchFamily="2" charset="-122"/>
              </a:rPr>
              <a:t>Might not be able to detect the worm in its early stage.</a:t>
            </a:r>
          </a:p>
        </p:txBody>
      </p:sp>
      <p:pic>
        <p:nvPicPr>
          <p:cNvPr id="13316" name="Picture 4" descr="wor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441575"/>
            <a:ext cx="642938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Cloud"/>
          <p:cNvSpPr>
            <a:spLocks noChangeAspect="1" noEditPoints="1" noChangeArrowheads="1"/>
          </p:cNvSpPr>
          <p:nvPr/>
        </p:nvSpPr>
        <p:spPr bwMode="auto">
          <a:xfrm>
            <a:off x="1905000" y="2146300"/>
            <a:ext cx="2743200" cy="1838325"/>
          </a:xfrm>
          <a:custGeom>
            <a:avLst/>
            <a:gdLst>
              <a:gd name="T0" fmla="*/ 8509 w 21600"/>
              <a:gd name="T1" fmla="*/ 919163 h 21600"/>
              <a:gd name="T2" fmla="*/ 1371600 w 21600"/>
              <a:gd name="T3" fmla="*/ 1836368 h 21600"/>
              <a:gd name="T4" fmla="*/ 2740914 w 21600"/>
              <a:gd name="T5" fmla="*/ 919163 h 21600"/>
              <a:gd name="T6" fmla="*/ 1371600 w 21600"/>
              <a:gd name="T7" fmla="*/ 10510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5791200" y="1908175"/>
            <a:ext cx="3048000" cy="2209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3657600" latinLnBrk="1"/>
            <a:endParaRPr kumimoji="1" lang="en-US" altLang="ko-KR">
              <a:latin typeface="Comic Sans MS" pitchFamily="66" charset="0"/>
              <a:ea typeface="Gulim" pitchFamily="34" charset="-127"/>
            </a:endParaRP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419600" y="1755775"/>
            <a:ext cx="1809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zh-CN" sz="1600">
                <a:latin typeface="Comic Sans MS" pitchFamily="66" charset="0"/>
                <a:ea typeface="Gulim" pitchFamily="34" charset="-127"/>
              </a:rPr>
              <a:t>Gateway routers</a:t>
            </a:r>
            <a:endParaRPr kumimoji="1" lang="en-US" altLang="ko-KR" sz="1600">
              <a:latin typeface="Comic Sans MS" pitchFamily="66" charset="0"/>
              <a:ea typeface="Gulim" pitchFamily="34" charset="-127"/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703513" y="1752600"/>
            <a:ext cx="158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zh-CN" sz="2000">
                <a:solidFill>
                  <a:srgbClr val="0000FF"/>
                </a:solidFill>
                <a:ea typeface="Gulim" pitchFamily="34" charset="-127"/>
              </a:rPr>
              <a:t>Internet</a:t>
            </a:r>
            <a:endParaRPr kumimoji="1" lang="en-US" altLang="ko-KR" sz="2000">
              <a:solidFill>
                <a:srgbClr val="0000FF"/>
              </a:solidFill>
              <a:ea typeface="Gulim" pitchFamily="34" charset="-127"/>
            </a:endParaRP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4876800" y="2179638"/>
            <a:ext cx="431800" cy="1655762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781800" y="2593975"/>
            <a:ext cx="2133600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  <a:cs typeface="Arial" charset="0"/>
              </a:rPr>
              <a:t>Our network</a:t>
            </a:r>
          </a:p>
        </p:txBody>
      </p:sp>
      <p:pic>
        <p:nvPicPr>
          <p:cNvPr id="13323" name="Picture 11" descr="router-geostream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43800" y="3660775"/>
            <a:ext cx="37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4" name="AutoShape 12"/>
          <p:cNvSpPr>
            <a:spLocks noChangeArrowheads="1"/>
          </p:cNvSpPr>
          <p:nvPr/>
        </p:nvSpPr>
        <p:spPr bwMode="auto">
          <a:xfrm rot="10800000">
            <a:off x="6096000" y="4117975"/>
            <a:ext cx="1447800" cy="609600"/>
          </a:xfrm>
          <a:prstGeom prst="wedgeRoundRectCallout">
            <a:avLst>
              <a:gd name="adj1" fmla="val -50769"/>
              <a:gd name="adj2" fmla="val 91926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1600" i="1">
                <a:solidFill>
                  <a:srgbClr val="0000FF"/>
                </a:solidFill>
                <a:ea typeface="SimSun" pitchFamily="2" charset="-122"/>
                <a:cs typeface="Arial" charset="0"/>
              </a:rPr>
              <a:t>Host based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1600" i="1">
                <a:solidFill>
                  <a:srgbClr val="0000FF"/>
                </a:solidFill>
                <a:ea typeface="SimSun" pitchFamily="2" charset="-122"/>
                <a:cs typeface="Arial" charset="0"/>
              </a:rPr>
              <a:t>detection</a:t>
            </a:r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 flipV="1">
            <a:off x="1066800" y="2365375"/>
            <a:ext cx="5791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 flipV="1">
            <a:off x="1219200" y="2974975"/>
            <a:ext cx="624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1143000" y="3127375"/>
            <a:ext cx="6629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1219200" y="3203575"/>
            <a:ext cx="6705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 flipV="1">
            <a:off x="1295400" y="3124200"/>
            <a:ext cx="6934200" cy="79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81000" y="3733800"/>
            <a:ext cx="1447800" cy="1981200"/>
            <a:chOff x="240" y="2352"/>
            <a:chExt cx="912" cy="1248"/>
          </a:xfrm>
        </p:grpSpPr>
        <p:sp>
          <p:nvSpPr>
            <p:cNvPr id="13332" name="Freeform 19"/>
            <p:cNvSpPr>
              <a:spLocks/>
            </p:cNvSpPr>
            <p:nvPr/>
          </p:nvSpPr>
          <p:spPr bwMode="auto">
            <a:xfrm>
              <a:off x="240" y="2352"/>
              <a:ext cx="912" cy="1242"/>
            </a:xfrm>
            <a:custGeom>
              <a:avLst/>
              <a:gdLst>
                <a:gd name="T0" fmla="*/ 0 w 641"/>
                <a:gd name="T1" fmla="*/ 1242 h 1242"/>
                <a:gd name="T2" fmla="*/ 16834 w 641"/>
                <a:gd name="T3" fmla="*/ 619 h 1242"/>
                <a:gd name="T4" fmla="*/ 31017 w 641"/>
                <a:gd name="T5" fmla="*/ 0 h 1242"/>
                <a:gd name="T6" fmla="*/ 0 60000 65536"/>
                <a:gd name="T7" fmla="*/ 0 60000 65536"/>
                <a:gd name="T8" fmla="*/ 0 60000 65536"/>
                <a:gd name="T9" fmla="*/ 0 w 641"/>
                <a:gd name="T10" fmla="*/ 0 h 1242"/>
                <a:gd name="T11" fmla="*/ 641 w 641"/>
                <a:gd name="T12" fmla="*/ 1242 h 12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1" h="1242">
                  <a:moveTo>
                    <a:pt x="0" y="1242"/>
                  </a:moveTo>
                  <a:cubicBezTo>
                    <a:pt x="331" y="1242"/>
                    <a:pt x="333" y="925"/>
                    <a:pt x="348" y="619"/>
                  </a:cubicBezTo>
                  <a:cubicBezTo>
                    <a:pt x="364" y="314"/>
                    <a:pt x="393" y="19"/>
                    <a:pt x="641" y="0"/>
                  </a:cubicBezTo>
                </a:path>
              </a:pathLst>
            </a:custGeom>
            <a:noFill/>
            <a:ln w="30163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333" name="Rectangle 20"/>
            <p:cNvSpPr>
              <a:spLocks noChangeArrowheads="1"/>
            </p:cNvSpPr>
            <p:nvPr/>
          </p:nvSpPr>
          <p:spPr bwMode="auto">
            <a:xfrm>
              <a:off x="240" y="2352"/>
              <a:ext cx="912" cy="124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41" name="Oval 21"/>
          <p:cNvSpPr>
            <a:spLocks noChangeArrowheads="1"/>
          </p:cNvSpPr>
          <p:nvPr/>
        </p:nvSpPr>
        <p:spPr bwMode="auto">
          <a:xfrm>
            <a:off x="152400" y="5410200"/>
            <a:ext cx="838200" cy="457200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4574292"/>
      </p:ext>
    </p:extLst>
  </p:cSld>
  <p:clrMapOvr>
    <a:masterClrMapping/>
  </p:clrMapOvr>
  <p:transition advTm="772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6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5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  <p:bldP spid="56333" grpId="0" animBg="1"/>
      <p:bldP spid="56334" grpId="0" animBg="1"/>
      <p:bldP spid="56335" grpId="0" animBg="1"/>
      <p:bldP spid="56336" grpId="0" animBg="1"/>
      <p:bldP spid="56337" grpId="0" animBg="1"/>
      <p:bldP spid="56341" grpId="0" animBg="1"/>
      <p:bldP spid="5634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-76200"/>
            <a:ext cx="6172200" cy="840904"/>
          </a:xfrm>
        </p:spPr>
        <p:txBody>
          <a:bodyPr/>
          <a:lstStyle/>
          <a:p>
            <a:pPr eaLnBrk="1" hangingPunct="1"/>
            <a:r>
              <a:rPr lang="en-US" b="1" dirty="0"/>
              <a:t>Network IDSs</a:t>
            </a:r>
          </a:p>
        </p:txBody>
      </p:sp>
      <p:sp>
        <p:nvSpPr>
          <p:cNvPr id="247193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609600"/>
            <a:ext cx="8352928" cy="55626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/>
              <a:t>Deploying sensors at strategic locations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For example, Packet sniffing via </a:t>
            </a:r>
            <a:r>
              <a:rPr lang="en-US" i="1" dirty="0" err="1"/>
              <a:t>tcpdump</a:t>
            </a:r>
            <a:r>
              <a:rPr lang="en-US" dirty="0"/>
              <a:t> at routers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dirty="0"/>
              <a:t>Inspecting network traffic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Watch for violations of protocols and unusual connection patterns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Look into the </a:t>
            </a:r>
            <a:r>
              <a:rPr lang="en-US" sz="2600" dirty="0">
                <a:solidFill>
                  <a:schemeClr val="tx2"/>
                </a:solidFill>
                <a:latin typeface="Comic Sans MS" pitchFamily="66" charset="0"/>
              </a:rPr>
              <a:t>packet payload for malicious code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600" dirty="0">
                <a:solidFill>
                  <a:schemeClr val="tx2"/>
                </a:solidFill>
                <a:latin typeface="Comic Sans MS" pitchFamily="66" charset="0"/>
              </a:rPr>
              <a:t>Limitations</a:t>
            </a:r>
          </a:p>
          <a:p>
            <a:pPr lvl="1" eaLnBrk="0" hangingPunct="0">
              <a:buFont typeface="Wingdings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Comic Sans MS" pitchFamily="66" charset="0"/>
              </a:rPr>
              <a:t>Cannot execute the payload or do any code analysis !</a:t>
            </a:r>
          </a:p>
          <a:p>
            <a:pPr lvl="1" eaLnBrk="0" hangingPunct="0">
              <a:buFont typeface="Wingdings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Comic Sans MS" pitchFamily="66" charset="0"/>
              </a:rPr>
              <a:t>Even DPI gives limited application-level semantic information</a:t>
            </a:r>
          </a:p>
          <a:p>
            <a:pPr lvl="1" eaLnBrk="0" hangingPunct="0">
              <a:buFont typeface="Wingdings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Comic Sans MS" pitchFamily="66" charset="0"/>
              </a:rPr>
              <a:t>Record and process huge amount of traffic</a:t>
            </a:r>
          </a:p>
          <a:p>
            <a:pPr lvl="1" eaLnBrk="0" hangingPunct="0">
              <a:buFont typeface="Wingdings" pitchFamily="2" charset="2"/>
              <a:buChar char="§"/>
            </a:pPr>
            <a:r>
              <a:rPr lang="en-US" sz="2600" dirty="0">
                <a:solidFill>
                  <a:schemeClr val="tx2"/>
                </a:solidFill>
                <a:latin typeface="Comic Sans MS" pitchFamily="66" charset="0"/>
              </a:rPr>
              <a:t>May be easily defeated by encryption, but can be mitigated with encryption only at the gateway/proxy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6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193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020762"/>
          </a:xfrm>
        </p:spPr>
        <p:txBody>
          <a:bodyPr/>
          <a:lstStyle/>
          <a:p>
            <a:r>
              <a:rPr lang="en-US"/>
              <a:t>Host-based vs. Network-based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Give an attack that can only be detected by host-based IDS but not network-based IDS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Can you give an example only be detected by network-based IDS but not host-based IDS ?</a:t>
            </a:r>
          </a:p>
        </p:txBody>
      </p:sp>
    </p:spTree>
    <p:extLst>
      <p:ext uri="{BB962C8B-B14F-4D97-AF65-F5344CB8AC3E}">
        <p14:creationId xmlns:p14="http://schemas.microsoft.com/office/powerpoint/2010/main" val="121174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74725" y="196850"/>
            <a:ext cx="7772400" cy="1066800"/>
          </a:xfrm>
        </p:spPr>
        <p:txBody>
          <a:bodyPr/>
          <a:lstStyle/>
          <a:p>
            <a:pPr eaLnBrk="1" hangingPunct="1"/>
            <a:r>
              <a:rPr lang="en-US" b="1"/>
              <a:t>Problems with Current IDSs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dirty="0"/>
              <a:t>Inaccuracy for exploit based signatures</a:t>
            </a:r>
          </a:p>
          <a:p>
            <a:pPr>
              <a:buFont typeface="Wingdings" pitchFamily="2" charset="2"/>
              <a:buChar char="v"/>
            </a:pPr>
            <a:r>
              <a:rPr lang="en-US" altLang="zh-CN" dirty="0">
                <a:ea typeface="SimSun" pitchFamily="2" charset="-122"/>
              </a:rPr>
              <a:t>Cannot recognize unknown  anomalies/intrusions</a:t>
            </a:r>
          </a:p>
          <a:p>
            <a:pPr>
              <a:buFont typeface="Wingdings" pitchFamily="2" charset="2"/>
              <a:buChar char="v"/>
            </a:pPr>
            <a:r>
              <a:rPr lang="en-US" altLang="zh-CN" dirty="0">
                <a:ea typeface="SimSun" pitchFamily="2" charset="-122"/>
              </a:rPr>
              <a:t>Cannot provide quality info for forensics or situational-aware analysis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CN" dirty="0">
                <a:ea typeface="SimSun" pitchFamily="2" charset="-122"/>
              </a:rPr>
              <a:t>Hard to differentiate malicious events with unintentional anomalies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zh-CN" dirty="0">
                <a:ea typeface="SimSun" pitchFamily="2" charset="-122"/>
              </a:rPr>
              <a:t>Anomalies can be caused by network element faults, e.g., router misconfiguration, link failures, etc., or application (such as P2P) misconfiguration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CN" dirty="0">
                <a:ea typeface="SimSun" pitchFamily="2" charset="-122"/>
              </a:rPr>
              <a:t>Cannot tell the situational-aware info: attack scope/target/strategy, attacker (botnet) size,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9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Internet is changing computing.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The possibilities and opportunities are limitless</a:t>
            </a:r>
            <a:r>
              <a:rPr lang="en-US" sz="3200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Secure information transmission is very important in the present scenario for healthy reputation and financial status.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Risks and chances of malicious involvement are increasing.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Intrusion attempt: The potential possibility of a deliberate unauthorized attempt to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Access Information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Manipulate Information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Render a system unreliable or unusable.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931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 lIns="92075" tIns="46038" rIns="92075" bIns="46038"/>
          <a:lstStyle/>
          <a:p>
            <a:r>
              <a:rPr lang="en-US" altLang="zh-CN" sz="3200">
                <a:ea typeface="SimSun" pitchFamily="2" charset="-122"/>
              </a:rPr>
              <a:t>Limitations of Exploit Based Signature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1752600"/>
            <a:ext cx="1219200" cy="2205038"/>
            <a:chOff x="576" y="1104"/>
            <a:chExt cx="768" cy="1389"/>
          </a:xfrm>
        </p:grpSpPr>
        <p:pic>
          <p:nvPicPr>
            <p:cNvPr id="23571" name="Picture 5" descr="worm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6" y="1104"/>
              <a:ext cx="201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2" name="Text Box 6"/>
            <p:cNvSpPr txBox="1">
              <a:spLocks noChangeArrowheads="1"/>
            </p:cNvSpPr>
            <p:nvPr/>
          </p:nvSpPr>
          <p:spPr bwMode="auto">
            <a:xfrm>
              <a:off x="768" y="1152"/>
              <a:ext cx="576" cy="1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1200" i="1">
                  <a:solidFill>
                    <a:schemeClr val="folHlink"/>
                  </a:solidFill>
                  <a:ea typeface="SimSun" pitchFamily="2" charset="-122"/>
                  <a:cs typeface="Arial" charset="0"/>
                </a:rPr>
                <a:t>1010101</a:t>
              </a:r>
            </a:p>
          </p:txBody>
        </p:sp>
        <p:pic>
          <p:nvPicPr>
            <p:cNvPr id="23573" name="Picture 7" descr="worm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6" y="1488"/>
              <a:ext cx="201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4" name="Text Box 8"/>
            <p:cNvSpPr txBox="1">
              <a:spLocks noChangeArrowheads="1"/>
            </p:cNvSpPr>
            <p:nvPr/>
          </p:nvSpPr>
          <p:spPr bwMode="auto">
            <a:xfrm>
              <a:off x="768" y="1536"/>
              <a:ext cx="576" cy="1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1200" i="1">
                  <a:solidFill>
                    <a:schemeClr val="folHlink"/>
                  </a:solidFill>
                  <a:ea typeface="SimSun" pitchFamily="2" charset="-122"/>
                  <a:cs typeface="Arial" charset="0"/>
                </a:rPr>
                <a:t>10111101</a:t>
              </a:r>
            </a:p>
          </p:txBody>
        </p:sp>
        <p:pic>
          <p:nvPicPr>
            <p:cNvPr id="23575" name="Picture 9" descr="worm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6" y="1872"/>
              <a:ext cx="201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6" name="Text Box 10"/>
            <p:cNvSpPr txBox="1">
              <a:spLocks noChangeArrowheads="1"/>
            </p:cNvSpPr>
            <p:nvPr/>
          </p:nvSpPr>
          <p:spPr bwMode="auto">
            <a:xfrm>
              <a:off x="768" y="1920"/>
              <a:ext cx="576" cy="1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1200" i="1">
                  <a:solidFill>
                    <a:schemeClr val="folHlink"/>
                  </a:solidFill>
                  <a:ea typeface="SimSun" pitchFamily="2" charset="-122"/>
                  <a:cs typeface="Arial" charset="0"/>
                </a:rPr>
                <a:t>11111100</a:t>
              </a:r>
            </a:p>
          </p:txBody>
        </p:sp>
        <p:pic>
          <p:nvPicPr>
            <p:cNvPr id="23577" name="Picture 11" descr="worm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6" y="2256"/>
              <a:ext cx="201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8" name="Text Box 12"/>
            <p:cNvSpPr txBox="1">
              <a:spLocks noChangeArrowheads="1"/>
            </p:cNvSpPr>
            <p:nvPr/>
          </p:nvSpPr>
          <p:spPr bwMode="auto">
            <a:xfrm>
              <a:off x="768" y="2304"/>
              <a:ext cx="576" cy="1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1200" i="1">
                  <a:solidFill>
                    <a:schemeClr val="folHlink"/>
                  </a:solidFill>
                  <a:ea typeface="SimSun" pitchFamily="2" charset="-122"/>
                  <a:cs typeface="Arial" charset="0"/>
                </a:rPr>
                <a:t>00010111</a:t>
              </a:r>
            </a:p>
          </p:txBody>
        </p:sp>
      </p:grpSp>
      <p:sp>
        <p:nvSpPr>
          <p:cNvPr id="24581" name="Cloud"/>
          <p:cNvSpPr>
            <a:spLocks noChangeAspect="1" noEditPoints="1" noChangeArrowheads="1"/>
          </p:cNvSpPr>
          <p:nvPr/>
        </p:nvSpPr>
        <p:spPr bwMode="auto">
          <a:xfrm>
            <a:off x="3011488" y="2295525"/>
            <a:ext cx="2743200" cy="1838325"/>
          </a:xfrm>
          <a:custGeom>
            <a:avLst/>
            <a:gdLst>
              <a:gd name="T0" fmla="*/ 8509 w 21600"/>
              <a:gd name="T1" fmla="*/ 919163 h 21600"/>
              <a:gd name="T2" fmla="*/ 1371600 w 21600"/>
              <a:gd name="T3" fmla="*/ 1836368 h 21600"/>
              <a:gd name="T4" fmla="*/ 2740914 w 21600"/>
              <a:gd name="T5" fmla="*/ 919163 h 21600"/>
              <a:gd name="T6" fmla="*/ 1371600 w 21600"/>
              <a:gd name="T7" fmla="*/ 10510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558" name="Oval 14"/>
          <p:cNvSpPr>
            <a:spLocks noChangeArrowheads="1"/>
          </p:cNvSpPr>
          <p:nvPr/>
        </p:nvSpPr>
        <p:spPr bwMode="auto">
          <a:xfrm>
            <a:off x="7267575" y="2549525"/>
            <a:ext cx="1800225" cy="12795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3657600" latinLnBrk="1"/>
            <a:r>
              <a:rPr kumimoji="1" lang="en-US" altLang="ko-KR">
                <a:latin typeface="Comic Sans MS" pitchFamily="66" charset="0"/>
                <a:ea typeface="Gulim" pitchFamily="34" charset="-127"/>
              </a:rPr>
              <a:t>Our network</a:t>
            </a:r>
          </a:p>
        </p:txBody>
      </p:sp>
      <p:sp>
        <p:nvSpPr>
          <p:cNvPr id="23559" name="Text Box 15"/>
          <p:cNvSpPr txBox="1">
            <a:spLocks noChangeArrowheads="1"/>
          </p:cNvSpPr>
          <p:nvPr/>
        </p:nvSpPr>
        <p:spPr bwMode="auto">
          <a:xfrm>
            <a:off x="6115050" y="1828800"/>
            <a:ext cx="1368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>
                <a:latin typeface="Comic Sans MS" pitchFamily="66" charset="0"/>
                <a:ea typeface="Gulim" pitchFamily="34" charset="-127"/>
              </a:rPr>
              <a:t>Traffic Filtering</a:t>
            </a:r>
          </a:p>
        </p:txBody>
      </p:sp>
      <p:sp>
        <p:nvSpPr>
          <p:cNvPr id="23560" name="Text Box 16"/>
          <p:cNvSpPr txBox="1">
            <a:spLocks noChangeArrowheads="1"/>
          </p:cNvSpPr>
          <p:nvPr/>
        </p:nvSpPr>
        <p:spPr bwMode="auto">
          <a:xfrm>
            <a:off x="3810000" y="1901825"/>
            <a:ext cx="158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zh-CN" sz="2000">
                <a:solidFill>
                  <a:srgbClr val="0000FF"/>
                </a:solidFill>
                <a:ea typeface="Gulim" pitchFamily="34" charset="-127"/>
              </a:rPr>
              <a:t>Internet</a:t>
            </a:r>
            <a:endParaRPr kumimoji="1" lang="en-US" altLang="ko-KR" sz="2000">
              <a:solidFill>
                <a:srgbClr val="0000FF"/>
              </a:solidFill>
              <a:ea typeface="Gulim" pitchFamily="34" charset="-127"/>
            </a:endParaRPr>
          </a:p>
        </p:txBody>
      </p:sp>
      <p:sp>
        <p:nvSpPr>
          <p:cNvPr id="23561" name="Rectangle 17"/>
          <p:cNvSpPr>
            <a:spLocks noChangeArrowheads="1"/>
          </p:cNvSpPr>
          <p:nvPr/>
        </p:nvSpPr>
        <p:spPr bwMode="auto">
          <a:xfrm>
            <a:off x="6259513" y="2405063"/>
            <a:ext cx="431800" cy="1655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endParaRPr lang="en-US">
              <a:latin typeface="Comic Sans MS" pitchFamily="66" charset="0"/>
            </a:endParaRPr>
          </a:p>
        </p:txBody>
      </p:sp>
      <p:sp>
        <p:nvSpPr>
          <p:cNvPr id="1217554" name="Text Box 18"/>
          <p:cNvSpPr txBox="1">
            <a:spLocks noChangeArrowheads="1"/>
          </p:cNvSpPr>
          <p:nvPr/>
        </p:nvSpPr>
        <p:spPr bwMode="auto">
          <a:xfrm>
            <a:off x="1547813" y="1219200"/>
            <a:ext cx="3024187" cy="365125"/>
          </a:xfrm>
          <a:prstGeom prst="rect">
            <a:avLst/>
          </a:prstGeom>
          <a:solidFill>
            <a:schemeClr val="bg1"/>
          </a:solidFill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sz="1600" b="1">
                <a:solidFill>
                  <a:srgbClr val="990000"/>
                </a:solidFill>
                <a:latin typeface="Comic Sans MS" pitchFamily="66" charset="0"/>
                <a:ea typeface="新宋体" pitchFamily="49" charset="-122"/>
              </a:rPr>
              <a:t>Signatur</a:t>
            </a:r>
            <a:r>
              <a:rPr kumimoji="1" lang="en-US" altLang="zh-CN" sz="1600" b="1">
                <a:solidFill>
                  <a:srgbClr val="990000"/>
                </a:solidFill>
                <a:latin typeface="Comic Sans MS" pitchFamily="66" charset="0"/>
                <a:ea typeface="新宋体" pitchFamily="49" charset="-122"/>
              </a:rPr>
              <a:t>e: 10.*01</a:t>
            </a:r>
            <a:endParaRPr kumimoji="1" lang="en-US" altLang="ko-KR" sz="1600" b="1">
              <a:solidFill>
                <a:srgbClr val="990000"/>
              </a:solidFill>
              <a:latin typeface="Comic Sans MS" pitchFamily="66" charset="0"/>
              <a:ea typeface="新宋体" pitchFamily="49" charset="-122"/>
            </a:endParaRPr>
          </a:p>
        </p:txBody>
      </p:sp>
      <p:sp>
        <p:nvSpPr>
          <p:cNvPr id="1217555" name="Freeform 19"/>
          <p:cNvSpPr>
            <a:spLocks/>
          </p:cNvSpPr>
          <p:nvPr/>
        </p:nvSpPr>
        <p:spPr bwMode="auto">
          <a:xfrm rot="331688">
            <a:off x="1295400" y="2324100"/>
            <a:ext cx="5224463" cy="190500"/>
          </a:xfrm>
          <a:custGeom>
            <a:avLst/>
            <a:gdLst>
              <a:gd name="T0" fmla="*/ 0 w 3583"/>
              <a:gd name="T1" fmla="*/ 0 h 106"/>
              <a:gd name="T2" fmla="*/ 2147483647 w 3583"/>
              <a:gd name="T3" fmla="*/ 2147483647 h 106"/>
              <a:gd name="T4" fmla="*/ 2147483647 w 3583"/>
              <a:gd name="T5" fmla="*/ 2147483647 h 106"/>
              <a:gd name="T6" fmla="*/ 0 60000 65536"/>
              <a:gd name="T7" fmla="*/ 0 60000 65536"/>
              <a:gd name="T8" fmla="*/ 0 60000 65536"/>
              <a:gd name="T9" fmla="*/ 0 w 3583"/>
              <a:gd name="T10" fmla="*/ 0 h 106"/>
              <a:gd name="T11" fmla="*/ 3583 w 3583"/>
              <a:gd name="T12" fmla="*/ 106 h 1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83" h="106">
                <a:moveTo>
                  <a:pt x="0" y="0"/>
                </a:moveTo>
                <a:cubicBezTo>
                  <a:pt x="722" y="38"/>
                  <a:pt x="1444" y="76"/>
                  <a:pt x="2041" y="91"/>
                </a:cubicBezTo>
                <a:cubicBezTo>
                  <a:pt x="2638" y="106"/>
                  <a:pt x="3110" y="98"/>
                  <a:pt x="3583" y="91"/>
                </a:cubicBezTo>
              </a:path>
            </a:pathLst>
          </a:custGeom>
          <a:noFill/>
          <a:ln w="28575">
            <a:solidFill>
              <a:srgbClr val="003399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1217556" name="Freeform 20"/>
          <p:cNvSpPr>
            <a:spLocks/>
          </p:cNvSpPr>
          <p:nvPr/>
        </p:nvSpPr>
        <p:spPr bwMode="auto">
          <a:xfrm>
            <a:off x="1295400" y="2705100"/>
            <a:ext cx="5224463" cy="190500"/>
          </a:xfrm>
          <a:custGeom>
            <a:avLst/>
            <a:gdLst>
              <a:gd name="T0" fmla="*/ 0 w 3583"/>
              <a:gd name="T1" fmla="*/ 0 h 106"/>
              <a:gd name="T2" fmla="*/ 2147483647 w 3583"/>
              <a:gd name="T3" fmla="*/ 2147483647 h 106"/>
              <a:gd name="T4" fmla="*/ 2147483647 w 3583"/>
              <a:gd name="T5" fmla="*/ 2147483647 h 106"/>
              <a:gd name="T6" fmla="*/ 0 60000 65536"/>
              <a:gd name="T7" fmla="*/ 0 60000 65536"/>
              <a:gd name="T8" fmla="*/ 0 60000 65536"/>
              <a:gd name="T9" fmla="*/ 0 w 3583"/>
              <a:gd name="T10" fmla="*/ 0 h 106"/>
              <a:gd name="T11" fmla="*/ 3583 w 3583"/>
              <a:gd name="T12" fmla="*/ 106 h 1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83" h="106">
                <a:moveTo>
                  <a:pt x="0" y="0"/>
                </a:moveTo>
                <a:cubicBezTo>
                  <a:pt x="722" y="38"/>
                  <a:pt x="1444" y="76"/>
                  <a:pt x="2041" y="91"/>
                </a:cubicBezTo>
                <a:cubicBezTo>
                  <a:pt x="2638" y="106"/>
                  <a:pt x="3110" y="98"/>
                  <a:pt x="3583" y="91"/>
                </a:cubicBezTo>
              </a:path>
            </a:pathLst>
          </a:custGeom>
          <a:noFill/>
          <a:ln w="28575">
            <a:solidFill>
              <a:srgbClr val="003399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1217557" name="Freeform 21"/>
          <p:cNvSpPr>
            <a:spLocks/>
          </p:cNvSpPr>
          <p:nvPr/>
        </p:nvSpPr>
        <p:spPr bwMode="auto">
          <a:xfrm>
            <a:off x="1295400" y="3276600"/>
            <a:ext cx="6400800" cy="152400"/>
          </a:xfrm>
          <a:custGeom>
            <a:avLst/>
            <a:gdLst>
              <a:gd name="T0" fmla="*/ 0 w 3583"/>
              <a:gd name="T1" fmla="*/ 0 h 106"/>
              <a:gd name="T2" fmla="*/ 2147483647 w 3583"/>
              <a:gd name="T3" fmla="*/ 2147483647 h 106"/>
              <a:gd name="T4" fmla="*/ 2147483647 w 3583"/>
              <a:gd name="T5" fmla="*/ 2147483647 h 106"/>
              <a:gd name="T6" fmla="*/ 0 60000 65536"/>
              <a:gd name="T7" fmla="*/ 0 60000 65536"/>
              <a:gd name="T8" fmla="*/ 0 60000 65536"/>
              <a:gd name="T9" fmla="*/ 0 w 3583"/>
              <a:gd name="T10" fmla="*/ 0 h 106"/>
              <a:gd name="T11" fmla="*/ 3583 w 3583"/>
              <a:gd name="T12" fmla="*/ 106 h 1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83" h="106">
                <a:moveTo>
                  <a:pt x="0" y="0"/>
                </a:moveTo>
                <a:cubicBezTo>
                  <a:pt x="722" y="38"/>
                  <a:pt x="1444" y="76"/>
                  <a:pt x="2041" y="91"/>
                </a:cubicBezTo>
                <a:cubicBezTo>
                  <a:pt x="2638" y="106"/>
                  <a:pt x="3110" y="98"/>
                  <a:pt x="3583" y="91"/>
                </a:cubicBezTo>
              </a:path>
            </a:pathLst>
          </a:custGeom>
          <a:noFill/>
          <a:ln w="28575">
            <a:solidFill>
              <a:srgbClr val="003399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1217558" name="Freeform 22"/>
          <p:cNvSpPr>
            <a:spLocks/>
          </p:cNvSpPr>
          <p:nvPr/>
        </p:nvSpPr>
        <p:spPr bwMode="auto">
          <a:xfrm rot="-398389">
            <a:off x="1255713" y="3665538"/>
            <a:ext cx="6367462" cy="331787"/>
          </a:xfrm>
          <a:custGeom>
            <a:avLst/>
            <a:gdLst>
              <a:gd name="T0" fmla="*/ 0 w 3583"/>
              <a:gd name="T1" fmla="*/ 0 h 106"/>
              <a:gd name="T2" fmla="*/ 2147483647 w 3583"/>
              <a:gd name="T3" fmla="*/ 2147483647 h 106"/>
              <a:gd name="T4" fmla="*/ 2147483647 w 3583"/>
              <a:gd name="T5" fmla="*/ 2147483647 h 106"/>
              <a:gd name="T6" fmla="*/ 0 60000 65536"/>
              <a:gd name="T7" fmla="*/ 0 60000 65536"/>
              <a:gd name="T8" fmla="*/ 0 60000 65536"/>
              <a:gd name="T9" fmla="*/ 0 w 3583"/>
              <a:gd name="T10" fmla="*/ 0 h 106"/>
              <a:gd name="T11" fmla="*/ 3583 w 3583"/>
              <a:gd name="T12" fmla="*/ 106 h 1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83" h="106">
                <a:moveTo>
                  <a:pt x="0" y="0"/>
                </a:moveTo>
                <a:cubicBezTo>
                  <a:pt x="722" y="38"/>
                  <a:pt x="1444" y="76"/>
                  <a:pt x="2041" y="91"/>
                </a:cubicBezTo>
                <a:cubicBezTo>
                  <a:pt x="2638" y="106"/>
                  <a:pt x="3110" y="98"/>
                  <a:pt x="3583" y="91"/>
                </a:cubicBezTo>
              </a:path>
            </a:pathLst>
          </a:custGeom>
          <a:noFill/>
          <a:ln w="28575">
            <a:solidFill>
              <a:srgbClr val="003399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1217559" name="Text Box 23"/>
          <p:cNvSpPr txBox="1">
            <a:spLocks noChangeArrowheads="1"/>
          </p:cNvSpPr>
          <p:nvPr/>
        </p:nvSpPr>
        <p:spPr bwMode="auto">
          <a:xfrm>
            <a:off x="6413500" y="2559050"/>
            <a:ext cx="215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kumimoji="1" lang="en-US" altLang="ko-KR" sz="1600" b="1">
                <a:solidFill>
                  <a:srgbClr val="FF0000"/>
                </a:solidFill>
                <a:latin typeface="Comic Sans MS" pitchFamily="66" charset="0"/>
                <a:ea typeface="Gulim" pitchFamily="34" charset="-127"/>
              </a:rPr>
              <a:t>X</a:t>
            </a:r>
          </a:p>
        </p:txBody>
      </p:sp>
      <p:sp>
        <p:nvSpPr>
          <p:cNvPr id="1217560" name="Text Box 24"/>
          <p:cNvSpPr txBox="1">
            <a:spLocks noChangeArrowheads="1"/>
          </p:cNvSpPr>
          <p:nvPr/>
        </p:nvSpPr>
        <p:spPr bwMode="auto">
          <a:xfrm>
            <a:off x="6400800" y="2743200"/>
            <a:ext cx="215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kumimoji="1" lang="en-US" altLang="ko-KR" sz="1600" b="1">
                <a:solidFill>
                  <a:srgbClr val="FF0000"/>
                </a:solidFill>
                <a:latin typeface="Comic Sans MS" pitchFamily="66" charset="0"/>
                <a:ea typeface="Gulim" pitchFamily="34" charset="-127"/>
              </a:rPr>
              <a:t>X</a:t>
            </a:r>
          </a:p>
        </p:txBody>
      </p:sp>
      <p:sp>
        <p:nvSpPr>
          <p:cNvPr id="1217561" name="Text Box 25"/>
          <p:cNvSpPr txBox="1">
            <a:spLocks noChangeArrowheads="1"/>
          </p:cNvSpPr>
          <p:nvPr/>
        </p:nvSpPr>
        <p:spPr bwMode="auto">
          <a:xfrm>
            <a:off x="1676400" y="4648200"/>
            <a:ext cx="5638800" cy="860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3399"/>
                </a:solidFill>
                <a:latin typeface="Times New Roman" pitchFamily="18" charset="0"/>
                <a:ea typeface="SimSun" pitchFamily="2" charset="-122"/>
                <a:cs typeface="Arial" charset="0"/>
              </a:rPr>
              <a:t>Polymorphic worm might not have exact exploit based signature</a:t>
            </a:r>
          </a:p>
        </p:txBody>
      </p:sp>
      <p:sp>
        <p:nvSpPr>
          <p:cNvPr id="1217562" name="Rectangle 26"/>
          <p:cNvSpPr>
            <a:spLocks noChangeArrowheads="1"/>
          </p:cNvSpPr>
          <p:nvPr/>
        </p:nvSpPr>
        <p:spPr bwMode="auto">
          <a:xfrm>
            <a:off x="457200" y="4114800"/>
            <a:ext cx="2540000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>
                <a:solidFill>
                  <a:srgbClr val="0000FF"/>
                </a:solidFill>
                <a:ea typeface="SimSun" pitchFamily="2" charset="-122"/>
                <a:cs typeface="Arial" charset="0"/>
              </a:rPr>
              <a:t>Polymorphism!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9939187"/>
      </p:ext>
    </p:extLst>
  </p:cSld>
  <p:clrMapOvr>
    <a:masterClrMapping/>
  </p:clrMapOvr>
  <p:transition advTm="331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69651E-6 C 0.09323 0.0266 0.18646 0.0532 0.24601 0.12306 C 0.30538 0.19269 0.33108 0.30488 0.35712 0.41753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2175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00" y="209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217554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7554" grpId="0" animBg="1"/>
      <p:bldP spid="1217554" grpId="1" animBg="1"/>
      <p:bldP spid="1217555" grpId="0" animBg="1"/>
      <p:bldP spid="1217556" grpId="0" animBg="1"/>
      <p:bldP spid="1217557" grpId="0" animBg="1"/>
      <p:bldP spid="1217558" grpId="0" animBg="1"/>
      <p:bldP spid="1217559" grpId="0"/>
      <p:bldP spid="1217560" grpId="0"/>
      <p:bldP spid="1217561" grpId="0"/>
      <p:bldP spid="121756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 lIns="92075" tIns="46038" rIns="92075" bIns="46038"/>
          <a:lstStyle/>
          <a:p>
            <a:r>
              <a:rPr lang="en-US" altLang="zh-CN" sz="3200">
                <a:ea typeface="SimSun" pitchFamily="2" charset="-122"/>
              </a:rPr>
              <a:t>Vulnerability Signature</a:t>
            </a:r>
          </a:p>
        </p:txBody>
      </p:sp>
      <p:sp>
        <p:nvSpPr>
          <p:cNvPr id="1219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67000" y="5029200"/>
            <a:ext cx="6477000" cy="1295400"/>
          </a:xfrm>
        </p:spPr>
        <p:txBody>
          <a:bodyPr lIns="92075" tIns="46038" rIns="92075" bIns="46038"/>
          <a:lstStyle/>
          <a:p>
            <a:pPr marL="285750" indent="-285750">
              <a:lnSpc>
                <a:spcPct val="80000"/>
              </a:lnSpc>
              <a:buFontTx/>
              <a:buNone/>
            </a:pPr>
            <a:r>
              <a:rPr lang="en-US" altLang="zh-CN" sz="2400">
                <a:solidFill>
                  <a:srgbClr val="FF3399"/>
                </a:solidFill>
                <a:ea typeface="SimSun" pitchFamily="2" charset="-122"/>
              </a:rPr>
              <a:t>Work for polymorphic worms</a:t>
            </a:r>
          </a:p>
          <a:p>
            <a:pPr marL="285750" indent="-285750">
              <a:lnSpc>
                <a:spcPct val="80000"/>
              </a:lnSpc>
              <a:buFontTx/>
              <a:buNone/>
            </a:pPr>
            <a:r>
              <a:rPr lang="en-US" altLang="zh-CN" sz="2400">
                <a:solidFill>
                  <a:srgbClr val="FF3399"/>
                </a:solidFill>
                <a:ea typeface="SimSun" pitchFamily="2" charset="-122"/>
              </a:rPr>
              <a:t>Work for all the worms which target the</a:t>
            </a:r>
          </a:p>
          <a:p>
            <a:pPr marL="285750" indent="-285750">
              <a:lnSpc>
                <a:spcPct val="80000"/>
              </a:lnSpc>
              <a:buFontTx/>
              <a:buNone/>
            </a:pPr>
            <a:r>
              <a:rPr lang="en-US" altLang="zh-CN" sz="2400">
                <a:solidFill>
                  <a:srgbClr val="FF3399"/>
                </a:solidFill>
                <a:ea typeface="SimSun" pitchFamily="2" charset="-122"/>
              </a:rPr>
              <a:t>same vulnerability</a:t>
            </a:r>
          </a:p>
        </p:txBody>
      </p:sp>
      <p:pic>
        <p:nvPicPr>
          <p:cNvPr id="1219588" name="Picture 4" descr="wor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1752600"/>
            <a:ext cx="31908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9589" name="Picture 5" descr="wor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362200"/>
            <a:ext cx="31908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Cloud"/>
          <p:cNvSpPr>
            <a:spLocks noChangeAspect="1" noEditPoints="1" noChangeArrowheads="1"/>
          </p:cNvSpPr>
          <p:nvPr/>
        </p:nvSpPr>
        <p:spPr bwMode="auto">
          <a:xfrm>
            <a:off x="3011488" y="2295525"/>
            <a:ext cx="2743200" cy="1838325"/>
          </a:xfrm>
          <a:custGeom>
            <a:avLst/>
            <a:gdLst>
              <a:gd name="T0" fmla="*/ 8509 w 21600"/>
              <a:gd name="T1" fmla="*/ 919163 h 21600"/>
              <a:gd name="T2" fmla="*/ 1371600 w 21600"/>
              <a:gd name="T3" fmla="*/ 1836368 h 21600"/>
              <a:gd name="T4" fmla="*/ 2740914 w 21600"/>
              <a:gd name="T5" fmla="*/ 919163 h 21600"/>
              <a:gd name="T6" fmla="*/ 1371600 w 21600"/>
              <a:gd name="T7" fmla="*/ 10510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7038975" y="2438400"/>
            <a:ext cx="1800225" cy="16414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3657600" latinLnBrk="1"/>
            <a:endParaRPr kumimoji="1" lang="en-US" altLang="ko-KR">
              <a:latin typeface="Comic Sans MS" pitchFamily="66" charset="0"/>
              <a:ea typeface="Gulim" pitchFamily="34" charset="-127"/>
            </a:endParaRP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6019800" y="1600200"/>
            <a:ext cx="1828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zh-CN" sz="1600">
                <a:latin typeface="Comic Sans MS" pitchFamily="66" charset="0"/>
                <a:ea typeface="Gulim" pitchFamily="34" charset="-127"/>
              </a:rPr>
              <a:t>Vulnerability </a:t>
            </a:r>
            <a:br>
              <a:rPr kumimoji="1" lang="en-US" altLang="zh-CN" sz="1600">
                <a:latin typeface="Comic Sans MS" pitchFamily="66" charset="0"/>
                <a:ea typeface="Gulim" pitchFamily="34" charset="-127"/>
              </a:rPr>
            </a:br>
            <a:r>
              <a:rPr kumimoji="1" lang="en-US" altLang="zh-CN" sz="1600">
                <a:latin typeface="Comic Sans MS" pitchFamily="66" charset="0"/>
                <a:ea typeface="Gulim" pitchFamily="34" charset="-127"/>
              </a:rPr>
              <a:t>signature traffic</a:t>
            </a:r>
            <a:r>
              <a:rPr kumimoji="1" lang="en-US" altLang="ko-KR" sz="1600">
                <a:latin typeface="Comic Sans MS" pitchFamily="66" charset="0"/>
                <a:ea typeface="Gulim" pitchFamily="34" charset="-127"/>
              </a:rPr>
              <a:t> </a:t>
            </a:r>
            <a:r>
              <a:rPr kumimoji="1" lang="en-US" altLang="zh-CN" sz="1600">
                <a:latin typeface="Comic Sans MS" pitchFamily="66" charset="0"/>
                <a:ea typeface="Gulim" pitchFamily="34" charset="-127"/>
              </a:rPr>
              <a:t>f</a:t>
            </a:r>
            <a:r>
              <a:rPr kumimoji="1" lang="en-US" altLang="ko-KR" sz="1600">
                <a:latin typeface="Comic Sans MS" pitchFamily="66" charset="0"/>
                <a:ea typeface="Gulim" pitchFamily="34" charset="-127"/>
              </a:rPr>
              <a:t>iltering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3810000" y="1901825"/>
            <a:ext cx="158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zh-CN" sz="2000">
                <a:solidFill>
                  <a:srgbClr val="0000FF"/>
                </a:solidFill>
                <a:ea typeface="Gulim" pitchFamily="34" charset="-127"/>
              </a:rPr>
              <a:t>Internet</a:t>
            </a:r>
            <a:endParaRPr kumimoji="1" lang="en-US" altLang="ko-KR" sz="2000">
              <a:solidFill>
                <a:srgbClr val="0000FF"/>
              </a:solidFill>
              <a:ea typeface="Gulim" pitchFamily="34" charset="-127"/>
            </a:endParaRP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6259513" y="2405063"/>
            <a:ext cx="431800" cy="16557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endParaRPr lang="en-US">
              <a:latin typeface="Comic Sans MS" pitchFamily="66" charset="0"/>
            </a:endParaRPr>
          </a:p>
        </p:txBody>
      </p:sp>
      <p:sp>
        <p:nvSpPr>
          <p:cNvPr id="1219595" name="Freeform 11"/>
          <p:cNvSpPr>
            <a:spLocks/>
          </p:cNvSpPr>
          <p:nvPr/>
        </p:nvSpPr>
        <p:spPr bwMode="auto">
          <a:xfrm rot="331688">
            <a:off x="1295400" y="2324100"/>
            <a:ext cx="5224463" cy="190500"/>
          </a:xfrm>
          <a:custGeom>
            <a:avLst/>
            <a:gdLst>
              <a:gd name="T0" fmla="*/ 0 w 3583"/>
              <a:gd name="T1" fmla="*/ 0 h 106"/>
              <a:gd name="T2" fmla="*/ 2147483647 w 3583"/>
              <a:gd name="T3" fmla="*/ 2147483647 h 106"/>
              <a:gd name="T4" fmla="*/ 2147483647 w 3583"/>
              <a:gd name="T5" fmla="*/ 2147483647 h 106"/>
              <a:gd name="T6" fmla="*/ 0 60000 65536"/>
              <a:gd name="T7" fmla="*/ 0 60000 65536"/>
              <a:gd name="T8" fmla="*/ 0 60000 65536"/>
              <a:gd name="T9" fmla="*/ 0 w 3583"/>
              <a:gd name="T10" fmla="*/ 0 h 106"/>
              <a:gd name="T11" fmla="*/ 3583 w 3583"/>
              <a:gd name="T12" fmla="*/ 106 h 1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83" h="106">
                <a:moveTo>
                  <a:pt x="0" y="0"/>
                </a:moveTo>
                <a:cubicBezTo>
                  <a:pt x="722" y="38"/>
                  <a:pt x="1444" y="76"/>
                  <a:pt x="2041" y="91"/>
                </a:cubicBezTo>
                <a:cubicBezTo>
                  <a:pt x="2638" y="106"/>
                  <a:pt x="3110" y="98"/>
                  <a:pt x="3583" y="91"/>
                </a:cubicBezTo>
              </a:path>
            </a:pathLst>
          </a:custGeom>
          <a:noFill/>
          <a:ln w="28575">
            <a:solidFill>
              <a:srgbClr val="003399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1219596" name="Freeform 12"/>
          <p:cNvSpPr>
            <a:spLocks/>
          </p:cNvSpPr>
          <p:nvPr/>
        </p:nvSpPr>
        <p:spPr bwMode="auto">
          <a:xfrm>
            <a:off x="1295400" y="2705100"/>
            <a:ext cx="5224463" cy="190500"/>
          </a:xfrm>
          <a:custGeom>
            <a:avLst/>
            <a:gdLst>
              <a:gd name="T0" fmla="*/ 0 w 3583"/>
              <a:gd name="T1" fmla="*/ 0 h 106"/>
              <a:gd name="T2" fmla="*/ 2147483647 w 3583"/>
              <a:gd name="T3" fmla="*/ 2147483647 h 106"/>
              <a:gd name="T4" fmla="*/ 2147483647 w 3583"/>
              <a:gd name="T5" fmla="*/ 2147483647 h 106"/>
              <a:gd name="T6" fmla="*/ 0 60000 65536"/>
              <a:gd name="T7" fmla="*/ 0 60000 65536"/>
              <a:gd name="T8" fmla="*/ 0 60000 65536"/>
              <a:gd name="T9" fmla="*/ 0 w 3583"/>
              <a:gd name="T10" fmla="*/ 0 h 106"/>
              <a:gd name="T11" fmla="*/ 3583 w 3583"/>
              <a:gd name="T12" fmla="*/ 106 h 1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83" h="106">
                <a:moveTo>
                  <a:pt x="0" y="0"/>
                </a:moveTo>
                <a:cubicBezTo>
                  <a:pt x="722" y="38"/>
                  <a:pt x="1444" y="76"/>
                  <a:pt x="2041" y="91"/>
                </a:cubicBezTo>
                <a:cubicBezTo>
                  <a:pt x="2638" y="106"/>
                  <a:pt x="3110" y="98"/>
                  <a:pt x="3583" y="91"/>
                </a:cubicBezTo>
              </a:path>
            </a:pathLst>
          </a:custGeom>
          <a:noFill/>
          <a:ln w="28575">
            <a:solidFill>
              <a:srgbClr val="003399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1219597" name="Freeform 13"/>
          <p:cNvSpPr>
            <a:spLocks/>
          </p:cNvSpPr>
          <p:nvPr/>
        </p:nvSpPr>
        <p:spPr bwMode="auto">
          <a:xfrm>
            <a:off x="1295400" y="3276600"/>
            <a:ext cx="5257800" cy="152400"/>
          </a:xfrm>
          <a:custGeom>
            <a:avLst/>
            <a:gdLst>
              <a:gd name="T0" fmla="*/ 0 w 3583"/>
              <a:gd name="T1" fmla="*/ 0 h 106"/>
              <a:gd name="T2" fmla="*/ 2147483647 w 3583"/>
              <a:gd name="T3" fmla="*/ 2147483647 h 106"/>
              <a:gd name="T4" fmla="*/ 2147483647 w 3583"/>
              <a:gd name="T5" fmla="*/ 2147483647 h 106"/>
              <a:gd name="T6" fmla="*/ 0 60000 65536"/>
              <a:gd name="T7" fmla="*/ 0 60000 65536"/>
              <a:gd name="T8" fmla="*/ 0 60000 65536"/>
              <a:gd name="T9" fmla="*/ 0 w 3583"/>
              <a:gd name="T10" fmla="*/ 0 h 106"/>
              <a:gd name="T11" fmla="*/ 3583 w 3583"/>
              <a:gd name="T12" fmla="*/ 106 h 1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83" h="106">
                <a:moveTo>
                  <a:pt x="0" y="0"/>
                </a:moveTo>
                <a:cubicBezTo>
                  <a:pt x="722" y="38"/>
                  <a:pt x="1444" y="76"/>
                  <a:pt x="2041" y="91"/>
                </a:cubicBezTo>
                <a:cubicBezTo>
                  <a:pt x="2638" y="106"/>
                  <a:pt x="3110" y="98"/>
                  <a:pt x="3583" y="91"/>
                </a:cubicBezTo>
              </a:path>
            </a:pathLst>
          </a:custGeom>
          <a:noFill/>
          <a:ln w="28575">
            <a:solidFill>
              <a:srgbClr val="003399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1219598" name="Freeform 14"/>
          <p:cNvSpPr>
            <a:spLocks/>
          </p:cNvSpPr>
          <p:nvPr/>
        </p:nvSpPr>
        <p:spPr bwMode="auto">
          <a:xfrm rot="-398389">
            <a:off x="1255713" y="3727450"/>
            <a:ext cx="5297487" cy="296863"/>
          </a:xfrm>
          <a:custGeom>
            <a:avLst/>
            <a:gdLst>
              <a:gd name="T0" fmla="*/ 0 w 3583"/>
              <a:gd name="T1" fmla="*/ 0 h 106"/>
              <a:gd name="T2" fmla="*/ 2147483647 w 3583"/>
              <a:gd name="T3" fmla="*/ 2147483647 h 106"/>
              <a:gd name="T4" fmla="*/ 2147483647 w 3583"/>
              <a:gd name="T5" fmla="*/ 2147483647 h 106"/>
              <a:gd name="T6" fmla="*/ 0 60000 65536"/>
              <a:gd name="T7" fmla="*/ 0 60000 65536"/>
              <a:gd name="T8" fmla="*/ 0 60000 65536"/>
              <a:gd name="T9" fmla="*/ 0 w 3583"/>
              <a:gd name="T10" fmla="*/ 0 h 106"/>
              <a:gd name="T11" fmla="*/ 3583 w 3583"/>
              <a:gd name="T12" fmla="*/ 106 h 1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83" h="106">
                <a:moveTo>
                  <a:pt x="0" y="0"/>
                </a:moveTo>
                <a:cubicBezTo>
                  <a:pt x="722" y="38"/>
                  <a:pt x="1444" y="76"/>
                  <a:pt x="2041" y="91"/>
                </a:cubicBezTo>
                <a:cubicBezTo>
                  <a:pt x="2638" y="106"/>
                  <a:pt x="3110" y="98"/>
                  <a:pt x="3583" y="91"/>
                </a:cubicBezTo>
              </a:path>
            </a:pathLst>
          </a:custGeom>
          <a:noFill/>
          <a:ln w="28575">
            <a:solidFill>
              <a:srgbClr val="003399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1219599" name="Text Box 15"/>
          <p:cNvSpPr txBox="1">
            <a:spLocks noChangeArrowheads="1"/>
          </p:cNvSpPr>
          <p:nvPr/>
        </p:nvSpPr>
        <p:spPr bwMode="auto">
          <a:xfrm>
            <a:off x="6413500" y="2559050"/>
            <a:ext cx="215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kumimoji="1" lang="en-US" altLang="ko-KR" sz="1600" b="1">
                <a:solidFill>
                  <a:srgbClr val="FF0000"/>
                </a:solidFill>
                <a:latin typeface="Comic Sans MS" pitchFamily="66" charset="0"/>
                <a:ea typeface="Gulim" pitchFamily="34" charset="-127"/>
              </a:rPr>
              <a:t>X</a:t>
            </a:r>
          </a:p>
        </p:txBody>
      </p:sp>
      <p:sp>
        <p:nvSpPr>
          <p:cNvPr id="1219600" name="Text Box 16"/>
          <p:cNvSpPr txBox="1">
            <a:spLocks noChangeArrowheads="1"/>
          </p:cNvSpPr>
          <p:nvPr/>
        </p:nvSpPr>
        <p:spPr bwMode="auto">
          <a:xfrm>
            <a:off x="6400800" y="2743200"/>
            <a:ext cx="215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kumimoji="1" lang="en-US" altLang="ko-KR" sz="1600" b="1">
                <a:solidFill>
                  <a:srgbClr val="FF0000"/>
                </a:solidFill>
                <a:latin typeface="Comic Sans MS" pitchFamily="66" charset="0"/>
                <a:ea typeface="Gulim" pitchFamily="34" charset="-127"/>
              </a:rPr>
              <a:t>X</a:t>
            </a:r>
          </a:p>
        </p:txBody>
      </p:sp>
      <p:pic>
        <p:nvPicPr>
          <p:cNvPr id="1219601" name="Picture 17" descr="worm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3657600"/>
            <a:ext cx="4191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9602" name="Picture 18" descr="St%2520Patrick%2520Worm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63600" y="2895600"/>
            <a:ext cx="43180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9603" name="AutoShape 19"/>
          <p:cNvSpPr>
            <a:spLocks noChangeArrowheads="1"/>
          </p:cNvSpPr>
          <p:nvPr/>
        </p:nvSpPr>
        <p:spPr bwMode="auto">
          <a:xfrm>
            <a:off x="1295400" y="1752600"/>
            <a:ext cx="304800" cy="228600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endParaRPr lang="en-US">
              <a:latin typeface="Comic Sans MS" pitchFamily="66" charset="0"/>
            </a:endParaRPr>
          </a:p>
        </p:txBody>
      </p:sp>
      <p:sp>
        <p:nvSpPr>
          <p:cNvPr id="1219604" name="AutoShape 20"/>
          <p:cNvSpPr>
            <a:spLocks noChangeArrowheads="1"/>
          </p:cNvSpPr>
          <p:nvPr/>
        </p:nvSpPr>
        <p:spPr bwMode="auto">
          <a:xfrm>
            <a:off x="1295400" y="2438400"/>
            <a:ext cx="304800" cy="228600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endParaRPr lang="en-US">
              <a:latin typeface="Comic Sans MS" pitchFamily="66" charset="0"/>
            </a:endParaRPr>
          </a:p>
        </p:txBody>
      </p:sp>
      <p:sp>
        <p:nvSpPr>
          <p:cNvPr id="1219605" name="AutoShape 21"/>
          <p:cNvSpPr>
            <a:spLocks noChangeArrowheads="1"/>
          </p:cNvSpPr>
          <p:nvPr/>
        </p:nvSpPr>
        <p:spPr bwMode="auto">
          <a:xfrm>
            <a:off x="1295400" y="2971800"/>
            <a:ext cx="304800" cy="228600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endParaRPr lang="en-US">
              <a:latin typeface="Comic Sans MS" pitchFamily="66" charset="0"/>
            </a:endParaRPr>
          </a:p>
        </p:txBody>
      </p:sp>
      <p:sp>
        <p:nvSpPr>
          <p:cNvPr id="1219606" name="AutoShape 22"/>
          <p:cNvSpPr>
            <a:spLocks noChangeArrowheads="1"/>
          </p:cNvSpPr>
          <p:nvPr/>
        </p:nvSpPr>
        <p:spPr bwMode="auto">
          <a:xfrm>
            <a:off x="1295400" y="3733800"/>
            <a:ext cx="304800" cy="228600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endParaRPr lang="en-US">
              <a:latin typeface="Comic Sans MS" pitchFamily="66" charset="0"/>
            </a:endParaRP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7010400" y="2819400"/>
            <a:ext cx="2133600" cy="420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  <a:cs typeface="Arial" charset="0"/>
              </a:rPr>
              <a:t>Our network</a:t>
            </a:r>
          </a:p>
        </p:txBody>
      </p:sp>
      <p:pic>
        <p:nvPicPr>
          <p:cNvPr id="24600" name="Picture 24" descr="MCj04247900000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391400" y="3352800"/>
            <a:ext cx="9763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01" name="AutoShape 25"/>
          <p:cNvSpPr>
            <a:spLocks noChangeArrowheads="1"/>
          </p:cNvSpPr>
          <p:nvPr/>
        </p:nvSpPr>
        <p:spPr bwMode="auto">
          <a:xfrm>
            <a:off x="7848600" y="3505200"/>
            <a:ext cx="304800" cy="228600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endParaRPr lang="en-US">
              <a:latin typeface="Comic Sans MS" pitchFamily="66" charset="0"/>
            </a:endParaRPr>
          </a:p>
        </p:txBody>
      </p:sp>
      <p:sp>
        <p:nvSpPr>
          <p:cNvPr id="24602" name="AutoShape 26"/>
          <p:cNvSpPr>
            <a:spLocks noChangeArrowheads="1"/>
          </p:cNvSpPr>
          <p:nvPr/>
        </p:nvSpPr>
        <p:spPr bwMode="auto">
          <a:xfrm rot="10800000">
            <a:off x="6019800" y="4267200"/>
            <a:ext cx="1447800" cy="349250"/>
          </a:xfrm>
          <a:prstGeom prst="wedgeRoundRectCallout">
            <a:avLst>
              <a:gd name="adj1" fmla="val -79606"/>
              <a:gd name="adj2" fmla="val 207727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/>
          <a:p>
            <a:pPr marL="342900" indent="-342900" fontAlgn="t">
              <a:lnSpc>
                <a:spcPct val="90000"/>
              </a:lnSpc>
              <a:spcBef>
                <a:spcPct val="20000"/>
              </a:spcBef>
            </a:pPr>
            <a:r>
              <a:rPr lang="en-US" altLang="zh-CN" sz="1600" i="1">
                <a:solidFill>
                  <a:srgbClr val="FF0000"/>
                </a:solidFill>
                <a:ea typeface="SimSun" pitchFamily="2" charset="-122"/>
                <a:cs typeface="Arial" charset="0"/>
              </a:rPr>
              <a:t>Vulnerability</a:t>
            </a:r>
          </a:p>
        </p:txBody>
      </p:sp>
      <p:sp>
        <p:nvSpPr>
          <p:cNvPr id="1219611" name="Text Box 27"/>
          <p:cNvSpPr txBox="1">
            <a:spLocks noChangeArrowheads="1"/>
          </p:cNvSpPr>
          <p:nvPr/>
        </p:nvSpPr>
        <p:spPr bwMode="auto">
          <a:xfrm>
            <a:off x="6400800" y="3244850"/>
            <a:ext cx="215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kumimoji="1" lang="en-US" altLang="ko-KR" sz="1600" b="1">
                <a:solidFill>
                  <a:srgbClr val="FF0000"/>
                </a:solidFill>
                <a:latin typeface="Comic Sans MS" pitchFamily="66" charset="0"/>
                <a:ea typeface="Gulim" pitchFamily="34" charset="-127"/>
              </a:rPr>
              <a:t>X</a:t>
            </a:r>
          </a:p>
        </p:txBody>
      </p:sp>
      <p:sp>
        <p:nvSpPr>
          <p:cNvPr id="1219612" name="Text Box 28"/>
          <p:cNvSpPr txBox="1">
            <a:spLocks noChangeArrowheads="1"/>
          </p:cNvSpPr>
          <p:nvPr/>
        </p:nvSpPr>
        <p:spPr bwMode="auto">
          <a:xfrm>
            <a:off x="6400800" y="3505200"/>
            <a:ext cx="215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kumimoji="1" lang="en-US" altLang="ko-KR" sz="1600" b="1">
                <a:solidFill>
                  <a:srgbClr val="FF0000"/>
                </a:solidFill>
                <a:latin typeface="Comic Sans MS" pitchFamily="66" charset="0"/>
                <a:ea typeface="Gulim" pitchFamily="34" charset="-127"/>
              </a:rPr>
              <a:t>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5882319"/>
      </p:ext>
    </p:extLst>
  </p:cSld>
  <p:clrMapOvr>
    <a:masterClrMapping/>
  </p:clrMapOvr>
  <p:transition advTm="399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587" grpId="0" build="p"/>
      <p:bldP spid="1219595" grpId="0" animBg="1"/>
      <p:bldP spid="1219596" grpId="0" animBg="1"/>
      <p:bldP spid="1219597" grpId="0" animBg="1"/>
      <p:bldP spid="1219598" grpId="0" animBg="1"/>
      <p:bldP spid="1219599" grpId="0"/>
      <p:bldP spid="1219600" grpId="0"/>
      <p:bldP spid="1219603" grpId="0" animBg="1"/>
      <p:bldP spid="1219604" grpId="0" animBg="1"/>
      <p:bldP spid="1219605" grpId="0" animBg="1"/>
      <p:bldP spid="1219606" grpId="0" animBg="1"/>
      <p:bldP spid="1219611" grpId="0"/>
      <p:bldP spid="12196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altLang="zh-CN" sz="3200">
                <a:ea typeface="SimSun" pitchFamily="2" charset="-122"/>
              </a:rPr>
              <a:t>Example of Vulnerability Signatures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4724400" cy="55626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zh-CN" sz="2400" dirty="0">
                <a:ea typeface="SimSun" pitchFamily="2" charset="-122"/>
              </a:rPr>
              <a:t>At least 75% vulnerabilities are due to buffer overflow</a:t>
            </a:r>
          </a:p>
          <a:p>
            <a:pPr>
              <a:buFont typeface="Wingdings" pitchFamily="2" charset="2"/>
              <a:buChar char="v"/>
            </a:pPr>
            <a:r>
              <a:rPr lang="en-US" altLang="zh-CN" sz="2400" dirty="0">
                <a:ea typeface="SimSun" pitchFamily="2" charset="-122"/>
              </a:rPr>
              <a:t>Sample vulnerability signature</a:t>
            </a:r>
          </a:p>
          <a:p>
            <a:pPr>
              <a:buFont typeface="Wingdings" pitchFamily="2" charset="2"/>
              <a:buChar char="v"/>
            </a:pPr>
            <a:r>
              <a:rPr lang="en-US" altLang="zh-CN" sz="2400" dirty="0">
                <a:ea typeface="SimSun" pitchFamily="2" charset="-122"/>
              </a:rPr>
              <a:t>Field length corresponding to vulnerable buffer &gt; certain threshold</a:t>
            </a:r>
          </a:p>
          <a:p>
            <a:pPr>
              <a:buFont typeface="Wingdings" pitchFamily="2" charset="2"/>
              <a:buChar char="v"/>
            </a:pPr>
            <a:r>
              <a:rPr lang="en-US" altLang="zh-CN" sz="2400" dirty="0">
                <a:solidFill>
                  <a:srgbClr val="0000FF"/>
                </a:solidFill>
                <a:ea typeface="SimSun" pitchFamily="2" charset="-122"/>
              </a:rPr>
              <a:t>Intrinsic</a:t>
            </a:r>
            <a:r>
              <a:rPr lang="en-US" altLang="zh-CN" sz="2400" dirty="0">
                <a:ea typeface="SimSun" pitchFamily="2" charset="-122"/>
              </a:rPr>
              <a:t> to buffer overflow vulnerability and hard to evade</a:t>
            </a:r>
          </a:p>
        </p:txBody>
      </p:sp>
      <p:pic>
        <p:nvPicPr>
          <p:cNvPr id="25604" name="Picture 4" descr="MCj0424790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4927600"/>
            <a:ext cx="9763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7315200" y="5080000"/>
            <a:ext cx="304800" cy="228600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867400" y="3276600"/>
            <a:ext cx="3200400" cy="304800"/>
            <a:chOff x="3696" y="2160"/>
            <a:chExt cx="2016" cy="192"/>
          </a:xfrm>
        </p:grpSpPr>
        <p:sp>
          <p:nvSpPr>
            <p:cNvPr id="25617" name="Rectangle 7"/>
            <p:cNvSpPr>
              <a:spLocks noChangeArrowheads="1"/>
            </p:cNvSpPr>
            <p:nvPr/>
          </p:nvSpPr>
          <p:spPr bwMode="auto">
            <a:xfrm>
              <a:off x="3696" y="2160"/>
              <a:ext cx="336" cy="192"/>
            </a:xfrm>
            <a:prstGeom prst="rect">
              <a:avLst/>
            </a:prstGeom>
            <a:solidFill>
              <a:srgbClr val="33CC33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Rectangle 8"/>
            <p:cNvSpPr>
              <a:spLocks noChangeArrowheads="1"/>
            </p:cNvSpPr>
            <p:nvPr/>
          </p:nvSpPr>
          <p:spPr bwMode="auto">
            <a:xfrm>
              <a:off x="5040" y="2160"/>
              <a:ext cx="672" cy="192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Rectangle 9"/>
            <p:cNvSpPr>
              <a:spLocks noChangeArrowheads="1"/>
            </p:cNvSpPr>
            <p:nvPr/>
          </p:nvSpPr>
          <p:spPr bwMode="auto">
            <a:xfrm>
              <a:off x="4032" y="2160"/>
              <a:ext cx="1008" cy="192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934200" y="4495800"/>
            <a:ext cx="685800" cy="609600"/>
            <a:chOff x="4368" y="2928"/>
            <a:chExt cx="432" cy="384"/>
          </a:xfrm>
        </p:grpSpPr>
        <p:sp>
          <p:nvSpPr>
            <p:cNvPr id="25614" name="Rectangle 11"/>
            <p:cNvSpPr>
              <a:spLocks noChangeArrowheads="1"/>
            </p:cNvSpPr>
            <p:nvPr/>
          </p:nvSpPr>
          <p:spPr bwMode="auto">
            <a:xfrm>
              <a:off x="4368" y="2928"/>
              <a:ext cx="432" cy="192"/>
            </a:xfrm>
            <a:prstGeom prst="rect">
              <a:avLst/>
            </a:prstGeom>
            <a:solidFill>
              <a:srgbClr val="FF3399"/>
            </a:solidFill>
            <a:ln w="9525" algn="ctr">
              <a:solidFill>
                <a:srgbClr val="FF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Line 12"/>
            <p:cNvSpPr>
              <a:spLocks noChangeShapeType="1"/>
            </p:cNvSpPr>
            <p:nvPr/>
          </p:nvSpPr>
          <p:spPr bwMode="auto">
            <a:xfrm>
              <a:off x="4382" y="3120"/>
              <a:ext cx="274" cy="192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16" name="Line 13"/>
            <p:cNvSpPr>
              <a:spLocks noChangeShapeType="1"/>
            </p:cNvSpPr>
            <p:nvPr/>
          </p:nvSpPr>
          <p:spPr bwMode="auto">
            <a:xfrm flipH="1">
              <a:off x="4752" y="3120"/>
              <a:ext cx="48" cy="192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400800" y="3581400"/>
            <a:ext cx="1600200" cy="914400"/>
            <a:chOff x="4032" y="2352"/>
            <a:chExt cx="1008" cy="576"/>
          </a:xfrm>
        </p:grpSpPr>
        <p:sp>
          <p:nvSpPr>
            <p:cNvPr id="25612" name="Line 15"/>
            <p:cNvSpPr>
              <a:spLocks noChangeShapeType="1"/>
            </p:cNvSpPr>
            <p:nvPr/>
          </p:nvSpPr>
          <p:spPr bwMode="auto">
            <a:xfrm>
              <a:off x="4032" y="2352"/>
              <a:ext cx="336" cy="576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613" name="Line 16"/>
            <p:cNvSpPr>
              <a:spLocks noChangeShapeType="1"/>
            </p:cNvSpPr>
            <p:nvPr/>
          </p:nvSpPr>
          <p:spPr bwMode="auto">
            <a:xfrm flipH="1">
              <a:off x="4800" y="2352"/>
              <a:ext cx="240" cy="576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7620000" y="4343400"/>
            <a:ext cx="1524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ea typeface="SimSun" pitchFamily="2" charset="-122"/>
                <a:cs typeface="Arial" charset="0"/>
              </a:rPr>
              <a:t>Vulnerable buffer</a:t>
            </a:r>
          </a:p>
        </p:txBody>
      </p:sp>
      <p:sp>
        <p:nvSpPr>
          <p:cNvPr id="68626" name="Text Box 18"/>
          <p:cNvSpPr txBox="1">
            <a:spLocks noChangeArrowheads="1"/>
          </p:cNvSpPr>
          <p:nvPr/>
        </p:nvSpPr>
        <p:spPr bwMode="auto">
          <a:xfrm>
            <a:off x="5943600" y="2819400"/>
            <a:ext cx="2286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ea typeface="SimSun" pitchFamily="2" charset="-122"/>
                <a:cs typeface="Arial" charset="0"/>
              </a:rPr>
              <a:t>Protocol message</a:t>
            </a:r>
          </a:p>
        </p:txBody>
      </p:sp>
      <p:sp>
        <p:nvSpPr>
          <p:cNvPr id="68627" name="AutoShape 19"/>
          <p:cNvSpPr>
            <a:spLocks noChangeArrowheads="1"/>
          </p:cNvSpPr>
          <p:nvPr/>
        </p:nvSpPr>
        <p:spPr bwMode="auto">
          <a:xfrm>
            <a:off x="5791200" y="1752600"/>
            <a:ext cx="2667000" cy="990600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 algn="ctr">
            <a:solidFill>
              <a:srgbClr val="3399FF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4400" b="1">
                <a:solidFill>
                  <a:srgbClr val="FF3300"/>
                </a:solidFill>
                <a:ea typeface="SimSun" pitchFamily="2" charset="-122"/>
                <a:cs typeface="Arial" charset="0"/>
              </a:rPr>
              <a:t>Overflow!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481522"/>
      </p:ext>
    </p:extLst>
  </p:cSld>
  <p:clrMapOvr>
    <a:masterClrMapping/>
  </p:clrMapOvr>
  <p:transition advTm="823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  <p:bldP spid="68625" grpId="0"/>
      <p:bldP spid="68626" grpId="0"/>
      <p:bldP spid="686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Related Tools for Network IDS (I)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While not an element of Snort, </a:t>
            </a:r>
            <a:r>
              <a:rPr lang="en-US" dirty="0" err="1"/>
              <a:t>wireshark</a:t>
            </a:r>
            <a:r>
              <a:rPr lang="en-US" dirty="0"/>
              <a:t> (used to called Ethereal) is the best open source GUI-based packet viewer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hlinkClick r:id="rId2"/>
              </a:rPr>
              <a:t>www.wireshark.org</a:t>
            </a:r>
            <a:r>
              <a:rPr lang="en-US" dirty="0"/>
              <a:t> offers: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Support for various OS: windows, Mac OS.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Included in standard packages of many different versions of Linux and UNIX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For both wired and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1323167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6688"/>
            <a:ext cx="9144000" cy="662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7143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Intrusion Detection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IN" dirty="0"/>
              <a:t>Passive systems can only send an alarm to an administrator when there is an attempt in progress. 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An active system can take control of the situation by disconnecting the assailant 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Methods:</a:t>
            </a:r>
          </a:p>
          <a:p>
            <a:pPr>
              <a:buFont typeface="Wingdings" pitchFamily="2" charset="2"/>
              <a:buChar char="v"/>
            </a:pPr>
            <a:r>
              <a:rPr lang="en-IN" dirty="0"/>
              <a:t> </a:t>
            </a:r>
            <a:r>
              <a:rPr lang="en-IN" b="1" dirty="0"/>
              <a:t>Session Disruption: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/>
              <a:t>IDS may send a TCP reset packet if the attacker has opened a TCP connection to the victim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/>
              <a:t>IDS may send various UDP packets to disrupt a UDP connection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/>
              <a:t>Will not permanently remedy the situation only disconnect the current connection</a:t>
            </a:r>
          </a:p>
          <a:p>
            <a:pPr>
              <a:buFont typeface="Wingdings" pitchFamily="2" charset="2"/>
              <a:buChar char="v"/>
            </a:pPr>
            <a:r>
              <a:rPr lang="en-IN" b="1" dirty="0"/>
              <a:t>Rule Modification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/>
              <a:t>IDS is linked to a firewall via an administrative link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/>
              <a:t>IDS communicates with the firewall telling it to drop all packets from the attackers IP Address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894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Anomaly based detection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533400" y="1371600"/>
            <a:ext cx="82296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800" dirty="0">
                <a:latin typeface="+mn-lt"/>
              </a:rPr>
              <a:t>Anomaly based detection algorithms create a model of normal use.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800" dirty="0">
                <a:latin typeface="+mn-lt"/>
              </a:rPr>
              <a:t>Look for deviation in the activities that do not conform to normal behavior. 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800" dirty="0">
                <a:latin typeface="+mn-lt"/>
              </a:rPr>
              <a:t>Data mining and artificial intelligence can be used to find outlier patterns. 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800" dirty="0">
                <a:latin typeface="+mn-lt"/>
              </a:rPr>
              <a:t>Advantage: can detect unknown or new attacks.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800" dirty="0">
                <a:latin typeface="+mn-lt"/>
              </a:rPr>
              <a:t>Most of the available IDSs use one of the two detection algorithms. To improve the detection process misuse detection can be combined with anomaly</a:t>
            </a:r>
          </a:p>
        </p:txBody>
      </p:sp>
    </p:spTree>
    <p:extLst>
      <p:ext uri="{BB962C8B-B14F-4D97-AF65-F5344CB8AC3E}">
        <p14:creationId xmlns:p14="http://schemas.microsoft.com/office/powerpoint/2010/main" val="1300579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/>
              <a:t>HYBRID INTRUSION DETECTION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838200" y="1600200"/>
            <a:ext cx="7848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800" dirty="0">
                <a:latin typeface="+mn-lt"/>
              </a:rPr>
              <a:t>The hybrid intrusion detection (HID) algorithm combines anomaly detection using seeded k-means and misuse based detection using tuned Snort rules 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800" dirty="0">
                <a:latin typeface="+mn-lt"/>
              </a:rPr>
              <a:t>The network traffic is analyzed where the packets are captured using </a:t>
            </a:r>
            <a:r>
              <a:rPr lang="en-US" sz="2800" dirty="0" err="1">
                <a:latin typeface="+mn-lt"/>
              </a:rPr>
              <a:t>libpcap</a:t>
            </a:r>
            <a:r>
              <a:rPr lang="en-US" sz="2800" dirty="0">
                <a:latin typeface="+mn-lt"/>
              </a:rPr>
              <a:t> tool of the operating system.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800" dirty="0">
                <a:latin typeface="+mn-lt"/>
              </a:rPr>
              <a:t>Preprocessing and decoding of the captured packets is done using unmodified Snort-IDS. </a:t>
            </a:r>
          </a:p>
        </p:txBody>
      </p:sp>
    </p:spTree>
    <p:extLst>
      <p:ext uri="{BB962C8B-B14F-4D97-AF65-F5344CB8AC3E}">
        <p14:creationId xmlns:p14="http://schemas.microsoft.com/office/powerpoint/2010/main" val="3216426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/>
              <a:t>HYBRID INTRUSION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dirty="0"/>
              <a:t>Next misuse-based detection is carried out for signature and contains matching through modified and tuned snort rules. 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Thereafter anomaly based detection is performed by trained seeded k-means clustering algorithm.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437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811213"/>
            <a:ext cx="5486400" cy="605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/>
              <a:t>Flowchart of proposed model</a:t>
            </a:r>
          </a:p>
        </p:txBody>
      </p:sp>
    </p:spTree>
    <p:extLst>
      <p:ext uri="{BB962C8B-B14F-4D97-AF65-F5344CB8AC3E}">
        <p14:creationId xmlns:p14="http://schemas.microsoft.com/office/powerpoint/2010/main" val="60704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3000" dirty="0"/>
              <a:t>An Intrusion Detection system (IDS)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 Detects attacks as soon as possible and takes appropriate action.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Does not usually take preventive measures when an attack is detected.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It is a reactive rather than a pro-active agent.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It plays a role of informant rather than a police officer.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55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762000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990600"/>
            <a:ext cx="7986464" cy="5029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The most popular way to detect intrusions has been using the audit data generated by the operating system.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An audit trail is a record of activities on a system that are logged to a file in chronologically sorted order.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Audit trails are particularly useful in establishing the guilt attackers.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They are often the only way to detect unauthorized but subversive user activity.</a:t>
            </a:r>
          </a:p>
        </p:txBody>
      </p:sp>
    </p:spTree>
    <p:extLst>
      <p:ext uri="{BB962C8B-B14F-4D97-AF65-F5344CB8AC3E}">
        <p14:creationId xmlns:p14="http://schemas.microsoft.com/office/powerpoint/2010/main" val="80689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827584"/>
          </a:xfrm>
        </p:spPr>
        <p:txBody>
          <a:bodyPr>
            <a:noAutofit/>
          </a:bodyPr>
          <a:lstStyle/>
          <a:p>
            <a:r>
              <a:rPr lang="en-IN" sz="4200" b="1" dirty="0"/>
              <a:t>Very simple intrusion-detection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971600" y="609329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Source: </a:t>
            </a:r>
            <a:r>
              <a:rPr lang="en-US" i="1" dirty="0"/>
              <a:t>H. Debar, An Introduction to Intrusion-Detection System, IBM Research, Zurich Research Lab</a:t>
            </a:r>
            <a:endParaRPr lang="en-IN" i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97053"/>
            <a:ext cx="7776864" cy="4808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201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542769" y="1340768"/>
            <a:ext cx="8001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Font typeface="Wingdings" pitchFamily="2" charset="2"/>
              <a:buChar char="v"/>
            </a:pPr>
            <a:r>
              <a:rPr lang="en-US" sz="2800" dirty="0">
                <a:latin typeface="+mn-lt"/>
              </a:rPr>
              <a:t>Secure information transmission is very important in the present scenario for healthy reputation and financial status.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n-US" sz="28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800" dirty="0">
                <a:latin typeface="+mn-lt"/>
              </a:rPr>
              <a:t>Many intrusion detection systems are based on either signature information or anomaly that generate false detections. 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n-US" sz="28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800" dirty="0">
                <a:latin typeface="+mn-lt"/>
              </a:rPr>
              <a:t>A hybrid IDS proposed which uses the signature and anomaly information together can offer better detection. </a:t>
            </a:r>
            <a:endParaRPr lang="en-U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8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dirty="0"/>
              <a:t>Understand the concept of IDS/IPS and the two major categorizations: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latin typeface="+mn-lt"/>
              </a:rPr>
              <a:t>based on either signature information or 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dirty="0">
                <a:latin typeface="+mn-lt"/>
              </a:rPr>
              <a:t>anomaly that generate false detections. 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latin typeface="+mn-lt"/>
              </a:rPr>
              <a:t>Discussion on proposed hybrid IDS 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Be able to write a snort rule when given the signature and other configuration info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50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b="1" dirty="0"/>
              <a:t>Definitions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b="1" dirty="0"/>
              <a:t>Risk:</a:t>
            </a:r>
            <a:r>
              <a:rPr lang="en-US" sz="2800" dirty="0"/>
              <a:t> Accidental exposure of information, or violation of operations integrity due to the malfunction of hardware or incomplete or incorrect software design.</a:t>
            </a:r>
          </a:p>
          <a:p>
            <a:pPr>
              <a:buFont typeface="Wingdings" pitchFamily="2" charset="2"/>
              <a:buChar char="v"/>
            </a:pPr>
            <a:r>
              <a:rPr lang="en-US" sz="2800" b="1" dirty="0"/>
              <a:t>Vulnerability:</a:t>
            </a:r>
            <a:r>
              <a:rPr lang="en-US" sz="2800" dirty="0"/>
              <a:t> A known or suspected flaw in the h/w or s/w or operation of a system that exposes the system to penetration or its information to accidental disclosure.</a:t>
            </a:r>
          </a:p>
          <a:p>
            <a:pPr>
              <a:buFont typeface="Wingdings" pitchFamily="2" charset="2"/>
              <a:buChar char="v"/>
            </a:pPr>
            <a:r>
              <a:rPr lang="en-US" sz="2800" b="1" dirty="0"/>
              <a:t>Attack:</a:t>
            </a:r>
            <a:r>
              <a:rPr lang="en-US" sz="2800" dirty="0"/>
              <a:t> A specific formulation or execution of a plan to carry out a threat.</a:t>
            </a:r>
          </a:p>
          <a:p>
            <a:pPr>
              <a:buFont typeface="Wingdings" pitchFamily="2" charset="2"/>
              <a:buChar char="v"/>
            </a:pPr>
            <a:r>
              <a:rPr lang="en-US" sz="2800" b="1" dirty="0"/>
              <a:t>Penetration:</a:t>
            </a:r>
            <a:r>
              <a:rPr lang="en-US" sz="2800" dirty="0"/>
              <a:t> A successful attack.</a:t>
            </a:r>
          </a:p>
        </p:txBody>
      </p:sp>
    </p:spTree>
    <p:extLst>
      <p:ext uri="{BB962C8B-B14F-4D97-AF65-F5344CB8AC3E}">
        <p14:creationId xmlns:p14="http://schemas.microsoft.com/office/powerpoint/2010/main" val="411989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6475" y="319088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b="1" dirty="0"/>
              <a:t>Definitions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5344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800" b="1" dirty="0"/>
              <a:t>Intrusion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A set of actions aimed to compromise the security goals, namely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Integrity, confidentiality, or availability, of a computing and networking resource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2800" b="1" dirty="0"/>
              <a:t>Intrusion detection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The process of identifying and responding to intrusion activities</a:t>
            </a:r>
          </a:p>
          <a:p>
            <a:pPr>
              <a:lnSpc>
                <a:spcPct val="90000"/>
              </a:lnSpc>
              <a:buFont typeface="Wingdings" pitchFamily="2" charset="2"/>
              <a:buChar char="v"/>
            </a:pPr>
            <a:r>
              <a:rPr lang="en-US" sz="2800" b="1" dirty="0"/>
              <a:t>Intrusion prevention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/>
              <a:t>Extension of ID with exercises of access control to protect computers from exploitation </a:t>
            </a:r>
          </a:p>
        </p:txBody>
      </p:sp>
    </p:spTree>
    <p:extLst>
      <p:ext uri="{BB962C8B-B14F-4D97-AF65-F5344CB8AC3E}">
        <p14:creationId xmlns:p14="http://schemas.microsoft.com/office/powerpoint/2010/main" val="25647541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8.4|12.8|17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4.4|2.5|1.2|5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9.6|1.6|4.3|5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13.5|22.9|11.7|9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652</TotalTime>
  <Words>1531</Words>
  <Application>Microsoft Office PowerPoint</Application>
  <PresentationFormat>On-screen Show (4:3)</PresentationFormat>
  <Paragraphs>219</Paragraphs>
  <Slides>29</Slides>
  <Notes>10</Notes>
  <HiddenSlides>5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Gulim</vt:lpstr>
      <vt:lpstr>新宋体</vt:lpstr>
      <vt:lpstr>SimSun</vt:lpstr>
      <vt:lpstr>SimSun</vt:lpstr>
      <vt:lpstr>Arial</vt:lpstr>
      <vt:lpstr>Calibri</vt:lpstr>
      <vt:lpstr>Comic Sans MS</vt:lpstr>
      <vt:lpstr>Times</vt:lpstr>
      <vt:lpstr>Times New Roman</vt:lpstr>
      <vt:lpstr>Trebuchet MS</vt:lpstr>
      <vt:lpstr>Tw Cen MT</vt:lpstr>
      <vt:lpstr>Wingdings</vt:lpstr>
      <vt:lpstr>Circuit</vt:lpstr>
      <vt:lpstr>Clip</vt:lpstr>
      <vt:lpstr>Microsoft Excel 97-2003 Worksheet</vt:lpstr>
      <vt:lpstr>Understanding Intrusion  Detection Systems</vt:lpstr>
      <vt:lpstr>Introduction</vt:lpstr>
      <vt:lpstr>Introduction</vt:lpstr>
      <vt:lpstr>Introduction</vt:lpstr>
      <vt:lpstr>Very simple intrusion-detection system</vt:lpstr>
      <vt:lpstr>Introduction</vt:lpstr>
      <vt:lpstr>Objectives</vt:lpstr>
      <vt:lpstr>Definitions</vt:lpstr>
      <vt:lpstr>Definitions</vt:lpstr>
      <vt:lpstr>Elements of Intrusion Detection</vt:lpstr>
      <vt:lpstr>Components of Intrusion Detection System</vt:lpstr>
      <vt:lpstr>Intrusion Detection Approaches</vt:lpstr>
      <vt:lpstr>Misuse Detection</vt:lpstr>
      <vt:lpstr>Anomaly Detection</vt:lpstr>
      <vt:lpstr>Host-Based IDSs</vt:lpstr>
      <vt:lpstr>Network Based IDSs</vt:lpstr>
      <vt:lpstr>Network IDSs</vt:lpstr>
      <vt:lpstr>Host-based vs. Network-based IDS</vt:lpstr>
      <vt:lpstr>Problems with Current IDSs</vt:lpstr>
      <vt:lpstr>Limitations of Exploit Based Signature</vt:lpstr>
      <vt:lpstr>Vulnerability Signature</vt:lpstr>
      <vt:lpstr>Example of Vulnerability Signatures</vt:lpstr>
      <vt:lpstr>Related Tools for Network IDS (I)</vt:lpstr>
      <vt:lpstr>PowerPoint Presentation</vt:lpstr>
      <vt:lpstr>Active Intrusion Detection Systems</vt:lpstr>
      <vt:lpstr>Anomaly based detection</vt:lpstr>
      <vt:lpstr>HYBRID INTRUSION DETECTION</vt:lpstr>
      <vt:lpstr>HYBRID INTRUSION DETECTION</vt:lpstr>
      <vt:lpstr>Flowchart of proposed model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kvarya</dc:creator>
  <cp:lastModifiedBy>jerry borromeo</cp:lastModifiedBy>
  <cp:revision>53</cp:revision>
  <dcterms:created xsi:type="dcterms:W3CDTF">2016-02-27T11:24:59Z</dcterms:created>
  <dcterms:modified xsi:type="dcterms:W3CDTF">2021-01-28T03:06:56Z</dcterms:modified>
</cp:coreProperties>
</file>