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30"/>
  </p:notesMasterIdLst>
  <p:sldIdLst>
    <p:sldId id="256" r:id="rId3"/>
    <p:sldId id="257" r:id="rId4"/>
    <p:sldId id="290" r:id="rId5"/>
    <p:sldId id="295" r:id="rId6"/>
    <p:sldId id="262" r:id="rId7"/>
    <p:sldId id="280" r:id="rId8"/>
    <p:sldId id="275" r:id="rId9"/>
    <p:sldId id="276" r:id="rId10"/>
    <p:sldId id="281" r:id="rId11"/>
    <p:sldId id="296" r:id="rId12"/>
    <p:sldId id="294" r:id="rId13"/>
    <p:sldId id="286" r:id="rId14"/>
    <p:sldId id="272" r:id="rId15"/>
    <p:sldId id="292" r:id="rId16"/>
    <p:sldId id="291" r:id="rId17"/>
    <p:sldId id="284" r:id="rId18"/>
    <p:sldId id="273" r:id="rId19"/>
    <p:sldId id="293" r:id="rId20"/>
    <p:sldId id="277" r:id="rId21"/>
    <p:sldId id="285" r:id="rId22"/>
    <p:sldId id="289" r:id="rId23"/>
    <p:sldId id="288" r:id="rId24"/>
    <p:sldId id="287" r:id="rId25"/>
    <p:sldId id="274" r:id="rId26"/>
    <p:sldId id="271" r:id="rId27"/>
    <p:sldId id="270" r:id="rId28"/>
    <p:sldId id="26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055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Tabelle1!$A$2:$A$77</cx:f>
        <cx:lvl ptCount="76" formatCode="Standard">
          <cx:pt idx="0">64</cx:pt>
          <cx:pt idx="1">1</cx:pt>
          <cx:pt idx="2">0</cx:pt>
          <cx:pt idx="3">8</cx:pt>
          <cx:pt idx="4">4</cx:pt>
          <cx:pt idx="5">3</cx:pt>
          <cx:pt idx="6">55</cx:pt>
          <cx:pt idx="7">4</cx:pt>
          <cx:pt idx="8">4</cx:pt>
          <cx:pt idx="9">7</cx:pt>
          <cx:pt idx="10">34</cx:pt>
          <cx:pt idx="11">23</cx:pt>
          <cx:pt idx="12">8</cx:pt>
          <cx:pt idx="13">45</cx:pt>
          <cx:pt idx="14">33</cx:pt>
          <cx:pt idx="15">64</cx:pt>
          <cx:pt idx="16">7</cx:pt>
          <cx:pt idx="17">2</cx:pt>
          <cx:pt idx="18">5</cx:pt>
          <cx:pt idx="19">6</cx:pt>
          <cx:pt idx="20">10</cx:pt>
          <cx:pt idx="21">11</cx:pt>
          <cx:pt idx="22">12</cx:pt>
          <cx:pt idx="23">13</cx:pt>
          <cx:pt idx="24">14</cx:pt>
          <cx:pt idx="25">15</cx:pt>
          <cx:pt idx="26">16</cx:pt>
          <cx:pt idx="27">17</cx:pt>
          <cx:pt idx="28">18</cx:pt>
          <cx:pt idx="29">19</cx:pt>
          <cx:pt idx="30">20</cx:pt>
          <cx:pt idx="31">21</cx:pt>
          <cx:pt idx="32">22</cx:pt>
          <cx:pt idx="33">26</cx:pt>
          <cx:pt idx="34">27</cx:pt>
          <cx:pt idx="35">28</cx:pt>
          <cx:pt idx="36">29</cx:pt>
          <cx:pt idx="37">30</cx:pt>
          <cx:pt idx="38">31</cx:pt>
          <cx:pt idx="39">32</cx:pt>
          <cx:pt idx="40">36</cx:pt>
          <cx:pt idx="41">37</cx:pt>
          <cx:pt idx="42">38</cx:pt>
          <cx:pt idx="43">39</cx:pt>
          <cx:pt idx="44">40</cx:pt>
          <cx:pt idx="45">41</cx:pt>
          <cx:pt idx="46">42</cx:pt>
          <cx:pt idx="47">43</cx:pt>
          <cx:pt idx="48">46</cx:pt>
          <cx:pt idx="49">47</cx:pt>
          <cx:pt idx="50">48</cx:pt>
          <cx:pt idx="51">49</cx:pt>
          <cx:pt idx="52">50</cx:pt>
          <cx:pt idx="53">51</cx:pt>
          <cx:pt idx="54">52</cx:pt>
          <cx:pt idx="55">53</cx:pt>
          <cx:pt idx="56">56</cx:pt>
          <cx:pt idx="57">57</cx:pt>
          <cx:pt idx="58">58</cx:pt>
          <cx:pt idx="59">59</cx:pt>
          <cx:pt idx="60">60</cx:pt>
          <cx:pt idx="61">61</cx:pt>
          <cx:pt idx="62">62</cx:pt>
          <cx:pt idx="63">63</cx:pt>
          <cx:pt idx="64">45</cx:pt>
          <cx:pt idx="65">56</cx:pt>
          <cx:pt idx="66">64</cx:pt>
          <cx:pt idx="67">23</cx:pt>
          <cx:pt idx="68">7</cx:pt>
          <cx:pt idx="69">45</cx:pt>
          <cx:pt idx="70">62</cx:pt>
          <cx:pt idx="71">34</cx:pt>
          <cx:pt idx="72">8</cx:pt>
          <cx:pt idx="73">34</cx:pt>
          <cx:pt idx="74">34</cx:pt>
          <cx:pt idx="75">24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de-DE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Measured</a:t>
            </a:r>
            <a:r>
              <a:rPr lang="de-DE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 </a:t>
            </a:r>
            <a:r>
              <a:rPr lang="de-DE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distribution</a:t>
            </a:r>
            <a:endParaRPr lang="de-DE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clusteredColumn" uniqueId="{D694CB91-BA52-40FC-8801-8EBC7F61398F}">
          <cx:tx>
            <cx:txData>
              <cx:f>Tabelle1!$A$1</cx:f>
              <cx:v>Pattern Code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tle>
          <cx:tx>
            <cx:txData>
              <cx:v>Pattern Code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Pattern Code</a:t>
              </a:r>
            </a:p>
          </cx:txPr>
        </cx:title>
        <cx:tickLabels/>
        <cx:numFmt formatCode="Standard" sourceLinked="0"/>
      </cx:axis>
      <cx:axis id="1" hidden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Tabelle1!$A$2:$A$77</cx:f>
        <cx:lvl ptCount="76" formatCode="Standard">
          <cx:pt idx="0">5</cx:pt>
          <cx:pt idx="1">6</cx:pt>
          <cx:pt idx="2">0</cx:pt>
          <cx:pt idx="3">6</cx:pt>
          <cx:pt idx="4">4</cx:pt>
          <cx:pt idx="5">3</cx:pt>
          <cx:pt idx="6">55</cx:pt>
          <cx:pt idx="7">4</cx:pt>
          <cx:pt idx="8">4</cx:pt>
          <cx:pt idx="9">34</cx:pt>
          <cx:pt idx="10">34</cx:pt>
          <cx:pt idx="11">63</cx:pt>
          <cx:pt idx="12">2</cx:pt>
          <cx:pt idx="13">54</cx:pt>
          <cx:pt idx="14">33</cx:pt>
          <cx:pt idx="15">64</cx:pt>
          <cx:pt idx="16">7</cx:pt>
          <cx:pt idx="17">2</cx:pt>
          <cx:pt idx="18">5</cx:pt>
          <cx:pt idx="19">54</cx:pt>
          <cx:pt idx="20">2</cx:pt>
          <cx:pt idx="21">54</cx:pt>
          <cx:pt idx="22">4</cx:pt>
          <cx:pt idx="23">13</cx:pt>
          <cx:pt idx="24">14</cx:pt>
          <cx:pt idx="25">15</cx:pt>
          <cx:pt idx="26">16</cx:pt>
          <cx:pt idx="27">17</cx:pt>
          <cx:pt idx="28">18</cx:pt>
          <cx:pt idx="29">53</cx:pt>
          <cx:pt idx="30">45</cx:pt>
          <cx:pt idx="31">5</cx:pt>
          <cx:pt idx="32">22</cx:pt>
          <cx:pt idx="33">5</cx:pt>
          <cx:pt idx="34">27</cx:pt>
          <cx:pt idx="35">28</cx:pt>
          <cx:pt idx="36">6</cx:pt>
          <cx:pt idx="37">54</cx:pt>
          <cx:pt idx="38">31</cx:pt>
          <cx:pt idx="39">35</cx:pt>
          <cx:pt idx="40">36</cx:pt>
          <cx:pt idx="41">37</cx:pt>
          <cx:pt idx="42">38</cx:pt>
          <cx:pt idx="43">39</cx:pt>
          <cx:pt idx="44">43</cx:pt>
          <cx:pt idx="45">56</cx:pt>
          <cx:pt idx="46">34</cx:pt>
          <cx:pt idx="47">45</cx:pt>
          <cx:pt idx="48">34</cx:pt>
          <cx:pt idx="49">47</cx:pt>
          <cx:pt idx="50">48</cx:pt>
          <cx:pt idx="51">49</cx:pt>
          <cx:pt idx="52">9</cx:pt>
          <cx:pt idx="53">51</cx:pt>
          <cx:pt idx="54">46</cx:pt>
          <cx:pt idx="55">0</cx:pt>
          <cx:pt idx="56">56</cx:pt>
          <cx:pt idx="57">0</cx:pt>
          <cx:pt idx="58">4</cx:pt>
          <cx:pt idx="59">34</cx:pt>
          <cx:pt idx="60">60</cx:pt>
          <cx:pt idx="61">61</cx:pt>
          <cx:pt idx="62">56</cx:pt>
          <cx:pt idx="63">45</cx:pt>
          <cx:pt idx="64">45</cx:pt>
          <cx:pt idx="65">8</cx:pt>
          <cx:pt idx="66">64</cx:pt>
          <cx:pt idx="67">23</cx:pt>
          <cx:pt idx="68">7</cx:pt>
          <cx:pt idx="69">45</cx:pt>
          <cx:pt idx="70">62</cx:pt>
          <cx:pt idx="71">56</cx:pt>
          <cx:pt idx="72">8</cx:pt>
          <cx:pt idx="73">34</cx:pt>
          <cx:pt idx="74">34</cx:pt>
          <cx:pt idx="75">24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de-DE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Simulated</a:t>
            </a:r>
            <a:r>
              <a:rPr lang="de-DE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 </a:t>
            </a:r>
            <a:r>
              <a:rPr lang="de-DE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distribution</a:t>
            </a:r>
            <a:endParaRPr lang="de-DE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clusteredColumn" uniqueId="{D694CB91-BA52-40FC-8801-8EBC7F61398F}">
          <cx:tx>
            <cx:txData>
              <cx:f>Tabelle1!$A$1</cx:f>
              <cx:v>Pattern Code</cx:v>
            </cx:txData>
          </cx:tx>
          <cx:spPr>
            <a:solidFill>
              <a:srgbClr val="DB5B36"/>
            </a:solidFill>
          </cx:spPr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tle>
          <cx:tx>
            <cx:txData>
              <cx:v>Pattern Code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Pattern Code</a:t>
              </a:r>
            </a:p>
          </cx:txPr>
        </cx:title>
        <cx:tickLabels/>
        <cx:numFmt formatCode="Standard" sourceLinked="0"/>
      </cx:axis>
      <cx:axis id="1" hidden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Tabelle1!$A$2:$A$77</cx:f>
        <cx:lvl ptCount="76" formatCode="Standard">
          <cx:pt idx="0">64</cx:pt>
          <cx:pt idx="1">1</cx:pt>
          <cx:pt idx="2">0</cx:pt>
          <cx:pt idx="3">8</cx:pt>
          <cx:pt idx="4">4</cx:pt>
          <cx:pt idx="5">3</cx:pt>
          <cx:pt idx="6">55</cx:pt>
          <cx:pt idx="7">4</cx:pt>
          <cx:pt idx="8">4</cx:pt>
          <cx:pt idx="9">7</cx:pt>
          <cx:pt idx="10">34</cx:pt>
          <cx:pt idx="11">23</cx:pt>
          <cx:pt idx="12">8</cx:pt>
          <cx:pt idx="13">45</cx:pt>
          <cx:pt idx="14">33</cx:pt>
          <cx:pt idx="15">64</cx:pt>
          <cx:pt idx="16">7</cx:pt>
          <cx:pt idx="17">2</cx:pt>
          <cx:pt idx="18">5</cx:pt>
          <cx:pt idx="19">6</cx:pt>
          <cx:pt idx="20">10</cx:pt>
          <cx:pt idx="21">11</cx:pt>
          <cx:pt idx="22">12</cx:pt>
          <cx:pt idx="23">13</cx:pt>
          <cx:pt idx="24">14</cx:pt>
          <cx:pt idx="25">15</cx:pt>
          <cx:pt idx="26">16</cx:pt>
          <cx:pt idx="27">17</cx:pt>
          <cx:pt idx="28">18</cx:pt>
          <cx:pt idx="29">19</cx:pt>
          <cx:pt idx="30">20</cx:pt>
          <cx:pt idx="31">21</cx:pt>
          <cx:pt idx="32">22</cx:pt>
          <cx:pt idx="33">26</cx:pt>
          <cx:pt idx="34">27</cx:pt>
          <cx:pt idx="35">28</cx:pt>
          <cx:pt idx="36">29</cx:pt>
          <cx:pt idx="37">30</cx:pt>
          <cx:pt idx="38">31</cx:pt>
          <cx:pt idx="39">32</cx:pt>
          <cx:pt idx="40">36</cx:pt>
          <cx:pt idx="41">37</cx:pt>
          <cx:pt idx="42">38</cx:pt>
          <cx:pt idx="43">39</cx:pt>
          <cx:pt idx="44">40</cx:pt>
          <cx:pt idx="45">41</cx:pt>
          <cx:pt idx="46">42</cx:pt>
          <cx:pt idx="47">43</cx:pt>
          <cx:pt idx="48">46</cx:pt>
          <cx:pt idx="49">47</cx:pt>
          <cx:pt idx="50">48</cx:pt>
          <cx:pt idx="51">49</cx:pt>
          <cx:pt idx="52">50</cx:pt>
          <cx:pt idx="53">51</cx:pt>
          <cx:pt idx="54">52</cx:pt>
          <cx:pt idx="55">53</cx:pt>
          <cx:pt idx="56">56</cx:pt>
          <cx:pt idx="57">57</cx:pt>
          <cx:pt idx="58">58</cx:pt>
          <cx:pt idx="59">59</cx:pt>
          <cx:pt idx="60">60</cx:pt>
          <cx:pt idx="61">61</cx:pt>
          <cx:pt idx="62">62</cx:pt>
          <cx:pt idx="63">63</cx:pt>
          <cx:pt idx="64">45</cx:pt>
          <cx:pt idx="65">56</cx:pt>
          <cx:pt idx="66">64</cx:pt>
          <cx:pt idx="67">23</cx:pt>
          <cx:pt idx="68">7</cx:pt>
          <cx:pt idx="69">45</cx:pt>
          <cx:pt idx="70">62</cx:pt>
          <cx:pt idx="71">34</cx:pt>
          <cx:pt idx="72">8</cx:pt>
          <cx:pt idx="73">34</cx:pt>
          <cx:pt idx="74">34</cx:pt>
          <cx:pt idx="75">24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de-DE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Measured</a:t>
            </a:r>
            <a:r>
              <a:rPr lang="de-DE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 </a:t>
            </a:r>
            <a:r>
              <a:rPr lang="de-DE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data</a:t>
            </a:r>
            <a:endParaRPr lang="de-DE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clusteredColumn" uniqueId="{D694CB91-BA52-40FC-8801-8EBC7F61398F}">
          <cx:tx>
            <cx:txData>
              <cx:f>Tabelle1!$A$1</cx:f>
              <cx:v>Pattern Code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  <cx:numFmt formatCode="Standard" sourceLinked="0"/>
      </cx:axis>
      <cx:axis id="1" hidden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Tabelle1!$A$2:$A$77</cx:f>
        <cx:lvl ptCount="76" formatCode="Standard">
          <cx:pt idx="0">5</cx:pt>
          <cx:pt idx="1">6</cx:pt>
          <cx:pt idx="2">0</cx:pt>
          <cx:pt idx="3">6</cx:pt>
          <cx:pt idx="4">4</cx:pt>
          <cx:pt idx="5">3</cx:pt>
          <cx:pt idx="6">55</cx:pt>
          <cx:pt idx="7">4</cx:pt>
          <cx:pt idx="8">4</cx:pt>
          <cx:pt idx="9">34</cx:pt>
          <cx:pt idx="10">34</cx:pt>
          <cx:pt idx="11">63</cx:pt>
          <cx:pt idx="12">2</cx:pt>
          <cx:pt idx="13">54</cx:pt>
          <cx:pt idx="14">33</cx:pt>
          <cx:pt idx="15">64</cx:pt>
          <cx:pt idx="16">7</cx:pt>
          <cx:pt idx="17">2</cx:pt>
          <cx:pt idx="18">5</cx:pt>
          <cx:pt idx="19">54</cx:pt>
          <cx:pt idx="20">2</cx:pt>
          <cx:pt idx="21">54</cx:pt>
          <cx:pt idx="22">4</cx:pt>
          <cx:pt idx="23">13</cx:pt>
          <cx:pt idx="24">14</cx:pt>
          <cx:pt idx="25">15</cx:pt>
          <cx:pt idx="26">16</cx:pt>
          <cx:pt idx="27">17</cx:pt>
          <cx:pt idx="28">18</cx:pt>
          <cx:pt idx="29">53</cx:pt>
          <cx:pt idx="30">45</cx:pt>
          <cx:pt idx="31">5</cx:pt>
          <cx:pt idx="32">22</cx:pt>
          <cx:pt idx="33">5</cx:pt>
          <cx:pt idx="34">27</cx:pt>
          <cx:pt idx="35">28</cx:pt>
          <cx:pt idx="36">6</cx:pt>
          <cx:pt idx="37">54</cx:pt>
          <cx:pt idx="38">31</cx:pt>
          <cx:pt idx="39">35</cx:pt>
          <cx:pt idx="40">36</cx:pt>
          <cx:pt idx="41">37</cx:pt>
          <cx:pt idx="42">38</cx:pt>
          <cx:pt idx="43">39</cx:pt>
          <cx:pt idx="44">43</cx:pt>
          <cx:pt idx="45">56</cx:pt>
          <cx:pt idx="46">34</cx:pt>
          <cx:pt idx="47">45</cx:pt>
          <cx:pt idx="48">34</cx:pt>
          <cx:pt idx="49">47</cx:pt>
          <cx:pt idx="50">48</cx:pt>
          <cx:pt idx="51">49</cx:pt>
          <cx:pt idx="52">9</cx:pt>
          <cx:pt idx="53">51</cx:pt>
          <cx:pt idx="54">46</cx:pt>
          <cx:pt idx="55">0</cx:pt>
          <cx:pt idx="56">56</cx:pt>
          <cx:pt idx="57">0</cx:pt>
          <cx:pt idx="58">4</cx:pt>
          <cx:pt idx="59">34</cx:pt>
          <cx:pt idx="60">60</cx:pt>
          <cx:pt idx="61">61</cx:pt>
          <cx:pt idx="62">56</cx:pt>
          <cx:pt idx="63">45</cx:pt>
          <cx:pt idx="64">45</cx:pt>
          <cx:pt idx="65">8</cx:pt>
          <cx:pt idx="66">64</cx:pt>
          <cx:pt idx="67">23</cx:pt>
          <cx:pt idx="68">7</cx:pt>
          <cx:pt idx="69">45</cx:pt>
          <cx:pt idx="70">62</cx:pt>
          <cx:pt idx="71">56</cx:pt>
          <cx:pt idx="72">8</cx:pt>
          <cx:pt idx="73">34</cx:pt>
          <cx:pt idx="74">34</cx:pt>
          <cx:pt idx="75">24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de-DE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Simulated</a:t>
            </a:r>
            <a:r>
              <a:rPr lang="de-DE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 </a:t>
            </a:r>
            <a:r>
              <a:rPr lang="de-DE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data</a:t>
            </a:r>
            <a:endParaRPr lang="de-DE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clusteredColumn" uniqueId="{D694CB91-BA52-40FC-8801-8EBC7F61398F}">
          <cx:tx>
            <cx:txData>
              <cx:f>Tabelle1!$A$1</cx:f>
              <cx:v>Pattern Code</cx:v>
            </cx:txData>
          </cx:tx>
          <cx:spPr>
            <a:solidFill>
              <a:srgbClr val="DB5B36"/>
            </a:solidFill>
          </cx:spPr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  <cx:numFmt formatCode="Standard" sourceLinked="0"/>
      </cx:axis>
      <cx:axis id="1" hidden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C3374-8842-4AAE-B3EE-16CC1BA6AAC9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5AB61-3987-4797-89EB-B81945ADD0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93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Welcome</a:t>
            </a:r>
          </a:p>
          <a:p>
            <a:r>
              <a:rPr lang="de-DE" dirty="0"/>
              <a:t>Andrea</a:t>
            </a:r>
          </a:p>
          <a:p>
            <a:r>
              <a:rPr lang="de-DE" dirty="0"/>
              <a:t>Master </a:t>
            </a:r>
            <a:r>
              <a:rPr lang="de-DE" dirty="0" err="1"/>
              <a:t>seminar</a:t>
            </a:r>
            <a:r>
              <a:rPr lang="de-DE" dirty="0"/>
              <a:t> </a:t>
            </a:r>
            <a:r>
              <a:rPr lang="de-DE" dirty="0" err="1"/>
              <a:t>about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123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-If DNMT bound, DNMT meth. With prob. </a:t>
            </a:r>
            <a:r>
              <a:rPr lang="en-US" noProof="0" dirty="0" err="1"/>
              <a:t>Mhy</a:t>
            </a:r>
            <a:r>
              <a:rPr lang="en-US" noProof="0" dirty="0"/>
              <a:t>, delta</a:t>
            </a:r>
          </a:p>
          <a:p>
            <a:r>
              <a:rPr lang="en-US" noProof="0" dirty="0"/>
              <a:t>-Parameters of Markov chain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976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-simulation</a:t>
            </a:r>
          </a:p>
          <a:p>
            <a:r>
              <a:rPr lang="en-US" dirty="0"/>
              <a:t>Measured wildtype data: in vitro?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604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Draw starting meth. Pattern from measured pattern distribution</a:t>
            </a:r>
          </a:p>
          <a:p>
            <a:r>
              <a:rPr lang="en-US" dirty="0"/>
              <a:t>3. To generate pattern distribution after cell division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0930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1 – data: draw one meth. Pattern from distr., other strand unmethylated, 4 – cell </a:t>
            </a:r>
            <a:r>
              <a:rPr lang="en-US" noProof="0" dirty="0" err="1"/>
              <a:t>divisides</a:t>
            </a:r>
            <a:r>
              <a:rPr lang="en-US" noProof="0" dirty="0"/>
              <a:t>, 5 – strand duplication, 6 – random cell selected for next simulation run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654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Tau - association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662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During replication</a:t>
            </a:r>
          </a:p>
          <a:p>
            <a:r>
              <a:rPr lang="en-US" noProof="0" dirty="0"/>
              <a:t>Delta higher than expected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640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proabable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computed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MLE</a:t>
            </a:r>
          </a:p>
          <a:p>
            <a:r>
              <a:rPr lang="de-DE" dirty="0"/>
              <a:t>L: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simulated</a:t>
            </a:r>
            <a:r>
              <a:rPr lang="de-DE" dirty="0"/>
              <a:t> and </a:t>
            </a:r>
            <a:r>
              <a:rPr lang="de-DE" dirty="0" err="1"/>
              <a:t>measured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el-GR" dirty="0"/>
              <a:t>Θ</a:t>
            </a:r>
            <a:r>
              <a:rPr lang="de-DE" dirty="0"/>
              <a:t> </a:t>
            </a:r>
            <a:r>
              <a:rPr lang="de-DE" dirty="0" err="1"/>
              <a:t>head</a:t>
            </a:r>
            <a:r>
              <a:rPr lang="de-DE" dirty="0"/>
              <a:t> =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rho</a:t>
            </a:r>
            <a:r>
              <a:rPr lang="de-DE" dirty="0"/>
              <a:t>, tau, </a:t>
            </a:r>
            <a:r>
              <a:rPr lang="de-DE" dirty="0" err="1"/>
              <a:t>delta</a:t>
            </a:r>
            <a:r>
              <a:rPr lang="de-DE" dirty="0"/>
              <a:t> and </a:t>
            </a:r>
            <a:r>
              <a:rPr lang="de-DE" dirty="0" err="1"/>
              <a:t>mhy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maximizes</a:t>
            </a:r>
            <a:r>
              <a:rPr lang="de-DE" dirty="0"/>
              <a:t> L; </a:t>
            </a:r>
            <a:r>
              <a:rPr lang="de-DE" dirty="0" err="1"/>
              <a:t>most</a:t>
            </a:r>
            <a:r>
              <a:rPr lang="de-DE" dirty="0"/>
              <a:t> probable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363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Neg. log-likelihood depending on param. Delta</a:t>
            </a:r>
          </a:p>
          <a:p>
            <a:r>
              <a:rPr lang="en-US" noProof="0" dirty="0"/>
              <a:t>Neg L =&gt; minimize L</a:t>
            </a:r>
          </a:p>
          <a:p>
            <a:r>
              <a:rPr lang="en-US" noProof="0" dirty="0"/>
              <a:t>Delta, de novo methylation prob., difficult to identify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00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Model can’t differentiate between DNMT bound but doesn’t methylate and DNMT not bound -&gt; rho and tau difficult to identify</a:t>
            </a:r>
          </a:p>
          <a:p>
            <a:r>
              <a:rPr lang="en-US" dirty="0"/>
              <a:t>Rho – association prob., </a:t>
            </a:r>
            <a:r>
              <a:rPr lang="en-US" dirty="0" err="1"/>
              <a:t>mhy</a:t>
            </a:r>
            <a:r>
              <a:rPr lang="en-US" dirty="0"/>
              <a:t> – maintenance methylation prob.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459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: </a:t>
            </a:r>
            <a:r>
              <a:rPr lang="de-DE" dirty="0" err="1"/>
              <a:t>takes</a:t>
            </a:r>
            <a:r>
              <a:rPr lang="de-DE" dirty="0"/>
              <a:t>: </a:t>
            </a:r>
            <a:r>
              <a:rPr lang="de-DE" dirty="0" err="1"/>
              <a:t>parameters</a:t>
            </a:r>
            <a:r>
              <a:rPr lang="de-DE" dirty="0"/>
              <a:t>; </a:t>
            </a:r>
            <a:r>
              <a:rPr lang="de-DE" dirty="0" err="1"/>
              <a:t>aim</a:t>
            </a:r>
            <a:r>
              <a:rPr lang="de-DE" dirty="0"/>
              <a:t>: </a:t>
            </a:r>
            <a:r>
              <a:rPr lang="de-DE" dirty="0" err="1"/>
              <a:t>simulate</a:t>
            </a:r>
            <a:r>
              <a:rPr lang="de-DE" dirty="0"/>
              <a:t> DNMTs; </a:t>
            </a:r>
            <a:r>
              <a:rPr lang="de-DE" dirty="0" err="1"/>
              <a:t>result</a:t>
            </a:r>
            <a:r>
              <a:rPr lang="de-DE" dirty="0"/>
              <a:t>: </a:t>
            </a: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methylation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after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division</a:t>
            </a:r>
            <a:endParaRPr lang="de-DE" dirty="0"/>
          </a:p>
          <a:p>
            <a:r>
              <a:rPr lang="de-DE" dirty="0"/>
              <a:t>Output: Parameters </a:t>
            </a:r>
            <a:r>
              <a:rPr lang="de-DE" dirty="0" err="1"/>
              <a:t>resulting</a:t>
            </a:r>
            <a:r>
              <a:rPr lang="de-DE" dirty="0"/>
              <a:t> in minimal </a:t>
            </a:r>
            <a:r>
              <a:rPr lang="de-DE" dirty="0" err="1"/>
              <a:t>distances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de-DE" dirty="0"/>
          </a:p>
          <a:p>
            <a:r>
              <a:rPr lang="de-DE" dirty="0"/>
              <a:t>-&gt;</a:t>
            </a:r>
            <a:r>
              <a:rPr lang="de-DE" dirty="0" err="1"/>
              <a:t>needed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92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about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-1. Figure out </a:t>
            </a:r>
            <a:r>
              <a:rPr lang="de-DE" dirty="0" err="1"/>
              <a:t>how</a:t>
            </a:r>
            <a:r>
              <a:rPr lang="de-DE" dirty="0"/>
              <a:t> DNMTs </a:t>
            </a:r>
            <a:r>
              <a:rPr lang="de-DE" dirty="0" err="1"/>
              <a:t>work</a:t>
            </a:r>
            <a:r>
              <a:rPr lang="de-DE" dirty="0"/>
              <a:t>, 2.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simulate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MCMC</a:t>
            </a:r>
          </a:p>
          <a:p>
            <a:r>
              <a:rPr lang="de-DE" dirty="0"/>
              <a:t>-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DNMTs </a:t>
            </a:r>
            <a:r>
              <a:rPr lang="de-DE" dirty="0" err="1"/>
              <a:t>with</a:t>
            </a:r>
            <a:r>
              <a:rPr lang="de-DE" dirty="0"/>
              <a:t> ABC</a:t>
            </a:r>
          </a:p>
          <a:p>
            <a:r>
              <a:rPr lang="de-DE" dirty="0"/>
              <a:t>-</a:t>
            </a:r>
            <a:r>
              <a:rPr lang="de-DE" dirty="0" err="1"/>
              <a:t>Findings</a:t>
            </a:r>
            <a:r>
              <a:rPr lang="de-DE" dirty="0"/>
              <a:t>: Parameters -&gt; Validation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033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Histograms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r>
              <a:rPr lang="de-DE" dirty="0"/>
              <a:t>; </a:t>
            </a:r>
            <a:r>
              <a:rPr lang="de-DE" dirty="0" err="1"/>
              <a:t>each</a:t>
            </a:r>
            <a:r>
              <a:rPr lang="de-DE" dirty="0"/>
              <a:t> bar a </a:t>
            </a:r>
            <a:r>
              <a:rPr lang="de-DE" dirty="0" err="1"/>
              <a:t>pattern</a:t>
            </a:r>
            <a:r>
              <a:rPr lang="de-DE" dirty="0"/>
              <a:t>; </a:t>
            </a:r>
            <a:r>
              <a:rPr lang="de-DE" dirty="0" err="1"/>
              <a:t>height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pattern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849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X: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pattern</a:t>
            </a:r>
            <a:r>
              <a:rPr lang="de-DE" dirty="0"/>
              <a:t> in </a:t>
            </a:r>
            <a:r>
              <a:rPr lang="de-DE" dirty="0" err="1"/>
              <a:t>measured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Y: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in </a:t>
            </a: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315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W: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meth</a:t>
            </a:r>
            <a:r>
              <a:rPr lang="de-DE" dirty="0"/>
              <a:t>. Patterns?</a:t>
            </a:r>
          </a:p>
          <a:p>
            <a:r>
              <a:rPr lang="de-DE" dirty="0" err="1"/>
              <a:t>Row</a:t>
            </a:r>
            <a:r>
              <a:rPr lang="de-DE" dirty="0"/>
              <a:t>: CpG; </a:t>
            </a:r>
            <a:r>
              <a:rPr lang="de-DE" dirty="0" err="1"/>
              <a:t>Column</a:t>
            </a:r>
            <a:r>
              <a:rPr lang="de-DE" dirty="0"/>
              <a:t>: DNA-strand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660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distances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117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-approach: </a:t>
            </a:r>
            <a:r>
              <a:rPr lang="de-DE" dirty="0" err="1"/>
              <a:t>euclidean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similar</a:t>
            </a:r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and </a:t>
            </a:r>
            <a:r>
              <a:rPr lang="de-DE" dirty="0" err="1"/>
              <a:t>measurement</a:t>
            </a:r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ABC </a:t>
            </a:r>
            <a:r>
              <a:rPr lang="de-DE" dirty="0" err="1"/>
              <a:t>can</a:t>
            </a:r>
            <a:r>
              <a:rPr lang="de-DE" dirty="0"/>
              <a:t> find valid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949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-DNA </a:t>
            </a:r>
            <a:r>
              <a:rPr lang="de-DE" dirty="0" err="1"/>
              <a:t>inherited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parents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, same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cells</a:t>
            </a:r>
            <a:r>
              <a:rPr lang="de-DE" dirty="0"/>
              <a:t> -&gt;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differentiate</a:t>
            </a:r>
            <a:r>
              <a:rPr lang="de-DE" dirty="0"/>
              <a:t>: </a:t>
            </a:r>
            <a:r>
              <a:rPr lang="de-DE" dirty="0" err="1"/>
              <a:t>modifications</a:t>
            </a:r>
            <a:r>
              <a:rPr lang="de-DE" dirty="0"/>
              <a:t> </a:t>
            </a:r>
            <a:r>
              <a:rPr lang="de-DE" dirty="0" err="1"/>
              <a:t>occuring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environment</a:t>
            </a:r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Differentiate</a:t>
            </a:r>
            <a:r>
              <a:rPr lang="de-DE" dirty="0"/>
              <a:t>: </a:t>
            </a:r>
            <a:r>
              <a:rPr lang="de-DE" dirty="0" err="1"/>
              <a:t>histon</a:t>
            </a:r>
            <a:r>
              <a:rPr lang="de-DE" dirty="0"/>
              <a:t>, DNA</a:t>
            </a:r>
          </a:p>
          <a:p>
            <a:r>
              <a:rPr lang="de-DE" dirty="0"/>
              <a:t>-</a:t>
            </a:r>
            <a:r>
              <a:rPr lang="de-DE" dirty="0" err="1"/>
              <a:t>Following</a:t>
            </a:r>
            <a:r>
              <a:rPr lang="de-DE" dirty="0"/>
              <a:t>: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methylation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98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methylation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: </a:t>
            </a:r>
            <a:r>
              <a:rPr lang="de-DE" dirty="0" err="1"/>
              <a:t>methylation</a:t>
            </a:r>
            <a:r>
              <a:rPr lang="de-DE" dirty="0"/>
              <a:t> in </a:t>
            </a:r>
            <a:r>
              <a:rPr lang="de-DE" dirty="0" err="1"/>
              <a:t>promotor</a:t>
            </a:r>
            <a:r>
              <a:rPr lang="de-DE" dirty="0"/>
              <a:t> </a:t>
            </a:r>
            <a:r>
              <a:rPr lang="de-DE" dirty="0" err="1"/>
              <a:t>region</a:t>
            </a:r>
            <a:r>
              <a:rPr lang="de-DE" dirty="0"/>
              <a:t> </a:t>
            </a:r>
            <a:r>
              <a:rPr lang="de-DE" dirty="0" err="1"/>
              <a:t>inactivates</a:t>
            </a:r>
            <a:r>
              <a:rPr lang="de-DE" dirty="0"/>
              <a:t> genes</a:t>
            </a:r>
          </a:p>
          <a:p>
            <a:r>
              <a:rPr lang="de-DE" dirty="0"/>
              <a:t>-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methylation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=&gt; </a:t>
            </a:r>
            <a:r>
              <a:rPr lang="de-DE" dirty="0" err="1"/>
              <a:t>indicator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deseases</a:t>
            </a:r>
            <a:r>
              <a:rPr lang="de-DE" dirty="0"/>
              <a:t>(</a:t>
            </a:r>
            <a:r>
              <a:rPr lang="de-DE" dirty="0" err="1"/>
              <a:t>cancer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227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-Happens on CpG: Cytosin </a:t>
            </a:r>
            <a:r>
              <a:rPr lang="de-DE" dirty="0" err="1"/>
              <a:t>beneath</a:t>
            </a:r>
            <a:r>
              <a:rPr lang="de-DE" dirty="0"/>
              <a:t> Guanin in seq. -&gt;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DNA</a:t>
            </a:r>
          </a:p>
          <a:p>
            <a:r>
              <a:rPr lang="de-DE" dirty="0"/>
              <a:t>-Fully </a:t>
            </a:r>
            <a:r>
              <a:rPr lang="de-DE" dirty="0" err="1"/>
              <a:t>methylated</a:t>
            </a:r>
            <a:r>
              <a:rPr lang="de-DE" dirty="0"/>
              <a:t>/</a:t>
            </a:r>
            <a:r>
              <a:rPr lang="de-DE" dirty="0" err="1"/>
              <a:t>hemi</a:t>
            </a:r>
            <a:r>
              <a:rPr lang="de-DE" dirty="0"/>
              <a:t> </a:t>
            </a:r>
            <a:r>
              <a:rPr lang="de-DE" dirty="0" err="1"/>
              <a:t>methylated</a:t>
            </a:r>
            <a:r>
              <a:rPr lang="de-DE" dirty="0"/>
              <a:t>/</a:t>
            </a:r>
            <a:r>
              <a:rPr lang="de-DE" dirty="0" err="1"/>
              <a:t>unmethylated</a:t>
            </a:r>
            <a:endParaRPr lang="de-DE" dirty="0"/>
          </a:p>
          <a:p>
            <a:r>
              <a:rPr lang="de-DE" dirty="0"/>
              <a:t>-DNMT: DNA </a:t>
            </a:r>
            <a:r>
              <a:rPr lang="de-DE" dirty="0" err="1"/>
              <a:t>methyltransferase</a:t>
            </a:r>
            <a:r>
              <a:rPr lang="de-DE" dirty="0"/>
              <a:t>; </a:t>
            </a:r>
            <a:r>
              <a:rPr lang="de-DE" dirty="0" err="1"/>
              <a:t>transfer</a:t>
            </a:r>
            <a:r>
              <a:rPr lang="de-DE" dirty="0"/>
              <a:t> a </a:t>
            </a:r>
            <a:r>
              <a:rPr lang="de-DE" dirty="0" err="1"/>
              <a:t>methyl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DNA; DNMT1, DNMT3a/b -&gt;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differntly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782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-Methylates only CpGs, where complementary CpG methylated</a:t>
            </a:r>
          </a:p>
          <a:p>
            <a:endParaRPr lang="en-US" noProof="0" dirty="0"/>
          </a:p>
          <a:p>
            <a:r>
              <a:rPr lang="en-US" noProof="0" dirty="0"/>
              <a:t>-methylation at unmethylated and methylated sides, both strands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593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-DNMT doesn‘t disassociate, methylates multiple CpGs without falling off</a:t>
            </a:r>
          </a:p>
          <a:p>
            <a:endParaRPr lang="en-US" noProof="0" dirty="0"/>
          </a:p>
          <a:p>
            <a:r>
              <a:rPr lang="en-US" noProof="0" dirty="0"/>
              <a:t>-DNMT is bound and falls off</a:t>
            </a:r>
          </a:p>
          <a:p>
            <a:r>
              <a:rPr lang="en-US" noProof="0" dirty="0"/>
              <a:t>-&gt;how to simulate?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64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Construct</a:t>
            </a:r>
            <a:r>
              <a:rPr lang="de-DE" dirty="0"/>
              <a:t> Markov </a:t>
            </a:r>
            <a:r>
              <a:rPr lang="de-DE" dirty="0" err="1"/>
              <a:t>chain</a:t>
            </a:r>
            <a:r>
              <a:rPr lang="de-DE" dirty="0"/>
              <a:t>: </a:t>
            </a:r>
            <a:r>
              <a:rPr lang="de-DE" dirty="0" err="1"/>
              <a:t>each</a:t>
            </a:r>
            <a:r>
              <a:rPr lang="de-DE" dirty="0"/>
              <a:t> CpG </a:t>
            </a:r>
            <a:r>
              <a:rPr lang="de-DE" dirty="0" err="1"/>
              <a:t>position</a:t>
            </a:r>
            <a:r>
              <a:rPr lang="de-DE" dirty="0"/>
              <a:t> 2 </a:t>
            </a:r>
            <a:r>
              <a:rPr lang="de-DE" dirty="0" err="1"/>
              <a:t>states</a:t>
            </a:r>
            <a:r>
              <a:rPr lang="de-DE" dirty="0"/>
              <a:t>: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unbound</a:t>
            </a:r>
            <a:endParaRPr lang="de-DE" dirty="0"/>
          </a:p>
          <a:p>
            <a:r>
              <a:rPr lang="de-DE" dirty="0"/>
              <a:t>-Call </a:t>
            </a:r>
            <a:r>
              <a:rPr lang="de-DE" dirty="0" err="1"/>
              <a:t>disass</a:t>
            </a:r>
            <a:r>
              <a:rPr lang="de-DE" dirty="0"/>
              <a:t>. Prob.: State </a:t>
            </a:r>
            <a:r>
              <a:rPr lang="de-DE" dirty="0" err="1"/>
              <a:t>bound</a:t>
            </a:r>
            <a:r>
              <a:rPr lang="de-DE" dirty="0"/>
              <a:t>-&gt;</a:t>
            </a:r>
            <a:r>
              <a:rPr lang="de-DE" dirty="0" err="1"/>
              <a:t>unbound</a:t>
            </a:r>
            <a:r>
              <a:rPr lang="de-DE" dirty="0"/>
              <a:t>, </a:t>
            </a:r>
            <a:r>
              <a:rPr lang="de-DE" dirty="0" err="1"/>
              <a:t>rho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-Call Ass. Prob.: DNMT </a:t>
            </a:r>
            <a:r>
              <a:rPr lang="de-DE" dirty="0" err="1"/>
              <a:t>binds</a:t>
            </a:r>
            <a:r>
              <a:rPr lang="de-DE" dirty="0"/>
              <a:t> at </a:t>
            </a:r>
            <a:r>
              <a:rPr lang="de-DE" dirty="0" err="1"/>
              <a:t>next</a:t>
            </a:r>
            <a:r>
              <a:rPr lang="de-DE" dirty="0"/>
              <a:t> CpG, tau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5AB61-3987-4797-89EB-B81945ADD0E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28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23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62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82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900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14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099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995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709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D44D2-5307-4C3D-BB94-3E53EE8BE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089395-5706-4BC1-910E-1B9FBB5AE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3B9D57-3A7E-461B-9080-50F1864E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DDBC38-1459-469C-9859-FCED5E1B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4A0E9-0802-4BD6-B550-49912D99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48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40C07-5F1B-41D5-81AB-5604ED76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C1D1D2-27C1-4D81-840E-3C786A62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37345A-AF8B-4E57-B387-5C2F06B5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E67AC7-764B-40C1-9FE9-26A8CEFD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AEFDC3-CC40-4943-9AC4-4A15D787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41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8D202-043A-400E-8B9E-5C19C545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903592-5DA0-4695-97F5-7CC0476D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2DABB4-7AA2-4AA1-AE0A-ADBAE881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58F8A-5E97-411E-9BD2-966E1AFC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B0E963-C54C-4C0C-8799-22EAC3AA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31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653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BC94C-6D8E-4DD3-8AFF-3B5DFA49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CCC65A-762E-4B2B-BEF9-A4B23D714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D1C309-D39C-400E-B1D0-E1B67D10B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B31926-A8F4-4FA9-9D88-4B4DBD46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E8582D-B168-44B3-858D-C7DBDEF2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E17F33-10F2-4E49-8432-1416AF07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122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C4A33-6443-4AD9-9A14-55B39CFC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9BA3CB-C68A-4FB9-8146-B3451C33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06D211-1769-4116-A5BA-7F9B06017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1D00C2-1536-4291-AAE9-65322D773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D7D43E-9646-4130-972B-C6F9916EA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EEA732-F91C-435C-B477-CC3EF672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A8BA723-D596-492C-B9ED-35A4B805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5E9705-0E2C-4A32-98D7-25E48164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79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4CBBA-2888-4A61-8FA2-0B6396BD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19AFA4-A541-4C58-A3A6-DE0ABC43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73048F-FA8D-4299-A8F4-F7BCDE37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C3EA9C-78CD-423D-A500-09D870E5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2073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4AFC5C-72C0-4C09-823D-57D1B4D4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CD537F-4DE3-4CF5-AACD-1EA99F85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36624E-C03E-43D8-9618-31965E94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5583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DD81E-9596-46C4-B549-0A679133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0D13F3-C074-49AD-A3FA-DAB8F4E8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08A1C4-D9F8-43EF-8260-29E671C6A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962658-1E2F-48D9-A478-6E2F5435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7594A3-9EA7-4A50-9D5E-9179443A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DD2600-9C7B-4CE6-8898-97F9DE1F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75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7C633-2087-4009-9B8A-3DAD15E5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B4A22A-20F3-4F50-B6D1-3E1002C6B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19DAC0-75F5-4A0C-8172-3372E773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344370-86C4-422C-890E-08B7038D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CB8777-B325-41A4-A5D0-8854660C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C34A3D-3020-4A8A-AF65-2BAE97AE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966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EBE05-7E01-42FC-8DFE-E59DABF3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55438E-2405-4718-8FA9-5CC3F29DE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582550-8F29-4777-8451-A333F8B7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C04DCC-585E-4205-B9DF-E56266D2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FCB3D-334D-47AC-9F48-0945F1B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0295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69EE25-5C97-4D86-A7C1-B7E7B08FC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38A6B0-FD7E-45C4-B3B8-2B51CDC4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8AC081-0195-4820-B0DC-0E22FCC4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64814E-ECDE-4D91-A74E-FCDE571C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01F1E9-1F55-4918-A34F-7ACEE645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67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01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91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56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57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0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36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79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38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9A96A0-D3F9-41AD-AB8C-C4E72C10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5185F1-B82D-477D-A925-16AE859D0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859081-7369-4113-8B49-747C5886F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3F8AB-564A-4EF6-AA8A-C508D8E60320}" type="datetimeFigureOut">
              <a:rPr lang="de-DE" smtClean="0"/>
              <a:t>23.08.2018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8ED11-E0B3-4234-B6FC-D22046D36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4BB5BA-20F5-4F87-872B-FBE525075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2716-1945-4AAD-AFB5-93B432F73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45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0.png"/><Relationship Id="rId5" Type="http://schemas.microsoft.com/office/2014/relationships/chartEx" Target="../charts/chartEx2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microsoft.com/office/2014/relationships/chartEx" Target="../charts/chartEx4.xml"/><Relationship Id="rId5" Type="http://schemas.openxmlformats.org/officeDocument/2006/relationships/image" Target="../media/image11.png"/><Relationship Id="rId4" Type="http://schemas.microsoft.com/office/2014/relationships/chartEx" Target="../charts/chartEx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NA-Methylierung" TargetMode="External"/><Relationship Id="rId2" Type="http://schemas.openxmlformats.org/officeDocument/2006/relationships/hyperlink" Target="https://de.wikipedia.org/wiki/MCMC-Verfahren" TargetMode="Externa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toonstock.com/cartoonview.asp?catref=cwln5040" TargetMode="External"/><Relationship Id="rId2" Type="http://schemas.openxmlformats.org/officeDocument/2006/relationships/hyperlink" Target="https://www.biomol.de/die-top-10-der-dna-farbstoffe-und-sonden.html?id=821" TargetMode="Externa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AFAE1-7F6E-4F47-811F-79BCFF9CE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3362"/>
            <a:ext cx="7831015" cy="2387600"/>
          </a:xfrm>
        </p:spPr>
        <p:txBody>
          <a:bodyPr/>
          <a:lstStyle/>
          <a:p>
            <a:r>
              <a:rPr lang="en-US" dirty="0"/>
              <a:t>Design and calibration of stochastic models for DNA methylation patterns</a:t>
            </a:r>
            <a:endParaRPr lang="en-US" b="1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30BC67-1E53-4DB8-9F26-1F4EA4C99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384" y="4160838"/>
            <a:ext cx="8651631" cy="1655762"/>
          </a:xfrm>
        </p:spPr>
        <p:txBody>
          <a:bodyPr>
            <a:normAutofit/>
          </a:bodyPr>
          <a:lstStyle/>
          <a:p>
            <a:r>
              <a:rPr lang="en-US" noProof="0" dirty="0" err="1">
                <a:solidFill>
                  <a:schemeClr val="accent5"/>
                </a:solidFill>
              </a:rPr>
              <a:t>Masterseminar</a:t>
            </a:r>
            <a:r>
              <a:rPr lang="en-US" noProof="0" dirty="0">
                <a:solidFill>
                  <a:schemeClr val="accent5"/>
                </a:solidFill>
              </a:rPr>
              <a:t> by Andrea Kupitz</a:t>
            </a:r>
          </a:p>
          <a:p>
            <a:r>
              <a:rPr lang="en-US" noProof="0" dirty="0"/>
              <a:t>Supervisors: Prof. Dr. Verena Wolf, Alexander Lück</a:t>
            </a:r>
          </a:p>
        </p:txBody>
      </p:sp>
    </p:spTree>
    <p:extLst>
      <p:ext uri="{BB962C8B-B14F-4D97-AF65-F5344CB8AC3E}">
        <p14:creationId xmlns:p14="http://schemas.microsoft.com/office/powerpoint/2010/main" val="2885751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Methods – Markov Chain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368AB-32AA-4B0A-9DA3-C3C1A640E8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μ - Maintenance methylation probability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844C569-CBB9-4B5C-BDCA-63783ECC3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δ – De novo methylation probability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535C3F3A-07FE-4011-9159-B9D1BE669DCB}"/>
              </a:ext>
            </a:extLst>
          </p:cNvPr>
          <p:cNvCxnSpPr>
            <a:cxnSpLocks/>
          </p:cNvCxnSpPr>
          <p:nvPr/>
        </p:nvCxnSpPr>
        <p:spPr>
          <a:xfrm>
            <a:off x="1007165" y="3525078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59BBDA8F-E3F2-4921-A905-6CE831E34936}"/>
              </a:ext>
            </a:extLst>
          </p:cNvPr>
          <p:cNvCxnSpPr>
            <a:cxnSpLocks/>
          </p:cNvCxnSpPr>
          <p:nvPr/>
        </p:nvCxnSpPr>
        <p:spPr>
          <a:xfrm>
            <a:off x="1007165" y="3874426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F3230E1-BAFB-4746-8483-C647938AA3C9}"/>
              </a:ext>
            </a:extLst>
          </p:cNvPr>
          <p:cNvCxnSpPr>
            <a:cxnSpLocks/>
          </p:cNvCxnSpPr>
          <p:nvPr/>
        </p:nvCxnSpPr>
        <p:spPr>
          <a:xfrm>
            <a:off x="3749758" y="3525078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9192343-4795-4ADF-870D-8B309C718FB3}"/>
              </a:ext>
            </a:extLst>
          </p:cNvPr>
          <p:cNvCxnSpPr>
            <a:cxnSpLocks/>
          </p:cNvCxnSpPr>
          <p:nvPr/>
        </p:nvCxnSpPr>
        <p:spPr>
          <a:xfrm>
            <a:off x="3749758" y="3874426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DC5D66D0-C777-4922-A1D7-73885A7F5FFC}"/>
              </a:ext>
            </a:extLst>
          </p:cNvPr>
          <p:cNvSpPr txBox="1"/>
          <p:nvPr/>
        </p:nvSpPr>
        <p:spPr>
          <a:xfrm>
            <a:off x="4246285" y="3063413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DB5B36"/>
                </a:solidFill>
              </a:rPr>
              <a:t>M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327F756-BEBE-464E-9B9A-49AF096B3590}"/>
              </a:ext>
            </a:extLst>
          </p:cNvPr>
          <p:cNvCxnSpPr/>
          <p:nvPr/>
        </p:nvCxnSpPr>
        <p:spPr>
          <a:xfrm>
            <a:off x="2729132" y="3713871"/>
            <a:ext cx="675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B0B8215-FF2B-409D-9B5A-BEB11D7973CE}"/>
              </a:ext>
            </a:extLst>
          </p:cNvPr>
          <p:cNvCxnSpPr>
            <a:cxnSpLocks/>
          </p:cNvCxnSpPr>
          <p:nvPr/>
        </p:nvCxnSpPr>
        <p:spPr>
          <a:xfrm>
            <a:off x="1007165" y="3525078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9BB705F-7969-4899-89CD-AB6F4727E982}"/>
              </a:ext>
            </a:extLst>
          </p:cNvPr>
          <p:cNvCxnSpPr>
            <a:cxnSpLocks/>
          </p:cNvCxnSpPr>
          <p:nvPr/>
        </p:nvCxnSpPr>
        <p:spPr>
          <a:xfrm>
            <a:off x="1007165" y="3874426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818EE836-CBE8-4FD3-89CD-299EF5816955}"/>
              </a:ext>
            </a:extLst>
          </p:cNvPr>
          <p:cNvSpPr txBox="1"/>
          <p:nvPr/>
        </p:nvSpPr>
        <p:spPr>
          <a:xfrm>
            <a:off x="1446931" y="3809173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DB5B36"/>
                </a:solidFill>
              </a:rPr>
              <a:t>M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FAC863A-A41A-4FF2-9721-FFB56D280F8E}"/>
              </a:ext>
            </a:extLst>
          </p:cNvPr>
          <p:cNvCxnSpPr>
            <a:cxnSpLocks/>
          </p:cNvCxnSpPr>
          <p:nvPr/>
        </p:nvCxnSpPr>
        <p:spPr>
          <a:xfrm>
            <a:off x="6592147" y="4986581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7C8407D8-3001-482A-8327-16DEBA7EBD4C}"/>
              </a:ext>
            </a:extLst>
          </p:cNvPr>
          <p:cNvCxnSpPr>
            <a:cxnSpLocks/>
          </p:cNvCxnSpPr>
          <p:nvPr/>
        </p:nvCxnSpPr>
        <p:spPr>
          <a:xfrm>
            <a:off x="6592147" y="5335929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B15D5C8-464E-4CEF-A4CF-8AD2857F925A}"/>
              </a:ext>
            </a:extLst>
          </p:cNvPr>
          <p:cNvCxnSpPr>
            <a:cxnSpLocks/>
          </p:cNvCxnSpPr>
          <p:nvPr/>
        </p:nvCxnSpPr>
        <p:spPr>
          <a:xfrm>
            <a:off x="9293749" y="3458925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B6BDE24A-2CA2-4FDD-B2E6-0E2D0C5EFA90}"/>
              </a:ext>
            </a:extLst>
          </p:cNvPr>
          <p:cNvCxnSpPr>
            <a:cxnSpLocks/>
          </p:cNvCxnSpPr>
          <p:nvPr/>
        </p:nvCxnSpPr>
        <p:spPr>
          <a:xfrm>
            <a:off x="9293749" y="3808273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BA2C1870-EA75-4CF8-839D-4C9007D2850F}"/>
              </a:ext>
            </a:extLst>
          </p:cNvPr>
          <p:cNvSpPr txBox="1"/>
          <p:nvPr/>
        </p:nvSpPr>
        <p:spPr>
          <a:xfrm>
            <a:off x="4240121" y="380917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DB5B36"/>
                </a:solidFill>
              </a:rPr>
              <a:t>M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56B8EE7-3A6D-459B-B3EC-1D6962645A4F}"/>
              </a:ext>
            </a:extLst>
          </p:cNvPr>
          <p:cNvSpPr txBox="1"/>
          <p:nvPr/>
        </p:nvSpPr>
        <p:spPr>
          <a:xfrm>
            <a:off x="9790276" y="306341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DB5B36"/>
                </a:solidFill>
              </a:rPr>
              <a:t>M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6BE64EA-3652-4793-9E65-B70765AD5D4B}"/>
              </a:ext>
            </a:extLst>
          </p:cNvPr>
          <p:cNvCxnSpPr/>
          <p:nvPr/>
        </p:nvCxnSpPr>
        <p:spPr>
          <a:xfrm>
            <a:off x="8285752" y="3670043"/>
            <a:ext cx="675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44F9882-87A0-41ED-9D8B-51FE67F68EF5}"/>
              </a:ext>
            </a:extLst>
          </p:cNvPr>
          <p:cNvCxnSpPr>
            <a:cxnSpLocks/>
          </p:cNvCxnSpPr>
          <p:nvPr/>
        </p:nvCxnSpPr>
        <p:spPr>
          <a:xfrm>
            <a:off x="6539167" y="3457480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AF1F8B33-1E70-4943-B22F-E2A4E9CDD74E}"/>
              </a:ext>
            </a:extLst>
          </p:cNvPr>
          <p:cNvCxnSpPr>
            <a:cxnSpLocks/>
          </p:cNvCxnSpPr>
          <p:nvPr/>
        </p:nvCxnSpPr>
        <p:spPr>
          <a:xfrm>
            <a:off x="6539167" y="3806828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A321FF52-2D59-44FC-8B5C-4877586FD572}"/>
              </a:ext>
            </a:extLst>
          </p:cNvPr>
          <p:cNvSpPr txBox="1"/>
          <p:nvPr/>
        </p:nvSpPr>
        <p:spPr>
          <a:xfrm>
            <a:off x="9825103" y="529556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DB5B36"/>
                </a:solidFill>
              </a:rPr>
              <a:t>M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CF602D2-ACA2-4F57-8A41-E964A7DDF2AF}"/>
              </a:ext>
            </a:extLst>
          </p:cNvPr>
          <p:cNvCxnSpPr>
            <a:cxnSpLocks/>
          </p:cNvCxnSpPr>
          <p:nvPr/>
        </p:nvCxnSpPr>
        <p:spPr>
          <a:xfrm>
            <a:off x="6549184" y="4986581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60B541B-7B5F-4186-B4F0-59ED71E29C28}"/>
              </a:ext>
            </a:extLst>
          </p:cNvPr>
          <p:cNvCxnSpPr>
            <a:cxnSpLocks/>
          </p:cNvCxnSpPr>
          <p:nvPr/>
        </p:nvCxnSpPr>
        <p:spPr>
          <a:xfrm>
            <a:off x="6549184" y="5335929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15DC558-ACEB-4221-9E92-90B045FCFE26}"/>
              </a:ext>
            </a:extLst>
          </p:cNvPr>
          <p:cNvCxnSpPr>
            <a:cxnSpLocks/>
          </p:cNvCxnSpPr>
          <p:nvPr/>
        </p:nvCxnSpPr>
        <p:spPr>
          <a:xfrm>
            <a:off x="9293749" y="4986581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E30F1804-51AE-48D1-9362-921ADAC34E98}"/>
              </a:ext>
            </a:extLst>
          </p:cNvPr>
          <p:cNvCxnSpPr>
            <a:cxnSpLocks/>
          </p:cNvCxnSpPr>
          <p:nvPr/>
        </p:nvCxnSpPr>
        <p:spPr>
          <a:xfrm>
            <a:off x="9293749" y="5335929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489B0F6-0A9E-4117-B9CA-B611C19474D2}"/>
              </a:ext>
            </a:extLst>
          </p:cNvPr>
          <p:cNvCxnSpPr/>
          <p:nvPr/>
        </p:nvCxnSpPr>
        <p:spPr>
          <a:xfrm>
            <a:off x="8285752" y="5130738"/>
            <a:ext cx="675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C462B0F6-8962-4E87-B041-A0EB9DE4945F}"/>
              </a:ext>
            </a:extLst>
          </p:cNvPr>
          <p:cNvSpPr txBox="1"/>
          <p:nvPr/>
        </p:nvSpPr>
        <p:spPr>
          <a:xfrm>
            <a:off x="7148786" y="380682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?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1D6D8AD-B82F-4D78-A2EF-6A3C60CC1FDE}"/>
              </a:ext>
            </a:extLst>
          </p:cNvPr>
          <p:cNvSpPr txBox="1"/>
          <p:nvPr/>
        </p:nvSpPr>
        <p:spPr>
          <a:xfrm>
            <a:off x="9885215" y="38037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?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FBA5535-39ED-4370-91E8-48C30CA29D86}"/>
              </a:ext>
            </a:extLst>
          </p:cNvPr>
          <p:cNvSpPr txBox="1"/>
          <p:nvPr/>
        </p:nvSpPr>
        <p:spPr>
          <a:xfrm>
            <a:off x="7193819" y="456474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?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081207B-E9B9-4CC3-9141-C5C0A45B841E}"/>
              </a:ext>
            </a:extLst>
          </p:cNvPr>
          <p:cNvSpPr txBox="1"/>
          <p:nvPr/>
        </p:nvSpPr>
        <p:spPr>
          <a:xfrm>
            <a:off x="9930248" y="456165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?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0738930-6FF5-4972-A5D9-613F3178A70F}"/>
              </a:ext>
            </a:extLst>
          </p:cNvPr>
          <p:cNvCxnSpPr>
            <a:cxnSpLocks/>
          </p:cNvCxnSpPr>
          <p:nvPr/>
        </p:nvCxnSpPr>
        <p:spPr>
          <a:xfrm>
            <a:off x="3748247" y="3525078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D41B693-4CDD-4B6C-9C82-7655F72154AF}"/>
              </a:ext>
            </a:extLst>
          </p:cNvPr>
          <p:cNvCxnSpPr>
            <a:cxnSpLocks/>
          </p:cNvCxnSpPr>
          <p:nvPr/>
        </p:nvCxnSpPr>
        <p:spPr>
          <a:xfrm>
            <a:off x="3748247" y="3874426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8EAAF8B8-CDBF-44D5-B4E5-4C0FAA098826}"/>
              </a:ext>
            </a:extLst>
          </p:cNvPr>
          <p:cNvSpPr txBox="1"/>
          <p:nvPr/>
        </p:nvSpPr>
        <p:spPr>
          <a:xfrm>
            <a:off x="4244774" y="3063413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DB5B36"/>
                </a:solidFill>
              </a:rPr>
              <a:t>M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C0B25E9F-D62B-4484-9D80-7C5F392DEC4D}"/>
              </a:ext>
            </a:extLst>
          </p:cNvPr>
          <p:cNvCxnSpPr/>
          <p:nvPr/>
        </p:nvCxnSpPr>
        <p:spPr>
          <a:xfrm>
            <a:off x="2727621" y="3713871"/>
            <a:ext cx="675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7FBDCFE2-0DD6-4067-9389-436DABADDC74}"/>
              </a:ext>
            </a:extLst>
          </p:cNvPr>
          <p:cNvCxnSpPr>
            <a:cxnSpLocks/>
          </p:cNvCxnSpPr>
          <p:nvPr/>
        </p:nvCxnSpPr>
        <p:spPr>
          <a:xfrm>
            <a:off x="1005654" y="3525078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EE21333D-861C-47E0-8598-BD7C8D6A76FE}"/>
              </a:ext>
            </a:extLst>
          </p:cNvPr>
          <p:cNvCxnSpPr>
            <a:cxnSpLocks/>
          </p:cNvCxnSpPr>
          <p:nvPr/>
        </p:nvCxnSpPr>
        <p:spPr>
          <a:xfrm>
            <a:off x="1005654" y="3874426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DEC57EE-40EB-4A55-8FD5-A4E7F7BD2596}"/>
              </a:ext>
            </a:extLst>
          </p:cNvPr>
          <p:cNvSpPr txBox="1"/>
          <p:nvPr/>
        </p:nvSpPr>
        <p:spPr>
          <a:xfrm>
            <a:off x="1445420" y="3809173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DB5B36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0299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Methods - MCMC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368AB-32AA-4B0A-9DA3-C3C1A640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noProof="0" dirty="0"/>
              <a:t>Markov chain Monte Carlo</a:t>
            </a:r>
          </a:p>
          <a:p>
            <a:r>
              <a:rPr lang="en-US" noProof="0" dirty="0"/>
              <a:t>Given:</a:t>
            </a:r>
          </a:p>
          <a:p>
            <a:pPr lvl="1"/>
            <a:r>
              <a:rPr lang="en-US" noProof="0" dirty="0"/>
              <a:t>Measured methylation pattern distribution before cell divisions</a:t>
            </a:r>
          </a:p>
          <a:p>
            <a:pPr lvl="1"/>
            <a:r>
              <a:rPr lang="en-US" noProof="0" dirty="0"/>
              <a:t>Simulation parameters ρ, τ, δ and μ</a:t>
            </a:r>
          </a:p>
          <a:p>
            <a:r>
              <a:rPr lang="en-US" noProof="0" dirty="0"/>
              <a:t>Aim:</a:t>
            </a:r>
          </a:p>
          <a:p>
            <a:pPr lvl="1"/>
            <a:r>
              <a:rPr lang="en-US" noProof="0" dirty="0"/>
              <a:t>Simulate a pattern distribution after cell division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971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Methods - MCMC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368AB-32AA-4B0A-9DA3-C3C1A640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Workflow:</a:t>
            </a:r>
          </a:p>
          <a:p>
            <a:r>
              <a:rPr lang="en-US" noProof="0" dirty="0"/>
              <a:t>1. Sample from pattern distribution</a:t>
            </a:r>
          </a:p>
          <a:p>
            <a:r>
              <a:rPr lang="en-US" noProof="0" dirty="0"/>
              <a:t>2. Simulate t cell divisions</a:t>
            </a:r>
          </a:p>
          <a:p>
            <a:pPr lvl="1"/>
            <a:r>
              <a:rPr lang="en-US" noProof="0" dirty="0"/>
              <a:t>Draw RN and decide using ρ, τ, δ and μ if DNMT binds/methylates</a:t>
            </a:r>
          </a:p>
          <a:p>
            <a:r>
              <a:rPr lang="en-US" noProof="0" dirty="0"/>
              <a:t>3. Repeat 1 and 2 10000 times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542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Methods – MCMC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368AB-32AA-4B0A-9DA3-C3C1A640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077"/>
            <a:ext cx="10515600" cy="4614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1. 				        </a:t>
            </a:r>
            <a:r>
              <a:rPr lang="en-US" b="1" dirty="0"/>
              <a:t>2.				  3.</a:t>
            </a:r>
          </a:p>
          <a:p>
            <a:pPr marL="0" indent="0">
              <a:buNone/>
            </a:pPr>
            <a:endParaRPr lang="en-US" b="1" noProof="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noProof="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6</a:t>
            </a:r>
            <a:r>
              <a:rPr lang="en-US" b="1" noProof="0" dirty="0"/>
              <a:t>.</a:t>
            </a:r>
            <a:r>
              <a:rPr lang="en-US" b="1" dirty="0"/>
              <a:t>				       5.				     </a:t>
            </a:r>
          </a:p>
          <a:p>
            <a:pPr marL="0" indent="0">
              <a:buNone/>
            </a:pPr>
            <a:r>
              <a:rPr lang="en-US" b="1" dirty="0"/>
              <a:t>								     4.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71E8A0B-F797-41AE-BCE7-6D239A645088}"/>
              </a:ext>
            </a:extLst>
          </p:cNvPr>
          <p:cNvCxnSpPr/>
          <p:nvPr/>
        </p:nvCxnSpPr>
        <p:spPr>
          <a:xfrm>
            <a:off x="3984576" y="2634220"/>
            <a:ext cx="675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3ABBFC8-82CD-4165-A5FC-4497723D3857}"/>
              </a:ext>
            </a:extLst>
          </p:cNvPr>
          <p:cNvCxnSpPr>
            <a:cxnSpLocks/>
          </p:cNvCxnSpPr>
          <p:nvPr/>
        </p:nvCxnSpPr>
        <p:spPr>
          <a:xfrm>
            <a:off x="1097486" y="2463187"/>
            <a:ext cx="2311222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F926A66-75F2-4003-9EB2-C2CC948EE615}"/>
              </a:ext>
            </a:extLst>
          </p:cNvPr>
          <p:cNvCxnSpPr>
            <a:cxnSpLocks/>
          </p:cNvCxnSpPr>
          <p:nvPr/>
        </p:nvCxnSpPr>
        <p:spPr>
          <a:xfrm>
            <a:off x="1097486" y="2812535"/>
            <a:ext cx="2311222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FE4FA0E-3B0F-4EF4-8A3F-03D5F5BE08EC}"/>
              </a:ext>
            </a:extLst>
          </p:cNvPr>
          <p:cNvSpPr txBox="1"/>
          <p:nvPr/>
        </p:nvSpPr>
        <p:spPr>
          <a:xfrm>
            <a:off x="2070879" y="2812535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35ECABF-CF87-4081-890E-0FC9CA68BFD2}"/>
              </a:ext>
            </a:extLst>
          </p:cNvPr>
          <p:cNvSpPr txBox="1"/>
          <p:nvPr/>
        </p:nvSpPr>
        <p:spPr>
          <a:xfrm>
            <a:off x="1273238" y="2812535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D24AB49-4EB6-4693-9B18-3A7DA9440C67}"/>
              </a:ext>
            </a:extLst>
          </p:cNvPr>
          <p:cNvCxnSpPr>
            <a:cxnSpLocks/>
          </p:cNvCxnSpPr>
          <p:nvPr/>
        </p:nvCxnSpPr>
        <p:spPr>
          <a:xfrm>
            <a:off x="5158823" y="2463187"/>
            <a:ext cx="2311222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EB24BE8-6CE6-4CCE-8B21-A12428ADD22A}"/>
              </a:ext>
            </a:extLst>
          </p:cNvPr>
          <p:cNvCxnSpPr>
            <a:cxnSpLocks/>
          </p:cNvCxnSpPr>
          <p:nvPr/>
        </p:nvCxnSpPr>
        <p:spPr>
          <a:xfrm>
            <a:off x="5158823" y="2812535"/>
            <a:ext cx="2311222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946663A-BB9E-491E-BA71-59249306D705}"/>
              </a:ext>
            </a:extLst>
          </p:cNvPr>
          <p:cNvSpPr txBox="1"/>
          <p:nvPr/>
        </p:nvSpPr>
        <p:spPr>
          <a:xfrm>
            <a:off x="6132216" y="2812535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689C694-8912-4119-904A-132744D98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862" y="1573808"/>
            <a:ext cx="979041" cy="79187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D6FDDF41-2034-4111-BE27-CEA3E517E034}"/>
              </a:ext>
            </a:extLst>
          </p:cNvPr>
          <p:cNvSpPr txBox="1"/>
          <p:nvPr/>
        </p:nvSpPr>
        <p:spPr>
          <a:xfrm>
            <a:off x="6425494" y="175054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8C66385-EFD2-4A84-A03D-B73A10E1BFBE}"/>
              </a:ext>
            </a:extLst>
          </p:cNvPr>
          <p:cNvSpPr txBox="1"/>
          <p:nvPr/>
        </p:nvSpPr>
        <p:spPr>
          <a:xfrm>
            <a:off x="5473762" y="2812535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31D62CC-83B3-4B23-9BCD-767B77366D26}"/>
              </a:ext>
            </a:extLst>
          </p:cNvPr>
          <p:cNvSpPr txBox="1"/>
          <p:nvPr/>
        </p:nvSpPr>
        <p:spPr>
          <a:xfrm>
            <a:off x="6103499" y="2089101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FE4D4EF-1BFD-40F7-B4C9-36D092D748F2}"/>
              </a:ext>
            </a:extLst>
          </p:cNvPr>
          <p:cNvCxnSpPr>
            <a:cxnSpLocks/>
          </p:cNvCxnSpPr>
          <p:nvPr/>
        </p:nvCxnSpPr>
        <p:spPr>
          <a:xfrm>
            <a:off x="8804067" y="2463187"/>
            <a:ext cx="2311222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6401041-5860-4FF5-A759-67A367E9FA22}"/>
              </a:ext>
            </a:extLst>
          </p:cNvPr>
          <p:cNvCxnSpPr>
            <a:cxnSpLocks/>
          </p:cNvCxnSpPr>
          <p:nvPr/>
        </p:nvCxnSpPr>
        <p:spPr>
          <a:xfrm>
            <a:off x="8804067" y="2812535"/>
            <a:ext cx="2311222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D86E6668-782C-4F25-A858-CA019F8F87CB}"/>
              </a:ext>
            </a:extLst>
          </p:cNvPr>
          <p:cNvSpPr txBox="1"/>
          <p:nvPr/>
        </p:nvSpPr>
        <p:spPr>
          <a:xfrm>
            <a:off x="9777460" y="2812535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8DCA575D-AB10-44EF-A42D-C53CBEEA8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067" y="1573808"/>
            <a:ext cx="979041" cy="79187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1DC807F7-7C94-4130-A475-7FCC6661021C}"/>
              </a:ext>
            </a:extLst>
          </p:cNvPr>
          <p:cNvSpPr txBox="1"/>
          <p:nvPr/>
        </p:nvSpPr>
        <p:spPr>
          <a:xfrm>
            <a:off x="9418673" y="175865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F70C8EC-C1D8-406D-9558-8EF252C293DE}"/>
              </a:ext>
            </a:extLst>
          </p:cNvPr>
          <p:cNvSpPr txBox="1"/>
          <p:nvPr/>
        </p:nvSpPr>
        <p:spPr>
          <a:xfrm>
            <a:off x="9119006" y="2812535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751F10-7DB7-43F5-93CA-C6B4D03613D5}"/>
              </a:ext>
            </a:extLst>
          </p:cNvPr>
          <p:cNvSpPr txBox="1"/>
          <p:nvPr/>
        </p:nvSpPr>
        <p:spPr>
          <a:xfrm>
            <a:off x="9132218" y="2113840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ADAACBC-5D50-4939-A9A3-ED28DC4D7111}"/>
              </a:ext>
            </a:extLst>
          </p:cNvPr>
          <p:cNvCxnSpPr/>
          <p:nvPr/>
        </p:nvCxnSpPr>
        <p:spPr>
          <a:xfrm>
            <a:off x="7794576" y="2618106"/>
            <a:ext cx="675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C0CC330-594B-4279-96B3-7D982D055C38}"/>
              </a:ext>
            </a:extLst>
          </p:cNvPr>
          <p:cNvSpPr txBox="1"/>
          <p:nvPr/>
        </p:nvSpPr>
        <p:spPr>
          <a:xfrm>
            <a:off x="9767564" y="2097212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5377110-C509-4D83-B297-B3BA94225747}"/>
              </a:ext>
            </a:extLst>
          </p:cNvPr>
          <p:cNvCxnSpPr>
            <a:cxnSpLocks/>
          </p:cNvCxnSpPr>
          <p:nvPr/>
        </p:nvCxnSpPr>
        <p:spPr>
          <a:xfrm>
            <a:off x="8804067" y="5409108"/>
            <a:ext cx="2311222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88C91295-F98C-4DC8-83F2-B8A67F31F706}"/>
              </a:ext>
            </a:extLst>
          </p:cNvPr>
          <p:cNvCxnSpPr>
            <a:cxnSpLocks/>
          </p:cNvCxnSpPr>
          <p:nvPr/>
        </p:nvCxnSpPr>
        <p:spPr>
          <a:xfrm>
            <a:off x="8804067" y="5758456"/>
            <a:ext cx="2311222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11550D9B-B47A-4B8E-8EA7-35A6B1575173}"/>
              </a:ext>
            </a:extLst>
          </p:cNvPr>
          <p:cNvSpPr txBox="1"/>
          <p:nvPr/>
        </p:nvSpPr>
        <p:spPr>
          <a:xfrm>
            <a:off x="9777460" y="5758456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7AC916AB-9ED4-4E18-8B4F-DD40E2A98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937" y="5833391"/>
            <a:ext cx="979041" cy="79187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E72C0DBB-A6FD-4A97-B738-40BE7B1FCCC5}"/>
              </a:ext>
            </a:extLst>
          </p:cNvPr>
          <p:cNvSpPr txBox="1"/>
          <p:nvPr/>
        </p:nvSpPr>
        <p:spPr>
          <a:xfrm>
            <a:off x="11238543" y="601824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3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C2B20EF-24AB-4A41-966E-E02051AE374F}"/>
              </a:ext>
            </a:extLst>
          </p:cNvPr>
          <p:cNvSpPr txBox="1"/>
          <p:nvPr/>
        </p:nvSpPr>
        <p:spPr>
          <a:xfrm>
            <a:off x="9119006" y="5758456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31C1E87-0EFB-4948-B9C1-970C9CE74E99}"/>
              </a:ext>
            </a:extLst>
          </p:cNvPr>
          <p:cNvSpPr txBox="1"/>
          <p:nvPr/>
        </p:nvSpPr>
        <p:spPr>
          <a:xfrm>
            <a:off x="9132218" y="5059761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1A24771-9A06-4839-A608-78AB6A34EBA7}"/>
              </a:ext>
            </a:extLst>
          </p:cNvPr>
          <p:cNvSpPr txBox="1"/>
          <p:nvPr/>
        </p:nvSpPr>
        <p:spPr>
          <a:xfrm>
            <a:off x="9767564" y="5043133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3B34468-DA65-4FA2-B2D2-3279757A2F05}"/>
              </a:ext>
            </a:extLst>
          </p:cNvPr>
          <p:cNvSpPr txBox="1"/>
          <p:nvPr/>
        </p:nvSpPr>
        <p:spPr>
          <a:xfrm>
            <a:off x="10450870" y="5754781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55BF1DFA-9FD8-426A-837D-5F5BA0FD69F0}"/>
              </a:ext>
            </a:extLst>
          </p:cNvPr>
          <p:cNvCxnSpPr>
            <a:cxnSpLocks/>
          </p:cNvCxnSpPr>
          <p:nvPr/>
        </p:nvCxnSpPr>
        <p:spPr>
          <a:xfrm flipH="1">
            <a:off x="9949781" y="3709387"/>
            <a:ext cx="9897" cy="7833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A4AA2B6-55FA-4543-A0E7-F3FB7F66C1E9}"/>
              </a:ext>
            </a:extLst>
          </p:cNvPr>
          <p:cNvCxnSpPr>
            <a:cxnSpLocks/>
          </p:cNvCxnSpPr>
          <p:nvPr/>
        </p:nvCxnSpPr>
        <p:spPr>
          <a:xfrm>
            <a:off x="5142908" y="4998939"/>
            <a:ext cx="2311222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C7C9C062-FD13-4569-B5CC-F2AABC67DFBE}"/>
              </a:ext>
            </a:extLst>
          </p:cNvPr>
          <p:cNvSpPr txBox="1"/>
          <p:nvPr/>
        </p:nvSpPr>
        <p:spPr>
          <a:xfrm>
            <a:off x="5471059" y="4649592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9894591-4190-4BBC-8ECE-76940BF61D3C}"/>
              </a:ext>
            </a:extLst>
          </p:cNvPr>
          <p:cNvSpPr txBox="1"/>
          <p:nvPr/>
        </p:nvSpPr>
        <p:spPr>
          <a:xfrm>
            <a:off x="6106405" y="4632964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DDE0B6E-7CE2-4CEC-A463-0178B562CF65}"/>
              </a:ext>
            </a:extLst>
          </p:cNvPr>
          <p:cNvCxnSpPr>
            <a:cxnSpLocks/>
          </p:cNvCxnSpPr>
          <p:nvPr/>
        </p:nvCxnSpPr>
        <p:spPr>
          <a:xfrm>
            <a:off x="5136233" y="6177076"/>
            <a:ext cx="2311222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2726CCD3-A1A4-4C59-8DE8-471800060431}"/>
              </a:ext>
            </a:extLst>
          </p:cNvPr>
          <p:cNvSpPr txBox="1"/>
          <p:nvPr/>
        </p:nvSpPr>
        <p:spPr>
          <a:xfrm>
            <a:off x="6109626" y="6177076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FAA5E65-D6F6-42A5-994A-67CF980AB267}"/>
              </a:ext>
            </a:extLst>
          </p:cNvPr>
          <p:cNvSpPr txBox="1"/>
          <p:nvPr/>
        </p:nvSpPr>
        <p:spPr>
          <a:xfrm>
            <a:off x="5451172" y="6177076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BD06B9D-4DC6-4B13-80F6-E9B4ED88CD48}"/>
              </a:ext>
            </a:extLst>
          </p:cNvPr>
          <p:cNvSpPr txBox="1"/>
          <p:nvPr/>
        </p:nvSpPr>
        <p:spPr>
          <a:xfrm>
            <a:off x="6783036" y="6173401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1D668FA-288A-48BE-8917-08D93548858F}"/>
              </a:ext>
            </a:extLst>
          </p:cNvPr>
          <p:cNvCxnSpPr>
            <a:cxnSpLocks/>
          </p:cNvCxnSpPr>
          <p:nvPr/>
        </p:nvCxnSpPr>
        <p:spPr>
          <a:xfrm flipH="1" flipV="1">
            <a:off x="7903439" y="5106044"/>
            <a:ext cx="564556" cy="189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86B1F6FE-D2E7-4896-8D6A-C97CE8B65920}"/>
              </a:ext>
            </a:extLst>
          </p:cNvPr>
          <p:cNvCxnSpPr>
            <a:cxnSpLocks/>
          </p:cNvCxnSpPr>
          <p:nvPr/>
        </p:nvCxnSpPr>
        <p:spPr>
          <a:xfrm flipH="1">
            <a:off x="7903439" y="5826421"/>
            <a:ext cx="596792" cy="1740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22BC11F-2E9F-4649-A383-7696065A117B}"/>
              </a:ext>
            </a:extLst>
          </p:cNvPr>
          <p:cNvCxnSpPr>
            <a:cxnSpLocks/>
          </p:cNvCxnSpPr>
          <p:nvPr/>
        </p:nvCxnSpPr>
        <p:spPr>
          <a:xfrm>
            <a:off x="1069396" y="4625720"/>
            <a:ext cx="2311222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291D92-E4C4-40EF-9C7E-94C96E0F84C4}"/>
              </a:ext>
            </a:extLst>
          </p:cNvPr>
          <p:cNvCxnSpPr>
            <a:cxnSpLocks/>
          </p:cNvCxnSpPr>
          <p:nvPr/>
        </p:nvCxnSpPr>
        <p:spPr>
          <a:xfrm>
            <a:off x="1069396" y="4975068"/>
            <a:ext cx="2311222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A0936EE6-9491-4A93-A532-5CD1A6716FE2}"/>
              </a:ext>
            </a:extLst>
          </p:cNvPr>
          <p:cNvSpPr txBox="1"/>
          <p:nvPr/>
        </p:nvSpPr>
        <p:spPr>
          <a:xfrm>
            <a:off x="2042789" y="4975068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6EEE9A7-6D1D-43CA-9009-904FAC80C4C9}"/>
              </a:ext>
            </a:extLst>
          </p:cNvPr>
          <p:cNvSpPr txBox="1"/>
          <p:nvPr/>
        </p:nvSpPr>
        <p:spPr>
          <a:xfrm>
            <a:off x="1245148" y="4975068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75D0F0F9-3EFF-48AD-BAA6-0410CB1117FF}"/>
              </a:ext>
            </a:extLst>
          </p:cNvPr>
          <p:cNvCxnSpPr>
            <a:cxnSpLocks/>
          </p:cNvCxnSpPr>
          <p:nvPr/>
        </p:nvCxnSpPr>
        <p:spPr>
          <a:xfrm>
            <a:off x="969328" y="6207970"/>
            <a:ext cx="2311222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5B97A375-74A2-41F2-B6AC-07D960001F60}"/>
              </a:ext>
            </a:extLst>
          </p:cNvPr>
          <p:cNvSpPr txBox="1"/>
          <p:nvPr/>
        </p:nvSpPr>
        <p:spPr>
          <a:xfrm>
            <a:off x="1942721" y="6207970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B6B8F59-801B-431F-AF6A-98686E920103}"/>
              </a:ext>
            </a:extLst>
          </p:cNvPr>
          <p:cNvSpPr txBox="1"/>
          <p:nvPr/>
        </p:nvSpPr>
        <p:spPr>
          <a:xfrm>
            <a:off x="1284267" y="6207970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661071F-EA79-45BC-8AA5-04438B7033C2}"/>
              </a:ext>
            </a:extLst>
          </p:cNvPr>
          <p:cNvSpPr txBox="1"/>
          <p:nvPr/>
        </p:nvSpPr>
        <p:spPr>
          <a:xfrm>
            <a:off x="2616131" y="6204295"/>
            <a:ext cx="36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DB5B36"/>
                </a:solidFill>
              </a:rPr>
              <a:t>M</a:t>
            </a:r>
          </a:p>
          <a:p>
            <a:endParaRPr lang="de-DE" dirty="0">
              <a:solidFill>
                <a:srgbClr val="DB5B36"/>
              </a:solidFill>
            </a:endParaRP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5071A3BC-709F-47E6-A812-D150667A51B9}"/>
              </a:ext>
            </a:extLst>
          </p:cNvPr>
          <p:cNvCxnSpPr>
            <a:cxnSpLocks/>
          </p:cNvCxnSpPr>
          <p:nvPr/>
        </p:nvCxnSpPr>
        <p:spPr>
          <a:xfrm>
            <a:off x="969328" y="5833391"/>
            <a:ext cx="2311222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5B66181D-7FC6-439A-9CA5-182BBAB26FE8}"/>
              </a:ext>
            </a:extLst>
          </p:cNvPr>
          <p:cNvCxnSpPr>
            <a:cxnSpLocks/>
          </p:cNvCxnSpPr>
          <p:nvPr/>
        </p:nvCxnSpPr>
        <p:spPr>
          <a:xfrm flipH="1">
            <a:off x="3860939" y="4926212"/>
            <a:ext cx="705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4D9CDC4C-850F-4FB8-B77D-7626007ACEC6}"/>
              </a:ext>
            </a:extLst>
          </p:cNvPr>
          <p:cNvCxnSpPr>
            <a:cxnSpLocks/>
          </p:cNvCxnSpPr>
          <p:nvPr/>
        </p:nvCxnSpPr>
        <p:spPr>
          <a:xfrm flipH="1">
            <a:off x="3860939" y="6104826"/>
            <a:ext cx="7054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24D5A71-772A-42E2-BC3A-0C829636F20F}"/>
              </a:ext>
            </a:extLst>
          </p:cNvPr>
          <p:cNvCxnSpPr>
            <a:cxnSpLocks/>
          </p:cNvCxnSpPr>
          <p:nvPr/>
        </p:nvCxnSpPr>
        <p:spPr>
          <a:xfrm flipV="1">
            <a:off x="2039826" y="3544245"/>
            <a:ext cx="0" cy="5568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17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Results - MCMC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368AB-32AA-4B0A-9DA3-C3C1A640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8077"/>
            <a:ext cx="5181600" cy="49147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noProof="0" dirty="0"/>
              <a:t>DMNT3 - Expectations</a:t>
            </a:r>
            <a:endParaRPr lang="en-US" sz="2200" noProof="0" dirty="0"/>
          </a:p>
          <a:p>
            <a:r>
              <a:rPr lang="en-US" sz="2200" dirty="0"/>
              <a:t>L</a:t>
            </a:r>
            <a:r>
              <a:rPr lang="en-US" sz="2200" noProof="0" dirty="0"/>
              <a:t>ow processivity:</a:t>
            </a:r>
          </a:p>
          <a:p>
            <a:endParaRPr lang="en-US" sz="2200" noProof="0" dirty="0"/>
          </a:p>
          <a:p>
            <a:endParaRPr lang="en-US" sz="2200" noProof="0" dirty="0"/>
          </a:p>
          <a:p>
            <a:endParaRPr lang="en-US" sz="2200" noProof="0" dirty="0"/>
          </a:p>
          <a:p>
            <a:endParaRPr lang="en-US" sz="2200" noProof="0" dirty="0"/>
          </a:p>
          <a:p>
            <a:endParaRPr lang="en-US" sz="2200" noProof="0" dirty="0"/>
          </a:p>
          <a:p>
            <a:endParaRPr lang="en-US" sz="2200" noProof="0" dirty="0"/>
          </a:p>
          <a:p>
            <a:pPr marL="0" indent="0">
              <a:buNone/>
            </a:pPr>
            <a:endParaRPr lang="en-US" sz="2200" noProof="0" dirty="0"/>
          </a:p>
          <a:p>
            <a:pPr marL="0" indent="0">
              <a:buNone/>
            </a:pPr>
            <a:r>
              <a:rPr lang="en-US" sz="2200" noProof="0" dirty="0">
                <a:solidFill>
                  <a:schemeClr val="accent1"/>
                </a:solidFill>
              </a:rPr>
              <a:t>Result: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Ρ h</a:t>
            </a:r>
            <a:r>
              <a:rPr lang="en-US" sz="2000" noProof="0" dirty="0" err="1">
                <a:solidFill>
                  <a:schemeClr val="accent1"/>
                </a:solidFill>
              </a:rPr>
              <a:t>igh</a:t>
            </a:r>
            <a:r>
              <a:rPr lang="en-US" sz="2000" noProof="0" dirty="0">
                <a:solidFill>
                  <a:schemeClr val="accent1"/>
                </a:solidFill>
              </a:rPr>
              <a:t> (0.89)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τ</a:t>
            </a:r>
            <a:r>
              <a:rPr lang="en-US" sz="2000" noProof="0" dirty="0">
                <a:solidFill>
                  <a:schemeClr val="accent1"/>
                </a:solidFill>
              </a:rPr>
              <a:t> low (0.28)</a:t>
            </a:r>
            <a:endParaRPr lang="en-US" sz="2000" noProof="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844C569-CBB9-4B5C-BDCA-63783ECC3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78077"/>
            <a:ext cx="5181600" cy="49147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noProof="0" dirty="0"/>
          </a:p>
          <a:p>
            <a:r>
              <a:rPr lang="en-US" sz="2200" noProof="0" dirty="0"/>
              <a:t>De novo methylation/few maintenance methylation activity:</a:t>
            </a:r>
          </a:p>
          <a:p>
            <a:endParaRPr lang="en-US" sz="2200" noProof="0" dirty="0"/>
          </a:p>
          <a:p>
            <a:endParaRPr lang="en-US" sz="2200" noProof="0" dirty="0"/>
          </a:p>
          <a:p>
            <a:endParaRPr lang="en-US" sz="2200" noProof="0" dirty="0"/>
          </a:p>
          <a:p>
            <a:endParaRPr lang="en-US" sz="2200" noProof="0" dirty="0"/>
          </a:p>
          <a:p>
            <a:endParaRPr lang="en-US" sz="2200" noProof="0" dirty="0"/>
          </a:p>
          <a:p>
            <a:endParaRPr lang="en-US" sz="2200" noProof="0" dirty="0"/>
          </a:p>
          <a:p>
            <a:pPr marL="0" indent="0">
              <a:buNone/>
            </a:pPr>
            <a:r>
              <a:rPr lang="en-US" sz="2200" noProof="0" dirty="0">
                <a:solidFill>
                  <a:schemeClr val="accent1"/>
                </a:solidFill>
              </a:rPr>
              <a:t>Result:</a:t>
            </a:r>
          </a:p>
          <a:p>
            <a:pPr lvl="1"/>
            <a:r>
              <a:rPr lang="en-US" sz="2000" noProof="0" dirty="0">
                <a:solidFill>
                  <a:schemeClr val="accent1"/>
                </a:solidFill>
              </a:rPr>
              <a:t>μ high (0.78)</a:t>
            </a:r>
          </a:p>
          <a:p>
            <a:pPr lvl="1"/>
            <a:r>
              <a:rPr lang="en-US" sz="2000" noProof="0" dirty="0">
                <a:solidFill>
                  <a:schemeClr val="accent1"/>
                </a:solidFill>
              </a:rPr>
              <a:t>δ high (1.00)</a:t>
            </a:r>
          </a:p>
          <a:p>
            <a:pPr lvl="1"/>
            <a:endParaRPr lang="en-US" noProof="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A29C0A-2CB6-48A4-ADE4-5E110496E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84" y="2292310"/>
            <a:ext cx="5086257" cy="2846786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E9EAE4C-E890-44A6-9936-52E581D79696}"/>
              </a:ext>
            </a:extLst>
          </p:cNvPr>
          <p:cNvCxnSpPr>
            <a:cxnSpLocks/>
          </p:cNvCxnSpPr>
          <p:nvPr/>
        </p:nvCxnSpPr>
        <p:spPr>
          <a:xfrm>
            <a:off x="9293749" y="3458925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51B6EA2-AA35-48AD-A842-1AB6D5D6B961}"/>
              </a:ext>
            </a:extLst>
          </p:cNvPr>
          <p:cNvCxnSpPr>
            <a:cxnSpLocks/>
          </p:cNvCxnSpPr>
          <p:nvPr/>
        </p:nvCxnSpPr>
        <p:spPr>
          <a:xfrm>
            <a:off x="9293749" y="3808273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295C8550-A919-4366-8DE0-F33E617106EB}"/>
              </a:ext>
            </a:extLst>
          </p:cNvPr>
          <p:cNvSpPr txBox="1"/>
          <p:nvPr/>
        </p:nvSpPr>
        <p:spPr>
          <a:xfrm>
            <a:off x="9790276" y="306341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DB5B36"/>
                </a:solidFill>
              </a:rPr>
              <a:t>M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A9F8282-6FC7-499B-ADB5-B9A83E926BAB}"/>
              </a:ext>
            </a:extLst>
          </p:cNvPr>
          <p:cNvCxnSpPr>
            <a:cxnSpLocks/>
          </p:cNvCxnSpPr>
          <p:nvPr/>
        </p:nvCxnSpPr>
        <p:spPr>
          <a:xfrm>
            <a:off x="6539167" y="3457480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CC7DE59-CDC6-4A36-8F77-3AB33CE75E9F}"/>
              </a:ext>
            </a:extLst>
          </p:cNvPr>
          <p:cNvCxnSpPr>
            <a:cxnSpLocks/>
          </p:cNvCxnSpPr>
          <p:nvPr/>
        </p:nvCxnSpPr>
        <p:spPr>
          <a:xfrm>
            <a:off x="6539167" y="3806828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3306147-B58C-4143-97B2-EC611E47E941}"/>
              </a:ext>
            </a:extLst>
          </p:cNvPr>
          <p:cNvSpPr txBox="1"/>
          <p:nvPr/>
        </p:nvSpPr>
        <p:spPr>
          <a:xfrm>
            <a:off x="7148786" y="380682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?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94B583B-9822-44EE-A449-356D7E1D52DD}"/>
              </a:ext>
            </a:extLst>
          </p:cNvPr>
          <p:cNvSpPr txBox="1"/>
          <p:nvPr/>
        </p:nvSpPr>
        <p:spPr>
          <a:xfrm>
            <a:off x="9885215" y="38037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?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6B717CA-4867-49CE-A720-0E4200CF1D0A}"/>
              </a:ext>
            </a:extLst>
          </p:cNvPr>
          <p:cNvCxnSpPr/>
          <p:nvPr/>
        </p:nvCxnSpPr>
        <p:spPr>
          <a:xfrm>
            <a:off x="8285752" y="3670043"/>
            <a:ext cx="675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11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Results - MCMC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368AB-32AA-4B0A-9DA3-C3C1A640E8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b="1" noProof="0" dirty="0"/>
              <a:t>DMNT1 - Expectations</a:t>
            </a:r>
            <a:endParaRPr lang="en-US" sz="3100" noProof="0" dirty="0"/>
          </a:p>
          <a:p>
            <a:r>
              <a:rPr lang="en-US" sz="3100" dirty="0"/>
              <a:t>H</a:t>
            </a:r>
            <a:r>
              <a:rPr lang="en-US" sz="3100" noProof="0" dirty="0" err="1"/>
              <a:t>igh</a:t>
            </a:r>
            <a:r>
              <a:rPr lang="en-US" sz="3100" noProof="0" dirty="0"/>
              <a:t> processivity:</a:t>
            </a:r>
          </a:p>
          <a:p>
            <a:endParaRPr lang="en-US" sz="3400" noProof="0" dirty="0"/>
          </a:p>
          <a:p>
            <a:endParaRPr lang="en-US" sz="3400" noProof="0" dirty="0"/>
          </a:p>
          <a:p>
            <a:endParaRPr lang="en-US" sz="3400" noProof="0" dirty="0"/>
          </a:p>
          <a:p>
            <a:endParaRPr lang="en-US" sz="3400" noProof="0" dirty="0"/>
          </a:p>
          <a:p>
            <a:endParaRPr lang="en-US" sz="3400" noProof="0" dirty="0"/>
          </a:p>
          <a:p>
            <a:pPr marL="0" indent="0">
              <a:buNone/>
            </a:pPr>
            <a:endParaRPr lang="en-US" sz="3400" noProof="0" dirty="0"/>
          </a:p>
          <a:p>
            <a:pPr marL="0" indent="0">
              <a:buNone/>
            </a:pPr>
            <a:endParaRPr lang="en-US" sz="3100" noProof="0" dirty="0"/>
          </a:p>
          <a:p>
            <a:pPr marL="0" indent="0">
              <a:buNone/>
            </a:pPr>
            <a:r>
              <a:rPr lang="en-US" sz="3100" noProof="0" dirty="0">
                <a:solidFill>
                  <a:schemeClr val="accent1"/>
                </a:solidFill>
              </a:rPr>
              <a:t>Result:</a:t>
            </a:r>
          </a:p>
          <a:p>
            <a:pPr lvl="1"/>
            <a:r>
              <a:rPr lang="en-US" sz="2900" dirty="0">
                <a:solidFill>
                  <a:schemeClr val="accent1"/>
                </a:solidFill>
              </a:rPr>
              <a:t>Ρ</a:t>
            </a:r>
            <a:r>
              <a:rPr lang="en-US" sz="2900" noProof="0" dirty="0">
                <a:solidFill>
                  <a:schemeClr val="accent1"/>
                </a:solidFill>
              </a:rPr>
              <a:t> low (0.23)</a:t>
            </a:r>
          </a:p>
          <a:p>
            <a:pPr lvl="1"/>
            <a:r>
              <a:rPr lang="en-US" sz="2900" dirty="0">
                <a:solidFill>
                  <a:schemeClr val="accent1"/>
                </a:solidFill>
              </a:rPr>
              <a:t>τ </a:t>
            </a:r>
            <a:r>
              <a:rPr lang="en-US" sz="2900" noProof="0" dirty="0">
                <a:solidFill>
                  <a:schemeClr val="accent1"/>
                </a:solidFill>
              </a:rPr>
              <a:t>high (1.00)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844C569-CBB9-4B5C-BDCA-63783ECC3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noProof="0" dirty="0"/>
          </a:p>
          <a:p>
            <a:r>
              <a:rPr lang="en-US" sz="3100" noProof="0" dirty="0"/>
              <a:t>Maintenance methylation</a:t>
            </a:r>
            <a:r>
              <a:rPr lang="en-US" sz="3400" noProof="0" dirty="0"/>
              <a:t>:</a:t>
            </a:r>
          </a:p>
          <a:p>
            <a:pPr marL="0" indent="0">
              <a:buNone/>
            </a:pPr>
            <a:endParaRPr lang="en-US" sz="3400" noProof="0" dirty="0"/>
          </a:p>
          <a:p>
            <a:pPr marL="0" indent="0">
              <a:buNone/>
            </a:pPr>
            <a:endParaRPr lang="en-US" sz="3400" noProof="0" dirty="0"/>
          </a:p>
          <a:p>
            <a:pPr marL="0" indent="0">
              <a:buNone/>
            </a:pPr>
            <a:endParaRPr lang="en-US" sz="3400" noProof="0" dirty="0"/>
          </a:p>
          <a:p>
            <a:pPr marL="0" indent="0">
              <a:buNone/>
            </a:pPr>
            <a:endParaRPr lang="en-US" sz="3400" noProof="0" dirty="0"/>
          </a:p>
          <a:p>
            <a:pPr marL="0" indent="0">
              <a:buNone/>
            </a:pPr>
            <a:endParaRPr lang="en-US" sz="3400" noProof="0" dirty="0"/>
          </a:p>
          <a:p>
            <a:pPr marL="0" indent="0">
              <a:buNone/>
            </a:pPr>
            <a:endParaRPr lang="en-US" sz="3400" noProof="0" dirty="0"/>
          </a:p>
          <a:p>
            <a:pPr marL="0" indent="0">
              <a:buNone/>
            </a:pPr>
            <a:endParaRPr lang="en-US" sz="3400" noProof="0" dirty="0"/>
          </a:p>
          <a:p>
            <a:pPr marL="0" indent="0">
              <a:buNone/>
            </a:pPr>
            <a:r>
              <a:rPr lang="en-US" sz="3100" noProof="0" dirty="0">
                <a:solidFill>
                  <a:schemeClr val="accent1"/>
                </a:solidFill>
              </a:rPr>
              <a:t>Result:</a:t>
            </a:r>
          </a:p>
          <a:p>
            <a:pPr lvl="1"/>
            <a:r>
              <a:rPr lang="en-US" sz="2800" noProof="0" dirty="0">
                <a:solidFill>
                  <a:schemeClr val="accent1"/>
                </a:solidFill>
              </a:rPr>
              <a:t>μ high (0.75)</a:t>
            </a:r>
          </a:p>
          <a:p>
            <a:pPr lvl="1"/>
            <a:r>
              <a:rPr lang="en-US" sz="2800" noProof="0" dirty="0">
                <a:solidFill>
                  <a:schemeClr val="accent1"/>
                </a:solidFill>
              </a:rPr>
              <a:t>δ low (0.43)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7D02611-C87E-46B0-9AF2-C0E6259E9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29" y="2959339"/>
            <a:ext cx="5045379" cy="2177205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66AA72D4-BCDB-4950-B2B2-69BBC38CC99E}"/>
              </a:ext>
            </a:extLst>
          </p:cNvPr>
          <p:cNvSpPr txBox="1"/>
          <p:nvPr/>
        </p:nvSpPr>
        <p:spPr>
          <a:xfrm>
            <a:off x="9856113" y="3721377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DB5B36"/>
                </a:solidFill>
              </a:rPr>
              <a:t>M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AE9BEF5-1ECD-4BB0-86CA-EDDFAE03B6A4}"/>
              </a:ext>
            </a:extLst>
          </p:cNvPr>
          <p:cNvCxnSpPr>
            <a:cxnSpLocks/>
          </p:cNvCxnSpPr>
          <p:nvPr/>
        </p:nvCxnSpPr>
        <p:spPr>
          <a:xfrm>
            <a:off x="9364239" y="3437281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E89BD77-3837-44A1-9DC9-22CC4582F66B}"/>
              </a:ext>
            </a:extLst>
          </p:cNvPr>
          <p:cNvCxnSpPr>
            <a:cxnSpLocks/>
          </p:cNvCxnSpPr>
          <p:nvPr/>
        </p:nvCxnSpPr>
        <p:spPr>
          <a:xfrm>
            <a:off x="9364239" y="3786629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D02F93F8-BC10-422F-976B-89653586B897}"/>
              </a:ext>
            </a:extLst>
          </p:cNvPr>
          <p:cNvSpPr txBox="1"/>
          <p:nvPr/>
        </p:nvSpPr>
        <p:spPr>
          <a:xfrm>
            <a:off x="9860766" y="297561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DB5B36"/>
                </a:solidFill>
              </a:rPr>
              <a:t>M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9013258-369E-4283-A1B5-F8D7DD479751}"/>
              </a:ext>
            </a:extLst>
          </p:cNvPr>
          <p:cNvCxnSpPr/>
          <p:nvPr/>
        </p:nvCxnSpPr>
        <p:spPr>
          <a:xfrm>
            <a:off x="8343613" y="3626074"/>
            <a:ext cx="675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C79B471-F1D0-4C72-BA53-DA0E8D6EDB93}"/>
              </a:ext>
            </a:extLst>
          </p:cNvPr>
          <p:cNvCxnSpPr>
            <a:cxnSpLocks/>
          </p:cNvCxnSpPr>
          <p:nvPr/>
        </p:nvCxnSpPr>
        <p:spPr>
          <a:xfrm>
            <a:off x="6537600" y="3456000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866FC335-D7AF-407F-AC1B-09548D0CEF94}"/>
              </a:ext>
            </a:extLst>
          </p:cNvPr>
          <p:cNvCxnSpPr>
            <a:cxnSpLocks/>
          </p:cNvCxnSpPr>
          <p:nvPr/>
        </p:nvCxnSpPr>
        <p:spPr>
          <a:xfrm>
            <a:off x="6537600" y="3786629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9CD1B7EF-7488-4312-A42E-04B925F4449F}"/>
              </a:ext>
            </a:extLst>
          </p:cNvPr>
          <p:cNvSpPr txBox="1"/>
          <p:nvPr/>
        </p:nvSpPr>
        <p:spPr>
          <a:xfrm>
            <a:off x="7061412" y="372137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DB5B36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268840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Methods - MLE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BE368AB-32AA-4B0A-9DA3-C3C1A640E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noProof="0" dirty="0"/>
                  <a:t>Maximum Likelihood Estimation</a:t>
                </a:r>
              </a:p>
              <a:p>
                <a:pPr marL="0" indent="0">
                  <a:buNone/>
                </a:pPr>
                <a:r>
                  <a:rPr lang="en-US" noProof="0" dirty="0"/>
                  <a:t>Log-likelihood:</a:t>
                </a:r>
              </a:p>
              <a:p>
                <a:pPr lvl="1"/>
                <a:r>
                  <a:rPr lang="en-US" noProof="0" dirty="0"/>
                  <a:t>L (θ)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sup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 noProof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i="1" noProof="0" smtClean="0">
                                <a:latin typeface="Cambria Math" panose="02040503050406030204" pitchFamily="18" charset="0"/>
                              </a:rPr>
                              <m:t>̂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</m:oMath>
                </a14:m>
                <a:r>
                  <a:rPr lang="en-US" noProof="0" dirty="0"/>
                  <a:t>θ))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noProof="0" dirty="0"/>
              </a:p>
              <a:p>
                <a:pPr lvl="1"/>
                <a:r>
                  <a:rPr lang="en-US" noProof="0" dirty="0"/>
                  <a:t>θ  = (ρ, τ, δ, μ)</a:t>
                </a:r>
              </a:p>
              <a:p>
                <a:pPr lvl="1"/>
                <a:r>
                  <a:rPr lang="en-US" noProof="0" dirty="0"/>
                  <a:t>l: number of CpGs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noProof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̂</m:t>
                        </m:r>
                      </m:e>
                      <m:sub/>
                    </m:sSub>
                  </m:oMath>
                </a14:m>
                <a:r>
                  <a:rPr lang="en-US" noProof="0" dirty="0"/>
                  <a:t>: pattern distribution of simulation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noProof="0" dirty="0"/>
                  <a:t> occurrences of pattern i in measured data</a:t>
                </a:r>
              </a:p>
              <a:p>
                <a:pPr marL="457200" lvl="1" indent="0">
                  <a:buNone/>
                </a:pPr>
                <a:endParaRPr lang="en-US" noProof="0" dirty="0"/>
              </a:p>
              <a:p>
                <a:pPr marL="0" indent="0">
                  <a:buNone/>
                </a:pPr>
                <a:r>
                  <a:rPr lang="en-US" noProof="0" dirty="0"/>
                  <a:t>MLE: θ̂ = arg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noProof="0"/>
                          <m:t>θ</m:t>
                        </m:r>
                      </m:sub>
                    </m:sSub>
                  </m:oMath>
                </a14:m>
                <a:r>
                  <a:rPr lang="en-US" noProof="0" dirty="0"/>
                  <a:t>L (θ)</a:t>
                </a:r>
              </a:p>
              <a:p>
                <a:pPr lvl="1"/>
                <a:endParaRPr lang="en-US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BE368AB-32AA-4B0A-9DA3-C3C1A640E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75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Results - MLE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368AB-32AA-4B0A-9DA3-C3C1A640E8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Param 3: δ</a:t>
            </a:r>
          </a:p>
          <a:p>
            <a:r>
              <a:rPr lang="en-US" noProof="0" dirty="0"/>
              <a:t>ρ, τ and μ fixed</a:t>
            </a:r>
          </a:p>
          <a:p>
            <a:r>
              <a:rPr lang="en-US" noProof="0" dirty="0"/>
              <a:t>Neg. log-likelihood</a:t>
            </a:r>
          </a:p>
          <a:p>
            <a:r>
              <a:rPr lang="en-US" noProof="0" dirty="0"/>
              <a:t>Large interval for δ</a:t>
            </a:r>
          </a:p>
          <a:p>
            <a:endParaRPr lang="en-US" noProof="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E253C6D-3AA1-4C97-A123-6EACB2C324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5"/>
            <a:ext cx="5801784" cy="43513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79AA25C-E761-46AB-9E91-EAEFB5AB9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768475"/>
            <a:ext cx="5877983" cy="440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6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Results - MLE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368AB-32AA-4B0A-9DA3-C3C1A640E8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Param 1: ρ</a:t>
            </a:r>
          </a:p>
          <a:p>
            <a:r>
              <a:rPr lang="en-US" noProof="0" dirty="0"/>
              <a:t>Param 2: μ</a:t>
            </a:r>
          </a:p>
          <a:p>
            <a:r>
              <a:rPr lang="en-US" noProof="0" dirty="0"/>
              <a:t>τ and δ fixed</a:t>
            </a:r>
          </a:p>
          <a:p>
            <a:r>
              <a:rPr lang="en-US" noProof="0" dirty="0"/>
              <a:t>Neg. log-likelihood</a:t>
            </a:r>
          </a:p>
          <a:p>
            <a:r>
              <a:rPr lang="en-US" noProof="0" dirty="0"/>
              <a:t>ρ and μ linear dependent</a:t>
            </a:r>
          </a:p>
          <a:p>
            <a:endParaRPr lang="en-US" noProof="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E253C6D-3AA1-4C97-A123-6EACB2C324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7" t="8935" r="6887" b="5649"/>
          <a:stretch/>
        </p:blipFill>
        <p:spPr>
          <a:xfrm>
            <a:off x="5478873" y="1365112"/>
            <a:ext cx="6106169" cy="512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84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Methods - ABC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368AB-32AA-4B0A-9DA3-C3C1A640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noProof="0" dirty="0"/>
              <a:t>Approximate Bayesian Computation</a:t>
            </a:r>
          </a:p>
          <a:p>
            <a:r>
              <a:rPr lang="en-US" noProof="0" dirty="0"/>
              <a:t>Given:</a:t>
            </a:r>
          </a:p>
          <a:p>
            <a:pPr lvl="1"/>
            <a:r>
              <a:rPr lang="en-US" noProof="0" dirty="0"/>
              <a:t>Measured methylation pattern distribution after cell division</a:t>
            </a:r>
          </a:p>
          <a:p>
            <a:pPr lvl="1"/>
            <a:r>
              <a:rPr lang="en-US" noProof="0" dirty="0"/>
              <a:t>Function simulating cell division</a:t>
            </a:r>
          </a:p>
          <a:p>
            <a:r>
              <a:rPr lang="en-US" noProof="0" dirty="0"/>
              <a:t>Needed:</a:t>
            </a:r>
          </a:p>
          <a:p>
            <a:pPr lvl="1"/>
            <a:r>
              <a:rPr lang="en-US" noProof="0" dirty="0"/>
              <a:t>Distance between pattern distributions</a:t>
            </a:r>
          </a:p>
          <a:p>
            <a:r>
              <a:rPr lang="en-US" noProof="0" dirty="0"/>
              <a:t>Output:</a:t>
            </a:r>
          </a:p>
          <a:p>
            <a:pPr lvl="1"/>
            <a:r>
              <a:rPr lang="en-US" noProof="0" dirty="0"/>
              <a:t>Best parameters</a:t>
            </a:r>
          </a:p>
        </p:txBody>
      </p:sp>
    </p:spTree>
    <p:extLst>
      <p:ext uri="{BB962C8B-B14F-4D97-AF65-F5344CB8AC3E}">
        <p14:creationId xmlns:p14="http://schemas.microsoft.com/office/powerpoint/2010/main" val="114306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368AB-32AA-4B0A-9DA3-C3C1A640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Problem:</a:t>
            </a:r>
          </a:p>
          <a:p>
            <a:pPr lvl="1"/>
            <a:r>
              <a:rPr lang="en-US" noProof="0" dirty="0"/>
              <a:t>Method of operation of DNMTs unclear</a:t>
            </a:r>
          </a:p>
          <a:p>
            <a:pPr lvl="1"/>
            <a:r>
              <a:rPr lang="en-US" dirty="0"/>
              <a:t>Measure distances between methylation pattern distributions</a:t>
            </a:r>
            <a:endParaRPr lang="en-US" noProof="0" dirty="0"/>
          </a:p>
          <a:p>
            <a:r>
              <a:rPr lang="en-US" noProof="0" dirty="0"/>
              <a:t>Approach:</a:t>
            </a:r>
          </a:p>
          <a:p>
            <a:pPr lvl="1"/>
            <a:r>
              <a:rPr lang="en-US" noProof="0" dirty="0"/>
              <a:t>MCMC algorithm to simulate cell cycle</a:t>
            </a:r>
          </a:p>
          <a:p>
            <a:pPr lvl="1"/>
            <a:r>
              <a:rPr lang="en-US" dirty="0"/>
              <a:t>Parameter estimation using ABC</a:t>
            </a:r>
            <a:endParaRPr lang="en-US" noProof="0" dirty="0"/>
          </a:p>
          <a:p>
            <a:r>
              <a:rPr lang="en-US" noProof="0" dirty="0"/>
              <a:t>Results:</a:t>
            </a:r>
          </a:p>
          <a:p>
            <a:pPr lvl="1"/>
            <a:r>
              <a:rPr lang="en-US" dirty="0"/>
              <a:t>Parameters of MCMC difficult to identify</a:t>
            </a:r>
          </a:p>
          <a:p>
            <a:r>
              <a:rPr lang="en-US" dirty="0"/>
              <a:t>Outlook:</a:t>
            </a:r>
          </a:p>
          <a:p>
            <a:pPr lvl="1"/>
            <a:r>
              <a:rPr lang="en-US" dirty="0"/>
              <a:t>Validation of ABC method</a:t>
            </a:r>
          </a:p>
        </p:txBody>
      </p:sp>
    </p:spTree>
    <p:extLst>
      <p:ext uri="{BB962C8B-B14F-4D97-AF65-F5344CB8AC3E}">
        <p14:creationId xmlns:p14="http://schemas.microsoft.com/office/powerpoint/2010/main" val="1893915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Methods - ABC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368AB-32AA-4B0A-9DA3-C3C1A640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noProof="0" dirty="0"/>
              <a:t>Pattern distributions – distance function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endParaRPr lang="en-US" noProof="0" dirty="0"/>
          </a:p>
          <a:p>
            <a:pPr marL="0" indent="0" algn="ctr">
              <a:buNone/>
            </a:pPr>
            <a:r>
              <a:rPr lang="en-US" noProof="0" dirty="0"/>
              <a:t>dist = ?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3" name="Diagramm 12">
                <a:extLst>
                  <a:ext uri="{FF2B5EF4-FFF2-40B4-BE49-F238E27FC236}">
                    <a16:creationId xmlns:a16="http://schemas.microsoft.com/office/drawing/2014/main" id="{D97191E0-01A9-452D-93F2-AFE1093008A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08920086"/>
                  </p:ext>
                </p:extLst>
              </p:nvPr>
            </p:nvGraphicFramePr>
            <p:xfrm>
              <a:off x="1132348" y="2455606"/>
              <a:ext cx="4619523" cy="26473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3" name="Diagramm 12">
                <a:extLst>
                  <a:ext uri="{FF2B5EF4-FFF2-40B4-BE49-F238E27FC236}">
                    <a16:creationId xmlns:a16="http://schemas.microsoft.com/office/drawing/2014/main" id="{D97191E0-01A9-452D-93F2-AFE1093008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2348" y="2455606"/>
                <a:ext cx="4619523" cy="2647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Diagramm 13">
                <a:extLst>
                  <a:ext uri="{FF2B5EF4-FFF2-40B4-BE49-F238E27FC236}">
                    <a16:creationId xmlns:a16="http://schemas.microsoft.com/office/drawing/2014/main" id="{B6B73C3A-8A2D-4AA0-B66E-C0487F84631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76580375"/>
                  </p:ext>
                </p:extLst>
              </p:nvPr>
            </p:nvGraphicFramePr>
            <p:xfrm>
              <a:off x="6440129" y="2455606"/>
              <a:ext cx="4619523" cy="26473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Diagramm 13">
                <a:extLst>
                  <a:ext uri="{FF2B5EF4-FFF2-40B4-BE49-F238E27FC236}">
                    <a16:creationId xmlns:a16="http://schemas.microsoft.com/office/drawing/2014/main" id="{B6B73C3A-8A2D-4AA0-B66E-C0487F8463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40129" y="2455606"/>
                <a:ext cx="4619523" cy="26473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8031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Methods - ABC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BE368AB-32AA-4B0A-9DA3-C3C1A640E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081296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noProof="0" dirty="0"/>
                  <a:t>Pattern distributions – distance function</a:t>
                </a:r>
              </a:p>
              <a:p>
                <a:pPr marL="0" indent="0">
                  <a:buNone/>
                </a:pPr>
                <a:endParaRPr lang="en-US" b="1" noProof="0" dirty="0"/>
              </a:p>
              <a:p>
                <a:r>
                  <a:rPr lang="en-US" noProof="0" dirty="0"/>
                  <a:t>dist((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noProof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noProof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noProof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noProof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b="0" i="1" noProof="0" smtClean="0">
                            <a:solidFill>
                              <a:srgbClr val="DB5B3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solidFill>
                              <a:srgbClr val="DB5B3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noProof="0" smtClean="0">
                            <a:solidFill>
                              <a:srgbClr val="DB5B3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noProof="0" smtClean="0">
                        <a:solidFill>
                          <a:srgbClr val="DB5B36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noProof="0" smtClean="0">
                            <a:solidFill>
                              <a:srgbClr val="DB5B3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solidFill>
                              <a:srgbClr val="DB5B3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n-US" b="0" i="1" noProof="0" smtClean="0">
                                <a:solidFill>
                                  <a:srgbClr val="DB5B3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solidFill>
                                  <a:srgbClr val="DB5B3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noProof="0" smtClean="0">
                                <a:solidFill>
                                  <a:srgbClr val="DB5B3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))= </m:t>
                    </m:r>
                  </m:oMath>
                </a14:m>
                <a:endParaRPr lang="en-US" b="0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noProof="0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noProof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noProof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noProof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 noProof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noProof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i="1" noProof="0" smtClean="0">
                                        <a:solidFill>
                                          <a:srgbClr val="DB5B3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noProof="0">
                                        <a:solidFill>
                                          <a:srgbClr val="DB5B3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 noProof="0">
                                        <a:solidFill>
                                          <a:srgbClr val="DB5B3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 noProof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between</m:t>
                    </m:r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pattern</m:t>
                    </m:r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endParaRPr lang="en-US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BE368AB-32AA-4B0A-9DA3-C3C1A640E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081296" cy="4351338"/>
              </a:xfrm>
              <a:blipFill>
                <a:blip r:embed="rId3"/>
                <a:stretch>
                  <a:fillRect l="-1585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3" name="Diagramm 12">
                <a:extLst>
                  <a:ext uri="{FF2B5EF4-FFF2-40B4-BE49-F238E27FC236}">
                    <a16:creationId xmlns:a16="http://schemas.microsoft.com/office/drawing/2014/main" id="{D97191E0-01A9-452D-93F2-AFE1093008A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15168660"/>
                  </p:ext>
                </p:extLst>
              </p:nvPr>
            </p:nvGraphicFramePr>
            <p:xfrm>
              <a:off x="7917873" y="1156742"/>
              <a:ext cx="3659610" cy="19985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3" name="Diagramm 12">
                <a:extLst>
                  <a:ext uri="{FF2B5EF4-FFF2-40B4-BE49-F238E27FC236}">
                    <a16:creationId xmlns:a16="http://schemas.microsoft.com/office/drawing/2014/main" id="{D97191E0-01A9-452D-93F2-AFE1093008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17873" y="1156742"/>
                <a:ext cx="3659610" cy="1998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Diagramm 13">
                <a:extLst>
                  <a:ext uri="{FF2B5EF4-FFF2-40B4-BE49-F238E27FC236}">
                    <a16:creationId xmlns:a16="http://schemas.microsoft.com/office/drawing/2014/main" id="{B6B73C3A-8A2D-4AA0-B66E-C0487F84631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67354806"/>
                  </p:ext>
                </p:extLst>
              </p:nvPr>
            </p:nvGraphicFramePr>
            <p:xfrm>
              <a:off x="7917873" y="3290230"/>
              <a:ext cx="3659611" cy="227225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14" name="Diagramm 13">
                <a:extLst>
                  <a:ext uri="{FF2B5EF4-FFF2-40B4-BE49-F238E27FC236}">
                    <a16:creationId xmlns:a16="http://schemas.microsoft.com/office/drawing/2014/main" id="{B6B73C3A-8A2D-4AA0-B66E-C0487F8463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17873" y="3290230"/>
                <a:ext cx="3659611" cy="22722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6893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Methods - ABC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BE368AB-32AA-4B0A-9DA3-C3C1A640E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noProof="0" dirty="0"/>
                  <a:t>Methylation patterns – distance function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pPr marL="0" indent="0" algn="ctr">
                  <a:buNone/>
                </a:pPr>
                <a:endParaRPr lang="en-US" noProof="0" dirty="0"/>
              </a:p>
              <a:p>
                <a:pPr marL="0" indent="0" algn="ctr">
                  <a:buNone/>
                </a:pPr>
                <a:endParaRPr lang="en-US" noProof="0" dirty="0"/>
              </a:p>
              <a:p>
                <a:pPr marL="0" indent="0" algn="ctr">
                  <a:buNone/>
                </a:pPr>
                <a:endParaRPr lang="en-US" noProof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noProof="0" dirty="0"/>
                  <a:t>				</a:t>
                </a:r>
                <a:r>
                  <a:rPr lang="en-US" noProof="0" dirty="0" err="1"/>
                  <a:t>dist</a:t>
                </a:r>
                <a:r>
                  <a:rPr lang="en-US" noProof="0" dirty="0"/>
                  <a:t>(</a:t>
                </a:r>
                <a:r>
                  <a:rPr lang="en-US" noProof="0" dirty="0">
                    <a:solidFill>
                      <a:schemeClr val="accent1"/>
                    </a:solidFill>
                  </a:rPr>
                  <a:t>i</a:t>
                </a:r>
                <a:r>
                  <a:rPr lang="en-US" noProof="0" dirty="0"/>
                  <a:t>, </a:t>
                </a:r>
                <a:r>
                  <a:rPr lang="en-US" noProof="0" dirty="0">
                    <a:solidFill>
                      <a:srgbClr val="DB5B36"/>
                    </a:solidFill>
                  </a:rPr>
                  <a:t>j</a:t>
                </a:r>
                <a:r>
                  <a:rPr lang="en-US" noProof="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b="0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BE368AB-32AA-4B0A-9DA3-C3C1A640E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43C8A18-3AB5-4D91-9AA2-86F6429C0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72992"/>
              </p:ext>
            </p:extLst>
          </p:nvPr>
        </p:nvGraphicFramePr>
        <p:xfrm>
          <a:off x="4000164" y="2714882"/>
          <a:ext cx="1478116" cy="180230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9058">
                  <a:extLst>
                    <a:ext uri="{9D8B030D-6E8A-4147-A177-3AD203B41FA5}">
                      <a16:colId xmlns:a16="http://schemas.microsoft.com/office/drawing/2014/main" val="65332864"/>
                    </a:ext>
                  </a:extLst>
                </a:gridCol>
                <a:gridCol w="739058">
                  <a:extLst>
                    <a:ext uri="{9D8B030D-6E8A-4147-A177-3AD203B41FA5}">
                      <a16:colId xmlns:a16="http://schemas.microsoft.com/office/drawing/2014/main" val="48144142"/>
                    </a:ext>
                  </a:extLst>
                </a:gridCol>
              </a:tblGrid>
              <a:tr h="600769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accent1"/>
                          </a:solidFill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52497"/>
                  </a:ext>
                </a:extLst>
              </a:tr>
              <a:tr h="600769"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accent1"/>
                          </a:solidFill>
                        </a:rPr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525620"/>
                  </a:ext>
                </a:extLst>
              </a:tr>
              <a:tr h="600769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accent1"/>
                          </a:solidFill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278496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879A3CDE-F9A7-4C1A-A634-28D09BEF0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71493"/>
              </p:ext>
            </p:extLst>
          </p:nvPr>
        </p:nvGraphicFramePr>
        <p:xfrm>
          <a:off x="6158345" y="2714882"/>
          <a:ext cx="1478116" cy="180230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39058">
                  <a:extLst>
                    <a:ext uri="{9D8B030D-6E8A-4147-A177-3AD203B41FA5}">
                      <a16:colId xmlns:a16="http://schemas.microsoft.com/office/drawing/2014/main" val="65332864"/>
                    </a:ext>
                  </a:extLst>
                </a:gridCol>
                <a:gridCol w="739058">
                  <a:extLst>
                    <a:ext uri="{9D8B030D-6E8A-4147-A177-3AD203B41FA5}">
                      <a16:colId xmlns:a16="http://schemas.microsoft.com/office/drawing/2014/main" val="48144142"/>
                    </a:ext>
                  </a:extLst>
                </a:gridCol>
              </a:tblGrid>
              <a:tr h="600769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DB5B36"/>
                          </a:solidFill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rgbClr val="DB5B3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852497"/>
                  </a:ext>
                </a:extLst>
              </a:tr>
              <a:tr h="600769"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rgbClr val="DB5B3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DB5B36"/>
                          </a:solidFill>
                        </a:rPr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525620"/>
                  </a:ext>
                </a:extLst>
              </a:tr>
              <a:tr h="600769">
                <a:tc>
                  <a:txBody>
                    <a:bodyPr/>
                    <a:lstStyle/>
                    <a:p>
                      <a:pPr algn="ctr"/>
                      <a:endParaRPr lang="de-DE" b="1">
                        <a:solidFill>
                          <a:srgbClr val="DB5B3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rgbClr val="DB5B3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278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77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Methods - ABC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BE368AB-32AA-4B0A-9DA3-C3C1A640E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noProof="0" dirty="0"/>
                  <a:t>Workflow:</a:t>
                </a:r>
              </a:p>
              <a:p>
                <a:r>
                  <a:rPr lang="en-US" noProof="0" dirty="0"/>
                  <a:t>1. Choose ρ, τ, δ and μ randomly</a:t>
                </a:r>
              </a:p>
              <a:p>
                <a:r>
                  <a:rPr lang="en-US" noProof="0" dirty="0"/>
                  <a:t>2. Simulate cell division</a:t>
                </a:r>
              </a:p>
              <a:p>
                <a:r>
                  <a:rPr lang="en-US" noProof="0" dirty="0"/>
                  <a:t>3. Compute dist((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noProof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noProof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 noProof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i="1" noProof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noProof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 noProof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i="1" noProof="0">
                            <a:solidFill>
                              <a:srgbClr val="DB5B3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solidFill>
                              <a:srgbClr val="DB5B3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noProof="0">
                            <a:solidFill>
                              <a:srgbClr val="DB5B3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noProof="0">
                        <a:solidFill>
                          <a:srgbClr val="DB5B36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noProof="0">
                            <a:solidFill>
                              <a:srgbClr val="DB5B3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solidFill>
                              <a:srgbClr val="DB5B3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en-US" i="1" noProof="0">
                                <a:solidFill>
                                  <a:srgbClr val="DB5B3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noProof="0">
                                <a:solidFill>
                                  <a:srgbClr val="DB5B3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 noProof="0">
                                <a:solidFill>
                                  <a:srgbClr val="DB5B3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noProof="0" dirty="0"/>
              </a:p>
              <a:p>
                <a:r>
                  <a:rPr lang="en-US" noProof="0" dirty="0"/>
                  <a:t>4. Repeat 1-3</a:t>
                </a:r>
              </a:p>
              <a:p>
                <a:r>
                  <a:rPr lang="en-US" noProof="0" dirty="0"/>
                  <a:t>5. Yield best ρ, τ, δ and μ</a:t>
                </a:r>
              </a:p>
              <a:p>
                <a:endParaRPr lang="en-US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BE368AB-32AA-4B0A-9DA3-C3C1A640E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019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Outlook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BE368AB-32AA-4B0A-9DA3-C3C1A640E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noProof="0" dirty="0"/>
                  <a:t>Implement distance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noProof="0" dirty="0"/>
                  <a:t> for ABC</a:t>
                </a:r>
              </a:p>
              <a:p>
                <a:r>
                  <a:rPr lang="en-US" noProof="0" dirty="0"/>
                  <a:t>Use distance function to validate results from MCMC</a:t>
                </a:r>
              </a:p>
              <a:p>
                <a:r>
                  <a:rPr lang="en-US" noProof="0" dirty="0"/>
                  <a:t>Test ABC for artificial data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BE368AB-32AA-4B0A-9DA3-C3C1A640E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426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368AB-32AA-4B0A-9DA3-C3C1A640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A. Lück et al., A Stochastic Model for the Formation of Spatial Methylation Patterns</a:t>
            </a:r>
          </a:p>
          <a:p>
            <a:r>
              <a:rPr lang="en-US" noProof="0" dirty="0"/>
              <a:t>A. Q. Fu et al., DNA Methyltransferases from Double-Stranded Methylation Patterns</a:t>
            </a:r>
          </a:p>
          <a:p>
            <a:r>
              <a:rPr lang="en-US" noProof="0" dirty="0">
                <a:hlinkClick r:id="rId2"/>
              </a:rPr>
              <a:t>https://de.wikipedia.org/wiki/MCMC-Verfahren</a:t>
            </a:r>
            <a:endParaRPr lang="en-US" noProof="0" dirty="0"/>
          </a:p>
          <a:p>
            <a:r>
              <a:rPr lang="en-US" noProof="0" dirty="0">
                <a:hlinkClick r:id="rId3"/>
              </a:rPr>
              <a:t>https://de.wikipedia.org/wiki/DNA-Methylierung</a:t>
            </a:r>
            <a:endParaRPr lang="en-US" noProof="0" dirty="0"/>
          </a:p>
          <a:p>
            <a:r>
              <a:rPr lang="en-US" noProof="0" dirty="0"/>
              <a:t>https://en.wikipedia.org/wiki/DNA_methyltransferase</a:t>
            </a:r>
          </a:p>
        </p:txBody>
      </p:sp>
    </p:spTree>
    <p:extLst>
      <p:ext uri="{BB962C8B-B14F-4D97-AF65-F5344CB8AC3E}">
        <p14:creationId xmlns:p14="http://schemas.microsoft.com/office/powerpoint/2010/main" val="1564088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Pictorial 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368AB-32AA-4B0A-9DA3-C3C1A640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Slide 2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https://www.biomol.de/die-top-10-der-dna-farbstoffe-und-sonden.html?id=821</a:t>
            </a:r>
            <a:endParaRPr lang="en-US" dirty="0"/>
          </a:p>
          <a:p>
            <a:r>
              <a:rPr lang="en-US" noProof="0" dirty="0"/>
              <a:t>Slide 3: https://www.ncc.go.jp/en/ri/division/epigenomics/project/230/20170913152903.html</a:t>
            </a:r>
          </a:p>
          <a:p>
            <a:r>
              <a:rPr lang="en-US" noProof="0" dirty="0"/>
              <a:t>Slide 7–9, 11, 14, 15: A. Lück et al., A Stochastic Model for the Formation of Spatial Methylation Patterns, p.3</a:t>
            </a:r>
          </a:p>
          <a:p>
            <a:r>
              <a:rPr lang="en-US" noProof="0" dirty="0"/>
              <a:t>Slide 22: </a:t>
            </a:r>
            <a:r>
              <a:rPr lang="en-US" noProof="0" dirty="0">
                <a:hlinkClick r:id="rId3"/>
              </a:rPr>
              <a:t>https://www.cartoonstock.com/cartoonview.asp?catref=cwln5040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6650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806" y="1709738"/>
            <a:ext cx="5776644" cy="2852737"/>
          </a:xfrm>
        </p:spPr>
        <p:txBody>
          <a:bodyPr vert="horz" anchor="ctr">
            <a:normAutofit/>
          </a:bodyPr>
          <a:lstStyle/>
          <a:p>
            <a:pPr algn="ctr"/>
            <a:r>
              <a:rPr lang="en-US" b="1" noProof="0" dirty="0">
                <a:solidFill>
                  <a:srgbClr val="DB5B36"/>
                </a:solidFill>
              </a:rPr>
              <a:t>Thank you!</a:t>
            </a:r>
            <a:br>
              <a:rPr lang="en-US" b="1" noProof="0" dirty="0">
                <a:solidFill>
                  <a:srgbClr val="DB5B36"/>
                </a:solidFill>
              </a:rPr>
            </a:br>
            <a:br>
              <a:rPr lang="en-US" b="1" noProof="0" dirty="0">
                <a:solidFill>
                  <a:srgbClr val="DB5B36"/>
                </a:solidFill>
              </a:rPr>
            </a:br>
            <a:r>
              <a:rPr lang="en-US" b="1" noProof="0" dirty="0">
                <a:solidFill>
                  <a:srgbClr val="DB5B36"/>
                </a:solidFill>
              </a:rPr>
              <a:t>Any Questions?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1AEB768-B91C-426E-928A-F80AAF572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7" y="241300"/>
            <a:ext cx="50800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0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nhaltsplatzhalter 38">
            <a:extLst>
              <a:ext uri="{FF2B5EF4-FFF2-40B4-BE49-F238E27FC236}">
                <a16:creationId xmlns:a16="http://schemas.microsoft.com/office/drawing/2014/main" id="{6FC43325-2725-4185-9E9A-31281B4F6D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70427" y="3730268"/>
            <a:ext cx="1146775" cy="391878"/>
          </a:xfrm>
        </p:spPr>
      </p:pic>
      <p:pic>
        <p:nvPicPr>
          <p:cNvPr id="40" name="Inhaltsplatzhalter 38">
            <a:extLst>
              <a:ext uri="{FF2B5EF4-FFF2-40B4-BE49-F238E27FC236}">
                <a16:creationId xmlns:a16="http://schemas.microsoft.com/office/drawing/2014/main" id="{782A6F3B-B848-403B-95DD-032B47DFB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37834" y="3730269"/>
            <a:ext cx="1146775" cy="391878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Introduction – Epigenetics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A218F70-9BEC-45C7-A0E4-6FA55AE60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/>
              <a:t>DNA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7BF5CFF-92DF-4398-B95B-75E85ACABE41}"/>
              </a:ext>
            </a:extLst>
          </p:cNvPr>
          <p:cNvCxnSpPr/>
          <p:nvPr/>
        </p:nvCxnSpPr>
        <p:spPr>
          <a:xfrm>
            <a:off x="3193366" y="323556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CAEF3468-5680-4FDA-877C-1CFFBC09AB36}"/>
              </a:ext>
            </a:extLst>
          </p:cNvPr>
          <p:cNvSpPr txBox="1"/>
          <p:nvPr/>
        </p:nvSpPr>
        <p:spPr>
          <a:xfrm>
            <a:off x="6511166" y="2130718"/>
            <a:ext cx="1209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Parents</a:t>
            </a:r>
            <a:endParaRPr lang="de-DE" sz="2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7E5C602-15CC-4462-BBA4-382B17F57501}"/>
              </a:ext>
            </a:extLst>
          </p:cNvPr>
          <p:cNvSpPr txBox="1"/>
          <p:nvPr/>
        </p:nvSpPr>
        <p:spPr>
          <a:xfrm>
            <a:off x="9745938" y="2089085"/>
            <a:ext cx="178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Environment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7B15369-6DDC-485C-AA60-B80B1BECB978}"/>
              </a:ext>
            </a:extLst>
          </p:cNvPr>
          <p:cNvSpPr txBox="1"/>
          <p:nvPr/>
        </p:nvSpPr>
        <p:spPr>
          <a:xfrm>
            <a:off x="7518497" y="5390367"/>
            <a:ext cx="256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Cell</a:t>
            </a:r>
            <a:r>
              <a:rPr lang="de-DE" sz="2400" dirty="0"/>
              <a:t> </a:t>
            </a:r>
            <a:r>
              <a:rPr lang="de-DE" sz="2400" dirty="0" err="1"/>
              <a:t>differentiation</a:t>
            </a:r>
            <a:endParaRPr lang="de-DE" sz="2400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21DAA51-E6DC-4705-90D6-9FBABDDD0B56}"/>
              </a:ext>
            </a:extLst>
          </p:cNvPr>
          <p:cNvSpPr/>
          <p:nvPr/>
        </p:nvSpPr>
        <p:spPr>
          <a:xfrm>
            <a:off x="6260038" y="2030424"/>
            <a:ext cx="1615601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8507A9C9-5FAA-41CE-9569-2E59AD5A1C7F}"/>
              </a:ext>
            </a:extLst>
          </p:cNvPr>
          <p:cNvSpPr/>
          <p:nvPr/>
        </p:nvSpPr>
        <p:spPr>
          <a:xfrm>
            <a:off x="9615948" y="1920312"/>
            <a:ext cx="1988980" cy="7707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F692F9D-B2F1-48EE-BC94-77D620F95748}"/>
              </a:ext>
            </a:extLst>
          </p:cNvPr>
          <p:cNvSpPr/>
          <p:nvPr/>
        </p:nvSpPr>
        <p:spPr>
          <a:xfrm>
            <a:off x="7523018" y="3263463"/>
            <a:ext cx="2489014" cy="13261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9A852DB-2465-4B7D-931D-C37EFF5BB725}"/>
              </a:ext>
            </a:extLst>
          </p:cNvPr>
          <p:cNvSpPr/>
          <p:nvPr/>
        </p:nvSpPr>
        <p:spPr>
          <a:xfrm>
            <a:off x="7426248" y="5255430"/>
            <a:ext cx="2660571" cy="772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43A6A82-C044-47A2-97F8-351083E93821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7639040" y="2550750"/>
            <a:ext cx="248486" cy="90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13C8253-18EF-44C8-A60F-09A4650C37DE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9647524" y="2578151"/>
            <a:ext cx="259703" cy="87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7FF25C7-B772-462E-AC16-C689C8E7254A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8767525" y="4589608"/>
            <a:ext cx="0" cy="66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7B4F6BEF-5BE2-428B-9406-F4FA8BB98609}"/>
              </a:ext>
            </a:extLst>
          </p:cNvPr>
          <p:cNvSpPr txBox="1"/>
          <p:nvPr/>
        </p:nvSpPr>
        <p:spPr>
          <a:xfrm>
            <a:off x="9834972" y="2780374"/>
            <a:ext cx="1611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Epigenetic</a:t>
            </a:r>
            <a:r>
              <a:rPr lang="de-DE" dirty="0"/>
              <a:t> </a:t>
            </a:r>
            <a:r>
              <a:rPr lang="de-DE" dirty="0" err="1"/>
              <a:t>modifications</a:t>
            </a:r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48AB995-F4C6-4075-8EEC-13147B8760F4}"/>
              </a:ext>
            </a:extLst>
          </p:cNvPr>
          <p:cNvSpPr txBox="1"/>
          <p:nvPr/>
        </p:nvSpPr>
        <p:spPr>
          <a:xfrm>
            <a:off x="838201" y="1825625"/>
            <a:ext cx="52546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Histon </a:t>
            </a:r>
            <a:r>
              <a:rPr lang="de-DE" sz="2800" dirty="0" err="1"/>
              <a:t>modifications</a:t>
            </a:r>
            <a:endParaRPr lang="de-DE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 dirty="0"/>
              <a:t>Histon </a:t>
            </a:r>
            <a:r>
              <a:rPr lang="de-DE" sz="2400" dirty="0" err="1"/>
              <a:t>methylation</a:t>
            </a:r>
            <a:endParaRPr lang="de-DE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 dirty="0"/>
              <a:t>Histon </a:t>
            </a:r>
            <a:r>
              <a:rPr lang="de-DE" sz="2400" dirty="0" err="1"/>
              <a:t>acetylation</a:t>
            </a:r>
            <a:endParaRPr lang="de-DE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 dirty="0"/>
              <a:t>…</a:t>
            </a:r>
          </a:p>
          <a:p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DNA </a:t>
            </a:r>
            <a:r>
              <a:rPr lang="de-DE" sz="2800" dirty="0" err="1"/>
              <a:t>modifications</a:t>
            </a:r>
            <a:endParaRPr lang="de-DE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DNA </a:t>
            </a:r>
            <a:r>
              <a:rPr lang="de-DE" sz="2400" b="1" dirty="0" err="1"/>
              <a:t>methylation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91088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Introduction - Methylation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368AB-32AA-4B0A-9DA3-C3C1A640E8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Influences gene expression</a:t>
            </a:r>
          </a:p>
          <a:p>
            <a:r>
              <a:rPr lang="en-US" noProof="0" dirty="0"/>
              <a:t>Indicator for diseases</a:t>
            </a:r>
          </a:p>
          <a:p>
            <a:r>
              <a:rPr lang="en-US" dirty="0"/>
              <a:t>Heritable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7BF5CFF-92DF-4398-B95B-75E85ACABE41}"/>
              </a:ext>
            </a:extLst>
          </p:cNvPr>
          <p:cNvCxnSpPr/>
          <p:nvPr/>
        </p:nvCxnSpPr>
        <p:spPr>
          <a:xfrm>
            <a:off x="3193366" y="323556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1C7608F-C4D9-4ECD-A1FE-8F7CC5D5DA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8961" y="1690688"/>
            <a:ext cx="4444839" cy="47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2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Introduction - Methylation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368AB-32AA-4B0A-9DA3-C3C1A640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		</a:t>
            </a:r>
            <a:r>
              <a:rPr lang="en-US" noProof="0" dirty="0">
                <a:solidFill>
                  <a:srgbClr val="DB5B36"/>
                </a:solidFill>
              </a:rPr>
              <a:t>M	    M</a:t>
            </a:r>
          </a:p>
          <a:p>
            <a:pPr marL="0" indent="0">
              <a:buNone/>
            </a:pPr>
            <a:r>
              <a:rPr lang="en-US" noProof="0" dirty="0"/>
              <a:t>		C-G-A-A-C-G-T-A</a:t>
            </a:r>
          </a:p>
          <a:p>
            <a:pPr marL="0" indent="0">
              <a:buNone/>
            </a:pPr>
            <a:r>
              <a:rPr lang="en-US" noProof="0" dirty="0"/>
              <a:t>		G-C-T-T-G-C-A-T</a:t>
            </a:r>
          </a:p>
          <a:p>
            <a:pPr marL="0" indent="0">
              <a:buNone/>
            </a:pPr>
            <a:r>
              <a:rPr lang="en-US" noProof="0" dirty="0"/>
              <a:t>		    </a:t>
            </a:r>
            <a:r>
              <a:rPr lang="en-US" noProof="0" dirty="0">
                <a:solidFill>
                  <a:srgbClr val="DB5B36"/>
                </a:solidFill>
              </a:rPr>
              <a:t>M</a:t>
            </a:r>
          </a:p>
          <a:p>
            <a:r>
              <a:rPr lang="en-US" noProof="0" dirty="0"/>
              <a:t>DNA methylation at CpG</a:t>
            </a:r>
          </a:p>
          <a:p>
            <a:r>
              <a:rPr lang="en-US" dirty="0"/>
              <a:t>Methylation transmitted by DNMTs</a:t>
            </a:r>
          </a:p>
          <a:p>
            <a:r>
              <a:rPr lang="en-US" dirty="0"/>
              <a:t>Method of operation of DNMTs unclear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017826F-EF71-4E73-93D1-BDD4D85D68CF}"/>
              </a:ext>
            </a:extLst>
          </p:cNvPr>
          <p:cNvCxnSpPr/>
          <p:nvPr/>
        </p:nvCxnSpPr>
        <p:spPr>
          <a:xfrm>
            <a:off x="2912012" y="2194560"/>
            <a:ext cx="0" cy="182880"/>
          </a:xfrm>
          <a:prstGeom prst="line">
            <a:avLst/>
          </a:prstGeom>
          <a:ln>
            <a:solidFill>
              <a:srgbClr val="DB5B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1282754-0C31-42D9-AEAF-660F53FC3C2C}"/>
              </a:ext>
            </a:extLst>
          </p:cNvPr>
          <p:cNvCxnSpPr/>
          <p:nvPr/>
        </p:nvCxnSpPr>
        <p:spPr>
          <a:xfrm>
            <a:off x="4149969" y="2194560"/>
            <a:ext cx="0" cy="182880"/>
          </a:xfrm>
          <a:prstGeom prst="line">
            <a:avLst/>
          </a:prstGeom>
          <a:ln>
            <a:solidFill>
              <a:srgbClr val="DB5B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7BF5CFF-92DF-4398-B95B-75E85ACABE41}"/>
              </a:ext>
            </a:extLst>
          </p:cNvPr>
          <p:cNvCxnSpPr/>
          <p:nvPr/>
        </p:nvCxnSpPr>
        <p:spPr>
          <a:xfrm>
            <a:off x="3193366" y="323556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F0F4C56-D203-4AF6-9796-CF45CE948481}"/>
              </a:ext>
            </a:extLst>
          </p:cNvPr>
          <p:cNvCxnSpPr>
            <a:cxnSpLocks/>
          </p:cNvCxnSpPr>
          <p:nvPr/>
        </p:nvCxnSpPr>
        <p:spPr>
          <a:xfrm>
            <a:off x="3207434" y="3151163"/>
            <a:ext cx="0" cy="277837"/>
          </a:xfrm>
          <a:prstGeom prst="line">
            <a:avLst/>
          </a:prstGeom>
          <a:ln>
            <a:solidFill>
              <a:srgbClr val="DB5B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72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Introduction - DNMTs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368AB-32AA-4B0A-9DA3-C3C1A640E8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Methylation</a:t>
            </a:r>
            <a:endParaRPr lang="en-US" noProof="0" dirty="0"/>
          </a:p>
          <a:p>
            <a:r>
              <a:rPr lang="en-US" noProof="0" dirty="0"/>
              <a:t>Main</a:t>
            </a:r>
            <a:r>
              <a:rPr lang="en-US" dirty="0" err="1"/>
              <a:t>tainance</a:t>
            </a:r>
            <a:r>
              <a:rPr lang="en-US" noProof="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844C569-CBB9-4B5C-BDCA-63783ECC3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De novo: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535C3F3A-07FE-4011-9159-B9D1BE669DCB}"/>
              </a:ext>
            </a:extLst>
          </p:cNvPr>
          <p:cNvCxnSpPr>
            <a:cxnSpLocks/>
          </p:cNvCxnSpPr>
          <p:nvPr/>
        </p:nvCxnSpPr>
        <p:spPr>
          <a:xfrm>
            <a:off x="1007165" y="3525078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59BBDA8F-E3F2-4921-A905-6CE831E34936}"/>
              </a:ext>
            </a:extLst>
          </p:cNvPr>
          <p:cNvCxnSpPr>
            <a:cxnSpLocks/>
          </p:cNvCxnSpPr>
          <p:nvPr/>
        </p:nvCxnSpPr>
        <p:spPr>
          <a:xfrm>
            <a:off x="1007165" y="3874426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F3230E1-BAFB-4746-8483-C647938AA3C9}"/>
              </a:ext>
            </a:extLst>
          </p:cNvPr>
          <p:cNvCxnSpPr>
            <a:cxnSpLocks/>
          </p:cNvCxnSpPr>
          <p:nvPr/>
        </p:nvCxnSpPr>
        <p:spPr>
          <a:xfrm>
            <a:off x="3749758" y="3525078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9192343-4795-4ADF-870D-8B309C718FB3}"/>
              </a:ext>
            </a:extLst>
          </p:cNvPr>
          <p:cNvCxnSpPr>
            <a:cxnSpLocks/>
          </p:cNvCxnSpPr>
          <p:nvPr/>
        </p:nvCxnSpPr>
        <p:spPr>
          <a:xfrm>
            <a:off x="3749758" y="3874426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DC5D66D0-C777-4922-A1D7-73885A7F5FFC}"/>
              </a:ext>
            </a:extLst>
          </p:cNvPr>
          <p:cNvSpPr txBox="1"/>
          <p:nvPr/>
        </p:nvSpPr>
        <p:spPr>
          <a:xfrm>
            <a:off x="4246285" y="3063413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DB5B36"/>
                </a:solidFill>
              </a:rPr>
              <a:t>M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327F756-BEBE-464E-9B9A-49AF096B3590}"/>
              </a:ext>
            </a:extLst>
          </p:cNvPr>
          <p:cNvCxnSpPr/>
          <p:nvPr/>
        </p:nvCxnSpPr>
        <p:spPr>
          <a:xfrm>
            <a:off x="2729132" y="3713871"/>
            <a:ext cx="675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B0B8215-FF2B-409D-9B5A-BEB11D7973CE}"/>
              </a:ext>
            </a:extLst>
          </p:cNvPr>
          <p:cNvCxnSpPr>
            <a:cxnSpLocks/>
          </p:cNvCxnSpPr>
          <p:nvPr/>
        </p:nvCxnSpPr>
        <p:spPr>
          <a:xfrm>
            <a:off x="1007165" y="3525078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9BB705F-7969-4899-89CD-AB6F4727E982}"/>
              </a:ext>
            </a:extLst>
          </p:cNvPr>
          <p:cNvCxnSpPr>
            <a:cxnSpLocks/>
          </p:cNvCxnSpPr>
          <p:nvPr/>
        </p:nvCxnSpPr>
        <p:spPr>
          <a:xfrm>
            <a:off x="1007165" y="3874426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818EE836-CBE8-4FD3-89CD-299EF5816955}"/>
              </a:ext>
            </a:extLst>
          </p:cNvPr>
          <p:cNvSpPr txBox="1"/>
          <p:nvPr/>
        </p:nvSpPr>
        <p:spPr>
          <a:xfrm>
            <a:off x="1446931" y="3809173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DB5B36"/>
                </a:solidFill>
              </a:rPr>
              <a:t>M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FAC863A-A41A-4FF2-9721-FFB56D280F8E}"/>
              </a:ext>
            </a:extLst>
          </p:cNvPr>
          <p:cNvCxnSpPr>
            <a:cxnSpLocks/>
          </p:cNvCxnSpPr>
          <p:nvPr/>
        </p:nvCxnSpPr>
        <p:spPr>
          <a:xfrm>
            <a:off x="6592147" y="4986581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7C8407D8-3001-482A-8327-16DEBA7EBD4C}"/>
              </a:ext>
            </a:extLst>
          </p:cNvPr>
          <p:cNvCxnSpPr>
            <a:cxnSpLocks/>
          </p:cNvCxnSpPr>
          <p:nvPr/>
        </p:nvCxnSpPr>
        <p:spPr>
          <a:xfrm>
            <a:off x="6592147" y="5335929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B15D5C8-464E-4CEF-A4CF-8AD2857F925A}"/>
              </a:ext>
            </a:extLst>
          </p:cNvPr>
          <p:cNvCxnSpPr>
            <a:cxnSpLocks/>
          </p:cNvCxnSpPr>
          <p:nvPr/>
        </p:nvCxnSpPr>
        <p:spPr>
          <a:xfrm>
            <a:off x="9293749" y="3458925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B6BDE24A-2CA2-4FDD-B2E6-0E2D0C5EFA90}"/>
              </a:ext>
            </a:extLst>
          </p:cNvPr>
          <p:cNvCxnSpPr>
            <a:cxnSpLocks/>
          </p:cNvCxnSpPr>
          <p:nvPr/>
        </p:nvCxnSpPr>
        <p:spPr>
          <a:xfrm>
            <a:off x="9293749" y="3808273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BA2C1870-EA75-4CF8-839D-4C9007D2850F}"/>
              </a:ext>
            </a:extLst>
          </p:cNvPr>
          <p:cNvSpPr txBox="1"/>
          <p:nvPr/>
        </p:nvSpPr>
        <p:spPr>
          <a:xfrm>
            <a:off x="4240121" y="380917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DB5B36"/>
                </a:solidFill>
              </a:rPr>
              <a:t>M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56B8EE7-3A6D-459B-B3EC-1D6962645A4F}"/>
              </a:ext>
            </a:extLst>
          </p:cNvPr>
          <p:cNvSpPr txBox="1"/>
          <p:nvPr/>
        </p:nvSpPr>
        <p:spPr>
          <a:xfrm>
            <a:off x="9790276" y="306341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DB5B36"/>
                </a:solidFill>
              </a:rPr>
              <a:t>M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6BE64EA-3652-4793-9E65-B70765AD5D4B}"/>
              </a:ext>
            </a:extLst>
          </p:cNvPr>
          <p:cNvCxnSpPr/>
          <p:nvPr/>
        </p:nvCxnSpPr>
        <p:spPr>
          <a:xfrm>
            <a:off x="8285752" y="3670043"/>
            <a:ext cx="675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44F9882-87A0-41ED-9D8B-51FE67F68EF5}"/>
              </a:ext>
            </a:extLst>
          </p:cNvPr>
          <p:cNvCxnSpPr>
            <a:cxnSpLocks/>
          </p:cNvCxnSpPr>
          <p:nvPr/>
        </p:nvCxnSpPr>
        <p:spPr>
          <a:xfrm>
            <a:off x="6539167" y="3457480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AF1F8B33-1E70-4943-B22F-E2A4E9CDD74E}"/>
              </a:ext>
            </a:extLst>
          </p:cNvPr>
          <p:cNvCxnSpPr>
            <a:cxnSpLocks/>
          </p:cNvCxnSpPr>
          <p:nvPr/>
        </p:nvCxnSpPr>
        <p:spPr>
          <a:xfrm>
            <a:off x="6539167" y="3806828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A321FF52-2D59-44FC-8B5C-4877586FD572}"/>
              </a:ext>
            </a:extLst>
          </p:cNvPr>
          <p:cNvSpPr txBox="1"/>
          <p:nvPr/>
        </p:nvSpPr>
        <p:spPr>
          <a:xfrm>
            <a:off x="9825103" y="529556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DB5B36"/>
                </a:solidFill>
              </a:rPr>
              <a:t>M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CF602D2-ACA2-4F57-8A41-E964A7DDF2AF}"/>
              </a:ext>
            </a:extLst>
          </p:cNvPr>
          <p:cNvCxnSpPr>
            <a:cxnSpLocks/>
          </p:cNvCxnSpPr>
          <p:nvPr/>
        </p:nvCxnSpPr>
        <p:spPr>
          <a:xfrm>
            <a:off x="6549184" y="4986581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860B541B-7B5F-4186-B4F0-59ED71E29C28}"/>
              </a:ext>
            </a:extLst>
          </p:cNvPr>
          <p:cNvCxnSpPr>
            <a:cxnSpLocks/>
          </p:cNvCxnSpPr>
          <p:nvPr/>
        </p:nvCxnSpPr>
        <p:spPr>
          <a:xfrm>
            <a:off x="6549184" y="5335929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15DC558-ACEB-4221-9E92-90B045FCFE26}"/>
              </a:ext>
            </a:extLst>
          </p:cNvPr>
          <p:cNvCxnSpPr>
            <a:cxnSpLocks/>
          </p:cNvCxnSpPr>
          <p:nvPr/>
        </p:nvCxnSpPr>
        <p:spPr>
          <a:xfrm>
            <a:off x="9293749" y="4986581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E30F1804-51AE-48D1-9362-921ADAC34E98}"/>
              </a:ext>
            </a:extLst>
          </p:cNvPr>
          <p:cNvCxnSpPr>
            <a:cxnSpLocks/>
          </p:cNvCxnSpPr>
          <p:nvPr/>
        </p:nvCxnSpPr>
        <p:spPr>
          <a:xfrm>
            <a:off x="9293749" y="5335929"/>
            <a:ext cx="144061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489B0F6-0A9E-4117-B9CA-B611C19474D2}"/>
              </a:ext>
            </a:extLst>
          </p:cNvPr>
          <p:cNvCxnSpPr/>
          <p:nvPr/>
        </p:nvCxnSpPr>
        <p:spPr>
          <a:xfrm>
            <a:off x="8285752" y="5130738"/>
            <a:ext cx="675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C462B0F6-8962-4E87-B041-A0EB9DE4945F}"/>
              </a:ext>
            </a:extLst>
          </p:cNvPr>
          <p:cNvSpPr txBox="1"/>
          <p:nvPr/>
        </p:nvSpPr>
        <p:spPr>
          <a:xfrm>
            <a:off x="7148786" y="380682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?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1D6D8AD-B82F-4D78-A2EF-6A3C60CC1FDE}"/>
              </a:ext>
            </a:extLst>
          </p:cNvPr>
          <p:cNvSpPr txBox="1"/>
          <p:nvPr/>
        </p:nvSpPr>
        <p:spPr>
          <a:xfrm>
            <a:off x="9885215" y="380373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?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FBA5535-39ED-4370-91E8-48C30CA29D86}"/>
              </a:ext>
            </a:extLst>
          </p:cNvPr>
          <p:cNvSpPr txBox="1"/>
          <p:nvPr/>
        </p:nvSpPr>
        <p:spPr>
          <a:xfrm>
            <a:off x="7193819" y="456474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?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081207B-E9B9-4CC3-9141-C5C0A45B841E}"/>
              </a:ext>
            </a:extLst>
          </p:cNvPr>
          <p:cNvSpPr txBox="1"/>
          <p:nvPr/>
        </p:nvSpPr>
        <p:spPr>
          <a:xfrm>
            <a:off x="9930248" y="456165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403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Introduction - DNMTs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368AB-32AA-4B0A-9DA3-C3C1A640E8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Processivity</a:t>
            </a:r>
            <a:endParaRPr lang="en-US" noProof="0" dirty="0"/>
          </a:p>
          <a:p>
            <a:r>
              <a:rPr lang="en-US" noProof="0" dirty="0"/>
              <a:t>High: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844C569-CBB9-4B5C-BDCA-63783ECC3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noProof="0" dirty="0"/>
          </a:p>
          <a:p>
            <a:r>
              <a:rPr lang="en-US" dirty="0"/>
              <a:t>Low</a:t>
            </a:r>
            <a:r>
              <a:rPr lang="en-US" noProof="0" dirty="0"/>
              <a:t>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7D02611-C87E-46B0-9AF2-C0E6259E9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10" y="3429000"/>
            <a:ext cx="5045379" cy="2177205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4167709-C9E5-4F94-A035-74909D614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543" y="3094209"/>
            <a:ext cx="5086257" cy="284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6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Methods – Markov Chain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368AB-32AA-4B0A-9DA3-C3C1A640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ρ – Dissociation probability</a:t>
            </a:r>
          </a:p>
          <a:p>
            <a:pPr marL="0" indent="0">
              <a:buNone/>
            </a:pPr>
            <a:endParaRPr lang="en-US" sz="2400" noProof="0" dirty="0"/>
          </a:p>
          <a:p>
            <a:pPr marL="0" indent="0">
              <a:buNone/>
            </a:pPr>
            <a:r>
              <a:rPr lang="en-US" sz="2400" noProof="0" dirty="0"/>
              <a:t>DNMT</a:t>
            </a:r>
          </a:p>
          <a:p>
            <a:pPr marL="0" indent="0">
              <a:buNone/>
            </a:pPr>
            <a:r>
              <a:rPr lang="en-US" sz="2400" dirty="0"/>
              <a:t>N</a:t>
            </a:r>
            <a:r>
              <a:rPr lang="en-US" sz="2400" noProof="0" dirty="0" err="1"/>
              <a:t>ot</a:t>
            </a:r>
            <a:r>
              <a:rPr lang="en-US" sz="2400" noProof="0" dirty="0"/>
              <a:t> bound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sz="2400" noProof="0" dirty="0"/>
              <a:t>DNMT</a:t>
            </a:r>
          </a:p>
          <a:p>
            <a:pPr marL="0" indent="0">
              <a:buNone/>
            </a:pPr>
            <a:r>
              <a:rPr lang="en-US" sz="2400" dirty="0"/>
              <a:t>B</a:t>
            </a:r>
            <a:r>
              <a:rPr lang="en-US" sz="2400" noProof="0" dirty="0" err="1"/>
              <a:t>ound</a:t>
            </a:r>
            <a:endParaRPr lang="en-US" sz="2400" noProof="0" dirty="0"/>
          </a:p>
          <a:p>
            <a:pPr marL="0" indent="0">
              <a:buNone/>
            </a:pPr>
            <a:endParaRPr lang="en-US" sz="1100" noProof="0" dirty="0"/>
          </a:p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noProof="0" dirty="0" err="1"/>
              <a:t>osition</a:t>
            </a:r>
            <a:r>
              <a:rPr lang="en-US" noProof="0" dirty="0"/>
              <a:t>	       1				     2				     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EF7602-17DE-4F5E-8518-9A9364264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957" y="2877520"/>
            <a:ext cx="1025874" cy="8297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DB19505-A632-451D-B28D-E3FAD820D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957" y="4189615"/>
            <a:ext cx="1025874" cy="829751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0C90AF8-7B11-4BBA-8DA7-C8D668C7FB20}"/>
              </a:ext>
            </a:extLst>
          </p:cNvPr>
          <p:cNvCxnSpPr>
            <a:cxnSpLocks/>
          </p:cNvCxnSpPr>
          <p:nvPr/>
        </p:nvCxnSpPr>
        <p:spPr>
          <a:xfrm>
            <a:off x="2538997" y="4804747"/>
            <a:ext cx="1887793" cy="0"/>
          </a:xfrm>
          <a:prstGeom prst="line">
            <a:avLst/>
          </a:prstGeom>
          <a:ln w="88900">
            <a:solidFill>
              <a:schemeClr val="tx1">
                <a:alpha val="8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F573B650-1739-4F9D-818F-C610A578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58" y="2877520"/>
            <a:ext cx="1025874" cy="82975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04440F6-3DB1-407A-B6BE-BC56DB7F4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58" y="4189615"/>
            <a:ext cx="1025874" cy="829751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836D860-C1A4-4AA6-94B0-81601E737E4B}"/>
              </a:ext>
            </a:extLst>
          </p:cNvPr>
          <p:cNvCxnSpPr>
            <a:cxnSpLocks/>
          </p:cNvCxnSpPr>
          <p:nvPr/>
        </p:nvCxnSpPr>
        <p:spPr>
          <a:xfrm>
            <a:off x="5927898" y="4804747"/>
            <a:ext cx="1887793" cy="0"/>
          </a:xfrm>
          <a:prstGeom prst="line">
            <a:avLst/>
          </a:prstGeom>
          <a:ln w="88900">
            <a:solidFill>
              <a:schemeClr val="tx1">
                <a:alpha val="8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F5C36AE0-B1CC-47B4-A85B-0D1B2558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249" y="2877520"/>
            <a:ext cx="1025874" cy="82975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B56546F-5727-4BAB-852D-53D90501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249" y="4189615"/>
            <a:ext cx="1025874" cy="829751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9D0D105-6B41-429A-BD5F-261D3C6E7F5B}"/>
              </a:ext>
            </a:extLst>
          </p:cNvPr>
          <p:cNvCxnSpPr>
            <a:cxnSpLocks/>
          </p:cNvCxnSpPr>
          <p:nvPr/>
        </p:nvCxnSpPr>
        <p:spPr>
          <a:xfrm>
            <a:off x="9581289" y="4804747"/>
            <a:ext cx="1887793" cy="0"/>
          </a:xfrm>
          <a:prstGeom prst="line">
            <a:avLst/>
          </a:prstGeom>
          <a:ln w="88900">
            <a:solidFill>
              <a:schemeClr val="tx1">
                <a:alpha val="8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7187762-6E70-4E3C-B507-14A9FE0FE188}"/>
              </a:ext>
            </a:extLst>
          </p:cNvPr>
          <p:cNvCxnSpPr>
            <a:cxnSpLocks/>
          </p:cNvCxnSpPr>
          <p:nvPr/>
        </p:nvCxnSpPr>
        <p:spPr>
          <a:xfrm flipV="1">
            <a:off x="3524865" y="3598606"/>
            <a:ext cx="0" cy="591011"/>
          </a:xfrm>
          <a:prstGeom prst="straightConnector1">
            <a:avLst/>
          </a:prstGeom>
          <a:ln w="47625">
            <a:solidFill>
              <a:srgbClr val="DB5B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C93A28B-F522-4CA8-B7B1-FF0145EA2CC1}"/>
              </a:ext>
            </a:extLst>
          </p:cNvPr>
          <p:cNvSpPr txBox="1"/>
          <p:nvPr/>
        </p:nvSpPr>
        <p:spPr>
          <a:xfrm>
            <a:off x="3524865" y="3616175"/>
            <a:ext cx="377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rgbClr val="DB5B36"/>
                </a:solidFill>
              </a:rPr>
              <a:t>ρ</a:t>
            </a:r>
            <a:endParaRPr lang="de-DE" sz="2800" dirty="0">
              <a:solidFill>
                <a:srgbClr val="DB5B36"/>
              </a:solidFill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9658C80-FEA9-4E32-84B1-786022D38498}"/>
              </a:ext>
            </a:extLst>
          </p:cNvPr>
          <p:cNvCxnSpPr>
            <a:cxnSpLocks/>
          </p:cNvCxnSpPr>
          <p:nvPr/>
        </p:nvCxnSpPr>
        <p:spPr>
          <a:xfrm flipV="1">
            <a:off x="6922791" y="3580598"/>
            <a:ext cx="0" cy="591011"/>
          </a:xfrm>
          <a:prstGeom prst="straightConnector1">
            <a:avLst/>
          </a:prstGeom>
          <a:ln w="47625">
            <a:solidFill>
              <a:srgbClr val="DB5B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A7D081F-C971-4271-80C0-B790F08F4B32}"/>
              </a:ext>
            </a:extLst>
          </p:cNvPr>
          <p:cNvSpPr txBox="1"/>
          <p:nvPr/>
        </p:nvSpPr>
        <p:spPr>
          <a:xfrm>
            <a:off x="6922420" y="3580598"/>
            <a:ext cx="377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rgbClr val="DB5B36"/>
                </a:solidFill>
              </a:rPr>
              <a:t>ρ</a:t>
            </a:r>
            <a:endParaRPr lang="de-DE" sz="2800" dirty="0">
              <a:solidFill>
                <a:srgbClr val="DB5B36"/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6CD3707-1E1A-40E4-86EC-DA01E164F89A}"/>
              </a:ext>
            </a:extLst>
          </p:cNvPr>
          <p:cNvCxnSpPr>
            <a:cxnSpLocks/>
          </p:cNvCxnSpPr>
          <p:nvPr/>
        </p:nvCxnSpPr>
        <p:spPr>
          <a:xfrm flipV="1">
            <a:off x="10571887" y="3598606"/>
            <a:ext cx="0" cy="591011"/>
          </a:xfrm>
          <a:prstGeom prst="straightConnector1">
            <a:avLst/>
          </a:prstGeom>
          <a:ln w="47625">
            <a:solidFill>
              <a:srgbClr val="DB5B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7113B7B8-CB97-444E-95C7-6FE22D732D2A}"/>
              </a:ext>
            </a:extLst>
          </p:cNvPr>
          <p:cNvSpPr txBox="1"/>
          <p:nvPr/>
        </p:nvSpPr>
        <p:spPr>
          <a:xfrm>
            <a:off x="10573520" y="3616175"/>
            <a:ext cx="377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rgbClr val="DB5B36"/>
                </a:solidFill>
              </a:rPr>
              <a:t>ρ</a:t>
            </a:r>
            <a:endParaRPr lang="de-DE" sz="2800" dirty="0">
              <a:solidFill>
                <a:srgbClr val="DB5B36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6DA011E-DA6C-416B-B2F1-0558CD4C5788}"/>
              </a:ext>
            </a:extLst>
          </p:cNvPr>
          <p:cNvCxnSpPr>
            <a:cxnSpLocks/>
          </p:cNvCxnSpPr>
          <p:nvPr/>
        </p:nvCxnSpPr>
        <p:spPr>
          <a:xfrm flipV="1">
            <a:off x="3995831" y="4586748"/>
            <a:ext cx="2363027" cy="1"/>
          </a:xfrm>
          <a:prstGeom prst="straightConnector1">
            <a:avLst/>
          </a:prstGeom>
          <a:ln w="47625">
            <a:solidFill>
              <a:srgbClr val="DB5B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55491A0-6872-4E21-AB4D-CCFCB0EA2FDB}"/>
              </a:ext>
            </a:extLst>
          </p:cNvPr>
          <p:cNvSpPr txBox="1"/>
          <p:nvPr/>
        </p:nvSpPr>
        <p:spPr>
          <a:xfrm>
            <a:off x="4782712" y="4001294"/>
            <a:ext cx="66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DB5B36"/>
                </a:solidFill>
              </a:rPr>
              <a:t>1-</a:t>
            </a:r>
            <a:r>
              <a:rPr lang="el-GR" sz="2800" dirty="0">
                <a:solidFill>
                  <a:srgbClr val="DB5B36"/>
                </a:solidFill>
              </a:rPr>
              <a:t>ρ</a:t>
            </a:r>
            <a:endParaRPr lang="de-DE" sz="2800" dirty="0">
              <a:solidFill>
                <a:srgbClr val="DB5B36"/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35578C4-95A9-495F-BCB3-1770281C74F6}"/>
              </a:ext>
            </a:extLst>
          </p:cNvPr>
          <p:cNvCxnSpPr>
            <a:cxnSpLocks/>
          </p:cNvCxnSpPr>
          <p:nvPr/>
        </p:nvCxnSpPr>
        <p:spPr>
          <a:xfrm flipV="1">
            <a:off x="7478190" y="4586748"/>
            <a:ext cx="2363027" cy="1"/>
          </a:xfrm>
          <a:prstGeom prst="straightConnector1">
            <a:avLst/>
          </a:prstGeom>
          <a:ln w="47625">
            <a:solidFill>
              <a:srgbClr val="DB5B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C2352FD-A2F5-4681-801D-8D25744EEC4C}"/>
              </a:ext>
            </a:extLst>
          </p:cNvPr>
          <p:cNvSpPr txBox="1"/>
          <p:nvPr/>
        </p:nvSpPr>
        <p:spPr>
          <a:xfrm>
            <a:off x="8265071" y="4001294"/>
            <a:ext cx="66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DB5B36"/>
                </a:solidFill>
              </a:rPr>
              <a:t>1-</a:t>
            </a:r>
            <a:r>
              <a:rPr lang="el-GR" sz="2800" dirty="0">
                <a:solidFill>
                  <a:srgbClr val="DB5B36"/>
                </a:solidFill>
              </a:rPr>
              <a:t>ρ</a:t>
            </a:r>
            <a:endParaRPr lang="de-DE" sz="2800" dirty="0">
              <a:solidFill>
                <a:srgbClr val="DB5B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5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47000">
              <a:schemeClr val="accent2">
                <a:alpha val="21000"/>
                <a:lumMod val="0"/>
                <a:lumOff val="100000"/>
              </a:schemeClr>
            </a:gs>
            <a:gs pos="91000">
              <a:schemeClr val="accent2">
                <a:lumMod val="23000"/>
                <a:lumOff val="77000"/>
              </a:schemeClr>
            </a:gs>
            <a:gs pos="100000">
              <a:schemeClr val="accent2">
                <a:lumMod val="82000"/>
                <a:lumOff val="1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0804-9174-4698-A5B8-F8429824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noProof="0" dirty="0">
                <a:solidFill>
                  <a:srgbClr val="DB5B36"/>
                </a:solidFill>
              </a:rPr>
              <a:t>Methods – Markov Chain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E368AB-32AA-4B0A-9DA3-C3C1A640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τ – Association probability</a:t>
            </a:r>
          </a:p>
          <a:p>
            <a:pPr marL="0" indent="0">
              <a:buNone/>
            </a:pPr>
            <a:endParaRPr lang="en-US" sz="2400" noProof="0" dirty="0"/>
          </a:p>
          <a:p>
            <a:pPr marL="0" indent="0">
              <a:buNone/>
            </a:pPr>
            <a:r>
              <a:rPr lang="en-US" sz="2400" noProof="0" dirty="0"/>
              <a:t>DNMT</a:t>
            </a:r>
          </a:p>
          <a:p>
            <a:pPr marL="0" indent="0">
              <a:buNone/>
            </a:pPr>
            <a:r>
              <a:rPr lang="en-US" sz="2400" dirty="0"/>
              <a:t>N</a:t>
            </a:r>
            <a:r>
              <a:rPr lang="en-US" sz="2400" noProof="0" dirty="0" err="1"/>
              <a:t>ot</a:t>
            </a:r>
            <a:r>
              <a:rPr lang="en-US" sz="2400" noProof="0" dirty="0"/>
              <a:t> bound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sz="2400" noProof="0" dirty="0"/>
              <a:t>DNMT</a:t>
            </a:r>
          </a:p>
          <a:p>
            <a:pPr marL="0" indent="0">
              <a:buNone/>
            </a:pPr>
            <a:r>
              <a:rPr lang="en-US" sz="2400" dirty="0"/>
              <a:t>B</a:t>
            </a:r>
            <a:r>
              <a:rPr lang="en-US" sz="2400" noProof="0" dirty="0" err="1"/>
              <a:t>ound</a:t>
            </a:r>
            <a:endParaRPr lang="en-US" sz="2400" noProof="0" dirty="0"/>
          </a:p>
          <a:p>
            <a:pPr marL="0" indent="0">
              <a:buNone/>
            </a:pPr>
            <a:endParaRPr lang="en-US" sz="1100" noProof="0" dirty="0"/>
          </a:p>
          <a:p>
            <a:pPr marL="0" indent="0">
              <a:buNone/>
            </a:pPr>
            <a:r>
              <a:rPr lang="en-US" sz="2400" dirty="0"/>
              <a:t>P</a:t>
            </a:r>
            <a:r>
              <a:rPr lang="en-US" sz="2400" noProof="0" dirty="0" err="1"/>
              <a:t>osition</a:t>
            </a:r>
            <a:r>
              <a:rPr lang="en-US" noProof="0" dirty="0"/>
              <a:t>	       1				     2				     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EF7602-17DE-4F5E-8518-9A9364264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957" y="2877520"/>
            <a:ext cx="1025874" cy="8297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DB19505-A632-451D-B28D-E3FAD820D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957" y="4189615"/>
            <a:ext cx="1025874" cy="829751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0C90AF8-7B11-4BBA-8DA7-C8D668C7FB20}"/>
              </a:ext>
            </a:extLst>
          </p:cNvPr>
          <p:cNvCxnSpPr>
            <a:cxnSpLocks/>
          </p:cNvCxnSpPr>
          <p:nvPr/>
        </p:nvCxnSpPr>
        <p:spPr>
          <a:xfrm>
            <a:off x="2538997" y="4804747"/>
            <a:ext cx="1887793" cy="0"/>
          </a:xfrm>
          <a:prstGeom prst="line">
            <a:avLst/>
          </a:prstGeom>
          <a:ln w="88900">
            <a:solidFill>
              <a:schemeClr val="tx1">
                <a:alpha val="8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F573B650-1739-4F9D-818F-C610A578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58" y="2877520"/>
            <a:ext cx="1025874" cy="82975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04440F6-3DB1-407A-B6BE-BC56DB7F4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58" y="4189615"/>
            <a:ext cx="1025874" cy="829751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836D860-C1A4-4AA6-94B0-81601E737E4B}"/>
              </a:ext>
            </a:extLst>
          </p:cNvPr>
          <p:cNvCxnSpPr>
            <a:cxnSpLocks/>
          </p:cNvCxnSpPr>
          <p:nvPr/>
        </p:nvCxnSpPr>
        <p:spPr>
          <a:xfrm>
            <a:off x="5927898" y="4804747"/>
            <a:ext cx="1887793" cy="0"/>
          </a:xfrm>
          <a:prstGeom prst="line">
            <a:avLst/>
          </a:prstGeom>
          <a:ln w="88900">
            <a:solidFill>
              <a:schemeClr val="tx1">
                <a:alpha val="8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F5C36AE0-B1CC-47B4-A85B-0D1B2558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249" y="2877520"/>
            <a:ext cx="1025874" cy="82975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B56546F-5727-4BAB-852D-53D90501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249" y="4189615"/>
            <a:ext cx="1025874" cy="829751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9D0D105-6B41-429A-BD5F-261D3C6E7F5B}"/>
              </a:ext>
            </a:extLst>
          </p:cNvPr>
          <p:cNvCxnSpPr>
            <a:cxnSpLocks/>
          </p:cNvCxnSpPr>
          <p:nvPr/>
        </p:nvCxnSpPr>
        <p:spPr>
          <a:xfrm>
            <a:off x="9581289" y="4804747"/>
            <a:ext cx="1887793" cy="0"/>
          </a:xfrm>
          <a:prstGeom prst="line">
            <a:avLst/>
          </a:prstGeom>
          <a:ln w="88900">
            <a:solidFill>
              <a:schemeClr val="tx1">
                <a:alpha val="8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7187762-6E70-4E3C-B507-14A9FE0FE18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95831" y="3292396"/>
            <a:ext cx="2537704" cy="1014133"/>
          </a:xfrm>
          <a:prstGeom prst="straightConnector1">
            <a:avLst/>
          </a:prstGeom>
          <a:ln w="47625">
            <a:solidFill>
              <a:srgbClr val="DB5B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C93A28B-F522-4CA8-B7B1-FF0145EA2CC1}"/>
              </a:ext>
            </a:extLst>
          </p:cNvPr>
          <p:cNvSpPr txBox="1"/>
          <p:nvPr/>
        </p:nvSpPr>
        <p:spPr>
          <a:xfrm>
            <a:off x="5411246" y="3449174"/>
            <a:ext cx="377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rgbClr val="DB5B36"/>
                </a:solidFill>
              </a:rPr>
              <a:t>τ</a:t>
            </a:r>
            <a:endParaRPr lang="de-DE" sz="2800" dirty="0">
              <a:solidFill>
                <a:srgbClr val="DB5B36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606C2EE-08DB-4390-A5B5-B55205F94728}"/>
              </a:ext>
            </a:extLst>
          </p:cNvPr>
          <p:cNvCxnSpPr>
            <a:cxnSpLocks/>
          </p:cNvCxnSpPr>
          <p:nvPr/>
        </p:nvCxnSpPr>
        <p:spPr>
          <a:xfrm>
            <a:off x="7429638" y="3292396"/>
            <a:ext cx="2712951" cy="1014133"/>
          </a:xfrm>
          <a:prstGeom prst="straightConnector1">
            <a:avLst/>
          </a:prstGeom>
          <a:ln w="47625">
            <a:solidFill>
              <a:srgbClr val="DB5B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9D233811-07B6-497D-9115-274F09588724}"/>
              </a:ext>
            </a:extLst>
          </p:cNvPr>
          <p:cNvSpPr txBox="1"/>
          <p:nvPr/>
        </p:nvSpPr>
        <p:spPr>
          <a:xfrm>
            <a:off x="8441482" y="2771087"/>
            <a:ext cx="67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DB5B36"/>
                </a:solidFill>
              </a:rPr>
              <a:t>1-</a:t>
            </a:r>
            <a:r>
              <a:rPr lang="el-GR" sz="2800" dirty="0">
                <a:solidFill>
                  <a:srgbClr val="DB5B36"/>
                </a:solidFill>
              </a:rPr>
              <a:t>τ</a:t>
            </a:r>
            <a:endParaRPr lang="de-DE" sz="2800" dirty="0">
              <a:solidFill>
                <a:srgbClr val="DB5B36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B0B7D3F-CD52-42C0-BEF8-88AB01EF2BBD}"/>
              </a:ext>
            </a:extLst>
          </p:cNvPr>
          <p:cNvCxnSpPr>
            <a:cxnSpLocks/>
          </p:cNvCxnSpPr>
          <p:nvPr/>
        </p:nvCxnSpPr>
        <p:spPr>
          <a:xfrm>
            <a:off x="3995831" y="3276242"/>
            <a:ext cx="2363027" cy="0"/>
          </a:xfrm>
          <a:prstGeom prst="straightConnector1">
            <a:avLst/>
          </a:prstGeom>
          <a:ln w="47625">
            <a:solidFill>
              <a:srgbClr val="DB5B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325D85A5-A01E-49C4-96C2-41B6F7587E80}"/>
              </a:ext>
            </a:extLst>
          </p:cNvPr>
          <p:cNvSpPr txBox="1"/>
          <p:nvPr/>
        </p:nvSpPr>
        <p:spPr>
          <a:xfrm>
            <a:off x="9033081" y="3449174"/>
            <a:ext cx="377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rgbClr val="DB5B36"/>
                </a:solidFill>
              </a:rPr>
              <a:t>τ</a:t>
            </a:r>
            <a:endParaRPr lang="de-DE" sz="2800" dirty="0">
              <a:solidFill>
                <a:srgbClr val="DB5B36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2226777-0369-4D33-AB91-EDF71044682D}"/>
              </a:ext>
            </a:extLst>
          </p:cNvPr>
          <p:cNvSpPr txBox="1"/>
          <p:nvPr/>
        </p:nvSpPr>
        <p:spPr>
          <a:xfrm>
            <a:off x="4894302" y="2769979"/>
            <a:ext cx="67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DB5B36"/>
                </a:solidFill>
              </a:rPr>
              <a:t>1-</a:t>
            </a:r>
            <a:r>
              <a:rPr lang="el-GR" sz="2800" dirty="0">
                <a:solidFill>
                  <a:srgbClr val="DB5B36"/>
                </a:solidFill>
              </a:rPr>
              <a:t>τ</a:t>
            </a:r>
            <a:endParaRPr lang="de-DE" sz="2800" dirty="0">
              <a:solidFill>
                <a:srgbClr val="DB5B36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027B8D9-748A-498B-9A5C-6ABD9DC94F29}"/>
              </a:ext>
            </a:extLst>
          </p:cNvPr>
          <p:cNvCxnSpPr>
            <a:cxnSpLocks/>
          </p:cNvCxnSpPr>
          <p:nvPr/>
        </p:nvCxnSpPr>
        <p:spPr>
          <a:xfrm>
            <a:off x="7447944" y="3276242"/>
            <a:ext cx="2564305" cy="0"/>
          </a:xfrm>
          <a:prstGeom prst="straightConnector1">
            <a:avLst/>
          </a:prstGeom>
          <a:ln w="47625">
            <a:solidFill>
              <a:srgbClr val="DB5B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002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enutzerdefiniert 3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D53E13"/>
      </a:accent1>
      <a:accent2>
        <a:srgbClr val="F5C0A4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1345</Words>
  <Application>Microsoft Office PowerPoint</Application>
  <PresentationFormat>Breitbild</PresentationFormat>
  <Paragraphs>369</Paragraphs>
  <Slides>27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Trebuchet MS</vt:lpstr>
      <vt:lpstr>Wingdings 3</vt:lpstr>
      <vt:lpstr>Facette</vt:lpstr>
      <vt:lpstr>Office</vt:lpstr>
      <vt:lpstr>Design and calibration of stochastic models for DNA methylation patterns</vt:lpstr>
      <vt:lpstr>Overview</vt:lpstr>
      <vt:lpstr>Introduction – Epigenetics</vt:lpstr>
      <vt:lpstr>Introduction - Methylation</vt:lpstr>
      <vt:lpstr>Introduction - Methylation</vt:lpstr>
      <vt:lpstr>Introduction - DNMTs</vt:lpstr>
      <vt:lpstr>Introduction - DNMTs</vt:lpstr>
      <vt:lpstr>Methods – Markov Chain</vt:lpstr>
      <vt:lpstr>Methods – Markov Chain</vt:lpstr>
      <vt:lpstr>Methods – Markov Chain</vt:lpstr>
      <vt:lpstr>Methods - MCMC</vt:lpstr>
      <vt:lpstr>Methods - MCMC</vt:lpstr>
      <vt:lpstr>Methods – MCMC</vt:lpstr>
      <vt:lpstr>Results - MCMC</vt:lpstr>
      <vt:lpstr>Results - MCMC</vt:lpstr>
      <vt:lpstr>Methods - MLE</vt:lpstr>
      <vt:lpstr>Results - MLE</vt:lpstr>
      <vt:lpstr>Results - MLE</vt:lpstr>
      <vt:lpstr>Methods - ABC</vt:lpstr>
      <vt:lpstr>Methods - ABC</vt:lpstr>
      <vt:lpstr>Methods - ABC</vt:lpstr>
      <vt:lpstr>Methods - ABC</vt:lpstr>
      <vt:lpstr>Methods - ABC</vt:lpstr>
      <vt:lpstr>Outlook</vt:lpstr>
      <vt:lpstr>References</vt:lpstr>
      <vt:lpstr>Pictorial sources</vt:lpstr>
      <vt:lpstr>Thank you!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</dc:creator>
  <cp:lastModifiedBy>Andrea vergessen</cp:lastModifiedBy>
  <cp:revision>169</cp:revision>
  <dcterms:created xsi:type="dcterms:W3CDTF">2018-08-01T19:00:12Z</dcterms:created>
  <dcterms:modified xsi:type="dcterms:W3CDTF">2018-08-30T15:14:46Z</dcterms:modified>
</cp:coreProperties>
</file>