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72" r:id="rId9"/>
    <p:sldId id="264" r:id="rId10"/>
    <p:sldId id="271" r:id="rId11"/>
    <p:sldId id="266" r:id="rId12"/>
    <p:sldId id="265" r:id="rId13"/>
    <p:sldId id="267" r:id="rId14"/>
    <p:sldId id="274" r:id="rId15"/>
    <p:sldId id="273" r:id="rId16"/>
    <p:sldId id="268" r:id="rId17"/>
    <p:sldId id="269" r:id="rId18"/>
    <p:sldId id="270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8853D81-39D7-46BB-8A91-DCF096CD3B27}">
          <p14:sldIdLst>
            <p14:sldId id="256"/>
          </p14:sldIdLst>
        </p14:section>
        <p14:section name="Untitled Section" id="{184D6318-8E21-4900-9A51-CBCBAAC8AC72}">
          <p14:sldIdLst>
            <p14:sldId id="257"/>
            <p14:sldId id="259"/>
            <p14:sldId id="260"/>
            <p14:sldId id="261"/>
            <p14:sldId id="262"/>
            <p14:sldId id="263"/>
            <p14:sldId id="272"/>
            <p14:sldId id="264"/>
            <p14:sldId id="271"/>
            <p14:sldId id="266"/>
            <p14:sldId id="265"/>
            <p14:sldId id="267"/>
            <p14:sldId id="274"/>
            <p14:sldId id="273"/>
            <p14:sldId id="268"/>
            <p14:sldId id="269"/>
            <p14:sldId id="27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2050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469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24200" y="2743200"/>
            <a:ext cx="472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u="sng" dirty="0" smtClean="0"/>
              <a:t>Boosting</a:t>
            </a:r>
            <a:r>
              <a:rPr lang="en-IN" sz="3600" dirty="0" smtClean="0"/>
              <a:t> </a:t>
            </a:r>
            <a:r>
              <a:rPr lang="en-IN" sz="3600" b="1" u="sng" dirty="0" smtClean="0"/>
              <a:t>Algorithms</a:t>
            </a:r>
            <a:endParaRPr lang="en-IN" sz="3600" b="1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6324600" y="3962400"/>
            <a:ext cx="220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 smtClean="0"/>
              <a:t>Kuppusamy</a:t>
            </a:r>
            <a:r>
              <a:rPr lang="en-IN" dirty="0" smtClean="0"/>
              <a:t> 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97544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213" y="1009650"/>
            <a:ext cx="7521575" cy="483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21159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4E6FFD6-066D-47FB-ACD0-46128944E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XG Boost - Applications</a:t>
            </a:r>
            <a:endParaRPr lang="en-IN" dirty="0"/>
          </a:p>
        </p:txBody>
      </p:sp>
      <p:sp>
        <p:nvSpPr>
          <p:cNvPr id="6" name="Rectangle 3">
            <a:extLst>
              <a:ext uri="{FF2B5EF4-FFF2-40B4-BE49-F238E27FC236}">
                <a16:creationId xmlns="" xmlns:a16="http://schemas.microsoft.com/office/drawing/2014/main" id="{8F2C95CB-A78D-44B6-B7F8-320CC6C8A0B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81000" y="2438400"/>
            <a:ext cx="7959612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Finance: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Widely used in predicting stock prices, credit scoring, and detecting fraudulent transactions.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Healthcare: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Applied in disease prediction, patient outcome forecasting, and medical image analysis.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Marketing: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Helps in customer segmentation, churn prediction, and personalized recommendation systems.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Competition Success: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Frequently used by data scientists to win machine learning competitions on platforms like Kaggle.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Retail: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Used in demand forecasting, inventory management, and optimizing supply chain processes. </a:t>
            </a:r>
          </a:p>
        </p:txBody>
      </p:sp>
    </p:spTree>
    <p:extLst>
      <p:ext uri="{BB962C8B-B14F-4D97-AF65-F5344CB8AC3E}">
        <p14:creationId xmlns:p14="http://schemas.microsoft.com/office/powerpoint/2010/main" val="1203277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869A272-1A93-448C-881A-37FF6FCC5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/>
              <a:t>XG Boost – Advantages &amp; Limitations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="" xmlns:a16="http://schemas.microsoft.com/office/drawing/2014/main" id="{DCB898D1-18EE-4F13-B9F0-560729A8886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52400" y="1907976"/>
            <a:ext cx="8513869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Advantages: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High Performance: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Fast execution and high accuracy, making it suitable for large datasets.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Regularization: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Includes built-in L1 and L2 regularization, reducing the risk of overfitting.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Flexibility: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Supports various objective functions and can be used for regression, classification.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Parallel Processing: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Efficiently handles large datasets with parallel computing, making it scalable.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Limitations: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Complexity: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Can be complex to tune and requires careful parameter optimization for best results.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Overfitting Risk: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Although mitigated by regularization, there’s still a risk of overfitting, especially small datasets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Resource Intensive: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Requires significant computational resources and memory, particularly with large datasets.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947317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22FFE3B-A83B-4448-8D72-D3159FE85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3.LG Boost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="" xmlns:a16="http://schemas.microsoft.com/office/drawing/2014/main" id="{D31F637A-EE45-4FE2-AE95-0D4FCEE90FE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6200" y="2896105"/>
            <a:ext cx="8839200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Definition: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LightGBM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(Light Gradient Boosting Machine) is a gradient boosting framework designed for high efficiency,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speed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and scalability, particularly with large datasets.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Origin: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Developed by Microsoft in 2016,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LightGBM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is part of the open-source Distributed Machine Learning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Toolkit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(DMTK) and was created to address the limitations of other gradient boosting methods.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Purpose: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LightGBM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aims to provide faster training times and lower memory usage while maintaining or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improving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model accuracy, making it ideal for large-scale data applications. </a:t>
            </a:r>
          </a:p>
        </p:txBody>
      </p:sp>
    </p:spTree>
    <p:extLst>
      <p:ext uri="{BB962C8B-B14F-4D97-AF65-F5344CB8AC3E}">
        <p14:creationId xmlns:p14="http://schemas.microsoft.com/office/powerpoint/2010/main" val="16779885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74077" y="3200400"/>
            <a:ext cx="84582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"LG Boosting" refers to the "Light Gradient Boosting Machine" algorithm, </a:t>
            </a:r>
            <a:endParaRPr lang="en-US" dirty="0" smtClean="0"/>
          </a:p>
          <a:p>
            <a:r>
              <a:rPr lang="en-US" dirty="0" smtClean="0"/>
              <a:t>which </a:t>
            </a:r>
            <a:r>
              <a:rPr lang="en-US" dirty="0"/>
              <a:t>is </a:t>
            </a:r>
            <a:r>
              <a:rPr lang="en-US" dirty="0"/>
              <a:t>a type of machine learning technique that combines multiple </a:t>
            </a:r>
            <a:endParaRPr lang="en-US" dirty="0" smtClean="0"/>
          </a:p>
          <a:p>
            <a:r>
              <a:rPr lang="en-US" dirty="0" smtClean="0"/>
              <a:t>weak </a:t>
            </a:r>
            <a:r>
              <a:rPr lang="en-US" dirty="0"/>
              <a:t>prediction models (like small decision trees) to create a stronger, </a:t>
            </a:r>
            <a:endParaRPr lang="en-US" dirty="0" smtClean="0"/>
          </a:p>
          <a:p>
            <a:r>
              <a:rPr lang="en-US" dirty="0" smtClean="0"/>
              <a:t>more </a:t>
            </a:r>
            <a:r>
              <a:rPr lang="en-US" dirty="0"/>
              <a:t>accurate prediction model by sequentially adding new trees that focus on correcting the errors of the previous ones</a:t>
            </a:r>
            <a:r>
              <a:rPr lang="en-US" dirty="0"/>
              <a:t>,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1981200" y="1828800"/>
            <a:ext cx="1462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Simple word: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603619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7513" y="1485900"/>
            <a:ext cx="5768975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378807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C8F1679-8477-4A24-8AEB-C43E33E43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LG Boost– How it works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00E338F7-6E23-480E-BFF2-3104E9F2A6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9200" y="2286000"/>
            <a:ext cx="5791200" cy="3760788"/>
          </a:xfrm>
        </p:spPr>
      </p:pic>
    </p:spTree>
    <p:extLst>
      <p:ext uri="{BB962C8B-B14F-4D97-AF65-F5344CB8AC3E}">
        <p14:creationId xmlns:p14="http://schemas.microsoft.com/office/powerpoint/2010/main" val="26886887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869A272-1A93-448C-881A-37FF6FCC5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/>
              <a:t>LG Boost – Advantages &amp; Limitations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="" xmlns:a16="http://schemas.microsoft.com/office/drawing/2014/main" id="{68CBC021-F3A7-4656-909A-739927E7638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52400" y="1888871"/>
            <a:ext cx="8600368" cy="44319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Advantages: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High Speed: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Optimized for fast training, especially with large datasets and high-dimensional data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Efficiency: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Consumes less memory and computational resources compared to other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boosting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algorithms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Scalability: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Supports distributed training, making it suitable for big data scenarios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Accuracy: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Provides competitive accuracy, particularly with large and complex datasets.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Limitations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Complexity in Tuning: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Like other boosting algorithms, it requires careful tuning of hyperparameters for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optimal performance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Sensitivity to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Overfitting</a:t>
            </a:r>
            <a: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Despite regularization, there’s a risk of overfitting, particularly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with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small datasets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Limited Interpretability: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As with most gradient boosting methods, the resulting models can be 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difficult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to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interpret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8227970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4E6FFD6-066D-47FB-ACD0-46128944E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LG Boost - Applications</a:t>
            </a:r>
            <a:endParaRPr lang="en-IN" dirty="0"/>
          </a:p>
        </p:txBody>
      </p:sp>
      <p:sp>
        <p:nvSpPr>
          <p:cNvPr id="4" name="Rectangle 2">
            <a:extLst>
              <a:ext uri="{FF2B5EF4-FFF2-40B4-BE49-F238E27FC236}">
                <a16:creationId xmlns="" xmlns:a16="http://schemas.microsoft.com/office/drawing/2014/main" id="{7ABD8B7F-891F-4081-A131-497B45AD847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02643" y="2397442"/>
            <a:ext cx="8161209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Finance: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Used in credit scoring, risk assessment, and fraud detection, thanks to its speed and accuracy with large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datasets.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E-commerce: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Applied in product recommendation systems, customer segmentation, and sales forecasting.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Healthcare: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Employed in predictive modeling for patient outcomes, disease diagnosis, and genomic data analysis.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Marketing: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Helps in predicting customer churn, optimizing marketing campaigns, and personalizing user experiences.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Technology: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Frequently used in machine learning competitions for tasks like click prediction, ranking, and anomaly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detection due to its scalability and performance. </a:t>
            </a:r>
          </a:p>
        </p:txBody>
      </p:sp>
    </p:spTree>
    <p:extLst>
      <p:ext uri="{BB962C8B-B14F-4D97-AF65-F5344CB8AC3E}">
        <p14:creationId xmlns:p14="http://schemas.microsoft.com/office/powerpoint/2010/main" val="3705929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295400" y="1752600"/>
            <a:ext cx="7086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Purpose and Types of Boosting </a:t>
            </a:r>
            <a:r>
              <a:rPr lang="en-US" b="1" dirty="0" err="1"/>
              <a:t>Algo</a:t>
            </a:r>
            <a:endParaRPr lang="en-IN" b="1" dirty="0"/>
          </a:p>
        </p:txBody>
      </p:sp>
      <p:sp>
        <p:nvSpPr>
          <p:cNvPr id="6" name="Rectangle 5"/>
          <p:cNvSpPr/>
          <p:nvPr/>
        </p:nvSpPr>
        <p:spPr>
          <a:xfrm>
            <a:off x="533400" y="2514600"/>
            <a:ext cx="8534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We need boosting algorithms to improve the accuracy of weak classifiers by combining them into a stronger model, thereby enhancing overall predictive performance.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3766038"/>
            <a:ext cx="5257800" cy="203132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 smtClean="0"/>
              <a:t>There are:</a:t>
            </a:r>
          </a:p>
          <a:p>
            <a:endParaRPr lang="en-IN" dirty="0"/>
          </a:p>
          <a:p>
            <a:r>
              <a:rPr lang="en-IN" dirty="0" smtClean="0"/>
              <a:t>Ada Boosting </a:t>
            </a:r>
          </a:p>
          <a:p>
            <a:endParaRPr lang="en-IN" dirty="0" smtClean="0"/>
          </a:p>
          <a:p>
            <a:r>
              <a:rPr lang="en-IN" dirty="0" smtClean="0"/>
              <a:t>XG Boosting</a:t>
            </a:r>
          </a:p>
          <a:p>
            <a:endParaRPr lang="en-IN" dirty="0" smtClean="0"/>
          </a:p>
          <a:p>
            <a:r>
              <a:rPr lang="en-IN" dirty="0" smtClean="0"/>
              <a:t>LG Boosting	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35349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2E6C85B-48FF-426D-9FED-1C16B906D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1.Ada Boost</a:t>
            </a:r>
            <a:endParaRPr lang="en-IN" dirty="0"/>
          </a:p>
        </p:txBody>
      </p:sp>
      <p:sp>
        <p:nvSpPr>
          <p:cNvPr id="6" name="Rectangle 2">
            <a:extLst>
              <a:ext uri="{FF2B5EF4-FFF2-40B4-BE49-F238E27FC236}">
                <a16:creationId xmlns="" xmlns:a16="http://schemas.microsoft.com/office/drawing/2014/main" id="{5125F306-1449-47B6-8BA3-188648B59FE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04800" y="1683604"/>
            <a:ext cx="8191666" cy="507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 b="1" dirty="0">
                <a:solidFill>
                  <a:schemeClr val="tx1"/>
                </a:solidFill>
              </a:rPr>
              <a:t>Definition: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dirty="0">
                <a:solidFill>
                  <a:schemeClr val="tx1"/>
                </a:solidFill>
              </a:rPr>
              <a:t>AdaBoost, short for Adaptive Boosting, is a machine learning algorithm that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dirty="0">
                <a:solidFill>
                  <a:schemeClr val="tx1"/>
                </a:solidFill>
              </a:rPr>
              <a:t>combines multiple weak classifiers into a strong classifier by adjusting the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dirty="0">
                <a:solidFill>
                  <a:schemeClr val="tx1"/>
                </a:solidFill>
              </a:rPr>
              <a:t>weights of misclassified points</a:t>
            </a:r>
            <a:r>
              <a:rPr lang="en-US" sz="1800" dirty="0" smtClean="0">
                <a:solidFill>
                  <a:schemeClr val="tx1"/>
                </a:solidFill>
              </a:rPr>
              <a:t>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sz="1800" dirty="0">
              <a:solidFill>
                <a:schemeClr val="tx1"/>
              </a:solidFill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dirty="0" err="1">
                <a:solidFill>
                  <a:schemeClr val="tx1"/>
                </a:solidFill>
              </a:rPr>
              <a:t>Def</a:t>
            </a:r>
            <a:r>
              <a:rPr lang="en-US" sz="1800" dirty="0" smtClean="0">
                <a:solidFill>
                  <a:schemeClr val="tx1"/>
                </a:solidFill>
              </a:rPr>
              <a:t>: Weak </a:t>
            </a:r>
            <a:r>
              <a:rPr lang="en-US" sz="1800" dirty="0">
                <a:solidFill>
                  <a:schemeClr val="tx1"/>
                </a:solidFill>
              </a:rPr>
              <a:t>learners: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dirty="0" err="1">
                <a:solidFill>
                  <a:schemeClr val="tx1"/>
                </a:solidFill>
              </a:rPr>
              <a:t>AdaBoost</a:t>
            </a:r>
            <a:r>
              <a:rPr lang="en-US" sz="1800" dirty="0">
                <a:solidFill>
                  <a:schemeClr val="tx1"/>
                </a:solidFill>
              </a:rPr>
              <a:t> uses simple models called "weak learners" (like decision stumps) </a:t>
            </a:r>
            <a:endParaRPr lang="en-US" sz="1800" dirty="0">
              <a:solidFill>
                <a:schemeClr val="tx1"/>
              </a:solidFill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dirty="0">
                <a:solidFill>
                  <a:schemeClr val="tx1"/>
                </a:solidFill>
              </a:rPr>
              <a:t>which </a:t>
            </a:r>
            <a:r>
              <a:rPr lang="en-US" sz="1800" dirty="0">
                <a:solidFill>
                  <a:schemeClr val="tx1"/>
                </a:solidFill>
              </a:rPr>
              <a:t>are individually not very accurate, but when combined together, </a:t>
            </a:r>
            <a:endParaRPr lang="en-US" sz="1800" dirty="0">
              <a:solidFill>
                <a:schemeClr val="tx1"/>
              </a:solidFill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dirty="0">
                <a:solidFill>
                  <a:schemeClr val="tx1"/>
                </a:solidFill>
              </a:rPr>
              <a:t>they </a:t>
            </a:r>
            <a:r>
              <a:rPr lang="en-US" sz="1800" dirty="0">
                <a:solidFill>
                  <a:schemeClr val="tx1"/>
                </a:solidFill>
              </a:rPr>
              <a:t>can create a strong learner. 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sz="1800" dirty="0">
              <a:solidFill>
                <a:schemeClr val="tx1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1800" dirty="0">
              <a:solidFill>
                <a:schemeClr val="tx1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Origin: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800" dirty="0">
                <a:solidFill>
                  <a:schemeClr val="tx1"/>
                </a:solidFill>
              </a:rPr>
              <a:t> </a:t>
            </a:r>
            <a:r>
              <a:rPr kumimoji="0" lang="en-US" altLang="en-US" sz="1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Developed by Yoav Freund and Robert </a:t>
            </a:r>
            <a:r>
              <a:rPr kumimoji="0" lang="en-US" altLang="en-US" sz="180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Schapire</a:t>
            </a:r>
            <a:r>
              <a:rPr kumimoji="0" lang="en-US" altLang="en-US" sz="1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in 1995.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dirty="0">
              <a:solidFill>
                <a:schemeClr val="tx1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Purpose: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800" dirty="0">
                <a:solidFill>
                  <a:schemeClr val="tx1"/>
                </a:solidFill>
              </a:rPr>
              <a:t> </a:t>
            </a:r>
            <a:r>
              <a:rPr kumimoji="0" lang="en-US" altLang="en-US" sz="1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Boosts the performance of algorithms by focusing on the most challenging cases. </a:t>
            </a:r>
          </a:p>
        </p:txBody>
      </p:sp>
    </p:spTree>
    <p:extLst>
      <p:ext uri="{BB962C8B-B14F-4D97-AF65-F5344CB8AC3E}">
        <p14:creationId xmlns:p14="http://schemas.microsoft.com/office/powerpoint/2010/main" val="3764327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2E6C85B-48FF-426D-9FED-1C16B906D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 Boost – How it works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3F116B8D-AE1B-45D1-B7C0-183B5D0BDC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2667000"/>
            <a:ext cx="6477000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504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869A272-1A93-448C-881A-37FF6FCC5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4000" dirty="0"/>
              <a:t>Ada Boost – Advantages &amp; Limitations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="" xmlns:a16="http://schemas.microsoft.com/office/drawing/2014/main" id="{01DEB7D5-206E-462D-A830-11E6B9BFA8E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22722" y="1310943"/>
            <a:ext cx="7543800" cy="535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1800" b="1" dirty="0">
              <a:solidFill>
                <a:schemeClr val="tx1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Advantages: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High accuracy: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Often improves the performance of weak learners.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Versatility: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Can be used with various base classifiers.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No overfitting: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Less prone to overfitting compared to other algorithms.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dirty="0">
              <a:solidFill>
                <a:schemeClr val="tx1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Limitations: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Sensitive to noisy data: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Performance may degrade with outliers.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Computationally expensive: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Requires multiple iterations for convergence.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Weakness: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Effectiveness depends on the choice of base classifiers.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02737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4E6FFD6-066D-47FB-ACD0-46128944E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Ada Boost - Applications</a:t>
            </a:r>
            <a:endParaRPr lang="en-IN" dirty="0">
              <a:latin typeface="+mn-lt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="" xmlns:a16="http://schemas.microsoft.com/office/drawing/2014/main" id="{777A63C4-BDFD-4E85-A3C7-4D9E9D8742D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6200" y="2714655"/>
            <a:ext cx="8650125" cy="3293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Image Recognition: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Used in face detection and object classification in autonomous systems.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1600" dirty="0">
              <a:solidFill>
                <a:schemeClr val="tx1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Text Classification: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Enhances spam detection and sentiment analysis in emails and social media.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Healthcare: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Improves disease prediction and medical image analysis (e.g., tumor detection).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Fraud Detection: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Identifies fraudulent activities in financial transactions and insurance claims.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Customer Behavior: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Predicts customer churn and enhances recommendation systems.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Speech Recognition: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Improves accuracy in voice command recognition and speaker identification.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Finance: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Aids in stock price prediction and risk assessment. </a:t>
            </a:r>
          </a:p>
        </p:txBody>
      </p:sp>
    </p:spTree>
    <p:extLst>
      <p:ext uri="{BB962C8B-B14F-4D97-AF65-F5344CB8AC3E}">
        <p14:creationId xmlns:p14="http://schemas.microsoft.com/office/powerpoint/2010/main" val="1414510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1884456-5167-4632-8188-3CB610CF4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2.XG Boost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="" xmlns:a16="http://schemas.microsoft.com/office/drawing/2014/main" id="{D184D4BD-BFF3-44CC-9B06-1400727F505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52400" y="2699266"/>
            <a:ext cx="7789312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Definition: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XGBoost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(Extreme Gradient Boosting) is a powerful machine learning algorithm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based on gradient boosting, designed for speed and performance.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600" dirty="0">
              <a:solidFill>
                <a:schemeClr val="tx1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Origin: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Developed by Tianqi Chen in 2014 as part of the Distributed (Deep) Machine Learning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Community (DMLC) group. It quickly gained popularity for its efficiency and scalability.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Purpose: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XGBoost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is designed to optimize both the computational speed and predictive accuracy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of models, particularly in large-scale and high-dimensional data settings. </a:t>
            </a:r>
          </a:p>
        </p:txBody>
      </p:sp>
    </p:spTree>
    <p:extLst>
      <p:ext uri="{BB962C8B-B14F-4D97-AF65-F5344CB8AC3E}">
        <p14:creationId xmlns:p14="http://schemas.microsoft.com/office/powerpoint/2010/main" val="2065468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" y="2274838"/>
            <a:ext cx="77724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XGBoost</a:t>
            </a:r>
            <a:r>
              <a:rPr lang="en-US" dirty="0"/>
              <a:t>, short for "Extreme Gradient Boosting," is </a:t>
            </a:r>
            <a:r>
              <a:rPr lang="en-US" dirty="0"/>
              <a:t>a machine learning algorithm that combines multiple decision trees in a sequential manner, </a:t>
            </a:r>
            <a:endParaRPr lang="en-US" dirty="0" smtClean="0"/>
          </a:p>
          <a:p>
            <a:r>
              <a:rPr lang="en-US" dirty="0" smtClean="0"/>
              <a:t>where </a:t>
            </a:r>
            <a:r>
              <a:rPr lang="en-US" dirty="0"/>
              <a:t>each new tree learns from the errors of the previous ones, progressively improving the overall prediction accuracy by focusing on the areas where the previous model made mistakes</a:t>
            </a:r>
            <a:r>
              <a:rPr lang="en-US" dirty="0"/>
              <a:t>, 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Simple words : </a:t>
            </a:r>
            <a:r>
              <a:rPr lang="en-US" dirty="0" err="1" smtClean="0"/>
              <a:t>XGBoost</a:t>
            </a:r>
            <a:r>
              <a:rPr lang="en-US" dirty="0" smtClean="0"/>
              <a:t> </a:t>
            </a:r>
            <a:r>
              <a:rPr lang="en-US" dirty="0"/>
              <a:t>is a boosting algorithm that uses bagging, which trains multiple decision trees and then combines the results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err="1"/>
              <a:t>XGBoost</a:t>
            </a:r>
            <a:r>
              <a:rPr lang="en-US" dirty="0"/>
              <a:t> uses decision trees as its base learners combining them sequentially to improve the model's performance.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40753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D5169FB-0C52-427D-95F2-F4180745F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XG Boost– How it works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2B2D3DA8-D315-4FF3-9445-5C7A494CAC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2743200"/>
            <a:ext cx="6124575" cy="3238500"/>
          </a:xfrm>
        </p:spPr>
      </p:pic>
    </p:spTree>
    <p:extLst>
      <p:ext uri="{BB962C8B-B14F-4D97-AF65-F5344CB8AC3E}">
        <p14:creationId xmlns:p14="http://schemas.microsoft.com/office/powerpoint/2010/main" val="1485706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41</TotalTime>
  <Words>946</Words>
  <Application>Microsoft Office PowerPoint</Application>
  <PresentationFormat>On-screen Show (4:3)</PresentationFormat>
  <Paragraphs>167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Waveform</vt:lpstr>
      <vt:lpstr>PowerPoint Presentation</vt:lpstr>
      <vt:lpstr>PowerPoint Presentation</vt:lpstr>
      <vt:lpstr>1.Ada Boost</vt:lpstr>
      <vt:lpstr>Ada Boost – How it works</vt:lpstr>
      <vt:lpstr>Ada Boost – Advantages &amp; Limitations</vt:lpstr>
      <vt:lpstr>Ada Boost - Applications</vt:lpstr>
      <vt:lpstr>2.XG Boost</vt:lpstr>
      <vt:lpstr>PowerPoint Presentation</vt:lpstr>
      <vt:lpstr>XG Boost– How it works</vt:lpstr>
      <vt:lpstr>PowerPoint Presentation</vt:lpstr>
      <vt:lpstr>XG Boost - Applications</vt:lpstr>
      <vt:lpstr>XG Boost – Advantages &amp; Limitations</vt:lpstr>
      <vt:lpstr>3.LG Boost</vt:lpstr>
      <vt:lpstr>PowerPoint Presentation</vt:lpstr>
      <vt:lpstr>PowerPoint Presentation</vt:lpstr>
      <vt:lpstr>LG Boost– How it works</vt:lpstr>
      <vt:lpstr>LG Boost – Advantages &amp; Limitations</vt:lpstr>
      <vt:lpstr>LG Boost - Applications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Sudha</dc:creator>
  <cp:lastModifiedBy>Sudha</cp:lastModifiedBy>
  <cp:revision>16</cp:revision>
  <dcterms:created xsi:type="dcterms:W3CDTF">2006-08-16T00:00:00Z</dcterms:created>
  <dcterms:modified xsi:type="dcterms:W3CDTF">2025-01-26T17:55:51Z</dcterms:modified>
</cp:coreProperties>
</file>