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F40798E-75F3-4711-A955-EE77F7F0B3C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08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311AB-42ED-45D4-813A-4384C49E312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0798E-75F3-4711-A955-EE77F7F0B3C7}" type="slidenum">
              <a:rPr lang="en-IN" smtClean="0"/>
              <a:t>‹#›</a:t>
            </a:fld>
            <a:endParaRPr lang="en-IN"/>
          </a:p>
        </p:txBody>
      </p:sp>
    </p:spTree>
    <p:extLst>
      <p:ext uri="{BB962C8B-B14F-4D97-AF65-F5344CB8AC3E}">
        <p14:creationId xmlns:p14="http://schemas.microsoft.com/office/powerpoint/2010/main" val="334755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28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06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spTree>
    <p:extLst>
      <p:ext uri="{BB962C8B-B14F-4D97-AF65-F5344CB8AC3E}">
        <p14:creationId xmlns:p14="http://schemas.microsoft.com/office/powerpoint/2010/main" val="137851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613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054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755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1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spTree>
    <p:extLst>
      <p:ext uri="{BB962C8B-B14F-4D97-AF65-F5344CB8AC3E}">
        <p14:creationId xmlns:p14="http://schemas.microsoft.com/office/powerpoint/2010/main" val="70075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311AB-42ED-45D4-813A-4384C49E3120}"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40798E-75F3-4711-A955-EE77F7F0B3C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62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311AB-42ED-45D4-813A-4384C49E312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0798E-75F3-4711-A955-EE77F7F0B3C7}"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30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311AB-42ED-45D4-813A-4384C49E3120}"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40798E-75F3-4711-A955-EE77F7F0B3C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40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311AB-42ED-45D4-813A-4384C49E3120}"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40798E-75F3-4711-A955-EE77F7F0B3C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60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311AB-42ED-45D4-813A-4384C49E3120}"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40798E-75F3-4711-A955-EE77F7F0B3C7}" type="slidenum">
              <a:rPr lang="en-IN" smtClean="0"/>
              <a:t>‹#›</a:t>
            </a:fld>
            <a:endParaRPr lang="en-IN"/>
          </a:p>
        </p:txBody>
      </p:sp>
    </p:spTree>
    <p:extLst>
      <p:ext uri="{BB962C8B-B14F-4D97-AF65-F5344CB8AC3E}">
        <p14:creationId xmlns:p14="http://schemas.microsoft.com/office/powerpoint/2010/main" val="291569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311AB-42ED-45D4-813A-4384C49E312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0798E-75F3-4711-A955-EE77F7F0B3C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52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311AB-42ED-45D4-813A-4384C49E3120}"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40798E-75F3-4711-A955-EE77F7F0B3C7}" type="slidenum">
              <a:rPr lang="en-IN" smtClean="0"/>
              <a:t>‹#›</a:t>
            </a:fld>
            <a:endParaRPr lang="en-IN"/>
          </a:p>
        </p:txBody>
      </p:sp>
    </p:spTree>
    <p:extLst>
      <p:ext uri="{BB962C8B-B14F-4D97-AF65-F5344CB8AC3E}">
        <p14:creationId xmlns:p14="http://schemas.microsoft.com/office/powerpoint/2010/main" val="204115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6311AB-42ED-45D4-813A-4384C49E3120}" type="datetimeFigureOut">
              <a:rPr lang="en-IN" smtClean="0"/>
              <a:t>04-04-2024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40798E-75F3-4711-A955-EE77F7F0B3C7}" type="slidenum">
              <a:rPr lang="en-IN" smtClean="0"/>
              <a:t>‹#›</a:t>
            </a:fld>
            <a:endParaRPr lang="en-IN"/>
          </a:p>
        </p:txBody>
      </p:sp>
    </p:spTree>
    <p:extLst>
      <p:ext uri="{BB962C8B-B14F-4D97-AF65-F5344CB8AC3E}">
        <p14:creationId xmlns:p14="http://schemas.microsoft.com/office/powerpoint/2010/main" val="7400453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4846204-EED7-4A13-8412-42F9C8251AB7}"/>
              </a:ext>
            </a:extLst>
          </p:cNvPr>
          <p:cNvSpPr>
            <a:spLocks noGrp="1"/>
          </p:cNvSpPr>
          <p:nvPr>
            <p:ph type="ctrTitle"/>
          </p:nvPr>
        </p:nvSpPr>
        <p:spPr/>
        <p:txBody>
          <a:bodyPr/>
          <a:lstStyle/>
          <a:p>
            <a:r>
              <a:rPr lang="en-US" sz="4000" dirty="0">
                <a:latin typeface="Arial Black" panose="020B0A04020102020204" pitchFamily="34" charset="0"/>
              </a:rPr>
              <a:t> </a:t>
            </a:r>
            <a:r>
              <a:rPr lang="en-US" sz="4000" dirty="0">
                <a:latin typeface="Chiller" panose="04020404031007020602" pitchFamily="82" charset="0"/>
              </a:rPr>
              <a:t>FINAL PROJECT </a:t>
            </a:r>
            <a:endParaRPr lang="en-IN" sz="4000" dirty="0">
              <a:latin typeface="Chiller" panose="04020404031007020602" pitchFamily="82" charset="0"/>
            </a:endParaRPr>
          </a:p>
        </p:txBody>
      </p:sp>
      <p:sp>
        <p:nvSpPr>
          <p:cNvPr id="7" name="Content Placeholder 6">
            <a:extLst>
              <a:ext uri="{FF2B5EF4-FFF2-40B4-BE49-F238E27FC236}">
                <a16:creationId xmlns:a16="http://schemas.microsoft.com/office/drawing/2014/main" id="{5F284EF9-3AFA-4D9F-8A7C-90C8E86651A3}"/>
              </a:ext>
            </a:extLst>
          </p:cNvPr>
          <p:cNvSpPr>
            <a:spLocks noGrp="1"/>
          </p:cNvSpPr>
          <p:nvPr>
            <p:ph type="subTitle" idx="1"/>
          </p:nvPr>
        </p:nvSpPr>
        <p:spPr>
          <a:xfrm>
            <a:off x="2692398" y="3657597"/>
            <a:ext cx="6815669" cy="1320802"/>
          </a:xfrm>
        </p:spPr>
        <p:txBody>
          <a:bodyPr>
            <a:normAutofit fontScale="25000" lnSpcReduction="20000"/>
          </a:bodyPr>
          <a:lstStyle/>
          <a:p>
            <a:r>
              <a:rPr lang="en-US" dirty="0"/>
              <a:t>                                                                                        </a:t>
            </a:r>
          </a:p>
          <a:p>
            <a:r>
              <a:rPr lang="en-US" dirty="0"/>
              <a:t>                                                   </a:t>
            </a:r>
          </a:p>
          <a:p>
            <a:r>
              <a:rPr lang="en-US" sz="9600" dirty="0">
                <a:ea typeface="Microsoft JhengHei UI Light" panose="020B0304030504040204" pitchFamily="34" charset="-120"/>
              </a:rPr>
              <a:t>               </a:t>
            </a:r>
            <a:r>
              <a:rPr lang="en-US" sz="9600" b="1" dirty="0">
                <a:ea typeface="Microsoft JhengHei UI Light" panose="020B0304030504040204" pitchFamily="34" charset="-120"/>
              </a:rPr>
              <a:t>V. KUPPUSAMY</a:t>
            </a:r>
          </a:p>
          <a:p>
            <a:r>
              <a:rPr lang="en-US" sz="9600" b="1" dirty="0">
                <a:ea typeface="Microsoft JhengHei UI Light" panose="020B0304030504040204" pitchFamily="34" charset="-120"/>
              </a:rPr>
              <a:t>            613521104015</a:t>
            </a:r>
          </a:p>
          <a:p>
            <a:r>
              <a:rPr lang="en-US" sz="9000" dirty="0">
                <a:latin typeface="Franklin Gothic Heavy" panose="020B0903020102020204" pitchFamily="34" charset="0"/>
              </a:rPr>
              <a:t>                                                                   </a:t>
            </a:r>
          </a:p>
          <a:p>
            <a:r>
              <a:rPr lang="en-US" dirty="0"/>
              <a:t>                                              </a:t>
            </a:r>
          </a:p>
        </p:txBody>
      </p:sp>
    </p:spTree>
    <p:extLst>
      <p:ext uri="{BB962C8B-B14F-4D97-AF65-F5344CB8AC3E}">
        <p14:creationId xmlns:p14="http://schemas.microsoft.com/office/powerpoint/2010/main" val="406850114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6514-6F25-484E-A2CC-CD2DEE17E4F7}"/>
              </a:ext>
            </a:extLst>
          </p:cNvPr>
          <p:cNvSpPr>
            <a:spLocks noGrp="1"/>
          </p:cNvSpPr>
          <p:nvPr>
            <p:ph type="title"/>
          </p:nvPr>
        </p:nvSpPr>
        <p:spPr/>
        <p:txBody>
          <a:bodyPr/>
          <a:lstStyle/>
          <a:p>
            <a:r>
              <a:rPr lang="en-US" dirty="0">
                <a:latin typeface="Arial Black" panose="020B0A04020102020204" pitchFamily="34" charset="0"/>
              </a:rPr>
              <a:t>MODELING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3878051-40CC-49D3-BE14-487877A7415E}"/>
              </a:ext>
            </a:extLst>
          </p:cNvPr>
          <p:cNvSpPr>
            <a:spLocks noGrp="1"/>
          </p:cNvSpPr>
          <p:nvPr>
            <p:ph idx="1"/>
          </p:nvPr>
        </p:nvSpPr>
        <p:spPr/>
        <p:txBody>
          <a:bodyPr/>
          <a:lstStyle/>
          <a:p>
            <a:r>
              <a:rPr lang="en-IN" b="1" i="0" dirty="0">
                <a:solidFill>
                  <a:srgbClr val="0D0D0D"/>
                </a:solidFill>
                <a:effectLst/>
              </a:rPr>
              <a:t>Data Preparation - Data Cleaning</a:t>
            </a:r>
          </a:p>
          <a:p>
            <a:r>
              <a:rPr lang="en-IN" b="1" i="0" dirty="0">
                <a:solidFill>
                  <a:srgbClr val="0D0D0D"/>
                </a:solidFill>
                <a:effectLst/>
              </a:rPr>
              <a:t>Model Architecture – Deep Learning</a:t>
            </a:r>
          </a:p>
          <a:p>
            <a:r>
              <a:rPr lang="en-IN" b="1" i="0" dirty="0">
                <a:solidFill>
                  <a:srgbClr val="0D0D0D"/>
                </a:solidFill>
                <a:effectLst/>
              </a:rPr>
              <a:t>Training Strategy</a:t>
            </a:r>
            <a:r>
              <a:rPr lang="en-IN" b="1" dirty="0">
                <a:solidFill>
                  <a:srgbClr val="0D0D0D"/>
                </a:solidFill>
              </a:rPr>
              <a:t> - </a:t>
            </a:r>
            <a:r>
              <a:rPr lang="en-IN" b="1" i="0" dirty="0">
                <a:solidFill>
                  <a:srgbClr val="0D0D0D"/>
                </a:solidFill>
                <a:effectLst/>
              </a:rPr>
              <a:t>Dataset Split</a:t>
            </a:r>
            <a:endParaRPr lang="en-IN" b="1" dirty="0">
              <a:solidFill>
                <a:srgbClr val="0D0D0D"/>
              </a:solidFill>
            </a:endParaRPr>
          </a:p>
          <a:p>
            <a:r>
              <a:rPr lang="en-IN" b="1" i="0" dirty="0">
                <a:solidFill>
                  <a:srgbClr val="0D0D0D"/>
                </a:solidFill>
                <a:effectLst/>
              </a:rPr>
              <a:t>Model Evaluation – Visualization</a:t>
            </a:r>
          </a:p>
          <a:p>
            <a:r>
              <a:rPr lang="en-IN" b="1" i="0" dirty="0">
                <a:solidFill>
                  <a:srgbClr val="0D0D0D"/>
                </a:solidFill>
                <a:effectLst/>
              </a:rPr>
              <a:t>Fine-Tuning and Iteration - Iterative Improvement</a:t>
            </a:r>
          </a:p>
          <a:p>
            <a:r>
              <a:rPr lang="en-IN" b="1" i="0" dirty="0">
                <a:solidFill>
                  <a:srgbClr val="0D0D0D"/>
                </a:solidFill>
                <a:effectLst/>
              </a:rPr>
              <a:t>Monitoring </a:t>
            </a:r>
          </a:p>
          <a:p>
            <a:endParaRPr lang="en-IN" dirty="0"/>
          </a:p>
        </p:txBody>
      </p:sp>
    </p:spTree>
    <p:extLst>
      <p:ext uri="{BB962C8B-B14F-4D97-AF65-F5344CB8AC3E}">
        <p14:creationId xmlns:p14="http://schemas.microsoft.com/office/powerpoint/2010/main" val="30296930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5F55-278C-4C6B-9661-31FB7F559624}"/>
              </a:ext>
            </a:extLst>
          </p:cNvPr>
          <p:cNvSpPr>
            <a:spLocks noGrp="1"/>
          </p:cNvSpPr>
          <p:nvPr>
            <p:ph type="title"/>
          </p:nvPr>
        </p:nvSpPr>
        <p:spPr/>
        <p:txBody>
          <a:bodyPr/>
          <a:lstStyle/>
          <a:p>
            <a:r>
              <a:rPr lang="en-US" dirty="0">
                <a:latin typeface="Arial Black" panose="020B0A04020102020204" pitchFamily="34" charset="0"/>
              </a:rPr>
              <a:t>RESULTS AND DEPLOYMENT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0198A2D-D94C-4188-916B-3D98247E2984}"/>
              </a:ext>
            </a:extLst>
          </p:cNvPr>
          <p:cNvSpPr>
            <a:spLocks noGrp="1"/>
          </p:cNvSpPr>
          <p:nvPr>
            <p:ph idx="1"/>
          </p:nvPr>
        </p:nvSpPr>
        <p:spPr/>
        <p:txBody>
          <a:bodyPr/>
          <a:lstStyle/>
          <a:p>
            <a:pPr marL="0" indent="0" algn="just">
              <a:buNone/>
            </a:pPr>
            <a:r>
              <a:rPr lang="en-US" b="0" i="0" dirty="0">
                <a:solidFill>
                  <a:srgbClr val="0D0D0D"/>
                </a:solidFill>
                <a:effectLst/>
              </a:rPr>
              <a:t>           </a:t>
            </a:r>
            <a:r>
              <a:rPr lang="en-US" b="1" i="0" dirty="0">
                <a:solidFill>
                  <a:srgbClr val="0D0D0D"/>
                </a:solidFill>
                <a:effectLst/>
              </a:rPr>
              <a:t>Upon achieving satisfactory performance, deploy the trained model as a user-friendly application or API accessible to cricket enthusiasts.</a:t>
            </a:r>
          </a:p>
          <a:p>
            <a:pPr marL="0" indent="0" algn="just">
              <a:buNone/>
            </a:pPr>
            <a:r>
              <a:rPr lang="en-US" b="1" dirty="0">
                <a:solidFill>
                  <a:srgbClr val="0D0D0D"/>
                </a:solidFill>
              </a:rPr>
              <a:t>          </a:t>
            </a:r>
            <a:r>
              <a:rPr lang="en-US" b="1" i="0" dirty="0">
                <a:solidFill>
                  <a:srgbClr val="0D0D0D"/>
                </a:solidFill>
                <a:effectLst/>
              </a:rPr>
              <a:t> Users can input relevant match details, and the system will generate predicted scores based on the underlying deep learning model. </a:t>
            </a:r>
          </a:p>
          <a:p>
            <a:pPr marL="0" indent="0" algn="just">
              <a:buNone/>
            </a:pPr>
            <a:r>
              <a:rPr lang="en-US" b="1" dirty="0">
                <a:solidFill>
                  <a:srgbClr val="0D0D0D"/>
                </a:solidFill>
              </a:rPr>
              <a:t>           </a:t>
            </a:r>
            <a:r>
              <a:rPr lang="en-US" b="1" i="0" dirty="0">
                <a:solidFill>
                  <a:srgbClr val="0D0D0D"/>
                </a:solidFill>
                <a:effectLst/>
              </a:rPr>
              <a:t>Continuously monitor the model's performance in real-world scenarios and incorporate feedback to enhance its predictive capabilities further.</a:t>
            </a:r>
            <a:endParaRPr lang="en-IN" b="1" dirty="0"/>
          </a:p>
        </p:txBody>
      </p:sp>
    </p:spTree>
    <p:extLst>
      <p:ext uri="{BB962C8B-B14F-4D97-AF65-F5344CB8AC3E}">
        <p14:creationId xmlns:p14="http://schemas.microsoft.com/office/powerpoint/2010/main" val="23936623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9105B3F-709B-4D95-9484-6A0981C1A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033" y="1097280"/>
            <a:ext cx="7441809" cy="467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065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496E-C60C-4CED-BE44-73178351C1D5}"/>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B5256D6-FEDA-40E0-BE0A-CCCA5E6A1242}"/>
              </a:ext>
            </a:extLst>
          </p:cNvPr>
          <p:cNvSpPr>
            <a:spLocks noGrp="1"/>
          </p:cNvSpPr>
          <p:nvPr>
            <p:ph idx="1"/>
          </p:nvPr>
        </p:nvSpPr>
        <p:spPr/>
        <p:txBody>
          <a:bodyPr/>
          <a:lstStyle/>
          <a:p>
            <a:endParaRPr lang="en-US" dirty="0"/>
          </a:p>
          <a:p>
            <a:pPr marL="0" indent="0" algn="just">
              <a:buNone/>
            </a:pPr>
            <a:r>
              <a:rPr lang="en-IN" b="1" dirty="0"/>
              <a:t>        In conclusion, this project aims to demonstrate the effectiveness of deep learning techniques in predicting IPL match scores, offering valuable insights for stakeholders and enhancing the overall cricket-watching experience. By leveraging to the ongoing innovation in sports analytics and predictive </a:t>
            </a:r>
            <a:r>
              <a:rPr lang="en-IN" b="1" dirty="0" err="1"/>
              <a:t>modeling</a:t>
            </a:r>
            <a:r>
              <a:rPr lang="en-IN" b="1" dirty="0"/>
              <a:t>.</a:t>
            </a:r>
          </a:p>
        </p:txBody>
      </p:sp>
    </p:spTree>
    <p:extLst>
      <p:ext uri="{BB962C8B-B14F-4D97-AF65-F5344CB8AC3E}">
        <p14:creationId xmlns:p14="http://schemas.microsoft.com/office/powerpoint/2010/main" val="28123688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8CDE4A9-8F7A-4106-A799-6AAD5F883ADE}"/>
              </a:ext>
            </a:extLst>
          </p:cNvPr>
          <p:cNvSpPr>
            <a:spLocks noGrp="1"/>
          </p:cNvSpPr>
          <p:nvPr>
            <p:ph idx="4294967295"/>
          </p:nvPr>
        </p:nvSpPr>
        <p:spPr>
          <a:xfrm>
            <a:off x="1209822" y="2110154"/>
            <a:ext cx="8391378" cy="3765184"/>
          </a:xfrm>
        </p:spPr>
        <p:txBody>
          <a:bodyPr/>
          <a:lstStyle/>
          <a:p>
            <a:pPr marL="0" indent="0">
              <a:buNone/>
            </a:pPr>
            <a:r>
              <a:rPr lang="en-US" dirty="0"/>
              <a:t>                      </a:t>
            </a:r>
          </a:p>
          <a:p>
            <a:pPr marL="0" indent="0">
              <a:buNone/>
            </a:pPr>
            <a:r>
              <a:rPr lang="en-US" sz="4400" dirty="0"/>
              <a:t>                     </a:t>
            </a:r>
            <a:r>
              <a:rPr lang="en-US" sz="6600" dirty="0">
                <a:latin typeface="Chiller" panose="04020404031007020602" pitchFamily="82" charset="0"/>
              </a:rPr>
              <a:t>THANK YOU!</a:t>
            </a:r>
            <a:endParaRPr lang="en-IN" sz="6600" dirty="0">
              <a:latin typeface="Chiller" panose="04020404031007020602" pitchFamily="82" charset="0"/>
            </a:endParaRPr>
          </a:p>
        </p:txBody>
      </p:sp>
    </p:spTree>
    <p:extLst>
      <p:ext uri="{BB962C8B-B14F-4D97-AF65-F5344CB8AC3E}">
        <p14:creationId xmlns:p14="http://schemas.microsoft.com/office/powerpoint/2010/main" val="153785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8F52-6F85-451A-952E-9E2B61DDD8A1}"/>
              </a:ext>
            </a:extLst>
          </p:cNvPr>
          <p:cNvSpPr>
            <a:spLocks noGrp="1"/>
          </p:cNvSpPr>
          <p:nvPr>
            <p:ph type="title"/>
          </p:nvPr>
        </p:nvSpPr>
        <p:spPr/>
        <p:txBody>
          <a:bodyPr/>
          <a:lstStyle/>
          <a:p>
            <a:r>
              <a:rPr lang="en-US" dirty="0">
                <a:latin typeface="Arial Black" panose="020B0A04020102020204" pitchFamily="34" charset="0"/>
              </a:rPr>
              <a:t>PROJECT TITLE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FA5AF16-0057-4B96-A31F-924AC2C36DCD}"/>
              </a:ext>
            </a:extLst>
          </p:cNvPr>
          <p:cNvSpPr>
            <a:spLocks noGrp="1"/>
          </p:cNvSpPr>
          <p:nvPr>
            <p:ph idx="1"/>
          </p:nvPr>
        </p:nvSpPr>
        <p:spPr/>
        <p:txBody>
          <a:bodyPr/>
          <a:lstStyle/>
          <a:p>
            <a:endParaRPr lang="en-US" dirty="0"/>
          </a:p>
          <a:p>
            <a:pPr marL="0" indent="0">
              <a:buNone/>
            </a:pPr>
            <a:r>
              <a:rPr lang="en-IN" sz="3200" dirty="0">
                <a:latin typeface="Franklin Gothic Heavy" panose="020B0903020102020204" pitchFamily="34" charset="0"/>
              </a:rPr>
              <a:t>            </a:t>
            </a:r>
          </a:p>
          <a:p>
            <a:pPr marL="0" indent="0">
              <a:buNone/>
            </a:pPr>
            <a:r>
              <a:rPr lang="en-IN" sz="3200" b="1" dirty="0"/>
              <a:t>            IPL SCORE PREDICTION USING DEEP       </a:t>
            </a:r>
          </a:p>
          <a:p>
            <a:pPr marL="0" indent="0">
              <a:buNone/>
            </a:pPr>
            <a:r>
              <a:rPr lang="en-IN" sz="3200" b="1" dirty="0"/>
              <a:t>                                 LEARNING</a:t>
            </a:r>
          </a:p>
        </p:txBody>
      </p:sp>
    </p:spTree>
    <p:extLst>
      <p:ext uri="{BB962C8B-B14F-4D97-AF65-F5344CB8AC3E}">
        <p14:creationId xmlns:p14="http://schemas.microsoft.com/office/powerpoint/2010/main" val="9387440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7A46-B905-4508-AE44-E0513762CA6B}"/>
              </a:ext>
            </a:extLst>
          </p:cNvPr>
          <p:cNvSpPr>
            <a:spLocks noGrp="1"/>
          </p:cNvSpPr>
          <p:nvPr>
            <p:ph type="title"/>
          </p:nvPr>
        </p:nvSpPr>
        <p:spPr/>
        <p:txBody>
          <a:bodyPr/>
          <a:lstStyle/>
          <a:p>
            <a:r>
              <a:rPr lang="en-US" dirty="0">
                <a:latin typeface="Arial Black" panose="020B0A04020102020204" pitchFamily="34" charset="0"/>
              </a:rPr>
              <a:t>AGENDA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2B406F8-8C3E-4557-8FF8-7AE35845D227}"/>
              </a:ext>
            </a:extLst>
          </p:cNvPr>
          <p:cNvSpPr>
            <a:spLocks noGrp="1"/>
          </p:cNvSpPr>
          <p:nvPr>
            <p:ph idx="1"/>
          </p:nvPr>
        </p:nvSpPr>
        <p:spPr/>
        <p:txBody>
          <a:bodyPr/>
          <a:lstStyle/>
          <a:p>
            <a:pPr marL="0" indent="0">
              <a:buNone/>
            </a:pPr>
            <a:r>
              <a:rPr lang="en-US" b="1" dirty="0"/>
              <a:t>   1. Problem Statement</a:t>
            </a:r>
          </a:p>
          <a:p>
            <a:pPr marL="0" indent="0">
              <a:buNone/>
            </a:pPr>
            <a:r>
              <a:rPr lang="en-US" b="1" dirty="0"/>
              <a:t>   2. Project Overview</a:t>
            </a:r>
          </a:p>
          <a:p>
            <a:pPr marL="0" indent="0">
              <a:buNone/>
            </a:pPr>
            <a:r>
              <a:rPr lang="en-US" b="1" dirty="0"/>
              <a:t>   3. End Users</a:t>
            </a:r>
          </a:p>
          <a:p>
            <a:pPr marL="0" indent="0">
              <a:buNone/>
            </a:pPr>
            <a:r>
              <a:rPr lang="en-US" b="1" dirty="0"/>
              <a:t>   4. Prediction</a:t>
            </a:r>
          </a:p>
          <a:p>
            <a:pPr marL="0" indent="0">
              <a:buNone/>
            </a:pPr>
            <a:r>
              <a:rPr lang="en-US" b="1" dirty="0"/>
              <a:t>   5. Modeling</a:t>
            </a:r>
          </a:p>
          <a:p>
            <a:pPr marL="0" indent="0">
              <a:buNone/>
            </a:pPr>
            <a:r>
              <a:rPr lang="en-US" b="1" dirty="0"/>
              <a:t>   6. Results</a:t>
            </a:r>
            <a:endParaRPr lang="en-IN" b="1" dirty="0"/>
          </a:p>
        </p:txBody>
      </p:sp>
    </p:spTree>
    <p:extLst>
      <p:ext uri="{BB962C8B-B14F-4D97-AF65-F5344CB8AC3E}">
        <p14:creationId xmlns:p14="http://schemas.microsoft.com/office/powerpoint/2010/main" val="37469397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C4EB-5F33-41B0-8F5B-9181A5321C70}"/>
              </a:ext>
            </a:extLst>
          </p:cNvPr>
          <p:cNvSpPr>
            <a:spLocks noGrp="1"/>
          </p:cNvSpPr>
          <p:nvPr>
            <p:ph type="title"/>
          </p:nvPr>
        </p:nvSpPr>
        <p:spPr/>
        <p:txBody>
          <a:bodyPr/>
          <a:lstStyle/>
          <a:p>
            <a:r>
              <a:rPr lang="en-US" dirty="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F316A9D-5A2C-43B6-A611-5F9C24894332}"/>
              </a:ext>
            </a:extLst>
          </p:cNvPr>
          <p:cNvSpPr>
            <a:spLocks noGrp="1"/>
          </p:cNvSpPr>
          <p:nvPr>
            <p:ph idx="1"/>
          </p:nvPr>
        </p:nvSpPr>
        <p:spPr/>
        <p:txBody>
          <a:bodyPr/>
          <a:lstStyle/>
          <a:p>
            <a:pPr marL="0" indent="0">
              <a:buNone/>
            </a:pPr>
            <a:endParaRPr lang="en-IN" dirty="0"/>
          </a:p>
          <a:p>
            <a:pPr marL="0" indent="0">
              <a:buNone/>
            </a:pPr>
            <a:r>
              <a:rPr lang="en-US" b="0" i="0" dirty="0">
                <a:solidFill>
                  <a:srgbClr val="0D0D0D"/>
                </a:solidFill>
                <a:effectLst/>
                <a:latin typeface="Söhne"/>
              </a:rPr>
              <a:t>      </a:t>
            </a:r>
            <a:r>
              <a:rPr lang="en-US" sz="3200" b="1" i="0" dirty="0">
                <a:solidFill>
                  <a:srgbClr val="0D0D0D"/>
                </a:solidFill>
                <a:effectLst/>
              </a:rPr>
              <a:t>Develop a deep learning model to predict IPL cricket match scores based on historical match data, player statistics, and match conditions.</a:t>
            </a:r>
            <a:endParaRPr lang="en-IN" sz="3200" b="1" dirty="0"/>
          </a:p>
        </p:txBody>
      </p:sp>
    </p:spTree>
    <p:extLst>
      <p:ext uri="{BB962C8B-B14F-4D97-AF65-F5344CB8AC3E}">
        <p14:creationId xmlns:p14="http://schemas.microsoft.com/office/powerpoint/2010/main" val="20673598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EE0D-2ED9-42AF-B922-B085093CE3FB}"/>
              </a:ext>
            </a:extLst>
          </p:cNvPr>
          <p:cNvSpPr>
            <a:spLocks noGrp="1"/>
          </p:cNvSpPr>
          <p:nvPr>
            <p:ph type="title"/>
          </p:nvPr>
        </p:nvSpPr>
        <p:spPr>
          <a:xfrm>
            <a:off x="1295402" y="982132"/>
            <a:ext cx="9601196" cy="1085819"/>
          </a:xfrm>
        </p:spPr>
        <p:txBody>
          <a:bodyPr/>
          <a:lstStyle/>
          <a:p>
            <a:r>
              <a:rPr lang="en-US" dirty="0">
                <a:latin typeface="Arial Black" panose="020B0A04020102020204" pitchFamily="34" charset="0"/>
              </a:rPr>
              <a:t>PROJECT OVERVIEW</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9E2CFDE-16F7-4E57-9D55-D36DD45B61CD}"/>
              </a:ext>
            </a:extLst>
          </p:cNvPr>
          <p:cNvSpPr>
            <a:spLocks noGrp="1"/>
          </p:cNvSpPr>
          <p:nvPr>
            <p:ph idx="1"/>
          </p:nvPr>
        </p:nvSpPr>
        <p:spPr>
          <a:xfrm>
            <a:off x="1295402" y="2518116"/>
            <a:ext cx="9601196" cy="3601329"/>
          </a:xfrm>
        </p:spPr>
        <p:txBody>
          <a:bodyPr>
            <a:normAutofit fontScale="77500" lnSpcReduction="20000"/>
          </a:bodyPr>
          <a:lstStyle/>
          <a:p>
            <a:pPr marL="0" indent="0" algn="l">
              <a:buNone/>
            </a:pPr>
            <a:r>
              <a:rPr lang="en-US" sz="2900" b="1" i="0" dirty="0">
                <a:solidFill>
                  <a:srgbClr val="0D0D0D"/>
                </a:solidFill>
                <a:effectLst/>
                <a:latin typeface="Franklin Gothic Heavy" panose="020B0903020102020204" pitchFamily="34" charset="0"/>
              </a:rPr>
              <a:t>Data Collection: </a:t>
            </a:r>
          </a:p>
          <a:p>
            <a:pPr marL="0" indent="0" algn="l">
              <a:buNone/>
            </a:pPr>
            <a:r>
              <a:rPr lang="en-US" sz="2900" i="0" dirty="0">
                <a:solidFill>
                  <a:srgbClr val="0D0D0D"/>
                </a:solidFill>
                <a:effectLst/>
              </a:rPr>
              <a:t>           Gather comprehensive data spanning multiple IPL seasons, including match details, player statistics, and environmental factors like weather conditions and pitch reports. This dataset serves as the foundation for training and evaluating our model.</a:t>
            </a:r>
          </a:p>
          <a:p>
            <a:pPr marL="0" indent="0" algn="l">
              <a:buNone/>
            </a:pPr>
            <a:endParaRPr lang="en-US" sz="2900" b="1" i="0" dirty="0">
              <a:solidFill>
                <a:srgbClr val="0D0D0D"/>
              </a:solidFill>
              <a:effectLst/>
              <a:latin typeface="Franklin Gothic Heavy" panose="020B0903020102020204" pitchFamily="34" charset="0"/>
            </a:endParaRPr>
          </a:p>
          <a:p>
            <a:pPr marL="0" indent="0" algn="l">
              <a:buNone/>
            </a:pPr>
            <a:r>
              <a:rPr lang="en-US" sz="2900" b="1" i="0" dirty="0">
                <a:solidFill>
                  <a:srgbClr val="0D0D0D"/>
                </a:solidFill>
                <a:effectLst/>
                <a:latin typeface="Franklin Gothic Heavy" panose="020B0903020102020204" pitchFamily="34" charset="0"/>
              </a:rPr>
              <a:t>Data Preprocessing:</a:t>
            </a:r>
            <a:r>
              <a:rPr lang="en-US" sz="2900" b="0" i="0" dirty="0">
                <a:solidFill>
                  <a:srgbClr val="0D0D0D"/>
                </a:solidFill>
                <a:effectLst/>
                <a:latin typeface="Franklin Gothic Heavy" panose="020B0903020102020204" pitchFamily="34" charset="0"/>
              </a:rPr>
              <a:t> </a:t>
            </a:r>
          </a:p>
          <a:p>
            <a:pPr marL="0" indent="0" algn="l">
              <a:buNone/>
            </a:pPr>
            <a:r>
              <a:rPr lang="en-US" sz="2900" dirty="0">
                <a:solidFill>
                  <a:srgbClr val="0D0D0D"/>
                </a:solidFill>
              </a:rPr>
              <a:t>        </a:t>
            </a:r>
            <a:r>
              <a:rPr lang="en-US" sz="2900" b="0" i="0" dirty="0">
                <a:solidFill>
                  <a:srgbClr val="0D0D0D"/>
                </a:solidFill>
                <a:effectLst/>
              </a:rPr>
              <a:t>Cleanse and preprocess the collected data to handle missing values, normalize numerical features, and encode categorical variables. Additionally, perform feature engineering to extract relevant insights that could influence match outcomes.</a:t>
            </a:r>
          </a:p>
          <a:p>
            <a:endParaRPr lang="en-IN" dirty="0"/>
          </a:p>
        </p:txBody>
      </p:sp>
    </p:spTree>
    <p:extLst>
      <p:ext uri="{BB962C8B-B14F-4D97-AF65-F5344CB8AC3E}">
        <p14:creationId xmlns:p14="http://schemas.microsoft.com/office/powerpoint/2010/main" val="21438128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66DC5E-70AC-473D-A4A6-155457C95299}"/>
              </a:ext>
            </a:extLst>
          </p:cNvPr>
          <p:cNvSpPr txBox="1"/>
          <p:nvPr/>
        </p:nvSpPr>
        <p:spPr>
          <a:xfrm>
            <a:off x="872197" y="787791"/>
            <a:ext cx="10621108" cy="5632311"/>
          </a:xfrm>
          <a:prstGeom prst="rect">
            <a:avLst/>
          </a:prstGeom>
          <a:noFill/>
        </p:spPr>
        <p:txBody>
          <a:bodyPr wrap="square">
            <a:spAutoFit/>
          </a:bodyPr>
          <a:lstStyle/>
          <a:p>
            <a:r>
              <a:rPr lang="en-US" sz="2400" b="1" i="0" dirty="0">
                <a:solidFill>
                  <a:srgbClr val="0D0D0D"/>
                </a:solidFill>
                <a:effectLst/>
                <a:latin typeface="Franklin Gothic Heavy" panose="020B0903020102020204" pitchFamily="34" charset="0"/>
              </a:rPr>
              <a:t>Model Development:</a:t>
            </a:r>
          </a:p>
          <a:p>
            <a:r>
              <a:rPr lang="en-US" sz="2400" b="1" dirty="0">
                <a:solidFill>
                  <a:srgbClr val="0D0D0D"/>
                </a:solidFill>
                <a:latin typeface="Söhne"/>
              </a:rPr>
              <a:t>          </a:t>
            </a:r>
            <a:r>
              <a:rPr lang="en-US" sz="2400" b="0" i="0" dirty="0">
                <a:solidFill>
                  <a:srgbClr val="0D0D0D"/>
                </a:solidFill>
                <a:effectLst/>
                <a:latin typeface="Söhne"/>
              </a:rPr>
              <a:t> </a:t>
            </a:r>
            <a:r>
              <a:rPr lang="en-US" sz="2400" b="0" i="0" dirty="0">
                <a:solidFill>
                  <a:srgbClr val="0D0D0D"/>
                </a:solidFill>
                <a:effectLst/>
              </a:rPr>
              <a:t>Design and implement a deep learning architecture tailored for time-series prediction tasks. Experiment with various architectures such as recurrent neural networks (RNNs), long short-term memory networks (LSTMs), and attention mechanisms to effectively capture temporal dependencies and feature interactions.</a:t>
            </a:r>
            <a:br>
              <a:rPr lang="en-US" sz="2400" b="0" i="0" dirty="0">
                <a:solidFill>
                  <a:srgbClr val="0D0D0D"/>
                </a:solidFill>
                <a:effectLst/>
                <a:latin typeface="Söhne"/>
              </a:rPr>
            </a:br>
            <a:r>
              <a:rPr lang="en-US" sz="2400" b="1" i="0" dirty="0">
                <a:solidFill>
                  <a:srgbClr val="0D0D0D"/>
                </a:solidFill>
                <a:effectLst/>
                <a:latin typeface="Franklin Gothic Heavy" panose="020B0903020102020204" pitchFamily="34" charset="0"/>
              </a:rPr>
              <a:t>Model Training:</a:t>
            </a:r>
            <a:r>
              <a:rPr lang="en-US" sz="2400" b="0" i="0" dirty="0">
                <a:solidFill>
                  <a:srgbClr val="0D0D0D"/>
                </a:solidFill>
                <a:effectLst/>
                <a:latin typeface="Franklin Gothic Heavy" panose="020B0903020102020204" pitchFamily="34" charset="0"/>
              </a:rPr>
              <a:t> </a:t>
            </a:r>
          </a:p>
          <a:p>
            <a:r>
              <a:rPr lang="en-US" sz="2400" dirty="0">
                <a:solidFill>
                  <a:srgbClr val="0D0D0D"/>
                </a:solidFill>
                <a:latin typeface="Söhne"/>
              </a:rPr>
              <a:t>          </a:t>
            </a:r>
            <a:r>
              <a:rPr lang="en-US" sz="2400" b="0" i="0" dirty="0">
                <a:solidFill>
                  <a:srgbClr val="0D0D0D"/>
                </a:solidFill>
                <a:effectLst/>
              </a:rPr>
              <a:t>Train the deep learning model using historical IPL match data, optimizing performance metrics through techniques like hyperparameter tuning and regularization. Employ cross-validation to assess the model's robustness and generalization capabilities.</a:t>
            </a:r>
            <a:br>
              <a:rPr lang="en-US" sz="2400" b="0" i="0" dirty="0">
                <a:solidFill>
                  <a:srgbClr val="0D0D0D"/>
                </a:solidFill>
                <a:effectLst/>
              </a:rPr>
            </a:br>
            <a:r>
              <a:rPr lang="en-US" sz="2400" b="1" i="0" dirty="0">
                <a:solidFill>
                  <a:srgbClr val="0D0D0D"/>
                </a:solidFill>
                <a:effectLst/>
                <a:latin typeface="Franklin Gothic Heavy" panose="020B0903020102020204" pitchFamily="34" charset="0"/>
              </a:rPr>
              <a:t>Model Evaluation:</a:t>
            </a:r>
            <a:r>
              <a:rPr lang="en-US" sz="2400" b="0" i="0" dirty="0">
                <a:solidFill>
                  <a:srgbClr val="0D0D0D"/>
                </a:solidFill>
                <a:effectLst/>
                <a:latin typeface="Franklin Gothic Heavy" panose="020B0903020102020204" pitchFamily="34" charset="0"/>
              </a:rPr>
              <a:t> </a:t>
            </a:r>
          </a:p>
          <a:p>
            <a:r>
              <a:rPr lang="en-US" sz="2400" dirty="0">
                <a:solidFill>
                  <a:srgbClr val="0D0D0D"/>
                </a:solidFill>
              </a:rPr>
              <a:t>          </a:t>
            </a:r>
            <a:r>
              <a:rPr lang="en-US" sz="2400" b="0" i="0" dirty="0">
                <a:solidFill>
                  <a:srgbClr val="0D0D0D"/>
                </a:solidFill>
                <a:effectLst/>
              </a:rPr>
              <a:t>Evaluate the trained model's performance on a separate validation dataset using appropriate evaluation metrics such as mean absolute error (MAE) or root mean square error (RMSE). Analyze prediction accuracy across different match scenarios and identify potential areas for improvement.</a:t>
            </a:r>
            <a:br>
              <a:rPr lang="en-US" sz="2400" b="0" i="0" dirty="0">
                <a:solidFill>
                  <a:srgbClr val="0D0D0D"/>
                </a:solidFill>
                <a:effectLst/>
              </a:rPr>
            </a:br>
            <a:endParaRPr lang="en-IN" sz="2400" dirty="0"/>
          </a:p>
        </p:txBody>
      </p:sp>
    </p:spTree>
    <p:extLst>
      <p:ext uri="{BB962C8B-B14F-4D97-AF65-F5344CB8AC3E}">
        <p14:creationId xmlns:p14="http://schemas.microsoft.com/office/powerpoint/2010/main" val="35965208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D353-0BD1-4E37-98E2-EFC46D46143F}"/>
              </a:ext>
            </a:extLst>
          </p:cNvPr>
          <p:cNvSpPr>
            <a:spLocks noGrp="1"/>
          </p:cNvSpPr>
          <p:nvPr>
            <p:ph type="title"/>
          </p:nvPr>
        </p:nvSpPr>
        <p:spPr/>
        <p:txBody>
          <a:bodyPr/>
          <a:lstStyle/>
          <a:p>
            <a:r>
              <a:rPr lang="en-US" dirty="0">
                <a:latin typeface="Arial Black" panose="020B0A04020102020204" pitchFamily="34" charset="0"/>
              </a:rPr>
              <a:t> END USERS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E2BFAA5-235F-44FD-A3F5-584B43A71A99}"/>
              </a:ext>
            </a:extLst>
          </p:cNvPr>
          <p:cNvSpPr>
            <a:spLocks noGrp="1"/>
          </p:cNvSpPr>
          <p:nvPr>
            <p:ph idx="1"/>
          </p:nvPr>
        </p:nvSpPr>
        <p:spPr/>
        <p:txBody>
          <a:bodyPr/>
          <a:lstStyle/>
          <a:p>
            <a:r>
              <a:rPr lang="en-IN" b="1" i="0" dirty="0">
                <a:solidFill>
                  <a:srgbClr val="0D0D0D"/>
                </a:solidFill>
                <a:effectLst/>
              </a:rPr>
              <a:t>Cricket Enthusiasts and Fans</a:t>
            </a:r>
          </a:p>
          <a:p>
            <a:r>
              <a:rPr lang="en-IN" b="1" i="0" dirty="0">
                <a:solidFill>
                  <a:srgbClr val="0D0D0D"/>
                </a:solidFill>
                <a:effectLst/>
              </a:rPr>
              <a:t>Fantasy Cricket Players</a:t>
            </a:r>
            <a:endParaRPr lang="en-IN" b="1" dirty="0">
              <a:solidFill>
                <a:srgbClr val="0D0D0D"/>
              </a:solidFill>
            </a:endParaRPr>
          </a:p>
          <a:p>
            <a:r>
              <a:rPr lang="en-IN" b="1" i="0" dirty="0">
                <a:solidFill>
                  <a:srgbClr val="0D0D0D"/>
                </a:solidFill>
                <a:effectLst/>
              </a:rPr>
              <a:t>Betting and Gambling Platforms</a:t>
            </a:r>
          </a:p>
          <a:p>
            <a:r>
              <a:rPr lang="en-IN" b="1" i="0" dirty="0">
                <a:solidFill>
                  <a:srgbClr val="0D0D0D"/>
                </a:solidFill>
                <a:effectLst/>
              </a:rPr>
              <a:t>Team Management and Coaches</a:t>
            </a:r>
            <a:endParaRPr lang="en-IN" b="1" dirty="0">
              <a:solidFill>
                <a:srgbClr val="0D0D0D"/>
              </a:solidFill>
            </a:endParaRPr>
          </a:p>
          <a:p>
            <a:r>
              <a:rPr lang="en-IN" b="1" i="0" dirty="0">
                <a:solidFill>
                  <a:srgbClr val="0D0D0D"/>
                </a:solidFill>
                <a:effectLst/>
              </a:rPr>
              <a:t>Advertisers and Sponsors</a:t>
            </a:r>
          </a:p>
          <a:p>
            <a:r>
              <a:rPr lang="en-IN" b="1" i="0" dirty="0">
                <a:solidFill>
                  <a:srgbClr val="0D0D0D"/>
                </a:solidFill>
                <a:effectLst/>
              </a:rPr>
              <a:t>Analytics and Sports Science Professionals</a:t>
            </a:r>
            <a:endParaRPr lang="en-IN" dirty="0"/>
          </a:p>
        </p:txBody>
      </p:sp>
    </p:spTree>
    <p:extLst>
      <p:ext uri="{BB962C8B-B14F-4D97-AF65-F5344CB8AC3E}">
        <p14:creationId xmlns:p14="http://schemas.microsoft.com/office/powerpoint/2010/main" val="5765588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9746-8CF0-4D23-A9DD-F7C738BEA27B}"/>
              </a:ext>
            </a:extLst>
          </p:cNvPr>
          <p:cNvSpPr>
            <a:spLocks noGrp="1"/>
          </p:cNvSpPr>
          <p:nvPr>
            <p:ph type="title"/>
          </p:nvPr>
        </p:nvSpPr>
        <p:spPr/>
        <p:txBody>
          <a:bodyPr>
            <a:normAutofit fontScale="90000"/>
          </a:bodyPr>
          <a:lstStyle/>
          <a:p>
            <a:r>
              <a:rPr lang="en-US" dirty="0">
                <a:latin typeface="Arial Black" panose="020B0A04020102020204" pitchFamily="34" charset="0"/>
              </a:rPr>
              <a:t>YOUR SOLUTION AND ITS VALUE PREDICTION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2A6E27-1F5A-4653-BC82-AD837E9B6BEA}"/>
              </a:ext>
            </a:extLst>
          </p:cNvPr>
          <p:cNvSpPr>
            <a:spLocks noGrp="1"/>
          </p:cNvSpPr>
          <p:nvPr>
            <p:ph idx="1"/>
          </p:nvPr>
        </p:nvSpPr>
        <p:spPr/>
        <p:txBody>
          <a:bodyPr/>
          <a:lstStyle/>
          <a:p>
            <a:r>
              <a:rPr lang="en-IN" b="1" i="0" dirty="0">
                <a:solidFill>
                  <a:srgbClr val="0D0D0D"/>
                </a:solidFill>
                <a:effectLst/>
              </a:rPr>
              <a:t>Improved Betting Accuracy</a:t>
            </a:r>
          </a:p>
          <a:p>
            <a:r>
              <a:rPr lang="en-IN" b="1" i="0" dirty="0">
                <a:solidFill>
                  <a:srgbClr val="0D0D0D"/>
                </a:solidFill>
                <a:effectLst/>
              </a:rPr>
              <a:t>Data-Driven Decision Making</a:t>
            </a:r>
            <a:endParaRPr lang="en-IN" b="1" dirty="0">
              <a:solidFill>
                <a:srgbClr val="0D0D0D"/>
              </a:solidFill>
            </a:endParaRPr>
          </a:p>
          <a:p>
            <a:r>
              <a:rPr lang="en-IN" b="1" i="0" dirty="0">
                <a:solidFill>
                  <a:srgbClr val="0D0D0D"/>
                </a:solidFill>
                <a:effectLst/>
              </a:rPr>
              <a:t>Enhanced Viewer Engagement</a:t>
            </a:r>
          </a:p>
          <a:p>
            <a:r>
              <a:rPr lang="en-IN" b="1" i="0" dirty="0">
                <a:solidFill>
                  <a:srgbClr val="0D0D0D"/>
                </a:solidFill>
                <a:effectLst/>
              </a:rPr>
              <a:t>User-Friendly Interface</a:t>
            </a:r>
            <a:endParaRPr lang="en-IN" b="1" dirty="0">
              <a:solidFill>
                <a:srgbClr val="0D0D0D"/>
              </a:solidFill>
            </a:endParaRPr>
          </a:p>
          <a:p>
            <a:r>
              <a:rPr lang="en-IN" b="1" i="0" dirty="0">
                <a:solidFill>
                  <a:srgbClr val="0D0D0D"/>
                </a:solidFill>
                <a:effectLst/>
              </a:rPr>
              <a:t>Continuous Improvement</a:t>
            </a:r>
          </a:p>
          <a:p>
            <a:r>
              <a:rPr lang="en-IN" b="1" i="0" dirty="0">
                <a:solidFill>
                  <a:srgbClr val="0D0D0D"/>
                </a:solidFill>
                <a:effectLst/>
              </a:rPr>
              <a:t>Integration with Existing Platforms</a:t>
            </a:r>
            <a:endParaRPr lang="en-IN" dirty="0"/>
          </a:p>
        </p:txBody>
      </p:sp>
    </p:spTree>
    <p:extLst>
      <p:ext uri="{BB962C8B-B14F-4D97-AF65-F5344CB8AC3E}">
        <p14:creationId xmlns:p14="http://schemas.microsoft.com/office/powerpoint/2010/main" val="23982583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A1EC-8627-4898-AF5E-18B2BA4FFE48}"/>
              </a:ext>
            </a:extLst>
          </p:cNvPr>
          <p:cNvSpPr>
            <a:spLocks noGrp="1"/>
          </p:cNvSpPr>
          <p:nvPr>
            <p:ph type="title"/>
          </p:nvPr>
        </p:nvSpPr>
        <p:spPr/>
        <p:txBody>
          <a:bodyPr/>
          <a:lstStyle/>
          <a:p>
            <a:r>
              <a:rPr lang="en-US" dirty="0">
                <a:latin typeface="Arial Black" panose="020B0A04020102020204" pitchFamily="34" charset="0"/>
              </a:rPr>
              <a:t>THE WOW OF THE PROJECT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ADB347-CD7C-49CA-A44F-841571042750}"/>
              </a:ext>
            </a:extLst>
          </p:cNvPr>
          <p:cNvSpPr>
            <a:spLocks noGrp="1"/>
          </p:cNvSpPr>
          <p:nvPr>
            <p:ph idx="1"/>
          </p:nvPr>
        </p:nvSpPr>
        <p:spPr/>
        <p:txBody>
          <a:bodyPr/>
          <a:lstStyle/>
          <a:p>
            <a:r>
              <a:rPr lang="en-IN" b="1" i="0" dirty="0">
                <a:solidFill>
                  <a:srgbClr val="0D0D0D"/>
                </a:solidFill>
                <a:effectLst/>
              </a:rPr>
              <a:t>Real-Time Score Updates</a:t>
            </a:r>
          </a:p>
          <a:p>
            <a:r>
              <a:rPr lang="en-IN" b="1" i="0" dirty="0">
                <a:solidFill>
                  <a:srgbClr val="0D0D0D"/>
                </a:solidFill>
                <a:effectLst/>
              </a:rPr>
              <a:t>Player Performance Analysis</a:t>
            </a:r>
            <a:endParaRPr lang="en-IN" b="1" dirty="0">
              <a:solidFill>
                <a:srgbClr val="0D0D0D"/>
              </a:solidFill>
            </a:endParaRPr>
          </a:p>
          <a:p>
            <a:r>
              <a:rPr lang="en-IN" b="1" i="0" dirty="0">
                <a:solidFill>
                  <a:srgbClr val="0D0D0D"/>
                </a:solidFill>
                <a:effectLst/>
              </a:rPr>
              <a:t>Predictive Analytics Dashboard</a:t>
            </a:r>
          </a:p>
          <a:p>
            <a:r>
              <a:rPr lang="en-IN" b="1" i="0" dirty="0">
                <a:solidFill>
                  <a:srgbClr val="0D0D0D"/>
                </a:solidFill>
                <a:effectLst/>
              </a:rPr>
              <a:t>Community Engagement Features</a:t>
            </a:r>
            <a:endParaRPr lang="en-IN" b="1" dirty="0">
              <a:solidFill>
                <a:srgbClr val="0D0D0D"/>
              </a:solidFill>
            </a:endParaRPr>
          </a:p>
          <a:p>
            <a:r>
              <a:rPr lang="en-IN" b="1" i="0" dirty="0">
                <a:solidFill>
                  <a:srgbClr val="0D0D0D"/>
                </a:solidFill>
                <a:effectLst/>
              </a:rPr>
              <a:t>Interactive Visualization</a:t>
            </a:r>
            <a:endParaRPr lang="en-IN" dirty="0"/>
          </a:p>
        </p:txBody>
      </p:sp>
    </p:spTree>
    <p:extLst>
      <p:ext uri="{BB962C8B-B14F-4D97-AF65-F5344CB8AC3E}">
        <p14:creationId xmlns:p14="http://schemas.microsoft.com/office/powerpoint/2010/main" val="3501140558"/>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109</TotalTime>
  <Words>511</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Chiller</vt:lpstr>
      <vt:lpstr>Franklin Gothic Heavy</vt:lpstr>
      <vt:lpstr>Garamond</vt:lpstr>
      <vt:lpstr>Söhne</vt:lpstr>
      <vt:lpstr>Organic</vt:lpstr>
      <vt:lpstr> FINAL PROJECT </vt:lpstr>
      <vt:lpstr>PROJECT TITLE</vt:lpstr>
      <vt:lpstr>AGENDA</vt:lpstr>
      <vt:lpstr>PROBLEM STATEMENT</vt:lpstr>
      <vt:lpstr>PROJECT OVERVIEW</vt:lpstr>
      <vt:lpstr>PowerPoint Presentation</vt:lpstr>
      <vt:lpstr> END USERS</vt:lpstr>
      <vt:lpstr>YOUR SOLUTION AND ITS VALUE PREDICTION</vt:lpstr>
      <vt:lpstr>THE WOW OF THE PROJECT</vt:lpstr>
      <vt:lpstr>MODELING</vt:lpstr>
      <vt:lpstr>RESULTS AND DEPLOYMENT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Warrior</dc:creator>
  <cp:lastModifiedBy>Warrior</cp:lastModifiedBy>
  <cp:revision>15</cp:revision>
  <dcterms:created xsi:type="dcterms:W3CDTF">2024-04-04T02:29:34Z</dcterms:created>
  <dcterms:modified xsi:type="dcterms:W3CDTF">2024-04-04T08:21:44Z</dcterms:modified>
</cp:coreProperties>
</file>