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1" r:id="rId4"/>
    <p:sldId id="272" r:id="rId5"/>
    <p:sldId id="273" r:id="rId6"/>
    <p:sldId id="275" r:id="rId7"/>
    <p:sldId id="278" r:id="rId8"/>
    <p:sldId id="274" r:id="rId9"/>
    <p:sldId id="276" r:id="rId10"/>
    <p:sldId id="257" r:id="rId11"/>
    <p:sldId id="25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5" r:id="rId20"/>
    <p:sldId id="287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ddyosmani.com/blog/understanding-mvvm-a-guide-for-javascript-developers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blog.nebithi.com/knockoutjs-vs-angularj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niemeyer.github.io/knockout-kendo/" TargetMode="External"/><Relationship Id="rId5" Type="http://schemas.openxmlformats.org/officeDocument/2006/relationships/hyperlink" Target="https://gist.github.com/hyle/1180607" TargetMode="External"/><Relationship Id="rId4" Type="http://schemas.openxmlformats.org/officeDocument/2006/relationships/hyperlink" Target="http://www.tulpaproject.com/2013/06/13/knockoutjs-utils-and-working-with-array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95600"/>
            <a:ext cx="7772400" cy="1470025"/>
          </a:xfrm>
        </p:spPr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smtClean="0">
                <a:solidFill>
                  <a:srgbClr val="FF0000"/>
                </a:solidFill>
              </a:rPr>
              <a:t>KnockoutJS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uk-UA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5943600"/>
            <a:ext cx="16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Oleh Kuprovskyi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/>
              <a:t>  Documentation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Knockout’s documentation is the most praised in the community. </a:t>
            </a:r>
          </a:p>
          <a:p>
            <a:pPr>
              <a:buNone/>
            </a:pPr>
            <a:r>
              <a:rPr lang="en-US" dirty="0" smtClean="0"/>
              <a:t>		Knockout’s documentation for all the binding syntax is amazing, extensive. But, when is comes to the utilities that knockout provide , there is zilch… No where can you find documentation for those. Either the documentation doesn’t exist or it is in such an obscure place that its hard to find.</a:t>
            </a:r>
            <a:endParaRPr lang="uk-UA" dirty="0"/>
          </a:p>
        </p:txBody>
      </p:sp>
      <p:pic>
        <p:nvPicPr>
          <p:cNvPr id="4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/>
              <a:t>  Debug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Knockout doesn’t have any popular IDE </a:t>
            </a:r>
            <a:r>
              <a:rPr lang="en-US" dirty="0" err="1" smtClean="0"/>
              <a:t>plugins</a:t>
            </a:r>
            <a:r>
              <a:rPr lang="en-US" dirty="0" smtClean="0"/>
              <a:t> which help in developer productivity.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If you want to debug knockout in your browser: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F12 (Open developer tools)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Select/Click on the element you want to inspect.</a:t>
            </a:r>
          </a:p>
          <a:p>
            <a:pPr marL="514350" indent="-514350">
              <a:buAutoNum type="arabicPeriod"/>
            </a:pPr>
            <a:endParaRPr lang="uk-UA" dirty="0"/>
          </a:p>
        </p:txBody>
      </p:sp>
      <p:pic>
        <p:nvPicPr>
          <p:cNvPr id="4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/>
              <a:t>  KO </a:t>
            </a:r>
            <a:r>
              <a:rPr lang="en-US" dirty="0" err="1" smtClean="0"/>
              <a:t>vs</a:t>
            </a:r>
            <a:r>
              <a:rPr lang="en-US" dirty="0" smtClean="0"/>
              <a:t> Angular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Angular </a:t>
            </a:r>
            <a:r>
              <a:rPr lang="en-US" dirty="0" smtClean="0"/>
              <a:t>observes variables using a technique called as dirty checking. On the other hand, Knockout uses the Observable pattern.</a:t>
            </a:r>
            <a:endParaRPr lang="uk-UA" dirty="0"/>
          </a:p>
        </p:txBody>
      </p:sp>
      <p:pic>
        <p:nvPicPr>
          <p:cNvPr id="4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/>
              <a:t>  Angular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Angular HTML: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ng</a:t>
            </a:r>
            <a:r>
              <a:rPr lang="en-US" dirty="0" smtClean="0">
                <a:solidFill>
                  <a:srgbClr val="00B050"/>
                </a:solidFill>
              </a:rPr>
              <a:t>-bind</a:t>
            </a:r>
            <a:r>
              <a:rPr lang="en-US" dirty="0" smtClean="0"/>
              <a:t>=“</a:t>
            </a:r>
            <a:r>
              <a:rPr lang="en-US" dirty="0" err="1" smtClean="0">
                <a:solidFill>
                  <a:srgbClr val="FFC000"/>
                </a:solidFill>
              </a:rPr>
              <a:t>myContent</a:t>
            </a:r>
            <a:r>
              <a:rPr lang="en-US" dirty="0" smtClean="0"/>
              <a:t>”&gt;&lt;/</a:t>
            </a:r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&gt;{{</a:t>
            </a:r>
            <a:r>
              <a:rPr lang="en-US" dirty="0" err="1" smtClean="0">
                <a:solidFill>
                  <a:srgbClr val="00B050"/>
                </a:solidFill>
              </a:rPr>
              <a:t>myContent</a:t>
            </a:r>
            <a:r>
              <a:rPr lang="en-US" dirty="0" smtClean="0"/>
              <a:t>}}&lt;/</a:t>
            </a:r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JS: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scope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myContent</a:t>
            </a:r>
            <a:r>
              <a:rPr lang="en-US" dirty="0" smtClean="0"/>
              <a:t> = “</a:t>
            </a:r>
            <a:r>
              <a:rPr lang="en-US" dirty="0" smtClean="0">
                <a:solidFill>
                  <a:srgbClr val="FFC000"/>
                </a:solidFill>
              </a:rPr>
              <a:t>Hello World!</a:t>
            </a:r>
            <a:r>
              <a:rPr lang="en-US" dirty="0" smtClean="0"/>
              <a:t>”;</a:t>
            </a:r>
          </a:p>
          <a:p>
            <a:pPr>
              <a:buNone/>
            </a:pPr>
            <a:endParaRPr lang="uk-UA" dirty="0"/>
          </a:p>
        </p:txBody>
      </p:sp>
      <p:pic>
        <p:nvPicPr>
          <p:cNvPr id="4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/>
              <a:t>  Knockout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Knockout HTML: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data-bind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C000"/>
                </a:solidFill>
              </a:rPr>
              <a:t>text: </a:t>
            </a:r>
            <a:r>
              <a:rPr lang="en-US" dirty="0" err="1" smtClean="0">
                <a:solidFill>
                  <a:srgbClr val="FFC000"/>
                </a:solidFill>
              </a:rPr>
              <a:t>myContent</a:t>
            </a:r>
            <a:r>
              <a:rPr lang="en-US" dirty="0" smtClean="0"/>
              <a:t>”&gt;&lt;/</a:t>
            </a:r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JS:</a:t>
            </a:r>
          </a:p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myContent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observable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C000"/>
                </a:solidFill>
              </a:rPr>
              <a:t>Hello World!</a:t>
            </a:r>
            <a:r>
              <a:rPr lang="en-US" dirty="0" smtClean="0"/>
              <a:t>”);</a:t>
            </a:r>
          </a:p>
          <a:p>
            <a:pPr>
              <a:buNone/>
            </a:pPr>
            <a:endParaRPr lang="uk-UA" dirty="0"/>
          </a:p>
        </p:txBody>
      </p:sp>
      <p:pic>
        <p:nvPicPr>
          <p:cNvPr id="4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/>
              <a:t>  Change message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change this content</a:t>
            </a:r>
          </a:p>
          <a:p>
            <a:pPr>
              <a:buNone/>
            </a:pPr>
            <a:r>
              <a:rPr lang="en-US" dirty="0" smtClean="0"/>
              <a:t>In Angular: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scope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myContent</a:t>
            </a:r>
            <a:r>
              <a:rPr lang="en-US" dirty="0" smtClean="0"/>
              <a:t> = “</a:t>
            </a:r>
            <a:r>
              <a:rPr lang="en-US" dirty="0" smtClean="0">
                <a:solidFill>
                  <a:srgbClr val="FFC000"/>
                </a:solidFill>
              </a:rPr>
              <a:t>Hello </a:t>
            </a:r>
            <a:r>
              <a:rPr lang="en-US" dirty="0" err="1" smtClean="0">
                <a:solidFill>
                  <a:srgbClr val="FFC000"/>
                </a:solidFill>
              </a:rPr>
              <a:t>Foo</a:t>
            </a:r>
            <a:r>
              <a:rPr lang="en-US" dirty="0" smtClean="0"/>
              <a:t>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Knockout:</a:t>
            </a:r>
          </a:p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myContent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C000"/>
                </a:solidFill>
              </a:rPr>
              <a:t>Hello </a:t>
            </a:r>
            <a:r>
              <a:rPr lang="en-US" dirty="0" err="1" smtClean="0">
                <a:solidFill>
                  <a:srgbClr val="FFC000"/>
                </a:solidFill>
              </a:rPr>
              <a:t>Foo</a:t>
            </a:r>
            <a:r>
              <a:rPr lang="en-US" dirty="0" smtClean="0"/>
              <a:t>”);</a:t>
            </a:r>
            <a:endParaRPr lang="uk-UA" dirty="0" smtClean="0"/>
          </a:p>
          <a:p>
            <a:pPr>
              <a:buNone/>
            </a:pPr>
            <a:endParaRPr lang="uk-UA" dirty="0"/>
          </a:p>
        </p:txBody>
      </p:sp>
      <p:pic>
        <p:nvPicPr>
          <p:cNvPr id="4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ko</a:t>
            </a:r>
            <a:r>
              <a:rPr lang="en-US" dirty="0" err="1" smtClean="0"/>
              <a:t>.utils.array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Working with arrays</a:t>
            </a:r>
            <a:endParaRPr lang="en-US" dirty="0" smtClean="0"/>
          </a:p>
          <a:p>
            <a:r>
              <a:rPr lang="en-US" dirty="0" err="1" smtClean="0"/>
              <a:t>ko.utils.arrayFilter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ko.utils.arrayFirst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ko.utils.arrayForEach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ko.utils.arrayGetDistinctValues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ko.utils.arrayIndexOf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ko.utils.arrayMap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ko.utils.arrayPushAll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ko.utils.arrayRemoveItem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ko.utils.compareArrays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/>
              <a:t>  Save Data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ko.toJS</a:t>
            </a:r>
            <a:endParaRPr lang="en-US" dirty="0" smtClean="0"/>
          </a:p>
          <a:p>
            <a:r>
              <a:rPr lang="en-US" dirty="0" err="1" smtClean="0"/>
              <a:t>ko.toJSON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viewModel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B050"/>
                </a:solidFill>
              </a:rPr>
              <a:t>firstName</a:t>
            </a:r>
            <a:r>
              <a:rPr lang="en-US" dirty="0" smtClean="0"/>
              <a:t> 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observable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FFC000"/>
                </a:solidFill>
              </a:rPr>
              <a:t>Bert</a:t>
            </a:r>
            <a:r>
              <a:rPr lang="en-US" dirty="0" smtClean="0"/>
              <a:t>"),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B050"/>
                </a:solidFill>
              </a:rPr>
              <a:t>lastName</a:t>
            </a:r>
            <a:r>
              <a:rPr lang="en-US" dirty="0" smtClean="0"/>
              <a:t> 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observable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FFC000"/>
                </a:solidFill>
              </a:rPr>
              <a:t>Smith</a:t>
            </a:r>
            <a:r>
              <a:rPr lang="en-US" dirty="0" smtClean="0"/>
              <a:t>"),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pets</a:t>
            </a:r>
            <a:r>
              <a:rPr lang="en-US" dirty="0" smtClean="0"/>
              <a:t> 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observableArray</a:t>
            </a:r>
            <a:r>
              <a:rPr lang="en-US" dirty="0" smtClean="0"/>
              <a:t>(["</a:t>
            </a:r>
            <a:r>
              <a:rPr lang="en-US" dirty="0" smtClean="0">
                <a:solidFill>
                  <a:srgbClr val="FFC000"/>
                </a:solidFill>
              </a:rPr>
              <a:t>Cat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rgbClr val="FFC000"/>
                </a:solidFill>
              </a:rPr>
              <a:t>Dog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rgbClr val="FFC000"/>
                </a:solidFill>
              </a:rPr>
              <a:t>Fish</a:t>
            </a:r>
            <a:r>
              <a:rPr lang="en-US" dirty="0" smtClean="0"/>
              <a:t>"]),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type</a:t>
            </a:r>
            <a:r>
              <a:rPr lang="en-US" dirty="0" smtClean="0"/>
              <a:t> : "</a:t>
            </a:r>
            <a:r>
              <a:rPr lang="en-US" dirty="0" smtClean="0">
                <a:solidFill>
                  <a:srgbClr val="FFC000"/>
                </a:solidFill>
              </a:rPr>
              <a:t>Customer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viewModel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hasALotOfPets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computed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pets</a:t>
            </a:r>
            <a:r>
              <a:rPr lang="en-US" dirty="0" smtClean="0"/>
              <a:t>().</a:t>
            </a:r>
            <a:r>
              <a:rPr lang="en-US" dirty="0" smtClean="0">
                <a:solidFill>
                  <a:srgbClr val="00B0F0"/>
                </a:solidFill>
              </a:rPr>
              <a:t>length</a:t>
            </a:r>
            <a:r>
              <a:rPr lang="en-US" dirty="0" smtClean="0"/>
              <a:t> &gt; 2</a:t>
            </a:r>
          </a:p>
          <a:p>
            <a:pPr>
              <a:buNone/>
            </a:pPr>
            <a:r>
              <a:rPr lang="en-US" dirty="0" smtClean="0"/>
              <a:t>},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viewModel</a:t>
            </a:r>
            <a:r>
              <a:rPr lang="en-US" dirty="0" smtClean="0"/>
              <a:t>);</a:t>
            </a:r>
          </a:p>
          <a:p>
            <a:endParaRPr lang="uk-UA" dirty="0"/>
          </a:p>
        </p:txBody>
      </p:sp>
      <p:pic>
        <p:nvPicPr>
          <p:cNvPr id="4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</a:t>
            </a:r>
            <a:r>
              <a:rPr lang="en-US" dirty="0" err="1" smtClean="0"/>
              <a:t>ko.toJSON</a:t>
            </a:r>
            <a:endParaRPr lang="uk-U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100" dirty="0" err="1" smtClean="0">
                <a:solidFill>
                  <a:srgbClr val="00B0F0"/>
                </a:solidFill>
              </a:rPr>
              <a:t>var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100" dirty="0" err="1" smtClean="0">
                <a:solidFill>
                  <a:srgbClr val="00B050"/>
                </a:solidFill>
              </a:rPr>
              <a:t>jsonData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2100" dirty="0" err="1" smtClean="0">
                <a:solidFill>
                  <a:schemeClr val="bg1">
                    <a:lumMod val="50000"/>
                  </a:schemeClr>
                </a:solidFill>
              </a:rPr>
              <a:t>ko.</a:t>
            </a:r>
            <a:r>
              <a:rPr lang="en-US" sz="2100" dirty="0" err="1" smtClean="0">
                <a:solidFill>
                  <a:srgbClr val="00B050"/>
                </a:solidFill>
              </a:rPr>
              <a:t>toJSON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100" dirty="0" err="1" smtClean="0">
                <a:solidFill>
                  <a:schemeClr val="bg1">
                    <a:lumMod val="50000"/>
                  </a:schemeClr>
                </a:solidFill>
              </a:rPr>
              <a:t>viewModel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//Result: </a:t>
            </a:r>
            <a:r>
              <a:rPr lang="en-US" sz="2100" dirty="0" err="1" smtClean="0">
                <a:solidFill>
                  <a:schemeClr val="bg1">
                    <a:lumMod val="50000"/>
                  </a:schemeClr>
                </a:solidFill>
              </a:rPr>
              <a:t>jsonData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 is now a string equal to the following value</a:t>
            </a:r>
          </a:p>
          <a:p>
            <a:pPr>
              <a:buNone/>
            </a:pP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//'{"</a:t>
            </a:r>
            <a:r>
              <a:rPr lang="en-US" sz="2100" dirty="0" err="1" smtClean="0">
                <a:solidFill>
                  <a:schemeClr val="bg1">
                    <a:lumMod val="50000"/>
                  </a:schemeClr>
                </a:solidFill>
              </a:rPr>
              <a:t>firstName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":"</a:t>
            </a:r>
            <a:r>
              <a:rPr lang="en-US" sz="2100" dirty="0" err="1" smtClean="0">
                <a:solidFill>
                  <a:schemeClr val="bg1">
                    <a:lumMod val="50000"/>
                  </a:schemeClr>
                </a:solidFill>
              </a:rPr>
              <a:t>Bert","lastName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":"</a:t>
            </a:r>
            <a:r>
              <a:rPr lang="en-US" sz="2100" dirty="0" err="1" smtClean="0">
                <a:solidFill>
                  <a:schemeClr val="bg1">
                    <a:lumMod val="50000"/>
                  </a:schemeClr>
                </a:solidFill>
              </a:rPr>
              <a:t>Smith","pets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":["</a:t>
            </a:r>
            <a:r>
              <a:rPr lang="en-US" sz="2100" dirty="0" err="1" smtClean="0">
                <a:solidFill>
                  <a:schemeClr val="bg1">
                    <a:lumMod val="50000"/>
                  </a:schemeClr>
                </a:solidFill>
              </a:rPr>
              <a:t>Cat","Dog","Fish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"],"type":"</a:t>
            </a:r>
            <a:r>
              <a:rPr lang="en-US" sz="2100" dirty="0" err="1" smtClean="0">
                <a:solidFill>
                  <a:schemeClr val="bg1">
                    <a:lumMod val="50000"/>
                  </a:schemeClr>
                </a:solidFill>
              </a:rPr>
              <a:t>Customer","hasALotOfPets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":true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}'</a:t>
            </a:r>
            <a:endParaRPr lang="en-US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uk-UA" dirty="0"/>
          </a:p>
        </p:txBody>
      </p:sp>
      <p:pic>
        <p:nvPicPr>
          <p:cNvPr id="6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/>
              <a:t>  </a:t>
            </a:r>
            <a:r>
              <a:rPr lang="en-US" dirty="0" err="1" smtClean="0"/>
              <a:t>ko.toJS</a:t>
            </a:r>
            <a:endParaRPr lang="en-US" dirty="0" smtClean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300" dirty="0" err="1" smtClean="0">
                <a:solidFill>
                  <a:srgbClr val="00B0F0"/>
                </a:solidFill>
              </a:rPr>
              <a:t>var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plainJs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</a:rPr>
              <a:t>ko.</a:t>
            </a:r>
            <a:r>
              <a:rPr lang="en-US" sz="2300" dirty="0" err="1" smtClean="0">
                <a:solidFill>
                  <a:srgbClr val="00B050"/>
                </a:solidFill>
              </a:rPr>
              <a:t>toJS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</a:rPr>
              <a:t>viewModel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 </a:t>
            </a:r>
            <a:endParaRPr lang="en-US" sz="23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23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// Result: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</a:rPr>
              <a:t>plainJS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 is now a plain JavaScript object in which nothing is observable. It's just data.</a:t>
            </a:r>
          </a:p>
          <a:p>
            <a:pPr>
              <a:buNone/>
            </a:pPr>
            <a:endParaRPr lang="en-US" sz="23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// The object is equivalent to the following: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//   {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//     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</a:rPr>
              <a:t>firstName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: "Bert",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//     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</a:rPr>
              <a:t>lastName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: "Smith",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//      pets: ["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</a:rPr>
              <a:t>Cat","Dog","Fish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"],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//      type: "Customer",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//     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</a:rPr>
              <a:t>hasALotOfPets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: true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//  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uk-UA" dirty="0"/>
          </a:p>
        </p:txBody>
      </p:sp>
      <p:pic>
        <p:nvPicPr>
          <p:cNvPr id="18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315200" cy="2667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b="1" dirty="0" smtClean="0"/>
              <a:t>“KnockoutJS is a </a:t>
            </a:r>
            <a:r>
              <a:rPr lang="en-US" b="1" dirty="0" smtClean="0">
                <a:solidFill>
                  <a:srgbClr val="FF0000"/>
                </a:solidFill>
              </a:rPr>
              <a:t>JavaScript library </a:t>
            </a:r>
            <a:r>
              <a:rPr lang="en-US" b="1" dirty="0" smtClean="0"/>
              <a:t>that helps you to create </a:t>
            </a:r>
            <a:r>
              <a:rPr lang="en-US" b="1" dirty="0" smtClean="0">
                <a:solidFill>
                  <a:srgbClr val="FF0000"/>
                </a:solidFill>
              </a:rPr>
              <a:t>rich, responsive display and editor user interfaces</a:t>
            </a:r>
            <a:r>
              <a:rPr lang="en-US" b="1" dirty="0" smtClean="0"/>
              <a:t> with a clean underlying data model.”</a:t>
            </a:r>
            <a:endParaRPr lang="en-US" dirty="0" smtClean="0"/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r>
              <a:rPr lang="en-US" sz="1600" dirty="0" smtClean="0"/>
              <a:t>http</a:t>
            </a:r>
            <a:r>
              <a:rPr lang="en-US" sz="1600" dirty="0" smtClean="0"/>
              <a:t>://knockoutjs.com</a:t>
            </a:r>
          </a:p>
          <a:p>
            <a:pPr algn="r">
              <a:buNone/>
            </a:pPr>
            <a:endParaRPr lang="en-US" dirty="0" smtClean="0"/>
          </a:p>
        </p:txBody>
      </p:sp>
      <p:pic>
        <p:nvPicPr>
          <p:cNvPr id="5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/>
              <a:t>  Pros &amp; Cons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Advantages</a:t>
            </a:r>
          </a:p>
          <a:p>
            <a:pPr marL="514350" indent="-514350">
              <a:buAutoNum type="arabicPeriod"/>
            </a:pPr>
            <a:r>
              <a:rPr lang="en-US" dirty="0" smtClean="0"/>
              <a:t>Easy to setup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number of lines of JS have to write is very small</a:t>
            </a:r>
          </a:p>
          <a:p>
            <a:pPr marL="514350" indent="-514350">
              <a:buAutoNum type="arabicPeriod"/>
            </a:pPr>
            <a:r>
              <a:rPr lang="en-US" dirty="0" smtClean="0"/>
              <a:t>Two way bindings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Disadvantages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For simple UIs, MVVM can be overkill</a:t>
            </a:r>
          </a:p>
          <a:p>
            <a:pPr marL="514350" indent="-514350">
              <a:buAutoNum type="arabicPeriod"/>
            </a:pPr>
            <a:r>
              <a:rPr lang="en-US" dirty="0" smtClean="0"/>
              <a:t>Can be harder to </a:t>
            </a:r>
            <a:r>
              <a:rPr lang="en-US" dirty="0" smtClean="0"/>
              <a:t>debug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Data-bindings is mixed with html elements</a:t>
            </a:r>
            <a:endParaRPr lang="en-US" dirty="0" smtClean="0"/>
          </a:p>
        </p:txBody>
      </p:sp>
      <p:pic>
        <p:nvPicPr>
          <p:cNvPr id="4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/>
              <a:t>  Sources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http://blog.nebithi.com/knockoutjs-vs-angularjs/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http://addyosmani.com/blog/understanding-mvvm-a-guide-for-javascript-developers/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http://www.tulpaproject.com/2013/06/13/knockoutjs-utils-and-working-with-arrays/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https://gist.github.com/hyle/1180607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http://rniemeyer.github.io/knockout-kendo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/>
              <a:t>python -m </a:t>
            </a:r>
            <a:r>
              <a:rPr lang="en-US" dirty="0" err="1" smtClean="0"/>
              <a:t>SimpleHTTPServer</a:t>
            </a:r>
            <a:r>
              <a:rPr lang="en-US" dirty="0" smtClean="0"/>
              <a:t> </a:t>
            </a:r>
            <a:r>
              <a:rPr lang="en-US" dirty="0" smtClean="0"/>
              <a:t>8000</a:t>
            </a:r>
            <a:endParaRPr lang="uk-UA" dirty="0" smtClean="0"/>
          </a:p>
          <a:p>
            <a:pPr>
              <a:buNone/>
            </a:pPr>
            <a:endParaRPr lang="uk-UA" dirty="0"/>
          </a:p>
        </p:txBody>
      </p:sp>
      <p:pic>
        <p:nvPicPr>
          <p:cNvPr id="4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33600"/>
            <a:ext cx="3810000" cy="381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2590800"/>
            <a:ext cx="4239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Latest version: v3.0.0</a:t>
            </a:r>
          </a:p>
          <a:p>
            <a:pPr>
              <a:buNone/>
            </a:pPr>
            <a:r>
              <a:rPr lang="en-US" dirty="0" smtClean="0"/>
              <a:t>Weight: 16 </a:t>
            </a:r>
            <a:r>
              <a:rPr lang="en-US" dirty="0" smtClean="0"/>
              <a:t>kb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(minified/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gzipped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MIT License</a:t>
            </a:r>
          </a:p>
          <a:p>
            <a:pPr>
              <a:buNone/>
            </a:pPr>
            <a:r>
              <a:rPr lang="en-US" dirty="0" smtClean="0"/>
              <a:t>No dependencies</a:t>
            </a:r>
          </a:p>
          <a:p>
            <a:pPr>
              <a:buNone/>
            </a:pPr>
            <a:r>
              <a:rPr lang="en-US" dirty="0" smtClean="0"/>
              <a:t>Browser support: </a:t>
            </a:r>
            <a:r>
              <a:rPr lang="en-US" dirty="0" smtClean="0"/>
              <a:t>IE6</a:t>
            </a:r>
            <a:r>
              <a:rPr lang="en-US" dirty="0" smtClean="0"/>
              <a:t>+, FF 2+, Chrome, Safari, </a:t>
            </a:r>
            <a:r>
              <a:rPr lang="en-US" dirty="0" smtClean="0"/>
              <a:t>other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‘Fully’ documented</a:t>
            </a:r>
            <a:endParaRPr lang="uk-UA" dirty="0" smtClean="0"/>
          </a:p>
        </p:txBody>
      </p:sp>
      <p:pic>
        <p:nvPicPr>
          <p:cNvPr id="8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Oleh.Kuprovskyi\Desktop\declarative-binding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95350" cy="8763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676400" y="1981200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Declarative Bindings</a:t>
            </a:r>
            <a:endParaRPr lang="uk-UA" dirty="0"/>
          </a:p>
        </p:txBody>
      </p:sp>
      <p:pic>
        <p:nvPicPr>
          <p:cNvPr id="3077" name="Picture 5" descr="C:\Users\Oleh.Kuprovskyi\Desktop\automatic-refresh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0"/>
            <a:ext cx="866775" cy="8763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676400" y="3276600"/>
            <a:ext cx="21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 UI refresh</a:t>
            </a:r>
            <a:endParaRPr lang="uk-UA" dirty="0"/>
          </a:p>
        </p:txBody>
      </p:sp>
      <p:pic>
        <p:nvPicPr>
          <p:cNvPr id="3078" name="Picture 6" descr="C:\Users\Oleh.Kuprovskyi\Desktop\dependency-track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267200"/>
            <a:ext cx="866775" cy="8763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676400" y="4507468"/>
            <a:ext cx="216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Dependency Tracking</a:t>
            </a:r>
            <a:endParaRPr lang="uk-UA" dirty="0"/>
          </a:p>
        </p:txBody>
      </p:sp>
      <p:pic>
        <p:nvPicPr>
          <p:cNvPr id="3079" name="Picture 7" descr="C:\Users\Oleh.Kuprovskyi\Desktop\templat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5562600"/>
            <a:ext cx="876300" cy="8763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676400" y="5867400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Templating</a:t>
            </a:r>
            <a:endParaRPr lang="uk-UA" dirty="0"/>
          </a:p>
        </p:txBody>
      </p:sp>
      <p:pic>
        <p:nvPicPr>
          <p:cNvPr id="19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/>
              <a:t>  Key features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/>
              <a:t>  How to use KO?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2438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data-bind</a:t>
            </a:r>
            <a:r>
              <a:rPr lang="en-US" b="1" dirty="0" smtClean="0"/>
              <a:t> attributes in HTML</a:t>
            </a:r>
          </a:p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B050"/>
                </a:solidFill>
              </a:rPr>
              <a:t>observable</a:t>
            </a:r>
            <a:r>
              <a:rPr lang="en-US" b="1" dirty="0" smtClean="0"/>
              <a:t>() for the properties</a:t>
            </a:r>
          </a:p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ko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B050"/>
                </a:solidFill>
              </a:rPr>
              <a:t>observableArray</a:t>
            </a:r>
            <a:r>
              <a:rPr lang="en-US" b="1" dirty="0" smtClean="0"/>
              <a:t>() </a:t>
            </a:r>
            <a:r>
              <a:rPr lang="en-US" b="1" dirty="0" smtClean="0"/>
              <a:t>for the </a:t>
            </a:r>
            <a:r>
              <a:rPr lang="en-US" b="1" dirty="0" smtClean="0"/>
              <a:t>arrays</a:t>
            </a:r>
          </a:p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ko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B050"/>
                </a:solidFill>
              </a:rPr>
              <a:t>applyBindings</a:t>
            </a:r>
            <a:r>
              <a:rPr lang="en-US" b="1" dirty="0" smtClean="0"/>
              <a:t>() to activate bindings</a:t>
            </a:r>
            <a:endParaRPr lang="uk-UA" b="1" dirty="0" smtClean="0"/>
          </a:p>
          <a:p>
            <a:endParaRPr lang="uk-UA" b="1" dirty="0"/>
          </a:p>
        </p:txBody>
      </p:sp>
      <p:pic>
        <p:nvPicPr>
          <p:cNvPr id="4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/>
              <a:t>  How to use KO?</a:t>
            </a:r>
            <a:endParaRPr lang="uk-U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C000"/>
                </a:solidFill>
              </a:rPr>
              <a:t>scripts/knockout-3.0.0.js</a:t>
            </a:r>
            <a:r>
              <a:rPr lang="en-US" dirty="0" smtClean="0"/>
              <a:t>"&gt;&lt;/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data-bind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C000"/>
                </a:solidFill>
              </a:rPr>
              <a:t>text: message</a:t>
            </a:r>
            <a:r>
              <a:rPr lang="en-US" dirty="0" smtClean="0"/>
              <a:t>”&gt;&lt;/</a:t>
            </a:r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70000"/>
              </a:lnSpc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viewModel</a:t>
            </a:r>
            <a:r>
              <a:rPr lang="en-US" dirty="0" smtClean="0"/>
              <a:t> = {</a:t>
            </a:r>
          </a:p>
          <a:p>
            <a:pPr>
              <a:lnSpc>
                <a:spcPct val="7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message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observable</a:t>
            </a:r>
            <a:r>
              <a:rPr lang="en-US" dirty="0" smtClean="0"/>
              <a:t>(‘</a:t>
            </a:r>
            <a:r>
              <a:rPr lang="en-US" dirty="0" smtClean="0">
                <a:solidFill>
                  <a:srgbClr val="FFC000"/>
                </a:solidFill>
              </a:rPr>
              <a:t>Hello World</a:t>
            </a:r>
            <a:r>
              <a:rPr lang="en-US" dirty="0" smtClean="0"/>
              <a:t>!’)</a:t>
            </a:r>
          </a:p>
          <a:p>
            <a:pPr>
              <a:lnSpc>
                <a:spcPct val="70000"/>
              </a:lnSpc>
              <a:buNone/>
            </a:pPr>
            <a:r>
              <a:rPr lang="en-US" dirty="0" smtClean="0"/>
              <a:t>}</a:t>
            </a:r>
          </a:p>
          <a:p>
            <a:pPr>
              <a:lnSpc>
                <a:spcPct val="70000"/>
              </a:lnSpc>
              <a:buNone/>
            </a:pPr>
            <a:endParaRPr lang="en-US" dirty="0" smtClean="0"/>
          </a:p>
          <a:p>
            <a:pPr>
              <a:lnSpc>
                <a:spcPct val="70000"/>
              </a:lnSpc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applyBindings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viewModel</a:t>
            </a:r>
            <a:r>
              <a:rPr lang="en-US" dirty="0" smtClean="0"/>
              <a:t>());</a:t>
            </a:r>
            <a:endParaRPr lang="uk-UA" dirty="0"/>
          </a:p>
        </p:txBody>
      </p:sp>
      <p:pic>
        <p:nvPicPr>
          <p:cNvPr id="6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/>
              <a:t>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observable</a:t>
            </a:r>
            <a:r>
              <a:rPr lang="en-US" dirty="0" smtClean="0"/>
              <a:t>()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In </a:t>
            </a:r>
            <a:r>
              <a:rPr lang="en-US" dirty="0" smtClean="0"/>
              <a:t>KnockoutJS, observables are special JavaScript objects that can notify subscribers about changes and automatically detect dependencies. This allows us to </a:t>
            </a:r>
            <a:r>
              <a:rPr lang="en-US" dirty="0" err="1" smtClean="0"/>
              <a:t>syncronize</a:t>
            </a:r>
            <a:r>
              <a:rPr lang="en-US" dirty="0" smtClean="0"/>
              <a:t> Models and </a:t>
            </a:r>
            <a:r>
              <a:rPr lang="en-US" dirty="0" err="1" smtClean="0"/>
              <a:t>ViewModels</a:t>
            </a:r>
            <a:r>
              <a:rPr lang="en-US" dirty="0" smtClean="0"/>
              <a:t> when the value of a Model attribute is modified.</a:t>
            </a:r>
            <a:endParaRPr lang="uk-UA" dirty="0" smtClean="0"/>
          </a:p>
          <a:p>
            <a:pPr>
              <a:buNone/>
            </a:pPr>
            <a:endParaRPr lang="uk-UA" dirty="0"/>
          </a:p>
        </p:txBody>
      </p:sp>
      <p:pic>
        <p:nvPicPr>
          <p:cNvPr id="4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  <a:r>
              <a:rPr lang="en-US" dirty="0" smtClean="0"/>
              <a:t> Bindings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Observable is a function!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Don’t do this: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viewModel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message</a:t>
            </a:r>
            <a:r>
              <a:rPr lang="en-US" dirty="0" smtClean="0"/>
              <a:t> = ‘</a:t>
            </a:r>
            <a:r>
              <a:rPr lang="en-US" dirty="0" smtClean="0">
                <a:solidFill>
                  <a:srgbClr val="FFC000"/>
                </a:solidFill>
              </a:rPr>
              <a:t>Hello</a:t>
            </a:r>
            <a:r>
              <a:rPr lang="en-US" dirty="0" smtClean="0"/>
              <a:t>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 this: 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viewModel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message</a:t>
            </a:r>
            <a:r>
              <a:rPr lang="en-US" dirty="0" smtClean="0"/>
              <a:t>(‘</a:t>
            </a:r>
            <a:r>
              <a:rPr lang="en-US" dirty="0" smtClean="0">
                <a:solidFill>
                  <a:srgbClr val="FFC000"/>
                </a:solidFill>
              </a:rPr>
              <a:t>Hello</a:t>
            </a:r>
            <a:r>
              <a:rPr lang="en-US" dirty="0" smtClean="0"/>
              <a:t>’)</a:t>
            </a:r>
            <a:endParaRPr lang="en-US" dirty="0" smtClean="0"/>
          </a:p>
        </p:txBody>
      </p:sp>
      <p:pic>
        <p:nvPicPr>
          <p:cNvPr id="4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934200" cy="1219200"/>
          </a:xfrm>
        </p:spPr>
        <p:txBody>
          <a:bodyPr/>
          <a:lstStyle/>
          <a:p>
            <a:pPr algn="l"/>
            <a:r>
              <a:rPr lang="en-US" dirty="0" smtClean="0"/>
              <a:t>  MVVM</a:t>
            </a:r>
            <a:endParaRPr lang="uk-UA" dirty="0"/>
          </a:p>
        </p:txBody>
      </p:sp>
      <p:pic>
        <p:nvPicPr>
          <p:cNvPr id="4" name="Picture 2" descr="C:\Users\Oleh.Kuprovskyi\Deskt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1219200" cy="1219200"/>
          </a:xfrm>
          <a:prstGeom prst="rect">
            <a:avLst/>
          </a:prstGeom>
          <a:noFill/>
        </p:spPr>
      </p:pic>
      <p:pic>
        <p:nvPicPr>
          <p:cNvPr id="4098" name="Picture 2" descr="C:\Users\Oleh.Kuprovskyi\Desktop\mvvm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75" y="2767806"/>
            <a:ext cx="7334250" cy="2190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4412</TotalTime>
  <Words>400</Words>
  <Application>Microsoft Office PowerPoint</Application>
  <PresentationFormat>On-screen Show (4:3)</PresentationFormat>
  <Paragraphs>133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What is KnockoutJS?</vt:lpstr>
      <vt:lpstr>Slide 2</vt:lpstr>
      <vt:lpstr>Slide 3</vt:lpstr>
      <vt:lpstr>  Key features</vt:lpstr>
      <vt:lpstr>  How to use KO?</vt:lpstr>
      <vt:lpstr>  How to use KO?</vt:lpstr>
      <vt:lpstr>  ko.observable()</vt:lpstr>
      <vt:lpstr>  Bindings</vt:lpstr>
      <vt:lpstr>  MVVM</vt:lpstr>
      <vt:lpstr>  Documentation</vt:lpstr>
      <vt:lpstr>  Debug</vt:lpstr>
      <vt:lpstr>  KO vs Angular</vt:lpstr>
      <vt:lpstr>  Angular</vt:lpstr>
      <vt:lpstr>  Knockout</vt:lpstr>
      <vt:lpstr>  Change message</vt:lpstr>
      <vt:lpstr>  ko.utils.array</vt:lpstr>
      <vt:lpstr>  Save Data</vt:lpstr>
      <vt:lpstr>  ko.toJSON</vt:lpstr>
      <vt:lpstr>  ko.toJS</vt:lpstr>
      <vt:lpstr>  Pros &amp; Cons</vt:lpstr>
      <vt:lpstr>  Sources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 JS</dc:title>
  <dc:creator>Oleh Kuprovskyi</dc:creator>
  <cp:lastModifiedBy>Oleh.Kuprovskyi</cp:lastModifiedBy>
  <cp:revision>466</cp:revision>
  <dcterms:created xsi:type="dcterms:W3CDTF">2006-08-16T00:00:00Z</dcterms:created>
  <dcterms:modified xsi:type="dcterms:W3CDTF">2013-12-12T15:42:36Z</dcterms:modified>
</cp:coreProperties>
</file>