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64" r:id="rId2"/>
    <p:sldId id="256" r:id="rId3"/>
    <p:sldId id="265" r:id="rId4"/>
    <p:sldId id="257" r:id="rId5"/>
    <p:sldId id="258" r:id="rId6"/>
    <p:sldId id="259" r:id="rId7"/>
    <p:sldId id="260" r:id="rId8"/>
    <p:sldId id="261" r:id="rId9"/>
    <p:sldId id="263" r:id="rId10"/>
    <p:sldId id="266" r:id="rId11"/>
    <p:sldId id="267" r:id="rId12"/>
  </p:sldIdLst>
  <p:sldSz cx="14630400" cy="8229600"/>
  <p:notesSz cx="8229600" cy="14630400"/>
  <p:embeddedFontLst>
    <p:embeddedFont>
      <p:font typeface="Montserrat Bold" panose="00000800000000000000" pitchFamily="2" charset="0"/>
      <p:bold r:id="rId14"/>
    </p:embeddedFont>
    <p:embeddedFont>
      <p:font typeface="Source Sans Pro" panose="020B050303040302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2" d="100"/>
          <a:sy n="62" d="100"/>
        </p:scale>
        <p:origin x="332" y="2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8219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F3381-1B1C-0FEF-9D5B-35E4240A7B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A00AF4-FDE2-7CD2-EEE1-C54F448A25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AD788A-5ED4-F8D2-8ACD-33EF53273A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F0EC1A-9BD5-549D-FCCA-4B959FC83519}"/>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922347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88EEA-BBD1-B25F-1F64-4A4F4DEFE8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C6E2E-369C-D06A-72B5-638FE98B61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A68697-0562-4E5B-A51C-8E12834CED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07832F-7C6D-C6D7-9D94-89329575D9F9}"/>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205959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ED476-A305-1CB8-63F3-E3DB54A942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703440-27C4-FE2A-1E06-92A81A862D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3F160D-9A55-F256-35B9-2E0D50FE26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F313A4-0876-B763-D674-3D785397D5FF}"/>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12470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AA4C2-82A5-824B-A0E2-24884D3314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B4C46-BD65-09D7-8BDC-F8C01DE6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7D7E43-4FAB-D1D0-4834-52FE07941A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1445E3-CFED-3FC6-3958-15C1F9278C1A}"/>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70159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careerfoundry.com/en/blog/data-analytics/what-is-random-forest/" TargetMode="External"/><Relationship Id="rId7" Type="http://schemas.openxmlformats.org/officeDocument/2006/relationships/hyperlink" Target="https://en.wikipedia.org/wiki/Random_forest" TargetMode="Externa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hyperlink" Target="https://www.geeksforgeeks.org/a-comprehensive-guide-to-ensemble-learning/" TargetMode="External"/><Relationship Id="rId5" Type="http://schemas.openxmlformats.org/officeDocument/2006/relationships/hyperlink" Target="https://www.geeksforgeeks.org/random-forest-algorithm-in-machine-learning/" TargetMode="External"/><Relationship Id="rId4" Type="http://schemas.openxmlformats.org/officeDocument/2006/relationships/hyperlink" Target="https://medium.com/@divakar1591/random-forest-algorithm-772d3e556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3.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CAA0F-CC17-52E2-C2E3-E212FDAC9946}"/>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CF2EFBA1-C31C-9DD6-D00D-1DDF413653C3}"/>
              </a:ext>
            </a:extLst>
          </p:cNvPr>
          <p:cNvSpPr/>
          <p:nvPr/>
        </p:nvSpPr>
        <p:spPr>
          <a:xfrm>
            <a:off x="863798" y="1088588"/>
            <a:ext cx="7416403" cy="1110496"/>
          </a:xfrm>
          <a:prstGeom prst="rect">
            <a:avLst/>
          </a:prstGeom>
          <a:noFill/>
          <a:ln/>
        </p:spPr>
        <p:txBody>
          <a:bodyPr wrap="squar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rPr>
              <a:t>Resume Screening App</a:t>
            </a:r>
            <a:endParaRPr lang="en-US" sz="4400" dirty="0"/>
          </a:p>
        </p:txBody>
      </p:sp>
      <p:sp>
        <p:nvSpPr>
          <p:cNvPr id="4" name="Text 1">
            <a:extLst>
              <a:ext uri="{FF2B5EF4-FFF2-40B4-BE49-F238E27FC236}">
                <a16:creationId xmlns:a16="http://schemas.microsoft.com/office/drawing/2014/main" id="{01B04704-17D5-F42A-8B3B-F22F94F92956}"/>
              </a:ext>
            </a:extLst>
          </p:cNvPr>
          <p:cNvSpPr/>
          <p:nvPr/>
        </p:nvSpPr>
        <p:spPr>
          <a:xfrm>
            <a:off x="863798" y="2518783"/>
            <a:ext cx="7416403" cy="3060084"/>
          </a:xfrm>
          <a:prstGeom prst="rect">
            <a:avLst/>
          </a:prstGeom>
          <a:noFill/>
          <a:ln/>
        </p:spPr>
        <p:txBody>
          <a:bodyPr wrap="square" lIns="0" tIns="0" rIns="0" bIns="0" rtlCol="0" anchor="t"/>
          <a:lstStyle/>
          <a:p>
            <a:pPr marL="0" indent="0" algn="l">
              <a:lnSpc>
                <a:spcPts val="2900"/>
              </a:lnSpc>
              <a:buNone/>
            </a:pPr>
            <a:r>
              <a:rPr lang="en-US" sz="2800" b="0" i="0" dirty="0">
                <a:effectLst/>
                <a:latin typeface="-apple-system"/>
              </a:rPr>
              <a:t>This is a simple web application that screens and categorizes resumes using Natural Language Processing (NLP) techniques. It allows users to upload resume files in either .txt or .pdf format, and it predicts the category or job role associated with the uploaded resume.</a:t>
            </a:r>
            <a:endParaRPr lang="en-US" sz="2800" dirty="0"/>
          </a:p>
        </p:txBody>
      </p:sp>
      <p:sp>
        <p:nvSpPr>
          <p:cNvPr id="5" name="Text 2">
            <a:extLst>
              <a:ext uri="{FF2B5EF4-FFF2-40B4-BE49-F238E27FC236}">
                <a16:creationId xmlns:a16="http://schemas.microsoft.com/office/drawing/2014/main" id="{E67B6A15-6298-CB9F-B19D-D0323AB00745}"/>
              </a:ext>
            </a:extLst>
          </p:cNvPr>
          <p:cNvSpPr/>
          <p:nvPr/>
        </p:nvSpPr>
        <p:spPr>
          <a:xfrm>
            <a:off x="863798" y="4950738"/>
            <a:ext cx="7416403" cy="1480661"/>
          </a:xfrm>
          <a:prstGeom prst="rect">
            <a:avLst/>
          </a:prstGeom>
          <a:noFill/>
          <a:ln/>
        </p:spPr>
        <p:txBody>
          <a:bodyPr wrap="square" lIns="0" tIns="0" rIns="0" bIns="0" rtlCol="0" anchor="t"/>
          <a:lstStyle/>
          <a:p>
            <a:pPr marL="0" indent="0" algn="l">
              <a:lnSpc>
                <a:spcPts val="2900"/>
              </a:lnSpc>
              <a:buNone/>
            </a:pPr>
            <a:endParaRPr lang="en-US" sz="1900" dirty="0"/>
          </a:p>
        </p:txBody>
      </p:sp>
      <p:sp>
        <p:nvSpPr>
          <p:cNvPr id="6" name="Shape 3">
            <a:extLst>
              <a:ext uri="{FF2B5EF4-FFF2-40B4-BE49-F238E27FC236}">
                <a16:creationId xmlns:a16="http://schemas.microsoft.com/office/drawing/2014/main" id="{D5E392A2-83B2-012D-0BAA-9CF7B5DF18B1}"/>
              </a:ext>
            </a:extLst>
          </p:cNvPr>
          <p:cNvSpPr/>
          <p:nvPr/>
        </p:nvSpPr>
        <p:spPr>
          <a:xfrm>
            <a:off x="863798" y="6727508"/>
            <a:ext cx="394930" cy="394930"/>
          </a:xfrm>
          <a:prstGeom prst="roundRect">
            <a:avLst>
              <a:gd name="adj" fmla="val 23151155"/>
            </a:avLst>
          </a:prstGeom>
          <a:noFill/>
          <a:ln w="7620">
            <a:solidFill>
              <a:srgbClr val="FFFFFF"/>
            </a:solidFill>
            <a:prstDash val="solid"/>
          </a:ln>
        </p:spPr>
        <p:txBody>
          <a:bodyPr/>
          <a:lstStyle/>
          <a:p>
            <a:endParaRPr lang="en-US"/>
          </a:p>
        </p:txBody>
      </p:sp>
      <p:sp>
        <p:nvSpPr>
          <p:cNvPr id="8" name="Text 4">
            <a:extLst>
              <a:ext uri="{FF2B5EF4-FFF2-40B4-BE49-F238E27FC236}">
                <a16:creationId xmlns:a16="http://schemas.microsoft.com/office/drawing/2014/main" id="{4EF782C2-24F9-FD65-E42E-938915D33A3A}"/>
              </a:ext>
            </a:extLst>
          </p:cNvPr>
          <p:cNvSpPr/>
          <p:nvPr/>
        </p:nvSpPr>
        <p:spPr>
          <a:xfrm>
            <a:off x="786177" y="6751097"/>
            <a:ext cx="3323486" cy="431840"/>
          </a:xfrm>
          <a:prstGeom prst="rect">
            <a:avLst/>
          </a:prstGeom>
          <a:noFill/>
          <a:ln/>
        </p:spPr>
        <p:txBody>
          <a:bodyPr wrap="none" lIns="0" tIns="0" rIns="0" bIns="0" rtlCol="0" anchor="t"/>
          <a:lstStyle/>
          <a:p>
            <a:pPr marL="0" indent="0" algn="l">
              <a:lnSpc>
                <a:spcPts val="3400"/>
              </a:lnSpc>
              <a:buNone/>
            </a:pPr>
            <a:endParaRPr lang="en-US" sz="2400" dirty="0"/>
          </a:p>
        </p:txBody>
      </p:sp>
      <p:pic>
        <p:nvPicPr>
          <p:cNvPr id="11" name="Picture 10" descr="A group of papers with images of people">
            <a:extLst>
              <a:ext uri="{FF2B5EF4-FFF2-40B4-BE49-F238E27FC236}">
                <a16:creationId xmlns:a16="http://schemas.microsoft.com/office/drawing/2014/main" id="{A540F029-38C0-1B82-988F-0A60FFF2B5D8}"/>
              </a:ext>
            </a:extLst>
          </p:cNvPr>
          <p:cNvPicPr>
            <a:picLocks noChangeAspect="1"/>
          </p:cNvPicPr>
          <p:nvPr/>
        </p:nvPicPr>
        <p:blipFill>
          <a:blip r:embed="rId3"/>
          <a:stretch>
            <a:fillRect/>
          </a:stretch>
        </p:blipFill>
        <p:spPr>
          <a:xfrm>
            <a:off x="8157681" y="0"/>
            <a:ext cx="6472719" cy="8229600"/>
          </a:xfrm>
          <a:prstGeom prst="rect">
            <a:avLst/>
          </a:prstGeom>
        </p:spPr>
      </p:pic>
      <p:pic>
        <p:nvPicPr>
          <p:cNvPr id="2" name="Picture 1">
            <a:extLst>
              <a:ext uri="{FF2B5EF4-FFF2-40B4-BE49-F238E27FC236}">
                <a16:creationId xmlns:a16="http://schemas.microsoft.com/office/drawing/2014/main" id="{554CED56-A661-0E3B-216A-16EF72E3F4ED}"/>
              </a:ext>
            </a:extLst>
          </p:cNvPr>
          <p:cNvPicPr>
            <a:picLocks noChangeAspect="1"/>
          </p:cNvPicPr>
          <p:nvPr/>
        </p:nvPicPr>
        <p:blipFill>
          <a:blip r:embed="rId4"/>
          <a:stretch>
            <a:fillRect/>
          </a:stretch>
        </p:blipFill>
        <p:spPr>
          <a:xfrm>
            <a:off x="12380781" y="7810118"/>
            <a:ext cx="2249619" cy="499915"/>
          </a:xfrm>
          <a:prstGeom prst="rect">
            <a:avLst/>
          </a:prstGeom>
        </p:spPr>
      </p:pic>
    </p:spTree>
    <p:extLst>
      <p:ext uri="{BB962C8B-B14F-4D97-AF65-F5344CB8AC3E}">
        <p14:creationId xmlns:p14="http://schemas.microsoft.com/office/powerpoint/2010/main" val="226630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1F8FF-9B1A-7D0D-B725-C0C0A8C412C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8802F92-A6FE-CCFC-3845-E6F615CC5636}"/>
              </a:ext>
            </a:extLst>
          </p:cNvPr>
          <p:cNvSpPr/>
          <p:nvPr/>
        </p:nvSpPr>
        <p:spPr>
          <a:xfrm>
            <a:off x="863797" y="1688663"/>
            <a:ext cx="9759681" cy="701278"/>
          </a:xfrm>
          <a:prstGeom prst="rect">
            <a:avLst/>
          </a:prstGeom>
          <a:noFill/>
          <a:ln/>
        </p:spPr>
        <p:txBody>
          <a:bodyPr wrap="none" lIns="0" tIns="0" rIns="0" bIns="0" rtlCol="0" anchor="t"/>
          <a:lstStyle/>
          <a:p>
            <a:pPr marL="0" indent="0" algn="l">
              <a:lnSpc>
                <a:spcPts val="5500"/>
              </a:lnSpc>
              <a:buNone/>
            </a:pPr>
            <a:r>
              <a:rPr lang="en-US" sz="4400" dirty="0"/>
              <a:t>Real-World Applications of Random Forest</a:t>
            </a:r>
          </a:p>
        </p:txBody>
      </p:sp>
      <p:sp>
        <p:nvSpPr>
          <p:cNvPr id="3" name="Text 1">
            <a:extLst>
              <a:ext uri="{FF2B5EF4-FFF2-40B4-BE49-F238E27FC236}">
                <a16:creationId xmlns:a16="http://schemas.microsoft.com/office/drawing/2014/main" id="{6D8A5870-554A-0FB4-5555-C8806B9E3A3F}"/>
              </a:ext>
            </a:extLst>
          </p:cNvPr>
          <p:cNvSpPr/>
          <p:nvPr/>
        </p:nvSpPr>
        <p:spPr>
          <a:xfrm>
            <a:off x="863798" y="3006923"/>
            <a:ext cx="2804874" cy="350639"/>
          </a:xfrm>
          <a:prstGeom prst="rect">
            <a:avLst/>
          </a:prstGeom>
          <a:noFill/>
          <a:ln/>
        </p:spPr>
        <p:txBody>
          <a:bodyPr wrap="none" lIns="0" tIns="0" rIns="0" bIns="0" rtlCol="0" anchor="t"/>
          <a:lstStyle/>
          <a:p>
            <a:pPr marL="0" indent="0" algn="l">
              <a:lnSpc>
                <a:spcPts val="2750"/>
              </a:lnSpc>
              <a:buNone/>
            </a:pPr>
            <a:r>
              <a:rPr lang="en-US" sz="2400" dirty="0"/>
              <a:t>Healthcare</a:t>
            </a:r>
            <a:endParaRPr lang="en-US" sz="2200" dirty="0"/>
          </a:p>
        </p:txBody>
      </p:sp>
      <p:sp>
        <p:nvSpPr>
          <p:cNvPr id="4" name="Text 2">
            <a:extLst>
              <a:ext uri="{FF2B5EF4-FFF2-40B4-BE49-F238E27FC236}">
                <a16:creationId xmlns:a16="http://schemas.microsoft.com/office/drawing/2014/main" id="{A218C232-56BF-4413-6D7E-E8FF37C9BE47}"/>
              </a:ext>
            </a:extLst>
          </p:cNvPr>
          <p:cNvSpPr/>
          <p:nvPr/>
        </p:nvSpPr>
        <p:spPr>
          <a:xfrm>
            <a:off x="863798" y="3604380"/>
            <a:ext cx="6150293" cy="444772"/>
          </a:xfrm>
          <a:prstGeom prst="rect">
            <a:avLst/>
          </a:prstGeom>
          <a:noFill/>
          <a:ln/>
        </p:spPr>
        <p:txBody>
          <a:bodyPr wrap="square" lIns="0" tIns="0" rIns="0" bIns="0" rtlCol="0" anchor="t"/>
          <a:lstStyle/>
          <a:p>
            <a:pPr marL="342900" indent="-342900" algn="l">
              <a:lnSpc>
                <a:spcPts val="2900"/>
              </a:lnSpc>
              <a:buSzPct val="100000"/>
              <a:buChar char="•"/>
            </a:pPr>
            <a:r>
              <a:rPr lang="en-US" sz="2000" dirty="0"/>
              <a:t>Disease diagnosis (e.g., cancer, diabetes)</a:t>
            </a:r>
            <a:endParaRPr lang="en-US" sz="1900" dirty="0"/>
          </a:p>
        </p:txBody>
      </p:sp>
      <p:sp>
        <p:nvSpPr>
          <p:cNvPr id="5" name="Text 3">
            <a:extLst>
              <a:ext uri="{FF2B5EF4-FFF2-40B4-BE49-F238E27FC236}">
                <a16:creationId xmlns:a16="http://schemas.microsoft.com/office/drawing/2014/main" id="{496FD50A-B81C-7AFF-F3EF-FD3EE3E26890}"/>
              </a:ext>
            </a:extLst>
          </p:cNvPr>
          <p:cNvSpPr/>
          <p:nvPr/>
        </p:nvSpPr>
        <p:spPr>
          <a:xfrm>
            <a:off x="863798" y="4270102"/>
            <a:ext cx="6150293" cy="531093"/>
          </a:xfrm>
          <a:prstGeom prst="rect">
            <a:avLst/>
          </a:prstGeom>
          <a:noFill/>
          <a:ln/>
        </p:spPr>
        <p:txBody>
          <a:bodyPr wrap="square" lIns="0" tIns="0" rIns="0" bIns="0" rtlCol="0" anchor="t"/>
          <a:lstStyle/>
          <a:p>
            <a:pPr algn="l">
              <a:lnSpc>
                <a:spcPts val="2900"/>
              </a:lnSpc>
              <a:buSzPct val="100000"/>
            </a:pPr>
            <a:r>
              <a:rPr lang="en-US" sz="2000" dirty="0"/>
              <a:t>Finance</a:t>
            </a:r>
            <a:endParaRPr lang="en-US" sz="1900" dirty="0"/>
          </a:p>
        </p:txBody>
      </p:sp>
      <p:sp>
        <p:nvSpPr>
          <p:cNvPr id="6" name="Text 4">
            <a:extLst>
              <a:ext uri="{FF2B5EF4-FFF2-40B4-BE49-F238E27FC236}">
                <a16:creationId xmlns:a16="http://schemas.microsoft.com/office/drawing/2014/main" id="{4B12CC5D-904E-92A8-A154-F67EC20D2891}"/>
              </a:ext>
            </a:extLst>
          </p:cNvPr>
          <p:cNvSpPr/>
          <p:nvPr/>
        </p:nvSpPr>
        <p:spPr>
          <a:xfrm>
            <a:off x="863798" y="4801195"/>
            <a:ext cx="6150293" cy="531093"/>
          </a:xfrm>
          <a:prstGeom prst="rect">
            <a:avLst/>
          </a:prstGeom>
          <a:noFill/>
          <a:ln/>
        </p:spPr>
        <p:txBody>
          <a:bodyPr wrap="none" lIns="0" tIns="0" rIns="0" bIns="0" rtlCol="0" anchor="t"/>
          <a:lstStyle/>
          <a:p>
            <a:pPr marL="342900" indent="-342900" algn="l">
              <a:lnSpc>
                <a:spcPts val="2900"/>
              </a:lnSpc>
              <a:buSzPct val="100000"/>
              <a:buChar char="•"/>
            </a:pPr>
            <a:r>
              <a:rPr lang="en-US" sz="2000" dirty="0"/>
              <a:t>Fraud detection in transactions</a:t>
            </a:r>
            <a:endParaRPr lang="en-US" sz="1900" dirty="0"/>
          </a:p>
        </p:txBody>
      </p:sp>
      <p:sp>
        <p:nvSpPr>
          <p:cNvPr id="7" name="Text 5">
            <a:extLst>
              <a:ext uri="{FF2B5EF4-FFF2-40B4-BE49-F238E27FC236}">
                <a16:creationId xmlns:a16="http://schemas.microsoft.com/office/drawing/2014/main" id="{191CD35F-C16E-1DBB-FEE0-1901AE954F97}"/>
              </a:ext>
            </a:extLst>
          </p:cNvPr>
          <p:cNvSpPr/>
          <p:nvPr/>
        </p:nvSpPr>
        <p:spPr>
          <a:xfrm>
            <a:off x="863798" y="5424755"/>
            <a:ext cx="6150293" cy="965772"/>
          </a:xfrm>
          <a:prstGeom prst="rect">
            <a:avLst/>
          </a:prstGeom>
          <a:noFill/>
          <a:ln/>
        </p:spPr>
        <p:txBody>
          <a:bodyPr wrap="square" lIns="0" tIns="0" rIns="0" bIns="0" rtlCol="0" anchor="t"/>
          <a:lstStyle/>
          <a:p>
            <a:pPr algn="l">
              <a:lnSpc>
                <a:spcPts val="2900"/>
              </a:lnSpc>
              <a:buSzPct val="100000"/>
            </a:pPr>
            <a:r>
              <a:rPr lang="en-US" sz="2000" dirty="0"/>
              <a:t>Marketing &amp; E-commerce</a:t>
            </a:r>
          </a:p>
          <a:p>
            <a:pPr marL="342900" indent="-342900" algn="l">
              <a:lnSpc>
                <a:spcPts val="2900"/>
              </a:lnSpc>
              <a:buSzPct val="100000"/>
              <a:buFont typeface="Arial" panose="020B0604020202020204" pitchFamily="34" charset="0"/>
              <a:buChar char="•"/>
            </a:pPr>
            <a:r>
              <a:rPr lang="en-US" sz="2000" dirty="0"/>
              <a:t>Product recommendation &amp; sentiment analysis</a:t>
            </a:r>
            <a:endParaRPr lang="en-US" sz="1900" dirty="0"/>
          </a:p>
        </p:txBody>
      </p:sp>
      <p:sp>
        <p:nvSpPr>
          <p:cNvPr id="8" name="Text 6">
            <a:extLst>
              <a:ext uri="{FF2B5EF4-FFF2-40B4-BE49-F238E27FC236}">
                <a16:creationId xmlns:a16="http://schemas.microsoft.com/office/drawing/2014/main" id="{3468C65A-2425-AB28-53BD-16AB28B97C4D}"/>
              </a:ext>
            </a:extLst>
          </p:cNvPr>
          <p:cNvSpPr/>
          <p:nvPr/>
        </p:nvSpPr>
        <p:spPr>
          <a:xfrm>
            <a:off x="7623929" y="3006923"/>
            <a:ext cx="2804874" cy="350639"/>
          </a:xfrm>
          <a:prstGeom prst="rect">
            <a:avLst/>
          </a:prstGeom>
          <a:noFill/>
          <a:ln/>
        </p:spPr>
        <p:txBody>
          <a:bodyPr wrap="none" lIns="0" tIns="0" rIns="0" bIns="0" rtlCol="0" anchor="t"/>
          <a:lstStyle/>
          <a:p>
            <a:pPr marL="0" indent="0" algn="l">
              <a:lnSpc>
                <a:spcPts val="2750"/>
              </a:lnSpc>
              <a:buNone/>
            </a:pPr>
            <a:r>
              <a:rPr lang="en-US" sz="2400" dirty="0"/>
              <a:t>Human Resources</a:t>
            </a:r>
            <a:endParaRPr lang="en-US" sz="2200" dirty="0"/>
          </a:p>
        </p:txBody>
      </p:sp>
      <p:sp>
        <p:nvSpPr>
          <p:cNvPr id="9" name="Text 7">
            <a:extLst>
              <a:ext uri="{FF2B5EF4-FFF2-40B4-BE49-F238E27FC236}">
                <a16:creationId xmlns:a16="http://schemas.microsoft.com/office/drawing/2014/main" id="{E87710C5-D571-8092-5697-3D39A155F0FC}"/>
              </a:ext>
            </a:extLst>
          </p:cNvPr>
          <p:cNvSpPr/>
          <p:nvPr/>
        </p:nvSpPr>
        <p:spPr>
          <a:xfrm>
            <a:off x="7623929" y="3604379"/>
            <a:ext cx="6150293" cy="510421"/>
          </a:xfrm>
          <a:prstGeom prst="rect">
            <a:avLst/>
          </a:prstGeom>
          <a:noFill/>
          <a:ln/>
        </p:spPr>
        <p:txBody>
          <a:bodyPr wrap="square" lIns="0" tIns="0" rIns="0" bIns="0" rtlCol="0" anchor="t"/>
          <a:lstStyle/>
          <a:p>
            <a:pPr>
              <a:buFont typeface="Arial" panose="020B0604020202020204" pitchFamily="34" charset="0"/>
              <a:buChar char="•"/>
            </a:pPr>
            <a:r>
              <a:rPr lang="en-US" sz="2000" dirty="0"/>
              <a:t>Resume screening &amp; employee attrition prediction</a:t>
            </a:r>
          </a:p>
        </p:txBody>
      </p:sp>
      <p:sp>
        <p:nvSpPr>
          <p:cNvPr id="10" name="Text 8">
            <a:extLst>
              <a:ext uri="{FF2B5EF4-FFF2-40B4-BE49-F238E27FC236}">
                <a16:creationId xmlns:a16="http://schemas.microsoft.com/office/drawing/2014/main" id="{26F78997-379A-8113-62E2-1FAA9435E797}"/>
              </a:ext>
            </a:extLst>
          </p:cNvPr>
          <p:cNvSpPr/>
          <p:nvPr/>
        </p:nvSpPr>
        <p:spPr>
          <a:xfrm>
            <a:off x="7623929" y="4431030"/>
            <a:ext cx="6150293" cy="740331"/>
          </a:xfrm>
          <a:prstGeom prst="rect">
            <a:avLst/>
          </a:prstGeom>
          <a:noFill/>
          <a:ln/>
        </p:spPr>
        <p:txBody>
          <a:bodyPr wrap="square" lIns="0" tIns="0" rIns="0" bIns="0" rtlCol="0" anchor="t"/>
          <a:lstStyle/>
          <a:p>
            <a:pPr algn="l">
              <a:lnSpc>
                <a:spcPts val="2900"/>
              </a:lnSpc>
              <a:buSzPct val="100000"/>
            </a:pPr>
            <a:r>
              <a:rPr lang="en-US" sz="2000" dirty="0"/>
              <a:t>Agriculture &amp; Environment</a:t>
            </a:r>
            <a:endParaRPr lang="en-US" sz="1900" dirty="0"/>
          </a:p>
        </p:txBody>
      </p:sp>
      <p:sp>
        <p:nvSpPr>
          <p:cNvPr id="11" name="Text 9">
            <a:extLst>
              <a:ext uri="{FF2B5EF4-FFF2-40B4-BE49-F238E27FC236}">
                <a16:creationId xmlns:a16="http://schemas.microsoft.com/office/drawing/2014/main" id="{75F5B72E-01FB-1E2C-C0BA-1C28D8FA78E3}"/>
              </a:ext>
            </a:extLst>
          </p:cNvPr>
          <p:cNvSpPr/>
          <p:nvPr/>
        </p:nvSpPr>
        <p:spPr>
          <a:xfrm>
            <a:off x="7623929" y="4887515"/>
            <a:ext cx="6150293" cy="740331"/>
          </a:xfrm>
          <a:prstGeom prst="rect">
            <a:avLst/>
          </a:prstGeom>
          <a:noFill/>
          <a:ln/>
        </p:spPr>
        <p:txBody>
          <a:bodyPr wrap="none" lIns="0" tIns="0" rIns="0" bIns="0" rtlCol="0" anchor="t"/>
          <a:lstStyle/>
          <a:p>
            <a:pPr marL="342900" indent="-342900" algn="l">
              <a:lnSpc>
                <a:spcPts val="2900"/>
              </a:lnSpc>
              <a:buSzPct val="100000"/>
              <a:buChar char="•"/>
            </a:pPr>
            <a:r>
              <a:rPr lang="en-US" sz="2000" dirty="0"/>
              <a:t>Crop disease prediction</a:t>
            </a:r>
            <a:endParaRPr lang="en-US" sz="1900" dirty="0"/>
          </a:p>
        </p:txBody>
      </p:sp>
      <p:sp>
        <p:nvSpPr>
          <p:cNvPr id="12" name="Text 10">
            <a:extLst>
              <a:ext uri="{FF2B5EF4-FFF2-40B4-BE49-F238E27FC236}">
                <a16:creationId xmlns:a16="http://schemas.microsoft.com/office/drawing/2014/main" id="{D039F896-A27A-D511-47F7-D7CEAB6F8969}"/>
              </a:ext>
            </a:extLst>
          </p:cNvPr>
          <p:cNvSpPr/>
          <p:nvPr/>
        </p:nvSpPr>
        <p:spPr>
          <a:xfrm>
            <a:off x="7623929" y="5714167"/>
            <a:ext cx="6150293" cy="370165"/>
          </a:xfrm>
          <a:prstGeom prst="rect">
            <a:avLst/>
          </a:prstGeom>
          <a:noFill/>
          <a:ln/>
        </p:spPr>
        <p:txBody>
          <a:bodyPr wrap="none" lIns="0" tIns="0" rIns="0" bIns="0" rtlCol="0" anchor="t"/>
          <a:lstStyle/>
          <a:p>
            <a:pPr marL="342900" indent="-342900" algn="l">
              <a:lnSpc>
                <a:spcPts val="2900"/>
              </a:lnSpc>
              <a:buSzPct val="100000"/>
              <a:buChar char="•"/>
            </a:pPr>
            <a:endParaRPr lang="en-US" sz="1900" dirty="0"/>
          </a:p>
        </p:txBody>
      </p:sp>
      <p:pic>
        <p:nvPicPr>
          <p:cNvPr id="13" name="Picture 12">
            <a:extLst>
              <a:ext uri="{FF2B5EF4-FFF2-40B4-BE49-F238E27FC236}">
                <a16:creationId xmlns:a16="http://schemas.microsoft.com/office/drawing/2014/main" id="{8115388A-B122-83AD-0215-4F0F194E7888}"/>
              </a:ext>
            </a:extLst>
          </p:cNvPr>
          <p:cNvPicPr>
            <a:picLocks noChangeAspect="1"/>
          </p:cNvPicPr>
          <p:nvPr/>
        </p:nvPicPr>
        <p:blipFill>
          <a:blip r:embed="rId3"/>
          <a:stretch>
            <a:fillRect/>
          </a:stretch>
        </p:blipFill>
        <p:spPr>
          <a:xfrm>
            <a:off x="12380781" y="7729685"/>
            <a:ext cx="2249619" cy="499915"/>
          </a:xfrm>
          <a:prstGeom prst="rect">
            <a:avLst/>
          </a:prstGeom>
        </p:spPr>
      </p:pic>
    </p:spTree>
    <p:extLst>
      <p:ext uri="{BB962C8B-B14F-4D97-AF65-F5344CB8AC3E}">
        <p14:creationId xmlns:p14="http://schemas.microsoft.com/office/powerpoint/2010/main" val="253835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32A0F-6E72-9B0D-B5CC-53218667512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79663A3-7BDE-526A-B53D-62F01E62DDBE}"/>
              </a:ext>
            </a:extLst>
          </p:cNvPr>
          <p:cNvSpPr/>
          <p:nvPr/>
        </p:nvSpPr>
        <p:spPr>
          <a:xfrm>
            <a:off x="863797" y="1688663"/>
            <a:ext cx="9759681" cy="701278"/>
          </a:xfrm>
          <a:prstGeom prst="rect">
            <a:avLst/>
          </a:prstGeom>
          <a:noFill/>
          <a:ln/>
        </p:spPr>
        <p:txBody>
          <a:bodyPr wrap="none" lIns="0" tIns="0" rIns="0" bIns="0" rtlCol="0" anchor="t"/>
          <a:lstStyle/>
          <a:p>
            <a:pPr marL="0" indent="0" algn="l">
              <a:lnSpc>
                <a:spcPts val="5500"/>
              </a:lnSpc>
              <a:buNone/>
            </a:pPr>
            <a:r>
              <a:rPr lang="en-US" sz="4400" dirty="0"/>
              <a:t>References</a:t>
            </a:r>
          </a:p>
        </p:txBody>
      </p:sp>
      <p:sp>
        <p:nvSpPr>
          <p:cNvPr id="3" name="Text 1">
            <a:extLst>
              <a:ext uri="{FF2B5EF4-FFF2-40B4-BE49-F238E27FC236}">
                <a16:creationId xmlns:a16="http://schemas.microsoft.com/office/drawing/2014/main" id="{8645255E-E547-46EC-B391-D9D11EC72810}"/>
              </a:ext>
            </a:extLst>
          </p:cNvPr>
          <p:cNvSpPr/>
          <p:nvPr/>
        </p:nvSpPr>
        <p:spPr>
          <a:xfrm>
            <a:off x="863797" y="2619909"/>
            <a:ext cx="12246027" cy="5109775"/>
          </a:xfrm>
          <a:prstGeom prst="rect">
            <a:avLst/>
          </a:prstGeom>
          <a:noFill/>
          <a:ln/>
        </p:spPr>
        <p:txBody>
          <a:bodyPr wrap="none" lIns="0" tIns="0" rIns="0" bIns="0" rtlCol="0" anchor="t"/>
          <a:lstStyle/>
          <a:p>
            <a:pPr marL="0" indent="0" algn="l">
              <a:lnSpc>
                <a:spcPts val="2750"/>
              </a:lnSpc>
              <a:buNone/>
            </a:pPr>
            <a:r>
              <a:rPr lang="en-US" sz="2400" dirty="0" err="1"/>
              <a:t>CareerFoundry</a:t>
            </a:r>
            <a:r>
              <a:rPr lang="en-US" sz="2400" dirty="0"/>
              <a:t>. (2023, March 9). </a:t>
            </a:r>
            <a:r>
              <a:rPr lang="en-US" sz="2400" i="1" dirty="0"/>
              <a:t>What is random forest? </a:t>
            </a:r>
          </a:p>
          <a:p>
            <a:pPr marL="0" indent="0" algn="l">
              <a:lnSpc>
                <a:spcPts val="2750"/>
              </a:lnSpc>
              <a:buNone/>
            </a:pPr>
            <a:r>
              <a:rPr lang="en-US" sz="2400" i="1" dirty="0"/>
              <a:t>A beginner's guide</a:t>
            </a:r>
            <a:r>
              <a:rPr lang="en-US" sz="2400" dirty="0"/>
              <a:t>. </a:t>
            </a:r>
            <a:r>
              <a:rPr lang="en-US" sz="2400" dirty="0">
                <a:hlinkClick r:id="rId3"/>
              </a:rPr>
              <a:t>https://careerfoundry.com/en/blog/data-analytics/what-is-random-forest/</a:t>
            </a:r>
            <a:endParaRPr lang="en-US" sz="2400" dirty="0"/>
          </a:p>
          <a:p>
            <a:pPr marL="0" indent="0" algn="l">
              <a:lnSpc>
                <a:spcPts val="2750"/>
              </a:lnSpc>
              <a:buNone/>
            </a:pPr>
            <a:endParaRPr lang="nn-NO" sz="2400" dirty="0"/>
          </a:p>
          <a:p>
            <a:pPr marL="0" indent="0" algn="l">
              <a:lnSpc>
                <a:spcPts val="2750"/>
              </a:lnSpc>
              <a:buNone/>
            </a:pPr>
            <a:r>
              <a:rPr lang="nn-NO" sz="2400" dirty="0"/>
              <a:t>Divakar. (2019, June 20). </a:t>
            </a:r>
            <a:r>
              <a:rPr lang="nn-NO" sz="2400" i="1" dirty="0"/>
              <a:t>Random forest algorithm</a:t>
            </a:r>
            <a:r>
              <a:rPr lang="nn-NO" sz="2400" dirty="0"/>
              <a:t>. </a:t>
            </a:r>
          </a:p>
          <a:p>
            <a:pPr marL="0" indent="0" algn="l">
              <a:lnSpc>
                <a:spcPts val="2750"/>
              </a:lnSpc>
              <a:buNone/>
            </a:pPr>
            <a:r>
              <a:rPr lang="nn-NO" sz="2400" dirty="0"/>
              <a:t>Medium. </a:t>
            </a:r>
            <a:r>
              <a:rPr lang="nn-NO" sz="2400" dirty="0">
                <a:hlinkClick r:id="rId4"/>
              </a:rPr>
              <a:t>https://medium.com/@divakar1591/random-forest-algorithm-772d3e5568</a:t>
            </a:r>
            <a:endParaRPr lang="en-US" sz="2400" dirty="0"/>
          </a:p>
          <a:p>
            <a:pPr marL="0" indent="0" algn="l">
              <a:lnSpc>
                <a:spcPts val="2750"/>
              </a:lnSpc>
              <a:buNone/>
            </a:pPr>
            <a:endParaRPr lang="en-US" sz="2400" dirty="0"/>
          </a:p>
          <a:p>
            <a:pPr marL="0" indent="0" algn="l">
              <a:lnSpc>
                <a:spcPts val="2750"/>
              </a:lnSpc>
              <a:buNone/>
            </a:pPr>
            <a:r>
              <a:rPr lang="en-US" sz="2400" i="1" dirty="0"/>
              <a:t>Random Forest algorithm in machine learning</a:t>
            </a:r>
            <a:r>
              <a:rPr lang="en-US" sz="2400" dirty="0"/>
              <a:t>.</a:t>
            </a:r>
          </a:p>
          <a:p>
            <a:pPr marL="0" indent="0" algn="l">
              <a:lnSpc>
                <a:spcPts val="2750"/>
              </a:lnSpc>
              <a:buNone/>
            </a:pPr>
            <a:r>
              <a:rPr lang="en-US" sz="2400" dirty="0"/>
              <a:t> </a:t>
            </a:r>
            <a:r>
              <a:rPr lang="en-US" sz="2400" dirty="0" err="1"/>
              <a:t>GeeksforGeeks</a:t>
            </a:r>
            <a:r>
              <a:rPr lang="en-US" sz="2400" dirty="0"/>
              <a:t>. </a:t>
            </a:r>
            <a:r>
              <a:rPr lang="en-US" sz="2400" dirty="0">
                <a:hlinkClick r:id="rId5"/>
              </a:rPr>
              <a:t>https://www.geeksforgeeks.org/random-forest-algorithm-in-machine-learning/</a:t>
            </a:r>
            <a:endParaRPr lang="en-US" sz="2400" dirty="0"/>
          </a:p>
          <a:p>
            <a:pPr marL="0" indent="0" algn="l">
              <a:lnSpc>
                <a:spcPts val="2750"/>
              </a:lnSpc>
              <a:buNone/>
            </a:pPr>
            <a:endParaRPr lang="en-US" sz="2400" dirty="0"/>
          </a:p>
          <a:p>
            <a:pPr marL="0" indent="0" algn="l">
              <a:lnSpc>
                <a:spcPts val="2750"/>
              </a:lnSpc>
              <a:buNone/>
            </a:pPr>
            <a:r>
              <a:rPr lang="en-US" sz="2400" dirty="0"/>
              <a:t>Sharma, A. (2023, July 25). </a:t>
            </a:r>
            <a:r>
              <a:rPr lang="en-US" sz="2400" i="1" dirty="0"/>
              <a:t>A comprehensive guide to ensemble learning</a:t>
            </a:r>
            <a:r>
              <a:rPr lang="en-US" sz="2400" dirty="0"/>
              <a:t>. </a:t>
            </a:r>
          </a:p>
          <a:p>
            <a:pPr marL="0" indent="0" algn="l">
              <a:lnSpc>
                <a:spcPts val="2750"/>
              </a:lnSpc>
              <a:buNone/>
            </a:pPr>
            <a:r>
              <a:rPr lang="en-US" sz="2400" dirty="0" err="1"/>
              <a:t>GeeksforGeeks</a:t>
            </a:r>
            <a:r>
              <a:rPr lang="en-US" sz="2400" dirty="0"/>
              <a:t>. </a:t>
            </a:r>
            <a:r>
              <a:rPr lang="en-US" sz="2400" dirty="0">
                <a:hlinkClick r:id="rId6"/>
              </a:rPr>
              <a:t>https://www.geeksforgeeks.org/a-comprehensive-guide-to-ensemble-learning/</a:t>
            </a:r>
            <a:endParaRPr lang="en-US" sz="2400" dirty="0"/>
          </a:p>
          <a:p>
            <a:pPr marL="0" indent="0" algn="l">
              <a:lnSpc>
                <a:spcPts val="2750"/>
              </a:lnSpc>
              <a:buNone/>
            </a:pPr>
            <a:endParaRPr lang="en-US" sz="2400" dirty="0"/>
          </a:p>
          <a:p>
            <a:pPr marL="0" indent="0" algn="l">
              <a:lnSpc>
                <a:spcPts val="2750"/>
              </a:lnSpc>
              <a:buNone/>
            </a:pPr>
            <a:r>
              <a:rPr lang="en-US" sz="2400" dirty="0"/>
              <a:t>Wikipedia contributors. (2024, April 20). </a:t>
            </a:r>
            <a:r>
              <a:rPr lang="en-US" sz="2400" i="1" dirty="0"/>
              <a:t>Random forest</a:t>
            </a:r>
            <a:r>
              <a:rPr lang="en-US" sz="2400" dirty="0"/>
              <a:t>. </a:t>
            </a:r>
          </a:p>
          <a:p>
            <a:pPr marL="0" indent="0" algn="l">
              <a:lnSpc>
                <a:spcPts val="2750"/>
              </a:lnSpc>
              <a:buNone/>
            </a:pPr>
            <a:r>
              <a:rPr lang="en-US" sz="2400" dirty="0"/>
              <a:t>Wikipedia. </a:t>
            </a:r>
            <a:r>
              <a:rPr lang="en-US" sz="2400" dirty="0">
                <a:hlinkClick r:id="rId7"/>
              </a:rPr>
              <a:t>https://en.wikipedia.org/wiki/Random_forest</a:t>
            </a:r>
            <a:endParaRPr lang="en-US" sz="2200" dirty="0"/>
          </a:p>
        </p:txBody>
      </p:sp>
      <p:sp>
        <p:nvSpPr>
          <p:cNvPr id="4" name="Text 2">
            <a:extLst>
              <a:ext uri="{FF2B5EF4-FFF2-40B4-BE49-F238E27FC236}">
                <a16:creationId xmlns:a16="http://schemas.microsoft.com/office/drawing/2014/main" id="{7E34807C-6F20-C2BB-2D59-743E72C6A224}"/>
              </a:ext>
            </a:extLst>
          </p:cNvPr>
          <p:cNvSpPr/>
          <p:nvPr/>
        </p:nvSpPr>
        <p:spPr>
          <a:xfrm>
            <a:off x="863798" y="3604380"/>
            <a:ext cx="9759680" cy="444772"/>
          </a:xfrm>
          <a:prstGeom prst="rect">
            <a:avLst/>
          </a:prstGeom>
          <a:noFill/>
          <a:ln/>
        </p:spPr>
        <p:txBody>
          <a:bodyPr wrap="square" lIns="0" tIns="0" rIns="0" bIns="0" rtlCol="0" anchor="t"/>
          <a:lstStyle/>
          <a:p>
            <a:pPr algn="l">
              <a:lnSpc>
                <a:spcPts val="2900"/>
              </a:lnSpc>
              <a:buSzPct val="100000"/>
            </a:pPr>
            <a:endParaRPr lang="en-US" sz="1900" dirty="0"/>
          </a:p>
        </p:txBody>
      </p:sp>
      <p:sp>
        <p:nvSpPr>
          <p:cNvPr id="5" name="Text 3">
            <a:extLst>
              <a:ext uri="{FF2B5EF4-FFF2-40B4-BE49-F238E27FC236}">
                <a16:creationId xmlns:a16="http://schemas.microsoft.com/office/drawing/2014/main" id="{E0558351-AC40-0243-03B0-0DF5948DC858}"/>
              </a:ext>
            </a:extLst>
          </p:cNvPr>
          <p:cNvSpPr/>
          <p:nvPr/>
        </p:nvSpPr>
        <p:spPr>
          <a:xfrm>
            <a:off x="863798" y="4270102"/>
            <a:ext cx="6150293" cy="531093"/>
          </a:xfrm>
          <a:prstGeom prst="rect">
            <a:avLst/>
          </a:prstGeom>
          <a:noFill/>
          <a:ln/>
        </p:spPr>
        <p:txBody>
          <a:bodyPr wrap="square" lIns="0" tIns="0" rIns="0" bIns="0" rtlCol="0" anchor="t"/>
          <a:lstStyle/>
          <a:p>
            <a:pPr algn="l">
              <a:lnSpc>
                <a:spcPts val="2900"/>
              </a:lnSpc>
              <a:buSzPct val="100000"/>
            </a:pPr>
            <a:endParaRPr lang="en-US" sz="1900" dirty="0"/>
          </a:p>
        </p:txBody>
      </p:sp>
      <p:sp>
        <p:nvSpPr>
          <p:cNvPr id="6" name="Text 4">
            <a:extLst>
              <a:ext uri="{FF2B5EF4-FFF2-40B4-BE49-F238E27FC236}">
                <a16:creationId xmlns:a16="http://schemas.microsoft.com/office/drawing/2014/main" id="{0748BBA6-68C5-1D27-40F5-79D0B723485E}"/>
              </a:ext>
            </a:extLst>
          </p:cNvPr>
          <p:cNvSpPr/>
          <p:nvPr/>
        </p:nvSpPr>
        <p:spPr>
          <a:xfrm>
            <a:off x="863798" y="4801195"/>
            <a:ext cx="6150293" cy="531093"/>
          </a:xfrm>
          <a:prstGeom prst="rect">
            <a:avLst/>
          </a:prstGeom>
          <a:noFill/>
          <a:ln/>
        </p:spPr>
        <p:txBody>
          <a:bodyPr wrap="none" lIns="0" tIns="0" rIns="0" bIns="0" rtlCol="0" anchor="t"/>
          <a:lstStyle/>
          <a:p>
            <a:pPr algn="l">
              <a:lnSpc>
                <a:spcPts val="2900"/>
              </a:lnSpc>
              <a:buSzPct val="100000"/>
            </a:pPr>
            <a:endParaRPr lang="en-US" sz="1900" dirty="0"/>
          </a:p>
        </p:txBody>
      </p:sp>
      <p:sp>
        <p:nvSpPr>
          <p:cNvPr id="7" name="Text 5">
            <a:extLst>
              <a:ext uri="{FF2B5EF4-FFF2-40B4-BE49-F238E27FC236}">
                <a16:creationId xmlns:a16="http://schemas.microsoft.com/office/drawing/2014/main" id="{D43E3160-B3B8-9750-DD5B-B0C64AF1BF4B}"/>
              </a:ext>
            </a:extLst>
          </p:cNvPr>
          <p:cNvSpPr/>
          <p:nvPr/>
        </p:nvSpPr>
        <p:spPr>
          <a:xfrm>
            <a:off x="863798" y="5424755"/>
            <a:ext cx="6150293" cy="965772"/>
          </a:xfrm>
          <a:prstGeom prst="rect">
            <a:avLst/>
          </a:prstGeom>
          <a:noFill/>
          <a:ln/>
        </p:spPr>
        <p:txBody>
          <a:bodyPr wrap="square" lIns="0" tIns="0" rIns="0" bIns="0" rtlCol="0" anchor="t"/>
          <a:lstStyle/>
          <a:p>
            <a:pPr algn="l">
              <a:lnSpc>
                <a:spcPts val="2900"/>
              </a:lnSpc>
              <a:buSzPct val="100000"/>
            </a:pPr>
            <a:endParaRPr lang="en-US" sz="2000" dirty="0"/>
          </a:p>
        </p:txBody>
      </p:sp>
      <p:sp>
        <p:nvSpPr>
          <p:cNvPr id="9" name="Text 7">
            <a:extLst>
              <a:ext uri="{FF2B5EF4-FFF2-40B4-BE49-F238E27FC236}">
                <a16:creationId xmlns:a16="http://schemas.microsoft.com/office/drawing/2014/main" id="{DE0539CD-62B8-1FBD-024C-539860E46946}"/>
              </a:ext>
            </a:extLst>
          </p:cNvPr>
          <p:cNvSpPr/>
          <p:nvPr/>
        </p:nvSpPr>
        <p:spPr>
          <a:xfrm>
            <a:off x="7623929" y="3604379"/>
            <a:ext cx="6150293" cy="510421"/>
          </a:xfrm>
          <a:prstGeom prst="rect">
            <a:avLst/>
          </a:prstGeom>
          <a:noFill/>
          <a:ln/>
        </p:spPr>
        <p:txBody>
          <a:bodyPr wrap="square" lIns="0" tIns="0" rIns="0" bIns="0" rtlCol="0" anchor="t"/>
          <a:lstStyle/>
          <a:p>
            <a:endParaRPr lang="en-US" sz="2000" dirty="0"/>
          </a:p>
        </p:txBody>
      </p:sp>
      <p:sp>
        <p:nvSpPr>
          <p:cNvPr id="10" name="Text 8">
            <a:extLst>
              <a:ext uri="{FF2B5EF4-FFF2-40B4-BE49-F238E27FC236}">
                <a16:creationId xmlns:a16="http://schemas.microsoft.com/office/drawing/2014/main" id="{92D73991-7BEF-9E91-40B0-129FD5D7E98C}"/>
              </a:ext>
            </a:extLst>
          </p:cNvPr>
          <p:cNvSpPr/>
          <p:nvPr/>
        </p:nvSpPr>
        <p:spPr>
          <a:xfrm>
            <a:off x="7623929" y="4431030"/>
            <a:ext cx="6150293" cy="740331"/>
          </a:xfrm>
          <a:prstGeom prst="rect">
            <a:avLst/>
          </a:prstGeom>
          <a:noFill/>
          <a:ln/>
        </p:spPr>
        <p:txBody>
          <a:bodyPr wrap="square" lIns="0" tIns="0" rIns="0" bIns="0" rtlCol="0" anchor="t"/>
          <a:lstStyle/>
          <a:p>
            <a:pPr algn="l">
              <a:lnSpc>
                <a:spcPts val="2900"/>
              </a:lnSpc>
              <a:buSzPct val="100000"/>
            </a:pPr>
            <a:endParaRPr lang="en-US" sz="1900" dirty="0"/>
          </a:p>
        </p:txBody>
      </p:sp>
      <p:sp>
        <p:nvSpPr>
          <p:cNvPr id="11" name="Text 9">
            <a:extLst>
              <a:ext uri="{FF2B5EF4-FFF2-40B4-BE49-F238E27FC236}">
                <a16:creationId xmlns:a16="http://schemas.microsoft.com/office/drawing/2014/main" id="{9D536E59-CE3B-40FC-7406-D67C9B2FB1D3}"/>
              </a:ext>
            </a:extLst>
          </p:cNvPr>
          <p:cNvSpPr/>
          <p:nvPr/>
        </p:nvSpPr>
        <p:spPr>
          <a:xfrm>
            <a:off x="7623929" y="4887515"/>
            <a:ext cx="6150293" cy="740331"/>
          </a:xfrm>
          <a:prstGeom prst="rect">
            <a:avLst/>
          </a:prstGeom>
          <a:noFill/>
          <a:ln/>
        </p:spPr>
        <p:txBody>
          <a:bodyPr wrap="none" lIns="0" tIns="0" rIns="0" bIns="0" rtlCol="0" anchor="t"/>
          <a:lstStyle/>
          <a:p>
            <a:pPr marL="342900" indent="-342900" algn="l">
              <a:lnSpc>
                <a:spcPts val="2900"/>
              </a:lnSpc>
              <a:buSzPct val="100000"/>
              <a:buChar char="•"/>
            </a:pPr>
            <a:endParaRPr lang="en-US" sz="1900" dirty="0"/>
          </a:p>
        </p:txBody>
      </p:sp>
      <p:sp>
        <p:nvSpPr>
          <p:cNvPr id="12" name="Text 10">
            <a:extLst>
              <a:ext uri="{FF2B5EF4-FFF2-40B4-BE49-F238E27FC236}">
                <a16:creationId xmlns:a16="http://schemas.microsoft.com/office/drawing/2014/main" id="{555E7CCA-90A0-37A3-48E0-3B718A9BFDD4}"/>
              </a:ext>
            </a:extLst>
          </p:cNvPr>
          <p:cNvSpPr/>
          <p:nvPr/>
        </p:nvSpPr>
        <p:spPr>
          <a:xfrm>
            <a:off x="7623929" y="5714167"/>
            <a:ext cx="6150293" cy="370165"/>
          </a:xfrm>
          <a:prstGeom prst="rect">
            <a:avLst/>
          </a:prstGeom>
          <a:noFill/>
          <a:ln/>
        </p:spPr>
        <p:txBody>
          <a:bodyPr wrap="none" lIns="0" tIns="0" rIns="0" bIns="0" rtlCol="0" anchor="t"/>
          <a:lstStyle/>
          <a:p>
            <a:pPr marL="342900" indent="-342900" algn="l">
              <a:lnSpc>
                <a:spcPts val="2900"/>
              </a:lnSpc>
              <a:buSzPct val="100000"/>
              <a:buChar char="•"/>
            </a:pPr>
            <a:endParaRPr lang="en-US" sz="1900" dirty="0"/>
          </a:p>
        </p:txBody>
      </p:sp>
      <p:pic>
        <p:nvPicPr>
          <p:cNvPr id="13" name="Picture 12">
            <a:extLst>
              <a:ext uri="{FF2B5EF4-FFF2-40B4-BE49-F238E27FC236}">
                <a16:creationId xmlns:a16="http://schemas.microsoft.com/office/drawing/2014/main" id="{F6DAA823-7ED9-88B5-2BE1-969E3BA97067}"/>
              </a:ext>
            </a:extLst>
          </p:cNvPr>
          <p:cNvPicPr>
            <a:picLocks noChangeAspect="1"/>
          </p:cNvPicPr>
          <p:nvPr/>
        </p:nvPicPr>
        <p:blipFill>
          <a:blip r:embed="rId8"/>
          <a:stretch>
            <a:fillRect/>
          </a:stretch>
        </p:blipFill>
        <p:spPr>
          <a:xfrm>
            <a:off x="12380781" y="7729685"/>
            <a:ext cx="2249619" cy="499915"/>
          </a:xfrm>
          <a:prstGeom prst="rect">
            <a:avLst/>
          </a:prstGeom>
        </p:spPr>
      </p:pic>
    </p:spTree>
    <p:extLst>
      <p:ext uri="{BB962C8B-B14F-4D97-AF65-F5344CB8AC3E}">
        <p14:creationId xmlns:p14="http://schemas.microsoft.com/office/powerpoint/2010/main" val="965860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63798" y="1088588"/>
            <a:ext cx="10222018" cy="709613"/>
          </a:xfrm>
          <a:prstGeom prst="rect">
            <a:avLst/>
          </a:prstGeom>
          <a:noFill/>
          <a:ln/>
        </p:spPr>
        <p:txBody>
          <a:bodyPr wrap="squar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rPr>
              <a:t>                Logistic Regression</a:t>
            </a:r>
            <a:endParaRPr lang="en-US" sz="4400" dirty="0"/>
          </a:p>
        </p:txBody>
      </p:sp>
      <p:sp>
        <p:nvSpPr>
          <p:cNvPr id="4" name="Text 1"/>
          <p:cNvSpPr/>
          <p:nvPr/>
        </p:nvSpPr>
        <p:spPr>
          <a:xfrm>
            <a:off x="863798" y="1798202"/>
            <a:ext cx="10222018" cy="1237230"/>
          </a:xfrm>
          <a:prstGeom prst="rect">
            <a:avLst/>
          </a:prstGeom>
          <a:noFill/>
          <a:ln/>
        </p:spPr>
        <p:txBody>
          <a:bodyPr wrap="square" lIns="0" tIns="0" rIns="0" bIns="0" rtlCol="0" anchor="t"/>
          <a:lstStyle/>
          <a:p>
            <a:pPr marL="0" indent="0" algn="l">
              <a:lnSpc>
                <a:spcPts val="2900"/>
              </a:lnSpc>
              <a:buNone/>
            </a:pPr>
            <a:r>
              <a:rPr lang="en-US" sz="2000" b="1" dirty="0"/>
              <a:t>Logistic Regression</a:t>
            </a:r>
            <a:r>
              <a:rPr lang="en-US" sz="2000" dirty="0"/>
              <a:t> is a statistical method used for binary classification tasks, where the goal is to predict the probability that an instance belongs to one of two classes. </a:t>
            </a:r>
            <a:endParaRPr lang="en-US" sz="1900" dirty="0"/>
          </a:p>
        </p:txBody>
      </p:sp>
      <p:sp>
        <p:nvSpPr>
          <p:cNvPr id="5" name="Text 2"/>
          <p:cNvSpPr/>
          <p:nvPr/>
        </p:nvSpPr>
        <p:spPr>
          <a:xfrm>
            <a:off x="1787703" y="3233393"/>
            <a:ext cx="9092630" cy="3374797"/>
          </a:xfrm>
          <a:prstGeom prst="rect">
            <a:avLst/>
          </a:prstGeom>
          <a:noFill/>
          <a:ln/>
        </p:spPr>
        <p:txBody>
          <a:bodyPr wrap="square" lIns="0" tIns="0" rIns="0" bIns="0" rtlCol="0" anchor="t"/>
          <a:lstStyle/>
          <a:p>
            <a:pPr>
              <a:buNone/>
            </a:pPr>
            <a:r>
              <a:rPr lang="en-US" sz="2000" b="1" dirty="0"/>
              <a:t>Logistic Regression</a:t>
            </a:r>
            <a:r>
              <a:rPr lang="en-US" sz="2000" dirty="0"/>
              <a:t> was not the best fit for our project because it:</a:t>
            </a:r>
          </a:p>
          <a:p>
            <a:pPr>
              <a:buFont typeface="Arial" panose="020B0604020202020204" pitchFamily="34" charset="0"/>
              <a:buChar char="•"/>
            </a:pPr>
            <a:r>
              <a:rPr lang="en-US" sz="2000" dirty="0"/>
              <a:t>Assumes linear relationships and doesn't capture complex interactions well.</a:t>
            </a:r>
          </a:p>
          <a:p>
            <a:pPr>
              <a:buFont typeface="Arial" panose="020B0604020202020204" pitchFamily="34" charset="0"/>
              <a:buChar char="•"/>
            </a:pPr>
            <a:r>
              <a:rPr lang="en-US" sz="2000" dirty="0"/>
              <a:t>Struggles with imbalanced datasets.</a:t>
            </a:r>
          </a:p>
          <a:p>
            <a:pPr>
              <a:buFont typeface="Arial" panose="020B0604020202020204" pitchFamily="34" charset="0"/>
              <a:buChar char="•"/>
            </a:pPr>
            <a:r>
              <a:rPr lang="en-US" sz="2000" dirty="0"/>
              <a:t>Doesn't perform as well on high-dimensional text data.</a:t>
            </a:r>
          </a:p>
          <a:p>
            <a:endParaRPr lang="en-US" sz="2000" dirty="0"/>
          </a:p>
          <a:p>
            <a:pPr>
              <a:buNone/>
            </a:pPr>
            <a:r>
              <a:rPr lang="en-US" sz="2000" b="1" dirty="0"/>
              <a:t>Random Forest</a:t>
            </a:r>
            <a:r>
              <a:rPr lang="en-US" sz="2000" dirty="0"/>
              <a:t> is better suited for these types of tasks because:</a:t>
            </a:r>
          </a:p>
          <a:p>
            <a:pPr>
              <a:buFont typeface="Arial" panose="020B0604020202020204" pitchFamily="34" charset="0"/>
              <a:buChar char="•"/>
            </a:pPr>
            <a:r>
              <a:rPr lang="en-US" sz="2000" dirty="0"/>
              <a:t>It handles </a:t>
            </a:r>
            <a:r>
              <a:rPr lang="en-US" sz="2000" b="1" dirty="0"/>
              <a:t>non-linear relationships</a:t>
            </a:r>
            <a:r>
              <a:rPr lang="en-US" sz="2000" dirty="0"/>
              <a:t> and </a:t>
            </a:r>
            <a:r>
              <a:rPr lang="en-US" sz="2000" b="1" dirty="0"/>
              <a:t>complex interactions</a:t>
            </a:r>
            <a:r>
              <a:rPr lang="en-US" sz="2000" dirty="0"/>
              <a:t>.</a:t>
            </a:r>
          </a:p>
          <a:p>
            <a:pPr>
              <a:buFont typeface="Arial" panose="020B0604020202020204" pitchFamily="34" charset="0"/>
              <a:buChar char="•"/>
            </a:pPr>
            <a:r>
              <a:rPr lang="en-US" sz="2000" dirty="0"/>
              <a:t>It's more robust with </a:t>
            </a:r>
            <a:r>
              <a:rPr lang="en-US" sz="2000" b="1" dirty="0"/>
              <a:t>imbalanced datasets</a:t>
            </a:r>
            <a:r>
              <a:rPr lang="en-US" sz="2000" dirty="0"/>
              <a:t>.</a:t>
            </a:r>
          </a:p>
          <a:p>
            <a:pPr>
              <a:buFont typeface="Arial" panose="020B0604020202020204" pitchFamily="34" charset="0"/>
              <a:buChar char="•"/>
            </a:pPr>
            <a:r>
              <a:rPr lang="en-US" sz="2000" dirty="0"/>
              <a:t>It can better manage the complexity of </a:t>
            </a:r>
            <a:r>
              <a:rPr lang="en-US" sz="2000" b="1" dirty="0"/>
              <a:t>high-dimensional data</a:t>
            </a:r>
            <a:r>
              <a:rPr lang="en-US" sz="2000" dirty="0"/>
              <a:t> like text.</a:t>
            </a:r>
          </a:p>
        </p:txBody>
      </p:sp>
      <p:sp>
        <p:nvSpPr>
          <p:cNvPr id="6" name="Shape 3"/>
          <p:cNvSpPr/>
          <p:nvPr/>
        </p:nvSpPr>
        <p:spPr>
          <a:xfrm>
            <a:off x="863798" y="6727508"/>
            <a:ext cx="394930" cy="394930"/>
          </a:xfrm>
          <a:prstGeom prst="roundRect">
            <a:avLst>
              <a:gd name="adj" fmla="val 23151155"/>
            </a:avLst>
          </a:prstGeom>
          <a:noFill/>
          <a:ln w="7620">
            <a:solidFill>
              <a:srgbClr val="FFFFFF"/>
            </a:solidFill>
            <a:prstDash val="solid"/>
          </a:ln>
        </p:spPr>
        <p:txBody>
          <a:bodyPr/>
          <a:lstStyle/>
          <a:p>
            <a:endParaRPr lang="en-US"/>
          </a:p>
        </p:txBody>
      </p:sp>
      <p:sp>
        <p:nvSpPr>
          <p:cNvPr id="8" name="Text 4"/>
          <p:cNvSpPr/>
          <p:nvPr/>
        </p:nvSpPr>
        <p:spPr>
          <a:xfrm>
            <a:off x="1382078" y="6709053"/>
            <a:ext cx="2729865" cy="431840"/>
          </a:xfrm>
          <a:prstGeom prst="rect">
            <a:avLst/>
          </a:prstGeom>
          <a:noFill/>
          <a:ln/>
        </p:spPr>
        <p:txBody>
          <a:bodyPr wrap="none" lIns="0" tIns="0" rIns="0" bIns="0" rtlCol="0" anchor="t"/>
          <a:lstStyle/>
          <a:p>
            <a:pPr marL="0" indent="0" algn="l">
              <a:lnSpc>
                <a:spcPts val="3400"/>
              </a:lnSpc>
              <a:buNone/>
            </a:pPr>
            <a:endParaRPr lang="en-US" sz="2400" dirty="0"/>
          </a:p>
        </p:txBody>
      </p:sp>
      <p:sp>
        <p:nvSpPr>
          <p:cNvPr id="9" name="TextBox 8">
            <a:extLst>
              <a:ext uri="{FF2B5EF4-FFF2-40B4-BE49-F238E27FC236}">
                <a16:creationId xmlns:a16="http://schemas.microsoft.com/office/drawing/2014/main" id="{6D0567D2-6B95-1A24-66FC-93AEBE326031}"/>
              </a:ext>
            </a:extLst>
          </p:cNvPr>
          <p:cNvSpPr txBox="1"/>
          <p:nvPr/>
        </p:nvSpPr>
        <p:spPr>
          <a:xfrm>
            <a:off x="12470898" y="7769653"/>
            <a:ext cx="2159502" cy="369332"/>
          </a:xfrm>
          <a:prstGeom prst="rect">
            <a:avLst/>
          </a:prstGeom>
          <a:solidFill>
            <a:schemeClr val="tx1"/>
          </a:solidFill>
          <a:ln>
            <a:solidFill>
              <a:schemeClr val="bg1"/>
            </a:solidFill>
          </a:ln>
        </p:spPr>
        <p:txBody>
          <a:bodyPr wrap="none" rtlCol="0">
            <a:spAutoFit/>
          </a:bodyPr>
          <a:lstStyle/>
          <a:p>
            <a:r>
              <a:rPr lang="en-US" dirty="0">
                <a:solidFill>
                  <a:schemeClr val="bg1"/>
                </a:solidFill>
              </a:rPr>
              <a:t>Designed by Group-4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A6B41-D0B4-43B0-A1D5-184FBE7117B7}"/>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1D4F29D7-5990-8B29-6D06-A5F6C9A8148D}"/>
              </a:ext>
            </a:extLst>
          </p:cNvPr>
          <p:cNvSpPr/>
          <p:nvPr/>
        </p:nvSpPr>
        <p:spPr>
          <a:xfrm>
            <a:off x="863798" y="1088588"/>
            <a:ext cx="7416403" cy="2103834"/>
          </a:xfrm>
          <a:prstGeom prst="rect">
            <a:avLst/>
          </a:prstGeom>
          <a:noFill/>
          <a:ln/>
        </p:spPr>
        <p:txBody>
          <a:bodyPr wrap="squar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Random Forest Algorithm in Machine Learning</a:t>
            </a:r>
            <a:endParaRPr lang="en-US" sz="4400" dirty="0"/>
          </a:p>
        </p:txBody>
      </p:sp>
      <p:sp>
        <p:nvSpPr>
          <p:cNvPr id="4" name="Text 1">
            <a:extLst>
              <a:ext uri="{FF2B5EF4-FFF2-40B4-BE49-F238E27FC236}">
                <a16:creationId xmlns:a16="http://schemas.microsoft.com/office/drawing/2014/main" id="{8F36F607-F018-C244-9C7A-02BCC29CA7F1}"/>
              </a:ext>
            </a:extLst>
          </p:cNvPr>
          <p:cNvSpPr/>
          <p:nvPr/>
        </p:nvSpPr>
        <p:spPr>
          <a:xfrm>
            <a:off x="863798" y="3562588"/>
            <a:ext cx="7416403" cy="1110496"/>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A Random Forest is a collection of decision trees that work together to make predictions. This powerful tree learning technique in Machine Learning is widely used for classification and regression tasks.</a:t>
            </a:r>
            <a:endParaRPr lang="en-US" sz="1900" dirty="0"/>
          </a:p>
        </p:txBody>
      </p:sp>
      <p:sp>
        <p:nvSpPr>
          <p:cNvPr id="5" name="Text 2">
            <a:extLst>
              <a:ext uri="{FF2B5EF4-FFF2-40B4-BE49-F238E27FC236}">
                <a16:creationId xmlns:a16="http://schemas.microsoft.com/office/drawing/2014/main" id="{181B3049-286A-2C2B-45B8-53D22E4899F5}"/>
              </a:ext>
            </a:extLst>
          </p:cNvPr>
          <p:cNvSpPr/>
          <p:nvPr/>
        </p:nvSpPr>
        <p:spPr>
          <a:xfrm>
            <a:off x="863798" y="4950738"/>
            <a:ext cx="7416403" cy="148066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Random Forest takes different random parts of the dataset to train each tree and then combines the results by averaging them. This approach helps improve the accuracy of predictions and is based on </a:t>
            </a:r>
            <a:r>
              <a:rPr lang="en-US" sz="1900" b="1" dirty="0">
                <a:solidFill>
                  <a:srgbClr val="3D3838"/>
                </a:solidFill>
                <a:latin typeface="Source Sans Pro" pitchFamily="34" charset="0"/>
                <a:ea typeface="Source Sans Pro" pitchFamily="34" charset="-122"/>
                <a:cs typeface="Source Sans Pro" pitchFamily="34" charset="-120"/>
              </a:rPr>
              <a:t>ensemble learning.</a:t>
            </a:r>
            <a:endParaRPr lang="en-US" sz="1900" b="1" dirty="0"/>
          </a:p>
        </p:txBody>
      </p:sp>
      <p:sp>
        <p:nvSpPr>
          <p:cNvPr id="6" name="Shape 3">
            <a:extLst>
              <a:ext uri="{FF2B5EF4-FFF2-40B4-BE49-F238E27FC236}">
                <a16:creationId xmlns:a16="http://schemas.microsoft.com/office/drawing/2014/main" id="{10A0BBA4-73C3-78FA-EF07-383B8BC443F8}"/>
              </a:ext>
            </a:extLst>
          </p:cNvPr>
          <p:cNvSpPr/>
          <p:nvPr/>
        </p:nvSpPr>
        <p:spPr>
          <a:xfrm>
            <a:off x="863798" y="6727508"/>
            <a:ext cx="394930" cy="394930"/>
          </a:xfrm>
          <a:prstGeom prst="roundRect">
            <a:avLst>
              <a:gd name="adj" fmla="val 23151155"/>
            </a:avLst>
          </a:prstGeom>
          <a:noFill/>
          <a:ln w="7620">
            <a:solidFill>
              <a:srgbClr val="FFFFFF"/>
            </a:solidFill>
            <a:prstDash val="solid"/>
          </a:ln>
        </p:spPr>
        <p:txBody>
          <a:bodyPr/>
          <a:lstStyle/>
          <a:p>
            <a:endParaRPr lang="en-US"/>
          </a:p>
        </p:txBody>
      </p:sp>
      <p:sp>
        <p:nvSpPr>
          <p:cNvPr id="8" name="Text 4">
            <a:extLst>
              <a:ext uri="{FF2B5EF4-FFF2-40B4-BE49-F238E27FC236}">
                <a16:creationId xmlns:a16="http://schemas.microsoft.com/office/drawing/2014/main" id="{C334D10E-4A6C-2BA8-4A16-18109A682B4E}"/>
              </a:ext>
            </a:extLst>
          </p:cNvPr>
          <p:cNvSpPr/>
          <p:nvPr/>
        </p:nvSpPr>
        <p:spPr>
          <a:xfrm>
            <a:off x="1382078" y="6709053"/>
            <a:ext cx="2729865" cy="431840"/>
          </a:xfrm>
          <a:prstGeom prst="rect">
            <a:avLst/>
          </a:prstGeom>
          <a:noFill/>
          <a:ln/>
        </p:spPr>
        <p:txBody>
          <a:bodyPr wrap="none" lIns="0" tIns="0" rIns="0" bIns="0" rtlCol="0" anchor="t"/>
          <a:lstStyle/>
          <a:p>
            <a:pPr marL="0" indent="0" algn="l">
              <a:lnSpc>
                <a:spcPts val="3400"/>
              </a:lnSpc>
              <a:buNone/>
            </a:pPr>
            <a:endParaRPr lang="en-US" sz="2400" dirty="0"/>
          </a:p>
        </p:txBody>
      </p:sp>
      <p:pic>
        <p:nvPicPr>
          <p:cNvPr id="10" name="Picture 9" descr="A diagram of a tree&#10;&#10;AI-generated content may be incorrect.">
            <a:extLst>
              <a:ext uri="{FF2B5EF4-FFF2-40B4-BE49-F238E27FC236}">
                <a16:creationId xmlns:a16="http://schemas.microsoft.com/office/drawing/2014/main" id="{0CD39B49-B17D-4F4C-343E-E1C72608ABB5}"/>
              </a:ext>
            </a:extLst>
          </p:cNvPr>
          <p:cNvPicPr>
            <a:picLocks noChangeAspect="1"/>
          </p:cNvPicPr>
          <p:nvPr/>
        </p:nvPicPr>
        <p:blipFill>
          <a:blip r:embed="rId3"/>
          <a:stretch>
            <a:fillRect/>
          </a:stretch>
        </p:blipFill>
        <p:spPr>
          <a:xfrm>
            <a:off x="8116584" y="285215"/>
            <a:ext cx="6513816" cy="7944385"/>
          </a:xfrm>
          <a:prstGeom prst="rect">
            <a:avLst/>
          </a:prstGeom>
        </p:spPr>
      </p:pic>
      <p:pic>
        <p:nvPicPr>
          <p:cNvPr id="2" name="Picture 1">
            <a:extLst>
              <a:ext uri="{FF2B5EF4-FFF2-40B4-BE49-F238E27FC236}">
                <a16:creationId xmlns:a16="http://schemas.microsoft.com/office/drawing/2014/main" id="{E8961830-8CE0-EFF3-C88B-C9A31E4D1EF8}"/>
              </a:ext>
            </a:extLst>
          </p:cNvPr>
          <p:cNvPicPr>
            <a:picLocks noChangeAspect="1"/>
          </p:cNvPicPr>
          <p:nvPr/>
        </p:nvPicPr>
        <p:blipFill>
          <a:blip r:embed="rId4"/>
          <a:stretch>
            <a:fillRect/>
          </a:stretch>
        </p:blipFill>
        <p:spPr>
          <a:xfrm>
            <a:off x="12380781" y="7694427"/>
            <a:ext cx="2249619" cy="499915"/>
          </a:xfrm>
          <a:prstGeom prst="rect">
            <a:avLst/>
          </a:prstGeom>
        </p:spPr>
      </p:pic>
    </p:spTree>
    <p:extLst>
      <p:ext uri="{BB962C8B-B14F-4D97-AF65-F5344CB8AC3E}">
        <p14:creationId xmlns:p14="http://schemas.microsoft.com/office/powerpoint/2010/main" val="3043850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6213277" y="748665"/>
            <a:ext cx="6896548" cy="590074"/>
          </a:xfrm>
          <a:prstGeom prst="rect">
            <a:avLst/>
          </a:prstGeom>
          <a:noFill/>
          <a:ln/>
        </p:spPr>
        <p:txBody>
          <a:bodyPr wrap="none" lIns="0" tIns="0" rIns="0" bIns="0" rtlCol="0" anchor="t"/>
          <a:lstStyle/>
          <a:p>
            <a:pPr marL="0" indent="0" algn="l">
              <a:lnSpc>
                <a:spcPts val="4600"/>
              </a:lnSpc>
              <a:buNone/>
            </a:pPr>
            <a:r>
              <a:rPr lang="en-US" sz="3700" b="1" kern="0" spc="-37" dirty="0">
                <a:solidFill>
                  <a:srgbClr val="000000"/>
                </a:solidFill>
                <a:latin typeface="Montserrat Bold" pitchFamily="34" charset="0"/>
                <a:ea typeface="Montserrat Bold" pitchFamily="34" charset="-122"/>
                <a:cs typeface="Montserrat Bold" pitchFamily="34" charset="-120"/>
              </a:rPr>
              <a:t>How Random Forest Works</a:t>
            </a:r>
            <a:endParaRPr lang="en-US" sz="3700" dirty="0"/>
          </a:p>
        </p:txBody>
      </p:sp>
      <p:pic>
        <p:nvPicPr>
          <p:cNvPr id="4" name="Image 1" descr="preencoded.png"/>
          <p:cNvPicPr>
            <a:picLocks noChangeAspect="1"/>
          </p:cNvPicPr>
          <p:nvPr/>
        </p:nvPicPr>
        <p:blipFill>
          <a:blip r:embed="rId3"/>
          <a:stretch>
            <a:fillRect/>
          </a:stretch>
        </p:blipFill>
        <p:spPr>
          <a:xfrm>
            <a:off x="6213277" y="1650206"/>
            <a:ext cx="1038463" cy="1457682"/>
          </a:xfrm>
          <a:prstGeom prst="rect">
            <a:avLst/>
          </a:prstGeom>
        </p:spPr>
      </p:pic>
      <p:sp>
        <p:nvSpPr>
          <p:cNvPr id="5" name="Text 1"/>
          <p:cNvSpPr/>
          <p:nvPr/>
        </p:nvSpPr>
        <p:spPr>
          <a:xfrm>
            <a:off x="7563207" y="1857851"/>
            <a:ext cx="2415064" cy="294918"/>
          </a:xfrm>
          <a:prstGeom prst="rect">
            <a:avLst/>
          </a:prstGeom>
          <a:noFill/>
          <a:ln/>
        </p:spPr>
        <p:txBody>
          <a:bodyPr wrap="none" lIns="0" tIns="0" rIns="0" bIns="0" rtlCol="0" anchor="t"/>
          <a:lstStyle/>
          <a:p>
            <a:pPr marL="0" indent="0" algn="l">
              <a:lnSpc>
                <a:spcPts val="2300"/>
              </a:lnSpc>
              <a:buNone/>
            </a:pPr>
            <a:r>
              <a:rPr lang="en-US" sz="1850" b="1" kern="0" spc="-19" dirty="0">
                <a:solidFill>
                  <a:srgbClr val="3D3838"/>
                </a:solidFill>
                <a:latin typeface="Montserrat Bold" pitchFamily="34" charset="0"/>
                <a:ea typeface="Montserrat Bold" pitchFamily="34" charset="-122"/>
                <a:cs typeface="Montserrat Bold" pitchFamily="34" charset="-120"/>
              </a:rPr>
              <a:t>Build Multiple Trees</a:t>
            </a:r>
            <a:endParaRPr lang="en-US" sz="1850" dirty="0"/>
          </a:p>
        </p:txBody>
      </p:sp>
      <p:sp>
        <p:nvSpPr>
          <p:cNvPr id="6" name="Text 2"/>
          <p:cNvSpPr/>
          <p:nvPr/>
        </p:nvSpPr>
        <p:spPr>
          <a:xfrm>
            <a:off x="7563207" y="2277308"/>
            <a:ext cx="6340316" cy="622935"/>
          </a:xfrm>
          <a:prstGeom prst="rect">
            <a:avLst/>
          </a:prstGeom>
          <a:noFill/>
          <a:ln/>
        </p:spPr>
        <p:txBody>
          <a:bodyPr wrap="square" lIns="0" tIns="0" rIns="0" bIns="0" rtlCol="0" anchor="t"/>
          <a:lstStyle/>
          <a:p>
            <a:pPr marL="0" indent="0" algn="l">
              <a:lnSpc>
                <a:spcPts val="2450"/>
              </a:lnSpc>
              <a:buNone/>
            </a:pPr>
            <a:r>
              <a:rPr lang="en-US" sz="1600" dirty="0">
                <a:solidFill>
                  <a:srgbClr val="3D3838"/>
                </a:solidFill>
                <a:latin typeface="Source Sans Pro" pitchFamily="34" charset="0"/>
                <a:ea typeface="Source Sans Pro" pitchFamily="34" charset="-122"/>
                <a:cs typeface="Source Sans Pro" pitchFamily="34" charset="-120"/>
              </a:rPr>
              <a:t>Random Forest builds multiple decision trees using random samples of the data, making each tree unique.</a:t>
            </a:r>
            <a:endParaRPr lang="en-US" sz="1600" dirty="0"/>
          </a:p>
        </p:txBody>
      </p:sp>
      <p:pic>
        <p:nvPicPr>
          <p:cNvPr id="7" name="Image 2" descr="preencoded.png"/>
          <p:cNvPicPr>
            <a:picLocks noChangeAspect="1"/>
          </p:cNvPicPr>
          <p:nvPr/>
        </p:nvPicPr>
        <p:blipFill>
          <a:blip r:embed="rId4"/>
          <a:stretch>
            <a:fillRect/>
          </a:stretch>
        </p:blipFill>
        <p:spPr>
          <a:xfrm>
            <a:off x="6213277" y="3107888"/>
            <a:ext cx="1038463" cy="1457682"/>
          </a:xfrm>
          <a:prstGeom prst="rect">
            <a:avLst/>
          </a:prstGeom>
        </p:spPr>
      </p:pic>
      <p:sp>
        <p:nvSpPr>
          <p:cNvPr id="8" name="Text 3"/>
          <p:cNvSpPr/>
          <p:nvPr/>
        </p:nvSpPr>
        <p:spPr>
          <a:xfrm>
            <a:off x="7563207" y="3315533"/>
            <a:ext cx="3228022" cy="294918"/>
          </a:xfrm>
          <a:prstGeom prst="rect">
            <a:avLst/>
          </a:prstGeom>
          <a:noFill/>
          <a:ln/>
        </p:spPr>
        <p:txBody>
          <a:bodyPr wrap="none" lIns="0" tIns="0" rIns="0" bIns="0" rtlCol="0" anchor="t"/>
          <a:lstStyle/>
          <a:p>
            <a:pPr marL="0" indent="0" algn="l">
              <a:lnSpc>
                <a:spcPts val="2300"/>
              </a:lnSpc>
              <a:buNone/>
            </a:pPr>
            <a:r>
              <a:rPr lang="en-US" sz="1850" b="1" kern="0" spc="-19" dirty="0">
                <a:solidFill>
                  <a:srgbClr val="3D3838"/>
                </a:solidFill>
                <a:latin typeface="Montserrat Bold" pitchFamily="34" charset="0"/>
                <a:ea typeface="Montserrat Bold" pitchFamily="34" charset="-122"/>
                <a:cs typeface="Montserrat Bold" pitchFamily="34" charset="-120"/>
              </a:rPr>
              <a:t>Random Feature Selection</a:t>
            </a:r>
            <a:endParaRPr lang="en-US" sz="1850" dirty="0"/>
          </a:p>
        </p:txBody>
      </p:sp>
      <p:sp>
        <p:nvSpPr>
          <p:cNvPr id="9" name="Text 4"/>
          <p:cNvSpPr/>
          <p:nvPr/>
        </p:nvSpPr>
        <p:spPr>
          <a:xfrm>
            <a:off x="7563207" y="3734991"/>
            <a:ext cx="6340316" cy="622935"/>
          </a:xfrm>
          <a:prstGeom prst="rect">
            <a:avLst/>
          </a:prstGeom>
          <a:noFill/>
          <a:ln/>
        </p:spPr>
        <p:txBody>
          <a:bodyPr wrap="square" lIns="0" tIns="0" rIns="0" bIns="0" rtlCol="0" anchor="t"/>
          <a:lstStyle/>
          <a:p>
            <a:pPr marL="0" indent="0" algn="l">
              <a:lnSpc>
                <a:spcPts val="2450"/>
              </a:lnSpc>
              <a:buNone/>
            </a:pPr>
            <a:r>
              <a:rPr lang="en-US" sz="1600" dirty="0">
                <a:solidFill>
                  <a:srgbClr val="3D3838"/>
                </a:solidFill>
                <a:latin typeface="Source Sans Pro" pitchFamily="34" charset="0"/>
                <a:ea typeface="Source Sans Pro" pitchFamily="34" charset="-122"/>
                <a:cs typeface="Source Sans Pro" pitchFamily="34" charset="-120"/>
              </a:rPr>
              <a:t>When creating each tree, the algorithm randomly selects a subset of features rather than using all available features.</a:t>
            </a:r>
            <a:endParaRPr lang="en-US" sz="1600" dirty="0"/>
          </a:p>
        </p:txBody>
      </p:sp>
      <p:pic>
        <p:nvPicPr>
          <p:cNvPr id="10" name="Image 3" descr="preencoded.png"/>
          <p:cNvPicPr>
            <a:picLocks noChangeAspect="1"/>
          </p:cNvPicPr>
          <p:nvPr/>
        </p:nvPicPr>
        <p:blipFill>
          <a:blip r:embed="rId5"/>
          <a:stretch>
            <a:fillRect/>
          </a:stretch>
        </p:blipFill>
        <p:spPr>
          <a:xfrm>
            <a:off x="6213277" y="4565571"/>
            <a:ext cx="1038463" cy="1457682"/>
          </a:xfrm>
          <a:prstGeom prst="rect">
            <a:avLst/>
          </a:prstGeom>
        </p:spPr>
      </p:pic>
      <p:sp>
        <p:nvSpPr>
          <p:cNvPr id="11" name="Text 5"/>
          <p:cNvSpPr/>
          <p:nvPr/>
        </p:nvSpPr>
        <p:spPr>
          <a:xfrm>
            <a:off x="7563207" y="4773216"/>
            <a:ext cx="2656046" cy="294918"/>
          </a:xfrm>
          <a:prstGeom prst="rect">
            <a:avLst/>
          </a:prstGeom>
          <a:noFill/>
          <a:ln/>
        </p:spPr>
        <p:txBody>
          <a:bodyPr wrap="none" lIns="0" tIns="0" rIns="0" bIns="0" rtlCol="0" anchor="t"/>
          <a:lstStyle/>
          <a:p>
            <a:pPr marL="0" indent="0" algn="l">
              <a:lnSpc>
                <a:spcPts val="2300"/>
              </a:lnSpc>
              <a:buNone/>
            </a:pPr>
            <a:r>
              <a:rPr lang="en-US" sz="1850" b="1" kern="0" spc="-19" dirty="0">
                <a:solidFill>
                  <a:srgbClr val="3D3838"/>
                </a:solidFill>
                <a:latin typeface="Montserrat Bold" pitchFamily="34" charset="0"/>
                <a:ea typeface="Montserrat Bold" pitchFamily="34" charset="-122"/>
                <a:cs typeface="Montserrat Bold" pitchFamily="34" charset="-120"/>
              </a:rPr>
              <a:t>Individual Predictions</a:t>
            </a:r>
            <a:endParaRPr lang="en-US" sz="1850" dirty="0"/>
          </a:p>
        </p:txBody>
      </p:sp>
      <p:sp>
        <p:nvSpPr>
          <p:cNvPr id="12" name="Text 6"/>
          <p:cNvSpPr/>
          <p:nvPr/>
        </p:nvSpPr>
        <p:spPr>
          <a:xfrm>
            <a:off x="7563207" y="5192673"/>
            <a:ext cx="6340316" cy="622935"/>
          </a:xfrm>
          <a:prstGeom prst="rect">
            <a:avLst/>
          </a:prstGeom>
          <a:noFill/>
          <a:ln/>
        </p:spPr>
        <p:txBody>
          <a:bodyPr wrap="square" lIns="0" tIns="0" rIns="0" bIns="0" rtlCol="0" anchor="t"/>
          <a:lstStyle/>
          <a:p>
            <a:pPr marL="0" indent="0" algn="l">
              <a:lnSpc>
                <a:spcPts val="2450"/>
              </a:lnSpc>
              <a:buNone/>
            </a:pPr>
            <a:r>
              <a:rPr lang="en-US" sz="1600" dirty="0">
                <a:solidFill>
                  <a:srgbClr val="3D3838"/>
                </a:solidFill>
                <a:latin typeface="Source Sans Pro" pitchFamily="34" charset="0"/>
                <a:ea typeface="Source Sans Pro" pitchFamily="34" charset="-122"/>
                <a:cs typeface="Source Sans Pro" pitchFamily="34" charset="-120"/>
              </a:rPr>
              <a:t>Each decision tree makes a prediction based on the data it was trained on.</a:t>
            </a:r>
            <a:endParaRPr lang="en-US" sz="1600" dirty="0"/>
          </a:p>
        </p:txBody>
      </p:sp>
      <p:pic>
        <p:nvPicPr>
          <p:cNvPr id="13" name="Image 4" descr="preencoded.png"/>
          <p:cNvPicPr>
            <a:picLocks noChangeAspect="1"/>
          </p:cNvPicPr>
          <p:nvPr/>
        </p:nvPicPr>
        <p:blipFill>
          <a:blip r:embed="rId6"/>
          <a:stretch>
            <a:fillRect/>
          </a:stretch>
        </p:blipFill>
        <p:spPr>
          <a:xfrm>
            <a:off x="6213277" y="6023253"/>
            <a:ext cx="1038463" cy="1457682"/>
          </a:xfrm>
          <a:prstGeom prst="rect">
            <a:avLst/>
          </a:prstGeom>
        </p:spPr>
      </p:pic>
      <p:sp>
        <p:nvSpPr>
          <p:cNvPr id="14" name="Text 7"/>
          <p:cNvSpPr/>
          <p:nvPr/>
        </p:nvSpPr>
        <p:spPr>
          <a:xfrm>
            <a:off x="7563207" y="6230898"/>
            <a:ext cx="2360176" cy="294918"/>
          </a:xfrm>
          <a:prstGeom prst="rect">
            <a:avLst/>
          </a:prstGeom>
          <a:noFill/>
          <a:ln/>
        </p:spPr>
        <p:txBody>
          <a:bodyPr wrap="none" lIns="0" tIns="0" rIns="0" bIns="0" rtlCol="0" anchor="t"/>
          <a:lstStyle/>
          <a:p>
            <a:pPr marL="0" indent="0" algn="l">
              <a:lnSpc>
                <a:spcPts val="2300"/>
              </a:lnSpc>
              <a:buNone/>
            </a:pPr>
            <a:r>
              <a:rPr lang="en-US" sz="1850" b="1" kern="0" spc="-19" dirty="0">
                <a:solidFill>
                  <a:srgbClr val="3D3838"/>
                </a:solidFill>
                <a:latin typeface="Montserrat Bold" pitchFamily="34" charset="0"/>
                <a:ea typeface="Montserrat Bold" pitchFamily="34" charset="-122"/>
                <a:cs typeface="Montserrat Bold" pitchFamily="34" charset="-120"/>
              </a:rPr>
              <a:t>Combine Results</a:t>
            </a:r>
            <a:endParaRPr lang="en-US" sz="1850" dirty="0"/>
          </a:p>
        </p:txBody>
      </p:sp>
      <p:sp>
        <p:nvSpPr>
          <p:cNvPr id="15" name="Text 8"/>
          <p:cNvSpPr/>
          <p:nvPr/>
        </p:nvSpPr>
        <p:spPr>
          <a:xfrm>
            <a:off x="7563207" y="6650355"/>
            <a:ext cx="6340316" cy="622935"/>
          </a:xfrm>
          <a:prstGeom prst="rect">
            <a:avLst/>
          </a:prstGeom>
          <a:noFill/>
          <a:ln/>
        </p:spPr>
        <p:txBody>
          <a:bodyPr wrap="square" lIns="0" tIns="0" rIns="0" bIns="0" rtlCol="0" anchor="t"/>
          <a:lstStyle/>
          <a:p>
            <a:pPr marL="0" indent="0" algn="l">
              <a:lnSpc>
                <a:spcPts val="2450"/>
              </a:lnSpc>
              <a:buNone/>
            </a:pPr>
            <a:r>
              <a:rPr lang="en-US" sz="1600" dirty="0">
                <a:solidFill>
                  <a:srgbClr val="3D3838"/>
                </a:solidFill>
                <a:latin typeface="Source Sans Pro" pitchFamily="34" charset="0"/>
                <a:ea typeface="Source Sans Pro" pitchFamily="34" charset="-122"/>
                <a:cs typeface="Source Sans Pro" pitchFamily="34" charset="-120"/>
              </a:rPr>
              <a:t>For classification, the final prediction is decided by majority vote. For regression, it's the average of all tree predictions.</a:t>
            </a:r>
            <a:endParaRPr lang="en-US" sz="1600" dirty="0"/>
          </a:p>
        </p:txBody>
      </p:sp>
      <p:pic>
        <p:nvPicPr>
          <p:cNvPr id="17" name="Picture 16" descr="A diagram of fruit trees&#10;&#10;AI-generated content may be incorrect.">
            <a:extLst>
              <a:ext uri="{FF2B5EF4-FFF2-40B4-BE49-F238E27FC236}">
                <a16:creationId xmlns:a16="http://schemas.microsoft.com/office/drawing/2014/main" id="{588BEA83-ED0D-8B16-8A03-9FF153B90D00}"/>
              </a:ext>
            </a:extLst>
          </p:cNvPr>
          <p:cNvPicPr>
            <a:picLocks noChangeAspect="1"/>
          </p:cNvPicPr>
          <p:nvPr/>
        </p:nvPicPr>
        <p:blipFill>
          <a:blip r:embed="rId7"/>
          <a:stretch>
            <a:fillRect/>
          </a:stretch>
        </p:blipFill>
        <p:spPr>
          <a:xfrm>
            <a:off x="223334" y="3584477"/>
            <a:ext cx="6213276" cy="4340536"/>
          </a:xfrm>
          <a:prstGeom prst="rect">
            <a:avLst/>
          </a:prstGeom>
        </p:spPr>
      </p:pic>
      <p:pic>
        <p:nvPicPr>
          <p:cNvPr id="19" name="Picture 18" descr="A green field with trees and a power line&#10;&#10;AI-generated content may be incorrect.">
            <a:extLst>
              <a:ext uri="{FF2B5EF4-FFF2-40B4-BE49-F238E27FC236}">
                <a16:creationId xmlns:a16="http://schemas.microsoft.com/office/drawing/2014/main" id="{8E8F8472-A005-41DA-CD98-9EEC003F0FB8}"/>
              </a:ext>
            </a:extLst>
          </p:cNvPr>
          <p:cNvPicPr>
            <a:picLocks noChangeAspect="1"/>
          </p:cNvPicPr>
          <p:nvPr/>
        </p:nvPicPr>
        <p:blipFill>
          <a:blip r:embed="rId8"/>
          <a:stretch>
            <a:fillRect/>
          </a:stretch>
        </p:blipFill>
        <p:spPr>
          <a:xfrm>
            <a:off x="0" y="-17555"/>
            <a:ext cx="6213276" cy="3854285"/>
          </a:xfrm>
          <a:prstGeom prst="rect">
            <a:avLst/>
          </a:prstGeom>
        </p:spPr>
      </p:pic>
      <p:pic>
        <p:nvPicPr>
          <p:cNvPr id="2" name="Picture 1">
            <a:extLst>
              <a:ext uri="{FF2B5EF4-FFF2-40B4-BE49-F238E27FC236}">
                <a16:creationId xmlns:a16="http://schemas.microsoft.com/office/drawing/2014/main" id="{F318B82C-BBE9-35EB-CB55-A3BFD9075CA4}"/>
              </a:ext>
            </a:extLst>
          </p:cNvPr>
          <p:cNvPicPr>
            <a:picLocks noChangeAspect="1"/>
          </p:cNvPicPr>
          <p:nvPr/>
        </p:nvPicPr>
        <p:blipFill>
          <a:blip r:embed="rId9"/>
          <a:stretch>
            <a:fillRect/>
          </a:stretch>
        </p:blipFill>
        <p:spPr>
          <a:xfrm>
            <a:off x="12380781" y="7729685"/>
            <a:ext cx="2249619" cy="4999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45926"/>
          </a:xfrm>
          <a:prstGeom prst="rect">
            <a:avLst/>
          </a:prstGeom>
        </p:spPr>
      </p:pic>
      <p:sp>
        <p:nvSpPr>
          <p:cNvPr id="3" name="Text 0"/>
          <p:cNvSpPr/>
          <p:nvPr/>
        </p:nvSpPr>
        <p:spPr>
          <a:xfrm>
            <a:off x="740807" y="3228023"/>
            <a:ext cx="7759660" cy="601385"/>
          </a:xfrm>
          <a:prstGeom prst="rect">
            <a:avLst/>
          </a:prstGeom>
          <a:noFill/>
          <a:ln/>
        </p:spPr>
        <p:txBody>
          <a:bodyPr wrap="none" lIns="0" tIns="0" rIns="0" bIns="0" rtlCol="0" anchor="t"/>
          <a:lstStyle/>
          <a:p>
            <a:pPr marL="0" indent="0" algn="l">
              <a:lnSpc>
                <a:spcPts val="4700"/>
              </a:lnSpc>
              <a:buNone/>
            </a:pPr>
            <a:r>
              <a:rPr lang="en-US" sz="3750" b="1" kern="0" spc="-38" dirty="0">
                <a:solidFill>
                  <a:srgbClr val="000000"/>
                </a:solidFill>
                <a:latin typeface="Montserrat Bold" pitchFamily="34" charset="0"/>
                <a:ea typeface="Montserrat Bold" pitchFamily="34" charset="-122"/>
                <a:cs typeface="Montserrat Bold" pitchFamily="34" charset="-120"/>
              </a:rPr>
              <a:t>Key Features of Random Forest</a:t>
            </a:r>
            <a:endParaRPr lang="en-US" sz="3750" dirty="0"/>
          </a:p>
        </p:txBody>
      </p:sp>
      <p:sp>
        <p:nvSpPr>
          <p:cNvPr id="4" name="Shape 1"/>
          <p:cNvSpPr/>
          <p:nvPr/>
        </p:nvSpPr>
        <p:spPr>
          <a:xfrm>
            <a:off x="740807" y="4146828"/>
            <a:ext cx="6468666" cy="1803321"/>
          </a:xfrm>
          <a:prstGeom prst="roundRect">
            <a:avLst>
              <a:gd name="adj" fmla="val 1761"/>
            </a:avLst>
          </a:prstGeom>
          <a:solidFill>
            <a:srgbClr val="F2EEEE"/>
          </a:solidFill>
          <a:ln/>
        </p:spPr>
        <p:txBody>
          <a:bodyPr/>
          <a:lstStyle/>
          <a:p>
            <a:endParaRPr lang="en-US"/>
          </a:p>
        </p:txBody>
      </p:sp>
      <p:sp>
        <p:nvSpPr>
          <p:cNvPr id="5" name="Text 2"/>
          <p:cNvSpPr/>
          <p:nvPr/>
        </p:nvSpPr>
        <p:spPr>
          <a:xfrm>
            <a:off x="952381" y="4358402"/>
            <a:ext cx="2676049" cy="300633"/>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Handles Missing Data</a:t>
            </a:r>
            <a:endParaRPr lang="en-US" sz="1850" dirty="0"/>
          </a:p>
        </p:txBody>
      </p:sp>
      <p:sp>
        <p:nvSpPr>
          <p:cNvPr id="6" name="Text 3"/>
          <p:cNvSpPr/>
          <p:nvPr/>
        </p:nvSpPr>
        <p:spPr>
          <a:xfrm>
            <a:off x="952381" y="4785955"/>
            <a:ext cx="6045518" cy="635079"/>
          </a:xfrm>
          <a:prstGeom prst="rect">
            <a:avLst/>
          </a:prstGeom>
          <a:noFill/>
          <a:ln/>
        </p:spPr>
        <p:txBody>
          <a:bodyPr wrap="square" lIns="0" tIns="0" rIns="0" bIns="0" rtlCol="0" anchor="t"/>
          <a:lstStyle/>
          <a:p>
            <a:pPr marL="0" indent="0" algn="l">
              <a:lnSpc>
                <a:spcPts val="2500"/>
              </a:lnSpc>
              <a:buNone/>
            </a:pPr>
            <a:r>
              <a:rPr lang="en-US" sz="1650" dirty="0">
                <a:solidFill>
                  <a:srgbClr val="3D3838"/>
                </a:solidFill>
                <a:latin typeface="Source Sans Pro" pitchFamily="34" charset="0"/>
                <a:ea typeface="Source Sans Pro" pitchFamily="34" charset="-122"/>
                <a:cs typeface="Source Sans Pro" pitchFamily="34" charset="-120"/>
              </a:rPr>
              <a:t>Automatically handles missing values during training, eliminating the need for manual imputation.</a:t>
            </a:r>
            <a:endParaRPr lang="en-US" sz="1650" dirty="0"/>
          </a:p>
        </p:txBody>
      </p:sp>
      <p:sp>
        <p:nvSpPr>
          <p:cNvPr id="7" name="Shape 4"/>
          <p:cNvSpPr/>
          <p:nvPr/>
        </p:nvSpPr>
        <p:spPr>
          <a:xfrm>
            <a:off x="7421047" y="4146828"/>
            <a:ext cx="6468666" cy="1803321"/>
          </a:xfrm>
          <a:prstGeom prst="roundRect">
            <a:avLst>
              <a:gd name="adj" fmla="val 1761"/>
            </a:avLst>
          </a:prstGeom>
          <a:solidFill>
            <a:srgbClr val="F2EEEE"/>
          </a:solidFill>
          <a:ln/>
        </p:spPr>
        <p:txBody>
          <a:bodyPr/>
          <a:lstStyle/>
          <a:p>
            <a:endParaRPr lang="en-US"/>
          </a:p>
        </p:txBody>
      </p:sp>
      <p:sp>
        <p:nvSpPr>
          <p:cNvPr id="8" name="Text 5"/>
          <p:cNvSpPr/>
          <p:nvPr/>
        </p:nvSpPr>
        <p:spPr>
          <a:xfrm>
            <a:off x="7632621" y="4358402"/>
            <a:ext cx="2463522" cy="300633"/>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Feature Importance</a:t>
            </a:r>
            <a:endParaRPr lang="en-US" sz="1850" dirty="0"/>
          </a:p>
        </p:txBody>
      </p:sp>
      <p:sp>
        <p:nvSpPr>
          <p:cNvPr id="9" name="Text 6"/>
          <p:cNvSpPr/>
          <p:nvPr/>
        </p:nvSpPr>
        <p:spPr>
          <a:xfrm>
            <a:off x="7632621" y="4785955"/>
            <a:ext cx="6045518" cy="952619"/>
          </a:xfrm>
          <a:prstGeom prst="rect">
            <a:avLst/>
          </a:prstGeom>
          <a:noFill/>
          <a:ln/>
        </p:spPr>
        <p:txBody>
          <a:bodyPr wrap="square" lIns="0" tIns="0" rIns="0" bIns="0" rtlCol="0" anchor="t"/>
          <a:lstStyle/>
          <a:p>
            <a:pPr marL="0" indent="0" algn="l">
              <a:lnSpc>
                <a:spcPts val="2500"/>
              </a:lnSpc>
              <a:buNone/>
            </a:pPr>
            <a:r>
              <a:rPr lang="en-US" sz="1650" dirty="0">
                <a:solidFill>
                  <a:srgbClr val="3D3838"/>
                </a:solidFill>
                <a:latin typeface="Source Sans Pro" pitchFamily="34" charset="0"/>
                <a:ea typeface="Source Sans Pro" pitchFamily="34" charset="-122"/>
                <a:cs typeface="Source Sans Pro" pitchFamily="34" charset="-120"/>
              </a:rPr>
              <a:t>Algorithm ranks features based on their importance in making predictions, offering valuable insights for feature selection and interpretability.</a:t>
            </a:r>
            <a:endParaRPr lang="en-US" sz="1650" dirty="0"/>
          </a:p>
        </p:txBody>
      </p:sp>
      <p:sp>
        <p:nvSpPr>
          <p:cNvPr id="10" name="Shape 7"/>
          <p:cNvSpPr/>
          <p:nvPr/>
        </p:nvSpPr>
        <p:spPr>
          <a:xfrm>
            <a:off x="740807" y="6161723"/>
            <a:ext cx="6468666" cy="1485781"/>
          </a:xfrm>
          <a:prstGeom prst="roundRect">
            <a:avLst>
              <a:gd name="adj" fmla="val 2137"/>
            </a:avLst>
          </a:prstGeom>
          <a:solidFill>
            <a:srgbClr val="F2EEEE"/>
          </a:solidFill>
          <a:ln/>
        </p:spPr>
        <p:txBody>
          <a:bodyPr/>
          <a:lstStyle/>
          <a:p>
            <a:endParaRPr lang="en-US"/>
          </a:p>
        </p:txBody>
      </p:sp>
      <p:sp>
        <p:nvSpPr>
          <p:cNvPr id="11" name="Text 8"/>
          <p:cNvSpPr/>
          <p:nvPr/>
        </p:nvSpPr>
        <p:spPr>
          <a:xfrm>
            <a:off x="952381" y="6373297"/>
            <a:ext cx="2405420" cy="300633"/>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Scales Well</a:t>
            </a:r>
            <a:endParaRPr lang="en-US" sz="1850" dirty="0"/>
          </a:p>
        </p:txBody>
      </p:sp>
      <p:sp>
        <p:nvSpPr>
          <p:cNvPr id="12" name="Text 9"/>
          <p:cNvSpPr/>
          <p:nvPr/>
        </p:nvSpPr>
        <p:spPr>
          <a:xfrm>
            <a:off x="952381" y="6800850"/>
            <a:ext cx="6045518" cy="635079"/>
          </a:xfrm>
          <a:prstGeom prst="rect">
            <a:avLst/>
          </a:prstGeom>
          <a:noFill/>
          <a:ln/>
        </p:spPr>
        <p:txBody>
          <a:bodyPr wrap="square" lIns="0" tIns="0" rIns="0" bIns="0" rtlCol="0" anchor="t"/>
          <a:lstStyle/>
          <a:p>
            <a:pPr marL="0" indent="0" algn="l">
              <a:lnSpc>
                <a:spcPts val="2500"/>
              </a:lnSpc>
              <a:buNone/>
            </a:pPr>
            <a:r>
              <a:rPr lang="en-US" sz="1650" dirty="0">
                <a:solidFill>
                  <a:srgbClr val="3D3838"/>
                </a:solidFill>
                <a:latin typeface="Source Sans Pro" pitchFamily="34" charset="0"/>
                <a:ea typeface="Source Sans Pro" pitchFamily="34" charset="-122"/>
                <a:cs typeface="Source Sans Pro" pitchFamily="34" charset="-120"/>
              </a:rPr>
              <a:t>Performs effectively with large and complex data without significant performance degradation.</a:t>
            </a:r>
            <a:endParaRPr lang="en-US" sz="1650" dirty="0"/>
          </a:p>
        </p:txBody>
      </p:sp>
      <p:sp>
        <p:nvSpPr>
          <p:cNvPr id="13" name="Shape 10"/>
          <p:cNvSpPr/>
          <p:nvPr/>
        </p:nvSpPr>
        <p:spPr>
          <a:xfrm>
            <a:off x="7421047" y="6161723"/>
            <a:ext cx="6468666" cy="1485781"/>
          </a:xfrm>
          <a:prstGeom prst="roundRect">
            <a:avLst>
              <a:gd name="adj" fmla="val 2137"/>
            </a:avLst>
          </a:prstGeom>
          <a:solidFill>
            <a:srgbClr val="F2EEEE"/>
          </a:solidFill>
          <a:ln/>
        </p:spPr>
        <p:txBody>
          <a:bodyPr/>
          <a:lstStyle/>
          <a:p>
            <a:endParaRPr lang="en-US"/>
          </a:p>
        </p:txBody>
      </p:sp>
      <p:sp>
        <p:nvSpPr>
          <p:cNvPr id="14" name="Text 11"/>
          <p:cNvSpPr/>
          <p:nvPr/>
        </p:nvSpPr>
        <p:spPr>
          <a:xfrm>
            <a:off x="7632621" y="6373297"/>
            <a:ext cx="2567345" cy="300633"/>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Versatile Application</a:t>
            </a:r>
            <a:endParaRPr lang="en-US" sz="1850" dirty="0"/>
          </a:p>
        </p:txBody>
      </p:sp>
      <p:sp>
        <p:nvSpPr>
          <p:cNvPr id="15" name="Text 12"/>
          <p:cNvSpPr/>
          <p:nvPr/>
        </p:nvSpPr>
        <p:spPr>
          <a:xfrm>
            <a:off x="7632621" y="6800850"/>
            <a:ext cx="6045518" cy="635079"/>
          </a:xfrm>
          <a:prstGeom prst="rect">
            <a:avLst/>
          </a:prstGeom>
          <a:noFill/>
          <a:ln/>
        </p:spPr>
        <p:txBody>
          <a:bodyPr wrap="square" lIns="0" tIns="0" rIns="0" bIns="0" rtlCol="0" anchor="t"/>
          <a:lstStyle/>
          <a:p>
            <a:pPr marL="0" indent="0" algn="l">
              <a:lnSpc>
                <a:spcPts val="2500"/>
              </a:lnSpc>
              <a:buNone/>
            </a:pPr>
            <a:r>
              <a:rPr lang="en-US" sz="1650" dirty="0">
                <a:solidFill>
                  <a:srgbClr val="3D3838"/>
                </a:solidFill>
                <a:latin typeface="Source Sans Pro" pitchFamily="34" charset="0"/>
                <a:ea typeface="Source Sans Pro" pitchFamily="34" charset="-122"/>
                <a:cs typeface="Source Sans Pro" pitchFamily="34" charset="-120"/>
              </a:rPr>
              <a:t>Can be applied to both classification tasks (predicting categories) and regression tasks (predicting continuous values).</a:t>
            </a:r>
            <a:endParaRPr lang="en-US" sz="1650" dirty="0"/>
          </a:p>
        </p:txBody>
      </p:sp>
      <p:pic>
        <p:nvPicPr>
          <p:cNvPr id="16" name="Picture 15">
            <a:extLst>
              <a:ext uri="{FF2B5EF4-FFF2-40B4-BE49-F238E27FC236}">
                <a16:creationId xmlns:a16="http://schemas.microsoft.com/office/drawing/2014/main" id="{51C1E184-ECFA-F0C8-548F-F77AC9B7203C}"/>
              </a:ext>
            </a:extLst>
          </p:cNvPr>
          <p:cNvPicPr>
            <a:picLocks noChangeAspect="1"/>
          </p:cNvPicPr>
          <p:nvPr/>
        </p:nvPicPr>
        <p:blipFill>
          <a:blip r:embed="rId4"/>
          <a:stretch>
            <a:fillRect/>
          </a:stretch>
        </p:blipFill>
        <p:spPr>
          <a:xfrm>
            <a:off x="12380781" y="7722912"/>
            <a:ext cx="2249619" cy="4999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1710928"/>
            <a:ext cx="7065764"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Random Forest Intuition</a:t>
            </a:r>
            <a:endParaRPr lang="en-US" sz="4400" dirty="0"/>
          </a:p>
        </p:txBody>
      </p:sp>
      <p:sp>
        <p:nvSpPr>
          <p:cNvPr id="3" name="Text 1"/>
          <p:cNvSpPr/>
          <p:nvPr/>
        </p:nvSpPr>
        <p:spPr>
          <a:xfrm>
            <a:off x="2333744" y="3096935"/>
            <a:ext cx="2804874" cy="350639"/>
          </a:xfrm>
          <a:prstGeom prst="rect">
            <a:avLst/>
          </a:prstGeom>
          <a:noFill/>
          <a:ln/>
        </p:spPr>
        <p:txBody>
          <a:bodyPr wrap="none" lIns="0" tIns="0" rIns="0" bIns="0" rtlCol="0" anchor="t"/>
          <a:lstStyle/>
          <a:p>
            <a:pPr marL="0" indent="0" algn="r">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Group Decision</a:t>
            </a:r>
            <a:endParaRPr lang="en-US" sz="2200" dirty="0"/>
          </a:p>
        </p:txBody>
      </p:sp>
      <p:sp>
        <p:nvSpPr>
          <p:cNvPr id="4" name="Text 2"/>
          <p:cNvSpPr/>
          <p:nvPr/>
        </p:nvSpPr>
        <p:spPr>
          <a:xfrm>
            <a:off x="863798" y="3595568"/>
            <a:ext cx="4274820" cy="740331"/>
          </a:xfrm>
          <a:prstGeom prst="rect">
            <a:avLst/>
          </a:prstGeom>
          <a:noFill/>
          <a:ln/>
        </p:spPr>
        <p:txBody>
          <a:bodyPr wrap="square" lIns="0" tIns="0" rIns="0" bIns="0" rtlCol="0" anchor="t"/>
          <a:lstStyle/>
          <a:p>
            <a:pPr marL="0" indent="0" algn="r">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Like asking a group of friends for advice, each with their unique perspective.</a:t>
            </a:r>
            <a:endParaRPr lang="en-US" sz="1900" dirty="0"/>
          </a:p>
        </p:txBody>
      </p:sp>
      <p:pic>
        <p:nvPicPr>
          <p:cNvPr id="5" name="Image 0" descr="preencoded.png"/>
          <p:cNvPicPr>
            <a:picLocks noChangeAspect="1"/>
          </p:cNvPicPr>
          <p:nvPr/>
        </p:nvPicPr>
        <p:blipFill>
          <a:blip r:embed="rId3"/>
          <a:stretch>
            <a:fillRect/>
          </a:stretch>
        </p:blipFill>
        <p:spPr>
          <a:xfrm>
            <a:off x="5508784" y="2905839"/>
            <a:ext cx="3612713" cy="3612713"/>
          </a:xfrm>
          <a:prstGeom prst="rect">
            <a:avLst/>
          </a:prstGeom>
        </p:spPr>
      </p:pic>
      <p:sp>
        <p:nvSpPr>
          <p:cNvPr id="6" name="Shape 3"/>
          <p:cNvSpPr/>
          <p:nvPr/>
        </p:nvSpPr>
        <p:spPr>
          <a:xfrm>
            <a:off x="5777151" y="3174206"/>
            <a:ext cx="616982" cy="616982"/>
          </a:xfrm>
          <a:prstGeom prst="roundRect">
            <a:avLst>
              <a:gd name="adj" fmla="val 1480571"/>
            </a:avLst>
          </a:prstGeom>
          <a:solidFill>
            <a:srgbClr val="F2EEEE"/>
          </a:solidFill>
          <a:ln/>
        </p:spPr>
        <p:txBody>
          <a:bodyPr/>
          <a:lstStyle/>
          <a:p>
            <a:endParaRPr lang="en-US"/>
          </a:p>
        </p:txBody>
      </p:sp>
      <p:pic>
        <p:nvPicPr>
          <p:cNvPr id="7" name="Image 1" descr="preencoded.png"/>
          <p:cNvPicPr>
            <a:picLocks noChangeAspect="1"/>
          </p:cNvPicPr>
          <p:nvPr/>
        </p:nvPicPr>
        <p:blipFill>
          <a:blip r:embed="rId4"/>
          <a:stretch>
            <a:fillRect/>
          </a:stretch>
        </p:blipFill>
        <p:spPr>
          <a:xfrm>
            <a:off x="5946815" y="3309104"/>
            <a:ext cx="277654" cy="347067"/>
          </a:xfrm>
          <a:prstGeom prst="rect">
            <a:avLst/>
          </a:prstGeom>
        </p:spPr>
      </p:pic>
      <p:sp>
        <p:nvSpPr>
          <p:cNvPr id="8" name="Text 4"/>
          <p:cNvSpPr/>
          <p:nvPr/>
        </p:nvSpPr>
        <p:spPr>
          <a:xfrm>
            <a:off x="9491662" y="2911912"/>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Diverse Opinions</a:t>
            </a:r>
            <a:endParaRPr lang="en-US" sz="2200" dirty="0"/>
          </a:p>
        </p:txBody>
      </p:sp>
      <p:sp>
        <p:nvSpPr>
          <p:cNvPr id="9" name="Text 5"/>
          <p:cNvSpPr/>
          <p:nvPr/>
        </p:nvSpPr>
        <p:spPr>
          <a:xfrm>
            <a:off x="9491662" y="3410545"/>
            <a:ext cx="4274939" cy="1110496"/>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Each decision tree is trained on different subsets of data, providing diverse "opinions."</a:t>
            </a:r>
            <a:endParaRPr lang="en-US" sz="1900" dirty="0"/>
          </a:p>
        </p:txBody>
      </p:sp>
      <p:pic>
        <p:nvPicPr>
          <p:cNvPr id="10" name="Image 2" descr="preencoded.png"/>
          <p:cNvPicPr>
            <a:picLocks noChangeAspect="1"/>
          </p:cNvPicPr>
          <p:nvPr/>
        </p:nvPicPr>
        <p:blipFill>
          <a:blip r:embed="rId5"/>
          <a:stretch>
            <a:fillRect/>
          </a:stretch>
        </p:blipFill>
        <p:spPr>
          <a:xfrm>
            <a:off x="5508784" y="2905839"/>
            <a:ext cx="3612713" cy="3612713"/>
          </a:xfrm>
          <a:prstGeom prst="rect">
            <a:avLst/>
          </a:prstGeom>
        </p:spPr>
      </p:pic>
      <p:sp>
        <p:nvSpPr>
          <p:cNvPr id="11" name="Shape 6"/>
          <p:cNvSpPr/>
          <p:nvPr/>
        </p:nvSpPr>
        <p:spPr>
          <a:xfrm>
            <a:off x="8236029" y="3174206"/>
            <a:ext cx="616982" cy="616982"/>
          </a:xfrm>
          <a:prstGeom prst="roundRect">
            <a:avLst>
              <a:gd name="adj" fmla="val 1480571"/>
            </a:avLst>
          </a:prstGeom>
          <a:solidFill>
            <a:srgbClr val="F2EEEE"/>
          </a:solidFill>
          <a:ln/>
        </p:spPr>
        <p:txBody>
          <a:bodyPr/>
          <a:lstStyle/>
          <a:p>
            <a:endParaRPr lang="en-US"/>
          </a:p>
        </p:txBody>
      </p:sp>
      <p:pic>
        <p:nvPicPr>
          <p:cNvPr id="12" name="Image 3" descr="preencoded.png"/>
          <p:cNvPicPr>
            <a:picLocks noChangeAspect="1"/>
          </p:cNvPicPr>
          <p:nvPr/>
        </p:nvPicPr>
        <p:blipFill>
          <a:blip r:embed="rId6"/>
          <a:stretch>
            <a:fillRect/>
          </a:stretch>
        </p:blipFill>
        <p:spPr>
          <a:xfrm>
            <a:off x="8405693" y="3309104"/>
            <a:ext cx="277654" cy="347067"/>
          </a:xfrm>
          <a:prstGeom prst="rect">
            <a:avLst/>
          </a:prstGeom>
        </p:spPr>
      </p:pic>
      <p:sp>
        <p:nvSpPr>
          <p:cNvPr id="13" name="Text 7"/>
          <p:cNvSpPr/>
          <p:nvPr/>
        </p:nvSpPr>
        <p:spPr>
          <a:xfrm>
            <a:off x="9491662" y="5088374"/>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Collective Wisdom</a:t>
            </a:r>
            <a:endParaRPr lang="en-US" sz="2200" dirty="0"/>
          </a:p>
        </p:txBody>
      </p:sp>
      <p:sp>
        <p:nvSpPr>
          <p:cNvPr id="14" name="Text 8"/>
          <p:cNvSpPr/>
          <p:nvPr/>
        </p:nvSpPr>
        <p:spPr>
          <a:xfrm>
            <a:off x="9491662" y="5587008"/>
            <a:ext cx="4274939"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The final decision considers the majority opinion or averages all suggestions.</a:t>
            </a:r>
            <a:endParaRPr lang="en-US" sz="1900" dirty="0"/>
          </a:p>
        </p:txBody>
      </p:sp>
      <p:pic>
        <p:nvPicPr>
          <p:cNvPr id="15" name="Image 4" descr="preencoded.png"/>
          <p:cNvPicPr>
            <a:picLocks noChangeAspect="1"/>
          </p:cNvPicPr>
          <p:nvPr/>
        </p:nvPicPr>
        <p:blipFill>
          <a:blip r:embed="rId7"/>
          <a:stretch>
            <a:fillRect/>
          </a:stretch>
        </p:blipFill>
        <p:spPr>
          <a:xfrm>
            <a:off x="5508784" y="2905839"/>
            <a:ext cx="3612713" cy="3612713"/>
          </a:xfrm>
          <a:prstGeom prst="rect">
            <a:avLst/>
          </a:prstGeom>
        </p:spPr>
      </p:pic>
      <p:sp>
        <p:nvSpPr>
          <p:cNvPr id="16" name="Shape 9"/>
          <p:cNvSpPr/>
          <p:nvPr/>
        </p:nvSpPr>
        <p:spPr>
          <a:xfrm>
            <a:off x="8236029" y="5633085"/>
            <a:ext cx="616982" cy="616982"/>
          </a:xfrm>
          <a:prstGeom prst="roundRect">
            <a:avLst>
              <a:gd name="adj" fmla="val 1480571"/>
            </a:avLst>
          </a:prstGeom>
          <a:solidFill>
            <a:srgbClr val="F2EEEE"/>
          </a:solidFill>
          <a:ln/>
        </p:spPr>
        <p:txBody>
          <a:bodyPr/>
          <a:lstStyle/>
          <a:p>
            <a:endParaRPr lang="en-US"/>
          </a:p>
        </p:txBody>
      </p:sp>
      <p:pic>
        <p:nvPicPr>
          <p:cNvPr id="17" name="Image 5" descr="preencoded.png"/>
          <p:cNvPicPr>
            <a:picLocks noChangeAspect="1"/>
          </p:cNvPicPr>
          <p:nvPr/>
        </p:nvPicPr>
        <p:blipFill>
          <a:blip r:embed="rId8"/>
          <a:stretch>
            <a:fillRect/>
          </a:stretch>
        </p:blipFill>
        <p:spPr>
          <a:xfrm>
            <a:off x="8405693" y="5802630"/>
            <a:ext cx="277654" cy="277654"/>
          </a:xfrm>
          <a:prstGeom prst="rect">
            <a:avLst/>
          </a:prstGeom>
        </p:spPr>
      </p:pic>
      <p:sp>
        <p:nvSpPr>
          <p:cNvPr id="18" name="Text 10"/>
          <p:cNvSpPr/>
          <p:nvPr/>
        </p:nvSpPr>
        <p:spPr>
          <a:xfrm>
            <a:off x="2333744" y="4903351"/>
            <a:ext cx="2804874" cy="350639"/>
          </a:xfrm>
          <a:prstGeom prst="rect">
            <a:avLst/>
          </a:prstGeom>
          <a:noFill/>
          <a:ln/>
        </p:spPr>
        <p:txBody>
          <a:bodyPr wrap="none" lIns="0" tIns="0" rIns="0" bIns="0" rtlCol="0" anchor="t"/>
          <a:lstStyle/>
          <a:p>
            <a:pPr marL="0" indent="0" algn="r">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Better Results</a:t>
            </a:r>
            <a:endParaRPr lang="en-US" sz="2200" dirty="0"/>
          </a:p>
        </p:txBody>
      </p:sp>
      <p:sp>
        <p:nvSpPr>
          <p:cNvPr id="19" name="Text 11"/>
          <p:cNvSpPr/>
          <p:nvPr/>
        </p:nvSpPr>
        <p:spPr>
          <a:xfrm>
            <a:off x="863798" y="5401985"/>
            <a:ext cx="4274820" cy="1110496"/>
          </a:xfrm>
          <a:prstGeom prst="rect">
            <a:avLst/>
          </a:prstGeom>
          <a:noFill/>
          <a:ln/>
        </p:spPr>
        <p:txBody>
          <a:bodyPr wrap="square" lIns="0" tIns="0" rIns="0" bIns="0" rtlCol="0" anchor="t"/>
          <a:lstStyle/>
          <a:p>
            <a:pPr marL="0" indent="0" algn="r">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This ensemble approach typically produces more accurate and reliable predictions than any single tree.</a:t>
            </a:r>
            <a:endParaRPr lang="en-US" sz="1900" dirty="0"/>
          </a:p>
        </p:txBody>
      </p:sp>
      <p:pic>
        <p:nvPicPr>
          <p:cNvPr id="20" name="Image 6" descr="preencoded.png"/>
          <p:cNvPicPr>
            <a:picLocks noChangeAspect="1"/>
          </p:cNvPicPr>
          <p:nvPr/>
        </p:nvPicPr>
        <p:blipFill>
          <a:blip r:embed="rId9"/>
          <a:stretch>
            <a:fillRect/>
          </a:stretch>
        </p:blipFill>
        <p:spPr>
          <a:xfrm>
            <a:off x="5508784" y="2905839"/>
            <a:ext cx="3612713" cy="3612713"/>
          </a:xfrm>
          <a:prstGeom prst="rect">
            <a:avLst/>
          </a:prstGeom>
        </p:spPr>
      </p:pic>
      <p:sp>
        <p:nvSpPr>
          <p:cNvPr id="21" name="Shape 12"/>
          <p:cNvSpPr/>
          <p:nvPr/>
        </p:nvSpPr>
        <p:spPr>
          <a:xfrm>
            <a:off x="5777151" y="5633085"/>
            <a:ext cx="616982" cy="616982"/>
          </a:xfrm>
          <a:prstGeom prst="roundRect">
            <a:avLst>
              <a:gd name="adj" fmla="val 1480571"/>
            </a:avLst>
          </a:prstGeom>
          <a:solidFill>
            <a:srgbClr val="F2EEEE"/>
          </a:solidFill>
          <a:ln/>
        </p:spPr>
        <p:txBody>
          <a:bodyPr/>
          <a:lstStyle/>
          <a:p>
            <a:endParaRPr lang="en-US"/>
          </a:p>
        </p:txBody>
      </p:sp>
      <p:pic>
        <p:nvPicPr>
          <p:cNvPr id="22" name="Image 7" descr="preencoded.png"/>
          <p:cNvPicPr>
            <a:picLocks noChangeAspect="1"/>
          </p:cNvPicPr>
          <p:nvPr/>
        </p:nvPicPr>
        <p:blipFill>
          <a:blip r:embed="rId10"/>
          <a:stretch>
            <a:fillRect/>
          </a:stretch>
        </p:blipFill>
        <p:spPr>
          <a:xfrm>
            <a:off x="5946815" y="5802630"/>
            <a:ext cx="277654" cy="277654"/>
          </a:xfrm>
          <a:prstGeom prst="rect">
            <a:avLst/>
          </a:prstGeom>
        </p:spPr>
      </p:pic>
      <p:pic>
        <p:nvPicPr>
          <p:cNvPr id="23" name="Picture 22">
            <a:extLst>
              <a:ext uri="{FF2B5EF4-FFF2-40B4-BE49-F238E27FC236}">
                <a16:creationId xmlns:a16="http://schemas.microsoft.com/office/drawing/2014/main" id="{1A50F8D5-5191-68E0-4025-94669B602C1A}"/>
              </a:ext>
            </a:extLst>
          </p:cNvPr>
          <p:cNvPicPr>
            <a:picLocks noChangeAspect="1"/>
          </p:cNvPicPr>
          <p:nvPr/>
        </p:nvPicPr>
        <p:blipFill>
          <a:blip r:embed="rId11"/>
          <a:stretch>
            <a:fillRect/>
          </a:stretch>
        </p:blipFill>
        <p:spPr>
          <a:xfrm>
            <a:off x="12380781" y="7729685"/>
            <a:ext cx="2249619" cy="4999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229350" y="585073"/>
            <a:ext cx="7658100" cy="1206103"/>
          </a:xfrm>
          <a:prstGeom prst="rect">
            <a:avLst/>
          </a:prstGeom>
          <a:noFill/>
          <a:ln/>
        </p:spPr>
        <p:txBody>
          <a:bodyPr wrap="square" lIns="0" tIns="0" rIns="0" bIns="0" rtlCol="0" anchor="t"/>
          <a:lstStyle/>
          <a:p>
            <a:pPr marL="0" indent="0" algn="l">
              <a:lnSpc>
                <a:spcPts val="4700"/>
              </a:lnSpc>
              <a:buNone/>
            </a:pPr>
            <a:r>
              <a:rPr lang="en-US" sz="3750" b="1" kern="0" spc="-38" dirty="0">
                <a:solidFill>
                  <a:srgbClr val="000000"/>
                </a:solidFill>
                <a:latin typeface="Montserrat Bold" pitchFamily="34" charset="0"/>
                <a:ea typeface="Montserrat Bold" pitchFamily="34" charset="-122"/>
                <a:cs typeface="Montserrat Bold" pitchFamily="34" charset="-120"/>
              </a:rPr>
              <a:t>Assumptions of Random Forest</a:t>
            </a:r>
            <a:endParaRPr lang="en-US" sz="3750" dirty="0"/>
          </a:p>
        </p:txBody>
      </p:sp>
      <p:sp>
        <p:nvSpPr>
          <p:cNvPr id="4" name="Shape 1"/>
          <p:cNvSpPr/>
          <p:nvPr/>
        </p:nvSpPr>
        <p:spPr>
          <a:xfrm>
            <a:off x="6229350" y="2348270"/>
            <a:ext cx="477560" cy="477560"/>
          </a:xfrm>
          <a:prstGeom prst="roundRect">
            <a:avLst>
              <a:gd name="adj" fmla="val 6667"/>
            </a:avLst>
          </a:prstGeom>
          <a:solidFill>
            <a:srgbClr val="F2EEEE"/>
          </a:solidFill>
          <a:ln/>
        </p:spPr>
        <p:txBody>
          <a:bodyPr/>
          <a:lstStyle/>
          <a:p>
            <a:endParaRPr lang="en-US"/>
          </a:p>
        </p:txBody>
      </p:sp>
      <p:pic>
        <p:nvPicPr>
          <p:cNvPr id="5" name="Image 1" descr="preencoded.png"/>
          <p:cNvPicPr>
            <a:picLocks noChangeAspect="1"/>
          </p:cNvPicPr>
          <p:nvPr/>
        </p:nvPicPr>
        <p:blipFill>
          <a:blip r:embed="rId3"/>
          <a:stretch>
            <a:fillRect/>
          </a:stretch>
        </p:blipFill>
        <p:spPr>
          <a:xfrm>
            <a:off x="6323350" y="2442270"/>
            <a:ext cx="289441" cy="289441"/>
          </a:xfrm>
          <a:prstGeom prst="rect">
            <a:avLst/>
          </a:prstGeom>
        </p:spPr>
      </p:pic>
      <p:sp>
        <p:nvSpPr>
          <p:cNvPr id="6" name="Text 2"/>
          <p:cNvSpPr/>
          <p:nvPr/>
        </p:nvSpPr>
        <p:spPr>
          <a:xfrm>
            <a:off x="6919079" y="2348270"/>
            <a:ext cx="2412206" cy="30146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Independent Trees</a:t>
            </a:r>
            <a:endParaRPr lang="en-US" sz="1850" dirty="0"/>
          </a:p>
        </p:txBody>
      </p:sp>
      <p:sp>
        <p:nvSpPr>
          <p:cNvPr id="7" name="Text 3"/>
          <p:cNvSpPr/>
          <p:nvPr/>
        </p:nvSpPr>
        <p:spPr>
          <a:xfrm>
            <a:off x="6919079" y="2777014"/>
            <a:ext cx="6968371" cy="318373"/>
          </a:xfrm>
          <a:prstGeom prst="rect">
            <a:avLst/>
          </a:prstGeom>
          <a:noFill/>
          <a:ln/>
        </p:spPr>
        <p:txBody>
          <a:bodyPr wrap="none" lIns="0" tIns="0" rIns="0" bIns="0" rtlCol="0" anchor="t"/>
          <a:lstStyle/>
          <a:p>
            <a:pPr marL="0" indent="0" algn="l">
              <a:lnSpc>
                <a:spcPts val="2500"/>
              </a:lnSpc>
              <a:buNone/>
            </a:pPr>
            <a:r>
              <a:rPr lang="en-US" sz="1650" dirty="0">
                <a:solidFill>
                  <a:srgbClr val="3D3838"/>
                </a:solidFill>
                <a:latin typeface="Source Sans Pro" pitchFamily="34" charset="0"/>
                <a:ea typeface="Source Sans Pro" pitchFamily="34" charset="-122"/>
                <a:cs typeface="Source Sans Pro" pitchFamily="34" charset="-120"/>
              </a:rPr>
              <a:t>Every tree in the forest makes its own predictions without relying on others.</a:t>
            </a:r>
            <a:endParaRPr lang="en-US" sz="1650" dirty="0"/>
          </a:p>
        </p:txBody>
      </p:sp>
      <p:sp>
        <p:nvSpPr>
          <p:cNvPr id="8" name="Shape 4"/>
          <p:cNvSpPr/>
          <p:nvPr/>
        </p:nvSpPr>
        <p:spPr>
          <a:xfrm>
            <a:off x="6229350" y="3546277"/>
            <a:ext cx="477560" cy="477560"/>
          </a:xfrm>
          <a:prstGeom prst="roundRect">
            <a:avLst>
              <a:gd name="adj" fmla="val 6667"/>
            </a:avLst>
          </a:prstGeom>
          <a:solidFill>
            <a:srgbClr val="F2EEEE"/>
          </a:solidFill>
          <a:ln/>
        </p:spPr>
        <p:txBody>
          <a:bodyPr/>
          <a:lstStyle/>
          <a:p>
            <a:endParaRPr lang="en-US"/>
          </a:p>
        </p:txBody>
      </p:sp>
      <p:pic>
        <p:nvPicPr>
          <p:cNvPr id="9" name="Image 2" descr="preencoded.png"/>
          <p:cNvPicPr>
            <a:picLocks noChangeAspect="1"/>
          </p:cNvPicPr>
          <p:nvPr/>
        </p:nvPicPr>
        <p:blipFill>
          <a:blip r:embed="rId4"/>
          <a:stretch>
            <a:fillRect/>
          </a:stretch>
        </p:blipFill>
        <p:spPr>
          <a:xfrm>
            <a:off x="6323350" y="3604081"/>
            <a:ext cx="289441" cy="361831"/>
          </a:xfrm>
          <a:prstGeom prst="rect">
            <a:avLst/>
          </a:prstGeom>
        </p:spPr>
      </p:pic>
      <p:sp>
        <p:nvSpPr>
          <p:cNvPr id="10" name="Text 5"/>
          <p:cNvSpPr/>
          <p:nvPr/>
        </p:nvSpPr>
        <p:spPr>
          <a:xfrm>
            <a:off x="6919079" y="3546277"/>
            <a:ext cx="2412206" cy="30146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Random Sampling</a:t>
            </a:r>
            <a:endParaRPr lang="en-US" sz="1850" dirty="0"/>
          </a:p>
        </p:txBody>
      </p:sp>
      <p:sp>
        <p:nvSpPr>
          <p:cNvPr id="11" name="Text 6"/>
          <p:cNvSpPr/>
          <p:nvPr/>
        </p:nvSpPr>
        <p:spPr>
          <a:xfrm>
            <a:off x="6919079" y="3975021"/>
            <a:ext cx="6968371" cy="636746"/>
          </a:xfrm>
          <a:prstGeom prst="rect">
            <a:avLst/>
          </a:prstGeom>
          <a:noFill/>
          <a:ln/>
        </p:spPr>
        <p:txBody>
          <a:bodyPr wrap="square" lIns="0" tIns="0" rIns="0" bIns="0" rtlCol="0" anchor="t"/>
          <a:lstStyle/>
          <a:p>
            <a:pPr marL="0" indent="0" algn="l">
              <a:lnSpc>
                <a:spcPts val="2500"/>
              </a:lnSpc>
              <a:buNone/>
            </a:pPr>
            <a:r>
              <a:rPr lang="en-US" sz="1650" dirty="0">
                <a:solidFill>
                  <a:srgbClr val="3D3838"/>
                </a:solidFill>
                <a:latin typeface="Source Sans Pro" pitchFamily="34" charset="0"/>
                <a:ea typeface="Source Sans Pro" pitchFamily="34" charset="-122"/>
                <a:cs typeface="Source Sans Pro" pitchFamily="34" charset="-120"/>
              </a:rPr>
              <a:t>Each tree is built using random samples and features to reduce mistakes and prevent overfitting.</a:t>
            </a:r>
            <a:endParaRPr lang="en-US" sz="1650" dirty="0"/>
          </a:p>
        </p:txBody>
      </p:sp>
      <p:sp>
        <p:nvSpPr>
          <p:cNvPr id="12" name="Shape 7"/>
          <p:cNvSpPr/>
          <p:nvPr/>
        </p:nvSpPr>
        <p:spPr>
          <a:xfrm>
            <a:off x="6229350" y="5062657"/>
            <a:ext cx="477560" cy="477560"/>
          </a:xfrm>
          <a:prstGeom prst="roundRect">
            <a:avLst>
              <a:gd name="adj" fmla="val 6667"/>
            </a:avLst>
          </a:prstGeom>
          <a:solidFill>
            <a:srgbClr val="F2EEEE"/>
          </a:solidFill>
          <a:ln/>
        </p:spPr>
        <p:txBody>
          <a:bodyPr/>
          <a:lstStyle/>
          <a:p>
            <a:endParaRPr lang="en-US"/>
          </a:p>
        </p:txBody>
      </p:sp>
      <p:pic>
        <p:nvPicPr>
          <p:cNvPr id="13" name="Image 3" descr="preencoded.png"/>
          <p:cNvPicPr>
            <a:picLocks noChangeAspect="1"/>
          </p:cNvPicPr>
          <p:nvPr/>
        </p:nvPicPr>
        <p:blipFill>
          <a:blip r:embed="rId5"/>
          <a:stretch>
            <a:fillRect/>
          </a:stretch>
        </p:blipFill>
        <p:spPr>
          <a:xfrm>
            <a:off x="6323350" y="5120461"/>
            <a:ext cx="289441" cy="361831"/>
          </a:xfrm>
          <a:prstGeom prst="rect">
            <a:avLst/>
          </a:prstGeom>
        </p:spPr>
      </p:pic>
      <p:sp>
        <p:nvSpPr>
          <p:cNvPr id="14" name="Text 8"/>
          <p:cNvSpPr/>
          <p:nvPr/>
        </p:nvSpPr>
        <p:spPr>
          <a:xfrm>
            <a:off x="6919079" y="5062657"/>
            <a:ext cx="2412206" cy="30146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Sufficient Data</a:t>
            </a:r>
            <a:endParaRPr lang="en-US" sz="1850" dirty="0"/>
          </a:p>
        </p:txBody>
      </p:sp>
      <p:sp>
        <p:nvSpPr>
          <p:cNvPr id="15" name="Text 9"/>
          <p:cNvSpPr/>
          <p:nvPr/>
        </p:nvSpPr>
        <p:spPr>
          <a:xfrm>
            <a:off x="6919079" y="5491401"/>
            <a:ext cx="6968371" cy="636746"/>
          </a:xfrm>
          <a:prstGeom prst="rect">
            <a:avLst/>
          </a:prstGeom>
          <a:noFill/>
          <a:ln/>
        </p:spPr>
        <p:txBody>
          <a:bodyPr wrap="square" lIns="0" tIns="0" rIns="0" bIns="0" rtlCol="0" anchor="t"/>
          <a:lstStyle/>
          <a:p>
            <a:pPr marL="0" indent="0" algn="l">
              <a:lnSpc>
                <a:spcPts val="2500"/>
              </a:lnSpc>
              <a:buNone/>
            </a:pPr>
            <a:r>
              <a:rPr lang="en-US" sz="1650" dirty="0">
                <a:solidFill>
                  <a:srgbClr val="3D3838"/>
                </a:solidFill>
                <a:latin typeface="Source Sans Pro" pitchFamily="34" charset="0"/>
                <a:ea typeface="Source Sans Pro" pitchFamily="34" charset="-122"/>
                <a:cs typeface="Source Sans Pro" pitchFamily="34" charset="-120"/>
              </a:rPr>
              <a:t>Enough data ensures the trees are different and learn unique patterns and variety.</a:t>
            </a:r>
            <a:endParaRPr lang="en-US" sz="1650" dirty="0"/>
          </a:p>
        </p:txBody>
      </p:sp>
      <p:sp>
        <p:nvSpPr>
          <p:cNvPr id="16" name="Shape 10"/>
          <p:cNvSpPr/>
          <p:nvPr/>
        </p:nvSpPr>
        <p:spPr>
          <a:xfrm>
            <a:off x="6229350" y="6579037"/>
            <a:ext cx="477560" cy="477560"/>
          </a:xfrm>
          <a:prstGeom prst="roundRect">
            <a:avLst>
              <a:gd name="adj" fmla="val 6667"/>
            </a:avLst>
          </a:prstGeom>
          <a:solidFill>
            <a:srgbClr val="F2EEEE"/>
          </a:solidFill>
          <a:ln/>
        </p:spPr>
        <p:txBody>
          <a:bodyPr/>
          <a:lstStyle/>
          <a:p>
            <a:endParaRPr lang="en-US"/>
          </a:p>
        </p:txBody>
      </p:sp>
      <p:pic>
        <p:nvPicPr>
          <p:cNvPr id="17" name="Image 4" descr="preencoded.png"/>
          <p:cNvPicPr>
            <a:picLocks noChangeAspect="1"/>
          </p:cNvPicPr>
          <p:nvPr/>
        </p:nvPicPr>
        <p:blipFill>
          <a:blip r:embed="rId6"/>
          <a:stretch>
            <a:fillRect/>
          </a:stretch>
        </p:blipFill>
        <p:spPr>
          <a:xfrm>
            <a:off x="6323350" y="6636841"/>
            <a:ext cx="289441" cy="361831"/>
          </a:xfrm>
          <a:prstGeom prst="rect">
            <a:avLst/>
          </a:prstGeom>
        </p:spPr>
      </p:pic>
      <p:sp>
        <p:nvSpPr>
          <p:cNvPr id="18" name="Text 11"/>
          <p:cNvSpPr/>
          <p:nvPr/>
        </p:nvSpPr>
        <p:spPr>
          <a:xfrm>
            <a:off x="6919079" y="6579037"/>
            <a:ext cx="3521988" cy="301466"/>
          </a:xfrm>
          <a:prstGeom prst="rect">
            <a:avLst/>
          </a:prstGeom>
          <a:noFill/>
          <a:ln/>
        </p:spPr>
        <p:txBody>
          <a:bodyPr wrap="none" lIns="0" tIns="0" rIns="0" bIns="0" rtlCol="0" anchor="t"/>
          <a:lstStyle/>
          <a:p>
            <a:pPr marL="0" indent="0" algn="l">
              <a:lnSpc>
                <a:spcPts val="2350"/>
              </a:lnSpc>
              <a:buNone/>
            </a:pPr>
            <a:r>
              <a:rPr lang="en-US" sz="1850" b="1" kern="0" spc="-19" dirty="0">
                <a:solidFill>
                  <a:srgbClr val="3D3838"/>
                </a:solidFill>
                <a:latin typeface="Montserrat Bold" pitchFamily="34" charset="0"/>
                <a:ea typeface="Montserrat Bold" pitchFamily="34" charset="-122"/>
                <a:cs typeface="Montserrat Bold" pitchFamily="34" charset="-120"/>
              </a:rPr>
              <a:t>Diversity Improves Accuracy</a:t>
            </a:r>
            <a:endParaRPr lang="en-US" sz="1850" dirty="0"/>
          </a:p>
        </p:txBody>
      </p:sp>
      <p:sp>
        <p:nvSpPr>
          <p:cNvPr id="19" name="Text 12"/>
          <p:cNvSpPr/>
          <p:nvPr/>
        </p:nvSpPr>
        <p:spPr>
          <a:xfrm>
            <a:off x="6919079" y="7007781"/>
            <a:ext cx="6968371" cy="636746"/>
          </a:xfrm>
          <a:prstGeom prst="rect">
            <a:avLst/>
          </a:prstGeom>
          <a:noFill/>
          <a:ln/>
        </p:spPr>
        <p:txBody>
          <a:bodyPr wrap="square" lIns="0" tIns="0" rIns="0" bIns="0" rtlCol="0" anchor="t"/>
          <a:lstStyle/>
          <a:p>
            <a:pPr marL="0" indent="0" algn="l">
              <a:lnSpc>
                <a:spcPts val="2500"/>
              </a:lnSpc>
              <a:buNone/>
            </a:pPr>
            <a:r>
              <a:rPr lang="en-US" sz="1650" dirty="0">
                <a:solidFill>
                  <a:srgbClr val="3D3838"/>
                </a:solidFill>
                <a:latin typeface="Source Sans Pro" pitchFamily="34" charset="0"/>
                <a:ea typeface="Source Sans Pro" pitchFamily="34" charset="-122"/>
                <a:cs typeface="Source Sans Pro" pitchFamily="34" charset="-120"/>
              </a:rPr>
              <a:t>Combining the predictions from different trees leads to more accurate final results.</a:t>
            </a:r>
            <a:endParaRPr lang="en-US" sz="1650" dirty="0"/>
          </a:p>
        </p:txBody>
      </p:sp>
      <p:pic>
        <p:nvPicPr>
          <p:cNvPr id="23" name="Picture 22">
            <a:extLst>
              <a:ext uri="{FF2B5EF4-FFF2-40B4-BE49-F238E27FC236}">
                <a16:creationId xmlns:a16="http://schemas.microsoft.com/office/drawing/2014/main" id="{A63FC152-A0D1-E73A-DA9C-837C7BBF9A7B}"/>
              </a:ext>
            </a:extLst>
          </p:cNvPr>
          <p:cNvPicPr>
            <a:picLocks noChangeAspect="1"/>
          </p:cNvPicPr>
          <p:nvPr/>
        </p:nvPicPr>
        <p:blipFill>
          <a:blip r:embed="rId7"/>
          <a:stretch>
            <a:fillRect/>
          </a:stretch>
        </p:blipFill>
        <p:spPr>
          <a:xfrm>
            <a:off x="0" y="0"/>
            <a:ext cx="6135231" cy="8229600"/>
          </a:xfrm>
          <a:prstGeom prst="rect">
            <a:avLst/>
          </a:prstGeom>
        </p:spPr>
      </p:pic>
      <p:pic>
        <p:nvPicPr>
          <p:cNvPr id="2" name="Picture 1">
            <a:extLst>
              <a:ext uri="{FF2B5EF4-FFF2-40B4-BE49-F238E27FC236}">
                <a16:creationId xmlns:a16="http://schemas.microsoft.com/office/drawing/2014/main" id="{8B7269F4-C8CC-E75E-9438-F57B1BADECF1}"/>
              </a:ext>
            </a:extLst>
          </p:cNvPr>
          <p:cNvPicPr>
            <a:picLocks noChangeAspect="1"/>
          </p:cNvPicPr>
          <p:nvPr/>
        </p:nvPicPr>
        <p:blipFill>
          <a:blip r:embed="rId8"/>
          <a:stretch>
            <a:fillRect/>
          </a:stretch>
        </p:blipFill>
        <p:spPr>
          <a:xfrm>
            <a:off x="12380781" y="7729685"/>
            <a:ext cx="2249619" cy="499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
            <a:ext cx="5486400" cy="4258270"/>
          </a:xfrm>
          <a:prstGeom prst="rect">
            <a:avLst/>
          </a:prstGeom>
        </p:spPr>
      </p:pic>
      <p:sp>
        <p:nvSpPr>
          <p:cNvPr id="3" name="Text 0"/>
          <p:cNvSpPr/>
          <p:nvPr/>
        </p:nvSpPr>
        <p:spPr>
          <a:xfrm>
            <a:off x="6350198" y="999768"/>
            <a:ext cx="7416403" cy="1402556"/>
          </a:xfrm>
          <a:prstGeom prst="rect">
            <a:avLst/>
          </a:prstGeom>
          <a:noFill/>
          <a:ln/>
        </p:spPr>
        <p:txBody>
          <a:bodyPr wrap="squar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Classification with Random Forest</a:t>
            </a:r>
            <a:endParaRPr lang="en-US" sz="4400" dirty="0"/>
          </a:p>
        </p:txBody>
      </p:sp>
      <p:sp>
        <p:nvSpPr>
          <p:cNvPr id="4" name="Shape 1"/>
          <p:cNvSpPr/>
          <p:nvPr/>
        </p:nvSpPr>
        <p:spPr>
          <a:xfrm>
            <a:off x="6350198" y="2772489"/>
            <a:ext cx="185023" cy="1238964"/>
          </a:xfrm>
          <a:prstGeom prst="roundRect">
            <a:avLst>
              <a:gd name="adj" fmla="val 20011"/>
            </a:avLst>
          </a:prstGeom>
          <a:solidFill>
            <a:srgbClr val="F2EEEE"/>
          </a:solidFill>
          <a:ln/>
        </p:spPr>
        <p:txBody>
          <a:bodyPr/>
          <a:lstStyle/>
          <a:p>
            <a:endParaRPr lang="en-US"/>
          </a:p>
        </p:txBody>
      </p:sp>
      <p:sp>
        <p:nvSpPr>
          <p:cNvPr id="5" name="Text 2"/>
          <p:cNvSpPr/>
          <p:nvPr/>
        </p:nvSpPr>
        <p:spPr>
          <a:xfrm>
            <a:off x="6905387" y="2772489"/>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Data Preparation</a:t>
            </a:r>
            <a:endParaRPr lang="en-US" sz="2200" dirty="0"/>
          </a:p>
        </p:txBody>
      </p:sp>
      <p:sp>
        <p:nvSpPr>
          <p:cNvPr id="6" name="Text 3"/>
          <p:cNvSpPr/>
          <p:nvPr/>
        </p:nvSpPr>
        <p:spPr>
          <a:xfrm>
            <a:off x="6905387" y="3271123"/>
            <a:ext cx="6861215"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Process the dataset by handling missing values and encoding categorical features like ‘Data science' in the dataset.</a:t>
            </a:r>
            <a:endParaRPr lang="en-US" sz="1900" dirty="0"/>
          </a:p>
        </p:txBody>
      </p:sp>
      <p:sp>
        <p:nvSpPr>
          <p:cNvPr id="7" name="Shape 4"/>
          <p:cNvSpPr/>
          <p:nvPr/>
        </p:nvSpPr>
        <p:spPr>
          <a:xfrm>
            <a:off x="6720364" y="4258270"/>
            <a:ext cx="185023" cy="1238964"/>
          </a:xfrm>
          <a:prstGeom prst="roundRect">
            <a:avLst>
              <a:gd name="adj" fmla="val 20011"/>
            </a:avLst>
          </a:prstGeom>
          <a:solidFill>
            <a:srgbClr val="F2EEEE"/>
          </a:solidFill>
          <a:ln/>
        </p:spPr>
        <p:txBody>
          <a:bodyPr/>
          <a:lstStyle/>
          <a:p>
            <a:endParaRPr lang="en-US"/>
          </a:p>
        </p:txBody>
      </p:sp>
      <p:sp>
        <p:nvSpPr>
          <p:cNvPr id="8" name="Text 5"/>
          <p:cNvSpPr/>
          <p:nvPr/>
        </p:nvSpPr>
        <p:spPr>
          <a:xfrm>
            <a:off x="7275552" y="4258270"/>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Model Training</a:t>
            </a:r>
            <a:endParaRPr lang="en-US" sz="2200" dirty="0"/>
          </a:p>
        </p:txBody>
      </p:sp>
      <p:sp>
        <p:nvSpPr>
          <p:cNvPr id="9" name="Text 6"/>
          <p:cNvSpPr/>
          <p:nvPr/>
        </p:nvSpPr>
        <p:spPr>
          <a:xfrm>
            <a:off x="7275552" y="4756904"/>
            <a:ext cx="6491049"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Initialize a RandomForestClassifier with parameters like n_estimators=100 and fit it to the training data.</a:t>
            </a:r>
            <a:endParaRPr lang="en-US" sz="1900" dirty="0"/>
          </a:p>
        </p:txBody>
      </p:sp>
      <p:sp>
        <p:nvSpPr>
          <p:cNvPr id="10" name="Shape 7"/>
          <p:cNvSpPr/>
          <p:nvPr/>
        </p:nvSpPr>
        <p:spPr>
          <a:xfrm>
            <a:off x="7090648" y="5744051"/>
            <a:ext cx="185023" cy="1238964"/>
          </a:xfrm>
          <a:prstGeom prst="roundRect">
            <a:avLst>
              <a:gd name="adj" fmla="val 20011"/>
            </a:avLst>
          </a:prstGeom>
          <a:solidFill>
            <a:srgbClr val="F2EEEE"/>
          </a:solidFill>
          <a:ln/>
        </p:spPr>
        <p:txBody>
          <a:bodyPr/>
          <a:lstStyle/>
          <a:p>
            <a:endParaRPr lang="en-US"/>
          </a:p>
        </p:txBody>
      </p:sp>
      <p:sp>
        <p:nvSpPr>
          <p:cNvPr id="11" name="Text 8"/>
          <p:cNvSpPr/>
          <p:nvPr/>
        </p:nvSpPr>
        <p:spPr>
          <a:xfrm>
            <a:off x="7645837" y="5744051"/>
            <a:ext cx="3381256"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3D3838"/>
                </a:solidFill>
                <a:latin typeface="Montserrat Bold" pitchFamily="34" charset="0"/>
                <a:ea typeface="Montserrat Bold" pitchFamily="34" charset="-122"/>
                <a:cs typeface="Montserrat Bold" pitchFamily="34" charset="-120"/>
              </a:rPr>
              <a:t>Prediction &amp; Evaluation</a:t>
            </a:r>
            <a:endParaRPr lang="en-US" sz="2200" dirty="0"/>
          </a:p>
        </p:txBody>
      </p:sp>
      <p:sp>
        <p:nvSpPr>
          <p:cNvPr id="12" name="Text 9"/>
          <p:cNvSpPr/>
          <p:nvPr/>
        </p:nvSpPr>
        <p:spPr>
          <a:xfrm>
            <a:off x="7645837" y="6242685"/>
            <a:ext cx="6120765"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Pro" pitchFamily="34" charset="0"/>
                <a:ea typeface="Source Sans Pro" pitchFamily="34" charset="-122"/>
                <a:cs typeface="Source Sans Pro" pitchFamily="34" charset="-120"/>
              </a:rPr>
              <a:t>Make predictions on test data and evaluate performance using metrics like accuracy (0.88) and classification report.</a:t>
            </a:r>
            <a:endParaRPr lang="en-US" sz="1900" dirty="0"/>
          </a:p>
        </p:txBody>
      </p:sp>
      <p:pic>
        <p:nvPicPr>
          <p:cNvPr id="16" name="Picture 15">
            <a:extLst>
              <a:ext uri="{FF2B5EF4-FFF2-40B4-BE49-F238E27FC236}">
                <a16:creationId xmlns:a16="http://schemas.microsoft.com/office/drawing/2014/main" id="{5B9EAF6A-9EF1-CD62-8C34-AE99894DC38B}"/>
              </a:ext>
            </a:extLst>
          </p:cNvPr>
          <p:cNvPicPr>
            <a:picLocks noChangeAspect="1"/>
          </p:cNvPicPr>
          <p:nvPr/>
        </p:nvPicPr>
        <p:blipFill>
          <a:blip r:embed="rId4"/>
          <a:stretch>
            <a:fillRect/>
          </a:stretch>
        </p:blipFill>
        <p:spPr>
          <a:xfrm>
            <a:off x="12380781" y="7728466"/>
            <a:ext cx="2249619" cy="499915"/>
          </a:xfrm>
          <a:prstGeom prst="rect">
            <a:avLst/>
          </a:prstGeom>
        </p:spPr>
      </p:pic>
      <p:pic>
        <p:nvPicPr>
          <p:cNvPr id="18" name="Picture 17">
            <a:extLst>
              <a:ext uri="{FF2B5EF4-FFF2-40B4-BE49-F238E27FC236}">
                <a16:creationId xmlns:a16="http://schemas.microsoft.com/office/drawing/2014/main" id="{9245E3A1-1381-800D-BADB-4609AA431F38}"/>
              </a:ext>
            </a:extLst>
          </p:cNvPr>
          <p:cNvPicPr>
            <a:picLocks noChangeAspect="1"/>
          </p:cNvPicPr>
          <p:nvPr/>
        </p:nvPicPr>
        <p:blipFill>
          <a:blip r:embed="rId5"/>
          <a:stretch>
            <a:fillRect/>
          </a:stretch>
        </p:blipFill>
        <p:spPr>
          <a:xfrm>
            <a:off x="0" y="4515425"/>
            <a:ext cx="6720364" cy="29744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798" y="1688663"/>
            <a:ext cx="8104584" cy="701278"/>
          </a:xfrm>
          <a:prstGeom prst="rect">
            <a:avLst/>
          </a:prstGeom>
          <a:noFill/>
          <a:ln/>
        </p:spPr>
        <p:txBody>
          <a:bodyPr wrap="none" lIns="0" tIns="0" rIns="0" bIns="0" rtlCol="0" anchor="t"/>
          <a:lstStyle/>
          <a:p>
            <a:pPr marL="0" indent="0" algn="l">
              <a:lnSpc>
                <a:spcPts val="5500"/>
              </a:lnSpc>
              <a:buNone/>
            </a:pPr>
            <a:r>
              <a:rPr lang="en-US" sz="4400" b="1" kern="0" spc="-44" dirty="0">
                <a:solidFill>
                  <a:srgbClr val="000000"/>
                </a:solidFill>
                <a:latin typeface="Montserrat Bold" pitchFamily="34" charset="0"/>
                <a:ea typeface="Montserrat Bold" pitchFamily="34" charset="-122"/>
                <a:cs typeface="Montserrat Bold" pitchFamily="34" charset="-120"/>
              </a:rPr>
              <a:t>Advantages and Limitations</a:t>
            </a:r>
            <a:endParaRPr lang="en-US" sz="4400" dirty="0"/>
          </a:p>
        </p:txBody>
      </p:sp>
      <p:sp>
        <p:nvSpPr>
          <p:cNvPr id="3" name="Text 1"/>
          <p:cNvSpPr/>
          <p:nvPr/>
        </p:nvSpPr>
        <p:spPr>
          <a:xfrm>
            <a:off x="863798" y="3006923"/>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Advantages</a:t>
            </a:r>
            <a:endParaRPr lang="en-US" sz="2200" dirty="0"/>
          </a:p>
        </p:txBody>
      </p:sp>
      <p:sp>
        <p:nvSpPr>
          <p:cNvPr id="4" name="Text 2"/>
          <p:cNvSpPr/>
          <p:nvPr/>
        </p:nvSpPr>
        <p:spPr>
          <a:xfrm>
            <a:off x="863798" y="3604379"/>
            <a:ext cx="6150293" cy="740331"/>
          </a:xfrm>
          <a:prstGeom prst="rect">
            <a:avLst/>
          </a:prstGeom>
          <a:noFill/>
          <a:ln/>
        </p:spPr>
        <p:txBody>
          <a:bodyPr wrap="squar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Provides very accurate predictions even with large datasets</a:t>
            </a:r>
            <a:endParaRPr lang="en-US" sz="1900" dirty="0"/>
          </a:p>
        </p:txBody>
      </p:sp>
      <p:sp>
        <p:nvSpPr>
          <p:cNvPr id="5" name="Text 3"/>
          <p:cNvSpPr/>
          <p:nvPr/>
        </p:nvSpPr>
        <p:spPr>
          <a:xfrm>
            <a:off x="863798" y="4431030"/>
            <a:ext cx="6150293" cy="740331"/>
          </a:xfrm>
          <a:prstGeom prst="rect">
            <a:avLst/>
          </a:prstGeom>
          <a:noFill/>
          <a:ln/>
        </p:spPr>
        <p:txBody>
          <a:bodyPr wrap="squar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Handles missing data well without compromising accuracy</a:t>
            </a:r>
            <a:endParaRPr lang="en-US" sz="1900" dirty="0"/>
          </a:p>
        </p:txBody>
      </p:sp>
      <p:sp>
        <p:nvSpPr>
          <p:cNvPr id="6" name="Text 4"/>
          <p:cNvSpPr/>
          <p:nvPr/>
        </p:nvSpPr>
        <p:spPr>
          <a:xfrm>
            <a:off x="863798" y="5257681"/>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Doesn't require normalization or standardization</a:t>
            </a:r>
            <a:endParaRPr lang="en-US" sz="1900" dirty="0"/>
          </a:p>
        </p:txBody>
      </p:sp>
      <p:sp>
        <p:nvSpPr>
          <p:cNvPr id="7" name="Text 5"/>
          <p:cNvSpPr/>
          <p:nvPr/>
        </p:nvSpPr>
        <p:spPr>
          <a:xfrm>
            <a:off x="863798" y="5714167"/>
            <a:ext cx="6150293" cy="740331"/>
          </a:xfrm>
          <a:prstGeom prst="rect">
            <a:avLst/>
          </a:prstGeom>
          <a:noFill/>
          <a:ln/>
        </p:spPr>
        <p:txBody>
          <a:bodyPr wrap="squar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Reduces the risk of overfitting by combining multiple trees</a:t>
            </a:r>
            <a:endParaRPr lang="en-US" sz="1900" dirty="0"/>
          </a:p>
        </p:txBody>
      </p:sp>
      <p:sp>
        <p:nvSpPr>
          <p:cNvPr id="8" name="Text 6"/>
          <p:cNvSpPr/>
          <p:nvPr/>
        </p:nvSpPr>
        <p:spPr>
          <a:xfrm>
            <a:off x="7623929" y="3006923"/>
            <a:ext cx="2804874" cy="350639"/>
          </a:xfrm>
          <a:prstGeom prst="rect">
            <a:avLst/>
          </a:prstGeom>
          <a:noFill/>
          <a:ln/>
        </p:spPr>
        <p:txBody>
          <a:bodyPr wrap="none" lIns="0" tIns="0" rIns="0" bIns="0" rtlCol="0" anchor="t"/>
          <a:lstStyle/>
          <a:p>
            <a:pPr marL="0" indent="0" algn="l">
              <a:lnSpc>
                <a:spcPts val="2750"/>
              </a:lnSpc>
              <a:buNone/>
            </a:pPr>
            <a:r>
              <a:rPr lang="en-US" sz="2200" b="1" kern="0" spc="-22" dirty="0">
                <a:solidFill>
                  <a:srgbClr val="000000"/>
                </a:solidFill>
                <a:latin typeface="Montserrat Bold" pitchFamily="34" charset="0"/>
                <a:ea typeface="Montserrat Bold" pitchFamily="34" charset="-122"/>
                <a:cs typeface="Montserrat Bold" pitchFamily="34" charset="-120"/>
              </a:rPr>
              <a:t>Limitations</a:t>
            </a:r>
            <a:endParaRPr lang="en-US" sz="2200" dirty="0"/>
          </a:p>
        </p:txBody>
      </p:sp>
      <p:sp>
        <p:nvSpPr>
          <p:cNvPr id="9" name="Text 7"/>
          <p:cNvSpPr/>
          <p:nvPr/>
        </p:nvSpPr>
        <p:spPr>
          <a:xfrm>
            <a:off x="7623929" y="3604379"/>
            <a:ext cx="6150293" cy="740331"/>
          </a:xfrm>
          <a:prstGeom prst="rect">
            <a:avLst/>
          </a:prstGeom>
          <a:noFill/>
          <a:ln/>
        </p:spPr>
        <p:txBody>
          <a:bodyPr wrap="squar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Can be computationally expensive, especially with many trees</a:t>
            </a:r>
            <a:endParaRPr lang="en-US" sz="1900" dirty="0"/>
          </a:p>
        </p:txBody>
      </p:sp>
      <p:sp>
        <p:nvSpPr>
          <p:cNvPr id="10" name="Text 8"/>
          <p:cNvSpPr/>
          <p:nvPr/>
        </p:nvSpPr>
        <p:spPr>
          <a:xfrm>
            <a:off x="7623929" y="4431030"/>
            <a:ext cx="6150293" cy="740331"/>
          </a:xfrm>
          <a:prstGeom prst="rect">
            <a:avLst/>
          </a:prstGeom>
          <a:noFill/>
          <a:ln/>
        </p:spPr>
        <p:txBody>
          <a:bodyPr wrap="squar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Harder to interpret compared to simpler models like decision trees</a:t>
            </a:r>
            <a:endParaRPr lang="en-US" sz="1900" dirty="0"/>
          </a:p>
        </p:txBody>
      </p:sp>
      <p:sp>
        <p:nvSpPr>
          <p:cNvPr id="11" name="Text 9"/>
          <p:cNvSpPr/>
          <p:nvPr/>
        </p:nvSpPr>
        <p:spPr>
          <a:xfrm>
            <a:off x="7623929" y="5257681"/>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May require more memory for large datasets</a:t>
            </a:r>
            <a:endParaRPr lang="en-US" sz="1900" dirty="0"/>
          </a:p>
        </p:txBody>
      </p:sp>
      <p:sp>
        <p:nvSpPr>
          <p:cNvPr id="12" name="Text 10"/>
          <p:cNvSpPr/>
          <p:nvPr/>
        </p:nvSpPr>
        <p:spPr>
          <a:xfrm>
            <a:off x="7623929" y="5714167"/>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3D3838"/>
                </a:solidFill>
                <a:latin typeface="Source Sans Pro" pitchFamily="34" charset="0"/>
                <a:ea typeface="Source Sans Pro" pitchFamily="34" charset="-122"/>
                <a:cs typeface="Source Sans Pro" pitchFamily="34" charset="-120"/>
              </a:rPr>
              <a:t>Can be slower for real-time predictions with many trees</a:t>
            </a:r>
            <a:endParaRPr lang="en-US" sz="1900" dirty="0"/>
          </a:p>
        </p:txBody>
      </p:sp>
      <p:pic>
        <p:nvPicPr>
          <p:cNvPr id="13" name="Picture 12">
            <a:extLst>
              <a:ext uri="{FF2B5EF4-FFF2-40B4-BE49-F238E27FC236}">
                <a16:creationId xmlns:a16="http://schemas.microsoft.com/office/drawing/2014/main" id="{44DD2C9E-A03A-547C-A90A-6FC1232B6354}"/>
              </a:ext>
            </a:extLst>
          </p:cNvPr>
          <p:cNvPicPr>
            <a:picLocks noChangeAspect="1"/>
          </p:cNvPicPr>
          <p:nvPr/>
        </p:nvPicPr>
        <p:blipFill>
          <a:blip r:embed="rId3"/>
          <a:stretch>
            <a:fillRect/>
          </a:stretch>
        </p:blipFill>
        <p:spPr>
          <a:xfrm>
            <a:off x="12380781" y="7729685"/>
            <a:ext cx="2249619" cy="4999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TotalTime>
  <Words>873</Words>
  <Application>Microsoft Office PowerPoint</Application>
  <PresentationFormat>Custom</PresentationFormat>
  <Paragraphs>108</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Source Sans Pro</vt:lpstr>
      <vt:lpstr>Montserrat Bold</vt:lpstr>
      <vt:lpstr>-apple-system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Kur Malual</cp:lastModifiedBy>
  <cp:revision>7</cp:revision>
  <dcterms:created xsi:type="dcterms:W3CDTF">2025-04-28T19:42:08Z</dcterms:created>
  <dcterms:modified xsi:type="dcterms:W3CDTF">2025-04-29T15:02:27Z</dcterms:modified>
</cp:coreProperties>
</file>