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68" r:id="rId6"/>
    <p:sldId id="269" r:id="rId7"/>
    <p:sldId id="27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e" initials="M" lastIdx="3" clrIdx="0">
    <p:extLst>
      <p:ext uri="{19B8F6BF-5375-455C-9EA6-DF929625EA0E}">
        <p15:presenceInfo xmlns:p15="http://schemas.microsoft.com/office/powerpoint/2012/main" userId="Mar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7B898D-ECD8-774C-BF0A-3F4D38CD293A}" v="5" dt="2020-12-20T17:44:17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8"/>
    <p:restoredTop sz="94681"/>
  </p:normalViewPr>
  <p:slideViewPr>
    <p:cSldViewPr snapToGrid="0" snapToObjects="1">
      <p:cViewPr>
        <p:scale>
          <a:sx n="120" d="100"/>
          <a:sy n="120" d="100"/>
        </p:scale>
        <p:origin x="-312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SERE SUSINI GABRIEL" userId="8922898d-cb29-4565-88e0-9923d99daa35" providerId="ADAL" clId="{567B898D-ECD8-774C-BF0A-3F4D38CD293A}"/>
    <pc:docChg chg="custSel modSld">
      <pc:chgData name="DESSERE SUSINI GABRIEL" userId="8922898d-cb29-4565-88e0-9923d99daa35" providerId="ADAL" clId="{567B898D-ECD8-774C-BF0A-3F4D38CD293A}" dt="2020-12-20T17:45:06.769" v="50" actId="20577"/>
      <pc:docMkLst>
        <pc:docMk/>
      </pc:docMkLst>
      <pc:sldChg chg="modSp mod">
        <pc:chgData name="DESSERE SUSINI GABRIEL" userId="8922898d-cb29-4565-88e0-9923d99daa35" providerId="ADAL" clId="{567B898D-ECD8-774C-BF0A-3F4D38CD293A}" dt="2020-12-20T17:37:46.319" v="7" actId="20577"/>
        <pc:sldMkLst>
          <pc:docMk/>
          <pc:sldMk cId="1649597949" sldId="258"/>
        </pc:sldMkLst>
        <pc:graphicFrameChg chg="modGraphic">
          <ac:chgData name="DESSERE SUSINI GABRIEL" userId="8922898d-cb29-4565-88e0-9923d99daa35" providerId="ADAL" clId="{567B898D-ECD8-774C-BF0A-3F4D38CD293A}" dt="2020-12-20T17:37:12.830" v="2" actId="2165"/>
          <ac:graphicFrameMkLst>
            <pc:docMk/>
            <pc:sldMk cId="1649597949" sldId="258"/>
            <ac:graphicFrameMk id="6" creationId="{D3CF362A-31A5-4343-B191-4FB1C3E89C44}"/>
          </ac:graphicFrameMkLst>
        </pc:graphicFrameChg>
        <pc:graphicFrameChg chg="modGraphic">
          <ac:chgData name="DESSERE SUSINI GABRIEL" userId="8922898d-cb29-4565-88e0-9923d99daa35" providerId="ADAL" clId="{567B898D-ECD8-774C-BF0A-3F4D38CD293A}" dt="2020-12-20T17:37:46.319" v="7" actId="20577"/>
          <ac:graphicFrameMkLst>
            <pc:docMk/>
            <pc:sldMk cId="1649597949" sldId="258"/>
            <ac:graphicFrameMk id="12" creationId="{2CADF17F-47C5-4B23-AD79-B9F5D5D972DF}"/>
          </ac:graphicFrameMkLst>
        </pc:graphicFrameChg>
      </pc:sldChg>
      <pc:sldChg chg="modSp mod">
        <pc:chgData name="DESSERE SUSINI GABRIEL" userId="8922898d-cb29-4565-88e0-9923d99daa35" providerId="ADAL" clId="{567B898D-ECD8-774C-BF0A-3F4D38CD293A}" dt="2020-12-20T17:41:28.755" v="23" actId="207"/>
        <pc:sldMkLst>
          <pc:docMk/>
          <pc:sldMk cId="852012166" sldId="268"/>
        </pc:sldMkLst>
        <pc:graphicFrameChg chg="modGraphic">
          <ac:chgData name="DESSERE SUSINI GABRIEL" userId="8922898d-cb29-4565-88e0-9923d99daa35" providerId="ADAL" clId="{567B898D-ECD8-774C-BF0A-3F4D38CD293A}" dt="2020-12-20T17:39:26.442" v="18" actId="20577"/>
          <ac:graphicFrameMkLst>
            <pc:docMk/>
            <pc:sldMk cId="852012166" sldId="268"/>
            <ac:graphicFrameMk id="6" creationId="{D3CF362A-31A5-4343-B191-4FB1C3E89C44}"/>
          </ac:graphicFrameMkLst>
        </pc:graphicFrameChg>
        <pc:graphicFrameChg chg="mod modGraphic">
          <ac:chgData name="DESSERE SUSINI GABRIEL" userId="8922898d-cb29-4565-88e0-9923d99daa35" providerId="ADAL" clId="{567B898D-ECD8-774C-BF0A-3F4D38CD293A}" dt="2020-12-20T17:40:41.750" v="22" actId="20577"/>
          <ac:graphicFrameMkLst>
            <pc:docMk/>
            <pc:sldMk cId="852012166" sldId="268"/>
            <ac:graphicFrameMk id="9" creationId="{4B2AD689-C1E4-418D-BC86-380E25CF07FE}"/>
          </ac:graphicFrameMkLst>
        </pc:graphicFrameChg>
        <pc:graphicFrameChg chg="modGraphic">
          <ac:chgData name="DESSERE SUSINI GABRIEL" userId="8922898d-cb29-4565-88e0-9923d99daa35" providerId="ADAL" clId="{567B898D-ECD8-774C-BF0A-3F4D38CD293A}" dt="2020-12-20T17:41:28.755" v="23" actId="207"/>
          <ac:graphicFrameMkLst>
            <pc:docMk/>
            <pc:sldMk cId="852012166" sldId="268"/>
            <ac:graphicFrameMk id="10" creationId="{278D47FB-FAAD-4082-A798-52B8D8EF5273}"/>
          </ac:graphicFrameMkLst>
        </pc:graphicFrameChg>
      </pc:sldChg>
      <pc:sldChg chg="modSp mod">
        <pc:chgData name="DESSERE SUSINI GABRIEL" userId="8922898d-cb29-4565-88e0-9923d99daa35" providerId="ADAL" clId="{567B898D-ECD8-774C-BF0A-3F4D38CD293A}" dt="2020-12-20T17:43:55.882" v="49" actId="20577"/>
        <pc:sldMkLst>
          <pc:docMk/>
          <pc:sldMk cId="3043850196" sldId="269"/>
        </pc:sldMkLst>
        <pc:graphicFrameChg chg="mod modGraphic">
          <ac:chgData name="DESSERE SUSINI GABRIEL" userId="8922898d-cb29-4565-88e0-9923d99daa35" providerId="ADAL" clId="{567B898D-ECD8-774C-BF0A-3F4D38CD293A}" dt="2020-12-20T17:42:20.612" v="35" actId="2165"/>
          <ac:graphicFrameMkLst>
            <pc:docMk/>
            <pc:sldMk cId="3043850196" sldId="269"/>
            <ac:graphicFrameMk id="6" creationId="{D3CF362A-31A5-4343-B191-4FB1C3E89C44}"/>
          </ac:graphicFrameMkLst>
        </pc:graphicFrameChg>
        <pc:graphicFrameChg chg="modGraphic">
          <ac:chgData name="DESSERE SUSINI GABRIEL" userId="8922898d-cb29-4565-88e0-9923d99daa35" providerId="ADAL" clId="{567B898D-ECD8-774C-BF0A-3F4D38CD293A}" dt="2020-12-20T17:43:55.882" v="49" actId="20577"/>
          <ac:graphicFrameMkLst>
            <pc:docMk/>
            <pc:sldMk cId="3043850196" sldId="269"/>
            <ac:graphicFrameMk id="10" creationId="{278D47FB-FAAD-4082-A798-52B8D8EF5273}"/>
          </ac:graphicFrameMkLst>
        </pc:graphicFrameChg>
        <pc:graphicFrameChg chg="mod modGraphic">
          <ac:chgData name="DESSERE SUSINI GABRIEL" userId="8922898d-cb29-4565-88e0-9923d99daa35" providerId="ADAL" clId="{567B898D-ECD8-774C-BF0A-3F4D38CD293A}" dt="2020-12-20T17:42:34.982" v="40" actId="20577"/>
          <ac:graphicFrameMkLst>
            <pc:docMk/>
            <pc:sldMk cId="3043850196" sldId="269"/>
            <ac:graphicFrameMk id="12" creationId="{2CADF17F-47C5-4B23-AD79-B9F5D5D972DF}"/>
          </ac:graphicFrameMkLst>
        </pc:graphicFrameChg>
      </pc:sldChg>
      <pc:sldChg chg="modSp mod">
        <pc:chgData name="DESSERE SUSINI GABRIEL" userId="8922898d-cb29-4565-88e0-9923d99daa35" providerId="ADAL" clId="{567B898D-ECD8-774C-BF0A-3F4D38CD293A}" dt="2020-12-20T17:45:06.769" v="50" actId="20577"/>
        <pc:sldMkLst>
          <pc:docMk/>
          <pc:sldMk cId="1219760595" sldId="273"/>
        </pc:sldMkLst>
        <pc:graphicFrameChg chg="modGraphic">
          <ac:chgData name="DESSERE SUSINI GABRIEL" userId="8922898d-cb29-4565-88e0-9923d99daa35" providerId="ADAL" clId="{567B898D-ECD8-774C-BF0A-3F4D38CD293A}" dt="2020-12-20T17:45:06.769" v="50" actId="20577"/>
          <ac:graphicFrameMkLst>
            <pc:docMk/>
            <pc:sldMk cId="1219760595" sldId="273"/>
            <ac:graphicFrameMk id="12" creationId="{2CADF17F-47C5-4B23-AD79-B9F5D5D972D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160DC-9124-4178-BE04-4804F2A5A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BC9A2E-7BF1-48E2-9FAF-360A023D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4EA03B-DCBA-4F4F-B666-2BA7E975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4B4-C00E-4DEE-80F9-DA6AF7D8B187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A86BA2-F7DB-45E2-9E91-8086965E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06B2E-6143-4FB3-9A0C-E76822D1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F6D-A7D8-48F0-B7CC-FFA9CCA89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73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40255-55D4-4A5B-A46B-936DBCC5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BC828D-3290-402B-9F4E-0DC301939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2FB5A0-75D8-4D7B-AA3F-89B83BFB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4B4-C00E-4DEE-80F9-DA6AF7D8B187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6FC959-8628-4447-80D6-305FB94C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6F914C-D3BC-4A0B-A2A2-56EA98BC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F6D-A7D8-48F0-B7CC-FFA9CCA89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57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2FBE06-CB9E-4060-8FAA-6430AFDEB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9E0CF4-4292-4FE2-A4EA-18FB0EDFC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049E57-5435-408C-9B43-A5271A2F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4B4-C00E-4DEE-80F9-DA6AF7D8B187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6E7E5C-DB27-430A-8A76-E22E107D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ED447C-64AC-4C69-B3EC-0F839840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F6D-A7D8-48F0-B7CC-FFA9CCA89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23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994D8-35E0-4194-9269-E84C9477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25568-0F0E-4F91-AFEF-5441B1AA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D49187-7547-4C4C-A526-4D51E9D5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4B4-C00E-4DEE-80F9-DA6AF7D8B187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40C82B-A008-4362-BC5A-40112C0B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56A3BB-2734-454D-A71B-F9C2E925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F6D-A7D8-48F0-B7CC-FFA9CCA89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4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32C9A-6071-4FF9-B399-B630E1C1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F7D90F-BEB1-44DB-A1CD-74143565C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59E501-1BAA-45D7-AB8A-79F2FC9E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4B4-C00E-4DEE-80F9-DA6AF7D8B187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56EF0E-385D-479F-965D-0691F8EA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5B9DBB-439A-433B-AD16-5D1792B6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F6D-A7D8-48F0-B7CC-FFA9CCA89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5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EF771-8D75-4832-AFDE-FAE8A178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7CB69D-B64E-4B23-A777-38360ADF4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9D5714-9E14-4265-855C-43A7A6C3D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FBB74A-B243-40BB-BEA5-526CF4D9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4B4-C00E-4DEE-80F9-DA6AF7D8B187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EF8F78-949E-4AFB-B5A9-631687FC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A58535-A21F-49B3-A71D-1095332E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F6D-A7D8-48F0-B7CC-FFA9CCA89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89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1DEDA-7F2C-4C2D-A9FE-0A84956F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E509E3-A57E-44D8-BA7D-5B2430B21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C0C671-F046-4FBC-A5A9-D45869C73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FDA508-D98D-47D0-A14A-04D7ED11E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E50217-4C30-4CD0-B9F6-9731C9D3E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CC54272-6437-4ADE-8359-479397BE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4B4-C00E-4DEE-80F9-DA6AF7D8B187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89F07D-52E9-48FB-AF1E-7418C336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A770BB-E103-4D2F-A753-B6BF2987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F6D-A7D8-48F0-B7CC-FFA9CCA89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55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1A8F3-146D-4403-AFB2-4EE7E1E2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EB55E0-BED7-423E-8B90-4CA39226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4B4-C00E-4DEE-80F9-DA6AF7D8B187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2CC3D3-D9B2-4796-99E1-D767D98F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71BCF4-FEFD-4877-80D3-74C98C09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F6D-A7D8-48F0-B7CC-FFA9CCA89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10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FA1C61F-6105-4E64-831D-78E048D7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4B4-C00E-4DEE-80F9-DA6AF7D8B187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22739D-4A10-4B6C-A5CF-03ED4903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8FAB87-5687-4B8D-B40D-6355F9D4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F6D-A7D8-48F0-B7CC-FFA9CCA89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40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D9C66-5479-4348-B961-4D739F4E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C88F2-704D-4B78-8A27-79B269290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B7B207-BD97-46F9-A1BB-CE7FB9211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E7203E-0E31-468B-9CA9-9F259E75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4B4-C00E-4DEE-80F9-DA6AF7D8B187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C86FA-5D75-4FCF-B95A-4CCD2B94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7B5E52-BEB1-4B92-8602-75DDBC90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F6D-A7D8-48F0-B7CC-FFA9CCA89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61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3B3B63-73CE-487D-BDE2-5712808E5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6348AC-F7D3-48D1-B93C-7046DFF38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E7F741-6D44-4C5B-BDC7-F9E16947E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9A22CB-7464-4469-B294-1FA272E4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4B4-C00E-4DEE-80F9-DA6AF7D8B187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A2A4D1-FD0C-4953-AFE4-9E46FC1B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506D34-5342-4624-96F9-40A53A2B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F6D-A7D8-48F0-B7CC-FFA9CCA89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84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C893CC4-B14D-4096-B072-EDAD2917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E5A49F-4DF9-4B1D-A470-F35E75C6E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30DF6C-CCE8-4A8C-AC4D-401C303F4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734B4-C00E-4DEE-80F9-DA6AF7D8B187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C074EA-3F93-471E-BAFB-9AE8570FE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41674-01F1-4EBB-9DF5-C637530E7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94F6D-A7D8-48F0-B7CC-FFA9CCA89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06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7B3AF-142F-4CA4-8B3E-73F26518A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0000"/>
            <a:ext cx="12192000" cy="928809"/>
          </a:xfrm>
          <a:solidFill>
            <a:srgbClr val="0070C0"/>
          </a:solidFill>
        </p:spPr>
        <p:txBody>
          <a:bodyPr anchor="ctr" anchorCtr="0">
            <a:normAutofit/>
          </a:bodyPr>
          <a:lstStyle/>
          <a:p>
            <a:r>
              <a:rPr lang="fr-FR" sz="4800" b="1" i="1">
                <a:solidFill>
                  <a:schemeClr val="bg1"/>
                </a:solidFill>
              </a:rPr>
              <a:t>Gerald Applesauce III</a:t>
            </a:r>
            <a:r>
              <a:rPr lang="fr-FR" sz="4800" b="1">
                <a:solidFill>
                  <a:schemeClr val="bg1"/>
                </a:solidFill>
              </a:rPr>
              <a:t>, Civil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D3CF362A-31A5-4343-B191-4FB1C3E89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3921"/>
              </p:ext>
            </p:extLst>
          </p:nvPr>
        </p:nvGraphicFramePr>
        <p:xfrm>
          <a:off x="3171463" y="1403716"/>
          <a:ext cx="8627131" cy="1295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7131">
                  <a:extLst>
                    <a:ext uri="{9D8B030D-6E8A-4147-A177-3AD203B41FA5}">
                      <a16:colId xmlns:a16="http://schemas.microsoft.com/office/drawing/2014/main" val="2447512246"/>
                    </a:ext>
                  </a:extLst>
                </a:gridCol>
              </a:tblGrid>
              <a:tr h="378459">
                <a:tc>
                  <a:txBody>
                    <a:bodyPr/>
                    <a:lstStyle/>
                    <a:p>
                      <a:r>
                        <a:rPr lang="fr-FR" sz="1600"/>
                        <a:t>CONTEXTE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21006"/>
                  </a:ext>
                </a:extLst>
              </a:tr>
              <a:tr h="489970">
                <a:tc>
                  <a:txBody>
                    <a:bodyPr/>
                    <a:lstStyle/>
                    <a:p>
                      <a:r>
                        <a:rPr lang="fr-FR" sz="1100" dirty="0"/>
                        <a:t>Civil lambda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410721"/>
                  </a:ext>
                </a:extLst>
              </a:tr>
              <a:tr h="360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C’est un grand fan de Spider-Man.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Se range inconditionnellement au côté de son héro préféré. Cela a même une incidence sur son orientation politique.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045322"/>
                  </a:ext>
                </a:extLst>
              </a:tr>
            </a:tbl>
          </a:graphicData>
        </a:graphic>
      </p:graphicFrame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278D47FB-FAAD-4082-A798-52B8D8EF5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45074"/>
              </p:ext>
            </p:extLst>
          </p:nvPr>
        </p:nvGraphicFramePr>
        <p:xfrm>
          <a:off x="5975498" y="3783503"/>
          <a:ext cx="5823096" cy="1595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096">
                  <a:extLst>
                    <a:ext uri="{9D8B030D-6E8A-4147-A177-3AD203B41FA5}">
                      <a16:colId xmlns:a16="http://schemas.microsoft.com/office/drawing/2014/main" val="2447512246"/>
                    </a:ext>
                  </a:extLst>
                </a:gridCol>
              </a:tblGrid>
              <a:tr h="396590">
                <a:tc>
                  <a:txBody>
                    <a:bodyPr/>
                    <a:lstStyle/>
                    <a:p>
                      <a:r>
                        <a:rPr lang="fr-FR" sz="1600"/>
                        <a:t>QU’EST-CE QU’ON VEUT LUI APPORTER ?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21006"/>
                  </a:ext>
                </a:extLst>
              </a:tr>
              <a:tr h="345725">
                <a:tc>
                  <a:txBody>
                    <a:bodyPr/>
                    <a:lstStyle/>
                    <a:p>
                      <a:r>
                        <a:rPr lang="fr-FR" sz="1100" dirty="0"/>
                        <a:t>Possibilité de déclarer l’incident constaté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410721"/>
                  </a:ext>
                </a:extLst>
              </a:tr>
              <a:tr h="402099">
                <a:tc>
                  <a:txBody>
                    <a:bodyPr/>
                    <a:lstStyle/>
                    <a:p>
                      <a:r>
                        <a:rPr lang="fr-FR" sz="1100" dirty="0"/>
                        <a:t>Les différentes fonctionnalités à sa disposition doivent lui apporter des sentiments positifs : appartenance, implication et l’impression d’être en sécurité.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045322"/>
                  </a:ext>
                </a:extLst>
              </a:tr>
              <a:tr h="402099">
                <a:tc>
                  <a:txBody>
                    <a:bodyPr/>
                    <a:lstStyle/>
                    <a:p>
                      <a:r>
                        <a:rPr lang="fr-FR" sz="1100" dirty="0"/>
                        <a:t>Possibilité de s’exprimer en cas de problème : que ce soit à travers la déclaration d’incident mais également le formulaire de litige.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031301"/>
                  </a:ext>
                </a:extLst>
              </a:tr>
            </a:tbl>
          </a:graphicData>
        </a:graphic>
      </p:graphicFrame>
      <p:graphicFrame>
        <p:nvGraphicFramePr>
          <p:cNvPr id="12" name="Tableau 6">
            <a:extLst>
              <a:ext uri="{FF2B5EF4-FFF2-40B4-BE49-F238E27FC236}">
                <a16:creationId xmlns:a16="http://schemas.microsoft.com/office/drawing/2014/main" id="{2CADF17F-47C5-4B23-AD79-B9F5D5D97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177240"/>
              </p:ext>
            </p:extLst>
          </p:nvPr>
        </p:nvGraphicFramePr>
        <p:xfrm>
          <a:off x="393405" y="3783503"/>
          <a:ext cx="5316278" cy="2298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278">
                  <a:extLst>
                    <a:ext uri="{9D8B030D-6E8A-4147-A177-3AD203B41FA5}">
                      <a16:colId xmlns:a16="http://schemas.microsoft.com/office/drawing/2014/main" val="2447512246"/>
                    </a:ext>
                  </a:extLst>
                </a:gridCol>
              </a:tblGrid>
              <a:tr h="343125">
                <a:tc>
                  <a:txBody>
                    <a:bodyPr/>
                    <a:lstStyle/>
                    <a:p>
                      <a:r>
                        <a:rPr lang="fr-FR" sz="1600"/>
                        <a:t>BUT / COMPORTEMENTS : 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21006"/>
                  </a:ext>
                </a:extLst>
              </a:tr>
              <a:tr h="568229">
                <a:tc>
                  <a:txBody>
                    <a:bodyPr/>
                    <a:lstStyle/>
                    <a:p>
                      <a:r>
                        <a:rPr lang="fr-FR" sz="1100" dirty="0"/>
                        <a:t>Constate les méfaits d’un super-vilain mettant un danger la vie ou la sécurité d’autrui et le rapporte aux autorités compétentes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410721"/>
                  </a:ext>
                </a:extLst>
              </a:tr>
              <a:tr h="357434">
                <a:tc>
                  <a:txBody>
                    <a:bodyPr/>
                    <a:lstStyle/>
                    <a:p>
                      <a:r>
                        <a:rPr lang="fr-FR" sz="1100" dirty="0"/>
                        <a:t>Poste des photos de son Avenger préféré sur les réseaux sociaux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634544"/>
                  </a:ext>
                </a:extLst>
              </a:tr>
              <a:tr h="343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Envoie chaque année une carte postale à Spider-Man.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62645"/>
                  </a:ext>
                </a:extLst>
              </a:tr>
              <a:tr h="343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/>
                        <a:t>Remplit avec assiduité le sondage en ligne après résolution d’un incident.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925715"/>
                  </a:ext>
                </a:extLst>
              </a:tr>
              <a:tr h="343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En cas de problème lors de l’intervention, renseigne un formulaire de litige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161200"/>
                  </a:ext>
                </a:extLst>
              </a:tr>
            </a:tbl>
          </a:graphicData>
        </a:graphic>
      </p:graphicFrame>
      <p:grpSp>
        <p:nvGrpSpPr>
          <p:cNvPr id="9" name="Groupe 8">
            <a:extLst>
              <a:ext uri="{FF2B5EF4-FFF2-40B4-BE49-F238E27FC236}">
                <a16:creationId xmlns:a16="http://schemas.microsoft.com/office/drawing/2014/main" id="{C39152DC-368C-4B41-AFCA-D172FB31CA70}"/>
              </a:ext>
            </a:extLst>
          </p:cNvPr>
          <p:cNvGrpSpPr/>
          <p:nvPr/>
        </p:nvGrpSpPr>
        <p:grpSpPr>
          <a:xfrm>
            <a:off x="173479" y="1395326"/>
            <a:ext cx="2736000" cy="2033675"/>
            <a:chOff x="173479" y="1395326"/>
            <a:chExt cx="2736000" cy="20336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FB7F19-E70B-476B-A6F0-8AA05E5F3C16}"/>
                </a:ext>
              </a:extLst>
            </p:cNvPr>
            <p:cNvSpPr/>
            <p:nvPr/>
          </p:nvSpPr>
          <p:spPr>
            <a:xfrm>
              <a:off x="173479" y="1395327"/>
              <a:ext cx="2736000" cy="20336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ysClr val="windowText" lastClr="000000"/>
                </a:solidFill>
              </a:endParaRPr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80037679-35BE-45AE-874D-811B2BEAE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04229" y="1395326"/>
              <a:ext cx="1353663" cy="203367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4959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7B3AF-142F-4CA4-8B3E-73F26518A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3566"/>
            <a:ext cx="12192000" cy="928809"/>
          </a:xfrm>
          <a:solidFill>
            <a:srgbClr val="0070C0"/>
          </a:solidFill>
        </p:spPr>
        <p:txBody>
          <a:bodyPr anchor="ctr" anchorCtr="0">
            <a:normAutofit/>
          </a:bodyPr>
          <a:lstStyle/>
          <a:p>
            <a:r>
              <a:rPr lang="fr-FR" sz="4800" b="1" i="1">
                <a:solidFill>
                  <a:schemeClr val="bg1"/>
                </a:solidFill>
              </a:rPr>
              <a:t>Hulk [Dr Bruce Banner] , </a:t>
            </a:r>
            <a:r>
              <a:rPr lang="fr-FR" sz="4800" b="1">
                <a:solidFill>
                  <a:schemeClr val="bg1"/>
                </a:solidFill>
              </a:rPr>
              <a:t>Super-héros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D3CF362A-31A5-4343-B191-4FB1C3E89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461210"/>
              </p:ext>
            </p:extLst>
          </p:nvPr>
        </p:nvGraphicFramePr>
        <p:xfrm>
          <a:off x="3171463" y="1403716"/>
          <a:ext cx="8627131" cy="1653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7131">
                  <a:extLst>
                    <a:ext uri="{9D8B030D-6E8A-4147-A177-3AD203B41FA5}">
                      <a16:colId xmlns:a16="http://schemas.microsoft.com/office/drawing/2014/main" val="2447512246"/>
                    </a:ext>
                  </a:extLst>
                </a:gridCol>
              </a:tblGrid>
              <a:tr h="396948">
                <a:tc>
                  <a:txBody>
                    <a:bodyPr/>
                    <a:lstStyle/>
                    <a:p>
                      <a:r>
                        <a:rPr lang="fr-FR" sz="1600"/>
                        <a:t>CONTEXTE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21006"/>
                  </a:ext>
                </a:extLst>
              </a:tr>
              <a:tr h="439049">
                <a:tc>
                  <a:txBody>
                    <a:bodyPr/>
                    <a:lstStyle/>
                    <a:p>
                      <a:r>
                        <a:rPr lang="fr-FR" sz="1100" dirty="0"/>
                        <a:t>Un peu soupe au lait, il a tendance à se laisser emporter, ce qui provoque des dégâts collatéraux.</a:t>
                      </a:r>
                    </a:p>
                    <a:p>
                      <a:r>
                        <a:rPr lang="fr-FR" sz="1100" dirty="0"/>
                        <a:t>Impulsif, il intervient sans prévenir personne.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410721"/>
                  </a:ext>
                </a:extLst>
              </a:tr>
              <a:tr h="378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Solitaire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045322"/>
                  </a:ext>
                </a:extLst>
              </a:tr>
              <a:tr h="439049">
                <a:tc>
                  <a:txBody>
                    <a:bodyPr/>
                    <a:lstStyle/>
                    <a:p>
                      <a:r>
                        <a:rPr lang="fr-FR" sz="1100" dirty="0"/>
                        <a:t>Fait partie des Avengers et intervient avec eux sur les missions.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634544"/>
                  </a:ext>
                </a:extLst>
              </a:tr>
            </a:tbl>
          </a:graphicData>
        </a:graphic>
      </p:graphicFrame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278D47FB-FAAD-4082-A798-52B8D8EF5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84539"/>
              </p:ext>
            </p:extLst>
          </p:nvPr>
        </p:nvGraphicFramePr>
        <p:xfrm>
          <a:off x="5975498" y="3783501"/>
          <a:ext cx="5823096" cy="1591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096">
                  <a:extLst>
                    <a:ext uri="{9D8B030D-6E8A-4147-A177-3AD203B41FA5}">
                      <a16:colId xmlns:a16="http://schemas.microsoft.com/office/drawing/2014/main" val="2447512246"/>
                    </a:ext>
                  </a:extLst>
                </a:gridCol>
              </a:tblGrid>
              <a:tr h="369808">
                <a:tc>
                  <a:txBody>
                    <a:bodyPr/>
                    <a:lstStyle/>
                    <a:p>
                      <a:r>
                        <a:rPr lang="fr-FR" sz="1600"/>
                        <a:t>QU’EST-CE</a:t>
                      </a:r>
                      <a:r>
                        <a:rPr lang="fr-FR"/>
                        <a:t> </a:t>
                      </a:r>
                      <a:r>
                        <a:rPr lang="fr-FR" sz="1600"/>
                        <a:t>QU’ON VEUT LUI APPORTER ?</a:t>
                      </a:r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21006"/>
                  </a:ext>
                </a:extLst>
              </a:tr>
              <a:tr h="269835">
                <a:tc>
                  <a:txBody>
                    <a:bodyPr/>
                    <a:lstStyle/>
                    <a:p>
                      <a:r>
                        <a:rPr lang="fr-FR" sz="1100"/>
                        <a:t>Des alertes : être informé le plus rapidement possible d’une nouveauté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410721"/>
                  </a:ext>
                </a:extLst>
              </a:tr>
              <a:tr h="323582">
                <a:tc>
                  <a:txBody>
                    <a:bodyPr/>
                    <a:lstStyle/>
                    <a:p>
                      <a:r>
                        <a:rPr lang="fr-FR" sz="1100" dirty="0"/>
                        <a:t>Accès aux informations concernant son périmètre d’activité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045322"/>
                  </a:ext>
                </a:extLst>
              </a:tr>
              <a:tr h="321167">
                <a:tc>
                  <a:txBody>
                    <a:bodyPr/>
                    <a:lstStyle/>
                    <a:p>
                      <a:r>
                        <a:rPr lang="fr-FR" sz="1100"/>
                        <a:t>Info sur ces inducteurs.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634544"/>
                  </a:ext>
                </a:extLst>
              </a:tr>
              <a:tr h="307321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Affordance des fonctionnalités : l’UX-UI a une grande importance.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62645"/>
                  </a:ext>
                </a:extLst>
              </a:tr>
            </a:tbl>
          </a:graphicData>
        </a:graphic>
      </p:graphicFrame>
      <p:graphicFrame>
        <p:nvGraphicFramePr>
          <p:cNvPr id="12" name="Tableau 6">
            <a:extLst>
              <a:ext uri="{FF2B5EF4-FFF2-40B4-BE49-F238E27FC236}">
                <a16:creationId xmlns:a16="http://schemas.microsoft.com/office/drawing/2014/main" id="{2CADF17F-47C5-4B23-AD79-B9F5D5D97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321854"/>
              </p:ext>
            </p:extLst>
          </p:nvPr>
        </p:nvGraphicFramePr>
        <p:xfrm>
          <a:off x="393405" y="3783503"/>
          <a:ext cx="5348176" cy="289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76">
                  <a:extLst>
                    <a:ext uri="{9D8B030D-6E8A-4147-A177-3AD203B41FA5}">
                      <a16:colId xmlns:a16="http://schemas.microsoft.com/office/drawing/2014/main" val="2447512246"/>
                    </a:ext>
                  </a:extLst>
                </a:gridCol>
              </a:tblGrid>
              <a:tr h="343125">
                <a:tc>
                  <a:txBody>
                    <a:bodyPr/>
                    <a:lstStyle/>
                    <a:p>
                      <a:r>
                        <a:rPr lang="fr-FR" sz="1600"/>
                        <a:t>BUT / COMPORTEMENTS : 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21006"/>
                  </a:ext>
                </a:extLst>
              </a:tr>
              <a:tr h="460612">
                <a:tc>
                  <a:txBody>
                    <a:bodyPr/>
                    <a:lstStyle/>
                    <a:p>
                      <a:r>
                        <a:rPr lang="fr-FR" sz="1100"/>
                        <a:t>Est l’objet de nombreuses crises (destructions de biens) et litiges (procès)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410721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r>
                        <a:rPr lang="fr-FR" sz="1100" dirty="0"/>
                        <a:t>Effectue souvent sa mission sans déclaration d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’incident ce qui a pour conséquence de générer des incidents côté civil ou nécessite la création après coup d’une déclaration d’incident.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634544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Peut déclarer des incidents même s’il ne le fait pas souvent et peut demander des renforts quand la situation se complique.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03516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Reçoit des demandes d’interventions.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6264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Son taux de génération d’incident fait qu’il est sélectionné  en dernier recours parmi les super-héros disponibles, particulièrement si une grande force de frappe est nécessaire.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78530"/>
                  </a:ext>
                </a:extLst>
              </a:tr>
              <a:tr h="31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Reçoit les courriers de ses fans. Et anti-fans mais ceux-là on tendance à l’énerver.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531182"/>
                  </a:ext>
                </a:extLst>
              </a:tr>
            </a:tbl>
          </a:graphicData>
        </a:graphic>
      </p:graphicFrame>
      <p:grpSp>
        <p:nvGrpSpPr>
          <p:cNvPr id="5" name="Groupe 4">
            <a:extLst>
              <a:ext uri="{FF2B5EF4-FFF2-40B4-BE49-F238E27FC236}">
                <a16:creationId xmlns:a16="http://schemas.microsoft.com/office/drawing/2014/main" id="{DD719367-BE3A-4AD9-A0D4-BA7A23054F07}"/>
              </a:ext>
            </a:extLst>
          </p:cNvPr>
          <p:cNvGrpSpPr/>
          <p:nvPr/>
        </p:nvGrpSpPr>
        <p:grpSpPr>
          <a:xfrm>
            <a:off x="181868" y="1403716"/>
            <a:ext cx="2736000" cy="2092732"/>
            <a:chOff x="173479" y="1395327"/>
            <a:chExt cx="2736000" cy="20336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1A93965-64EB-4751-A24E-B33DB0263AEF}"/>
                </a:ext>
              </a:extLst>
            </p:cNvPr>
            <p:cNvSpPr/>
            <p:nvPr/>
          </p:nvSpPr>
          <p:spPr>
            <a:xfrm>
              <a:off x="173479" y="1395327"/>
              <a:ext cx="2736000" cy="20336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ysClr val="windowText" lastClr="000000"/>
                </a:solidFill>
              </a:endParaRPr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D61F6A0-0ED2-46A4-B392-37486DADA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5284" y="1556765"/>
              <a:ext cx="2586021" cy="1773912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4B2AD689-C1E4-418D-BC86-380E25CF0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39650"/>
              </p:ext>
            </p:extLst>
          </p:nvPr>
        </p:nvGraphicFramePr>
        <p:xfrm>
          <a:off x="5975497" y="5641589"/>
          <a:ext cx="5823096" cy="108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096">
                  <a:extLst>
                    <a:ext uri="{9D8B030D-6E8A-4147-A177-3AD203B41FA5}">
                      <a16:colId xmlns:a16="http://schemas.microsoft.com/office/drawing/2014/main" val="2447512246"/>
                    </a:ext>
                  </a:extLst>
                </a:gridCol>
              </a:tblGrid>
              <a:tr h="373253">
                <a:tc>
                  <a:txBody>
                    <a:bodyPr/>
                    <a:lstStyle/>
                    <a:p>
                      <a:r>
                        <a:rPr lang="fr-FR" sz="1600" dirty="0"/>
                        <a:t>BUT / COMPORTEMENTS : 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21006"/>
                  </a:ext>
                </a:extLst>
              </a:tr>
              <a:tr h="2891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>
                          <a:solidFill>
                            <a:schemeClr val="tx1"/>
                          </a:solidFill>
                        </a:rPr>
                        <a:t>Reçoit les résultats du sondage et/ou de l’enquête terrain de l’incident pris en charge.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696369"/>
                  </a:ext>
                </a:extLst>
              </a:tr>
              <a:tr h="373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Peut rédiger des rapports mais comme il n’a pas le temps, il fait souvent appel à une personne tierce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812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01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7B3AF-142F-4CA4-8B3E-73F26518A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0000"/>
            <a:ext cx="12192000" cy="928809"/>
          </a:xfrm>
          <a:solidFill>
            <a:srgbClr val="0070C0"/>
          </a:solidFill>
        </p:spPr>
        <p:txBody>
          <a:bodyPr anchor="ctr" anchorCtr="0">
            <a:normAutofit/>
          </a:bodyPr>
          <a:lstStyle/>
          <a:p>
            <a:r>
              <a:rPr lang="fr-FR" sz="4800" b="1" i="1" dirty="0">
                <a:solidFill>
                  <a:schemeClr val="bg1"/>
                </a:solidFill>
              </a:rPr>
              <a:t>Joyce Flores, Membre du S.H.I.E.L.D.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D3CF362A-31A5-4343-B191-4FB1C3E89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254287"/>
              </p:ext>
            </p:extLst>
          </p:nvPr>
        </p:nvGraphicFramePr>
        <p:xfrm>
          <a:off x="3171463" y="1403717"/>
          <a:ext cx="8627131" cy="116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7131">
                  <a:extLst>
                    <a:ext uri="{9D8B030D-6E8A-4147-A177-3AD203B41FA5}">
                      <a16:colId xmlns:a16="http://schemas.microsoft.com/office/drawing/2014/main" val="2447512246"/>
                    </a:ext>
                  </a:extLst>
                </a:gridCol>
              </a:tblGrid>
              <a:tr h="371420">
                <a:tc>
                  <a:txBody>
                    <a:bodyPr/>
                    <a:lstStyle/>
                    <a:p>
                      <a:r>
                        <a:rPr lang="fr-FR" sz="1600"/>
                        <a:t>CONTEXTE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21006"/>
                  </a:ext>
                </a:extLst>
              </a:tr>
              <a:tr h="420313">
                <a:tc>
                  <a:txBody>
                    <a:bodyPr/>
                    <a:lstStyle/>
                    <a:p>
                      <a:r>
                        <a:rPr lang="fr-FR" sz="1100" dirty="0"/>
                        <a:t>Ouverte d’esprit, elle est habituée à devoir gérer des situations peu ordinaires.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410721"/>
                  </a:ext>
                </a:extLst>
              </a:tr>
              <a:tr h="371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Secrétaire principale salariée du S.H.I.E.L.D., elle s’occupe de l’administratif pour l’équipe des Avengers et encadre l’équipe administrative.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045322"/>
                  </a:ext>
                </a:extLst>
              </a:tr>
            </a:tbl>
          </a:graphicData>
        </a:graphic>
      </p:graphicFrame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278D47FB-FAAD-4082-A798-52B8D8EF5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34607"/>
              </p:ext>
            </p:extLst>
          </p:nvPr>
        </p:nvGraphicFramePr>
        <p:xfrm>
          <a:off x="5975498" y="3783500"/>
          <a:ext cx="5823096" cy="1579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096">
                  <a:extLst>
                    <a:ext uri="{9D8B030D-6E8A-4147-A177-3AD203B41FA5}">
                      <a16:colId xmlns:a16="http://schemas.microsoft.com/office/drawing/2014/main" val="2447512246"/>
                    </a:ext>
                  </a:extLst>
                </a:gridCol>
              </a:tblGrid>
              <a:tr h="277960">
                <a:tc>
                  <a:txBody>
                    <a:bodyPr/>
                    <a:lstStyle/>
                    <a:p>
                      <a:r>
                        <a:rPr lang="fr-FR" sz="1600"/>
                        <a:t>QU’EST-CE</a:t>
                      </a:r>
                      <a:r>
                        <a:rPr lang="fr-FR"/>
                        <a:t> </a:t>
                      </a:r>
                      <a:r>
                        <a:rPr lang="fr-FR" sz="1600"/>
                        <a:t>QU’ON VEUT LUI APPORTER ?</a:t>
                      </a:r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21006"/>
                  </a:ext>
                </a:extLst>
              </a:tr>
              <a:tr h="401475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Affordance des fonctionnalités : l’UX-UI a une grande importance.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410721"/>
                  </a:ext>
                </a:extLst>
              </a:tr>
              <a:tr h="443070">
                <a:tc>
                  <a:txBody>
                    <a:bodyPr/>
                    <a:lstStyle/>
                    <a:p>
                      <a:r>
                        <a:rPr lang="fr-FR" sz="1100" dirty="0"/>
                        <a:t>Des interfaces pour gérer les différentes saisies à effectuer.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045322"/>
                  </a:ext>
                </a:extLst>
              </a:tr>
              <a:tr h="368987">
                <a:tc>
                  <a:txBody>
                    <a:bodyPr/>
                    <a:lstStyle/>
                    <a:p>
                      <a:r>
                        <a:rPr lang="fr-FR" sz="1100" dirty="0"/>
                        <a:t>Des reportings et statistiques généraux.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62645"/>
                  </a:ext>
                </a:extLst>
              </a:tr>
            </a:tbl>
          </a:graphicData>
        </a:graphic>
      </p:graphicFrame>
      <p:graphicFrame>
        <p:nvGraphicFramePr>
          <p:cNvPr id="12" name="Tableau 6">
            <a:extLst>
              <a:ext uri="{FF2B5EF4-FFF2-40B4-BE49-F238E27FC236}">
                <a16:creationId xmlns:a16="http://schemas.microsoft.com/office/drawing/2014/main" id="{2CADF17F-47C5-4B23-AD79-B9F5D5D97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71727"/>
              </p:ext>
            </p:extLst>
          </p:nvPr>
        </p:nvGraphicFramePr>
        <p:xfrm>
          <a:off x="393405" y="3783503"/>
          <a:ext cx="5316278" cy="2145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278">
                  <a:extLst>
                    <a:ext uri="{9D8B030D-6E8A-4147-A177-3AD203B41FA5}">
                      <a16:colId xmlns:a16="http://schemas.microsoft.com/office/drawing/2014/main" val="2447512246"/>
                    </a:ext>
                  </a:extLst>
                </a:gridCol>
              </a:tblGrid>
              <a:tr h="343125">
                <a:tc>
                  <a:txBody>
                    <a:bodyPr/>
                    <a:lstStyle/>
                    <a:p>
                      <a:r>
                        <a:rPr lang="fr-FR" sz="1600"/>
                        <a:t>BUT / COMPORTEMENTS : 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21006"/>
                  </a:ext>
                </a:extLst>
              </a:tr>
              <a:tr h="460612">
                <a:tc>
                  <a:txBody>
                    <a:bodyPr/>
                    <a:lstStyle/>
                    <a:p>
                      <a:r>
                        <a:rPr lang="fr-FR" sz="1100" dirty="0"/>
                        <a:t>Création d’incidents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41072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/>
                        <a:t>Rédaction de rapports (création de Super-Vilain)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63454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Rédaction de litiges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6264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Rédaction de crises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78530"/>
                  </a:ext>
                </a:extLst>
              </a:tr>
              <a:tr h="343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Mise à jour de toutes les bases de données de Civils, Super-Héros….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531182"/>
                  </a:ext>
                </a:extLst>
              </a:tr>
            </a:tbl>
          </a:graphicData>
        </a:graphic>
      </p:graphicFrame>
      <p:grpSp>
        <p:nvGrpSpPr>
          <p:cNvPr id="9" name="Groupe 8">
            <a:extLst>
              <a:ext uri="{FF2B5EF4-FFF2-40B4-BE49-F238E27FC236}">
                <a16:creationId xmlns:a16="http://schemas.microsoft.com/office/drawing/2014/main" id="{DE0E8CDD-E69A-496E-944C-7622F1082CA5}"/>
              </a:ext>
            </a:extLst>
          </p:cNvPr>
          <p:cNvGrpSpPr/>
          <p:nvPr/>
        </p:nvGrpSpPr>
        <p:grpSpPr>
          <a:xfrm>
            <a:off x="173479" y="1395327"/>
            <a:ext cx="2736000" cy="2033674"/>
            <a:chOff x="173479" y="1395327"/>
            <a:chExt cx="2736000" cy="20336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3673AC-A89C-44E5-BA91-78A15A78AF42}"/>
                </a:ext>
              </a:extLst>
            </p:cNvPr>
            <p:cNvSpPr/>
            <p:nvPr/>
          </p:nvSpPr>
          <p:spPr>
            <a:xfrm>
              <a:off x="173479" y="1395327"/>
              <a:ext cx="2736000" cy="20336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ysClr val="windowText" lastClr="000000"/>
                </a:solidFill>
              </a:endParaRPr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A95864F-5481-474C-9A33-6B916755B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04229" y="1395327"/>
              <a:ext cx="1353663" cy="203367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4385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7B3AF-142F-4CA4-8B3E-73F26518A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0000"/>
            <a:ext cx="12192000" cy="928809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fr-FR" sz="4800" b="1" i="1">
                <a:solidFill>
                  <a:schemeClr val="bg1"/>
                </a:solidFill>
              </a:rPr>
              <a:t>[Inconnu], Super-vilain</a:t>
            </a:r>
            <a:endParaRPr lang="fr-FR" sz="4800" b="1">
              <a:solidFill>
                <a:schemeClr val="bg1"/>
              </a:solidFill>
            </a:endParaRP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D3CF362A-31A5-4343-B191-4FB1C3E89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11620"/>
              </p:ext>
            </p:extLst>
          </p:nvPr>
        </p:nvGraphicFramePr>
        <p:xfrm>
          <a:off x="3171463" y="1395327"/>
          <a:ext cx="8627131" cy="1214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7131">
                  <a:extLst>
                    <a:ext uri="{9D8B030D-6E8A-4147-A177-3AD203B41FA5}">
                      <a16:colId xmlns:a16="http://schemas.microsoft.com/office/drawing/2014/main" val="2447512246"/>
                    </a:ext>
                  </a:extLst>
                </a:gridCol>
              </a:tblGrid>
              <a:tr h="396948">
                <a:tc>
                  <a:txBody>
                    <a:bodyPr/>
                    <a:lstStyle/>
                    <a:p>
                      <a:r>
                        <a:rPr lang="fr-FR" sz="1600"/>
                        <a:t>CONTEXTE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21006"/>
                  </a:ext>
                </a:extLst>
              </a:tr>
              <a:tr h="439049">
                <a:tc>
                  <a:txBody>
                    <a:bodyPr/>
                    <a:lstStyle/>
                    <a:p>
                      <a:r>
                        <a:rPr lang="fr-FR" sz="1100"/>
                        <a:t>Soif de vengeance suite à un passé douloureux.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410721"/>
                  </a:ext>
                </a:extLst>
              </a:tr>
              <a:tr h="378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Son but est de nuire aux Avengers par n’importe quel moyen et/ou de s’enrichir.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045322"/>
                  </a:ext>
                </a:extLst>
              </a:tr>
            </a:tbl>
          </a:graphicData>
        </a:graphic>
      </p:graphicFrame>
      <p:graphicFrame>
        <p:nvGraphicFramePr>
          <p:cNvPr id="12" name="Tableau 6">
            <a:extLst>
              <a:ext uri="{FF2B5EF4-FFF2-40B4-BE49-F238E27FC236}">
                <a16:creationId xmlns:a16="http://schemas.microsoft.com/office/drawing/2014/main" id="{2CADF17F-47C5-4B23-AD79-B9F5D5D97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06717"/>
              </p:ext>
            </p:extLst>
          </p:nvPr>
        </p:nvGraphicFramePr>
        <p:xfrm>
          <a:off x="393405" y="3783503"/>
          <a:ext cx="5316278" cy="183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278">
                  <a:extLst>
                    <a:ext uri="{9D8B030D-6E8A-4147-A177-3AD203B41FA5}">
                      <a16:colId xmlns:a16="http://schemas.microsoft.com/office/drawing/2014/main" val="2447512246"/>
                    </a:ext>
                  </a:extLst>
                </a:gridCol>
              </a:tblGrid>
              <a:tr h="343125">
                <a:tc>
                  <a:txBody>
                    <a:bodyPr/>
                    <a:lstStyle/>
                    <a:p>
                      <a:r>
                        <a:rPr lang="fr-FR" sz="1600"/>
                        <a:t>BUT / COMPORTEMENTS :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21006"/>
                  </a:ext>
                </a:extLst>
              </a:tr>
              <a:tr h="381577">
                <a:tc>
                  <a:txBody>
                    <a:bodyPr/>
                    <a:lstStyle/>
                    <a:p>
                      <a:r>
                        <a:rPr lang="fr-FR" sz="1100" dirty="0"/>
                        <a:t>Rédige des menaces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41072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fr-FR" sz="1100" dirty="0"/>
                        <a:t>Crée de « faux » incidents dans l’application pour faire perdre du temps au S.H.I.E.L.D.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004048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r>
                        <a:rPr lang="fr-FR" sz="1100" dirty="0"/>
                        <a:t>Essaie de nuire à l’intégrité des données (falsification, suppression)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634544"/>
                  </a:ext>
                </a:extLst>
              </a:tr>
              <a:tr h="343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Essaie de voler les données du </a:t>
                      </a:r>
                      <a:r>
                        <a:rPr lang="fr-FR" sz="1100" dirty="0"/>
                        <a:t>S.H.I.E.L.D.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696369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77EBBAC-3367-4EB4-8D27-4345B7C9E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14902"/>
              </p:ext>
            </p:extLst>
          </p:nvPr>
        </p:nvGraphicFramePr>
        <p:xfrm>
          <a:off x="5975498" y="3783503"/>
          <a:ext cx="5823096" cy="207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096">
                  <a:extLst>
                    <a:ext uri="{9D8B030D-6E8A-4147-A177-3AD203B41FA5}">
                      <a16:colId xmlns:a16="http://schemas.microsoft.com/office/drawing/2014/main" val="2447512246"/>
                    </a:ext>
                  </a:extLst>
                </a:gridCol>
              </a:tblGrid>
              <a:tr h="422051">
                <a:tc>
                  <a:txBody>
                    <a:bodyPr/>
                    <a:lstStyle/>
                    <a:p>
                      <a:r>
                        <a:rPr lang="fr-FR" sz="1600"/>
                        <a:t>COMMENT LE CONTRER ? </a:t>
                      </a:r>
                      <a:endParaRPr lang="fr-F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21006"/>
                  </a:ext>
                </a:extLst>
              </a:tr>
              <a:tr h="575996">
                <a:tc>
                  <a:txBody>
                    <a:bodyPr/>
                    <a:lstStyle/>
                    <a:p>
                      <a:r>
                        <a:rPr lang="fr-FR" sz="1100" i="1" dirty="0"/>
                        <a:t>On veut l’empêcher de mener à bien ses plans machiavéliques.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41072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Dans le cas où la demande est faite par un civil :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Vérification de l’identité des civils déclarant un incident (vérifie en base qu’il ne s’agit pas d’un super-vilain) + le cas échéant, localisation de l’expéditeur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Protocole de validation de la demande d’intervention par un membre de </a:t>
                      </a:r>
                      <a:r>
                        <a:rPr lang="fr-FR" sz="1100" dirty="0"/>
                        <a:t>S.H.I.E.L.D.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634544"/>
                  </a:ext>
                </a:extLst>
              </a:tr>
              <a:tr h="313073">
                <a:tc>
                  <a:txBody>
                    <a:bodyPr/>
                    <a:lstStyle/>
                    <a:p>
                      <a:r>
                        <a:rPr lang="fr-FR" sz="1100" dirty="0"/>
                        <a:t>Sécurisation de la base de données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618772"/>
                  </a:ext>
                </a:extLst>
              </a:tr>
            </a:tbl>
          </a:graphicData>
        </a:graphic>
      </p:graphicFrame>
      <p:grpSp>
        <p:nvGrpSpPr>
          <p:cNvPr id="11" name="Groupe 10">
            <a:extLst>
              <a:ext uri="{FF2B5EF4-FFF2-40B4-BE49-F238E27FC236}">
                <a16:creationId xmlns:a16="http://schemas.microsoft.com/office/drawing/2014/main" id="{05B70643-5769-4018-A67E-A1DE4876C698}"/>
              </a:ext>
            </a:extLst>
          </p:cNvPr>
          <p:cNvGrpSpPr/>
          <p:nvPr/>
        </p:nvGrpSpPr>
        <p:grpSpPr>
          <a:xfrm>
            <a:off x="173479" y="1395327"/>
            <a:ext cx="2736000" cy="2033674"/>
            <a:chOff x="173479" y="1395327"/>
            <a:chExt cx="2736000" cy="2033674"/>
          </a:xfrm>
          <a:solidFill>
            <a:schemeClr val="accent1">
              <a:lumMod val="5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C684B8-05CF-4FE9-B050-A1B692F1B6CC}"/>
                </a:ext>
              </a:extLst>
            </p:cNvPr>
            <p:cNvSpPr/>
            <p:nvPr/>
          </p:nvSpPr>
          <p:spPr>
            <a:xfrm>
              <a:off x="173479" y="1395327"/>
              <a:ext cx="2736000" cy="203367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ysClr val="windowText" lastClr="000000"/>
                </a:solidFill>
              </a:endParaRPr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FBF465D-88E0-4CE1-94FB-EBD9B526B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4642" y="1395327"/>
              <a:ext cx="2033673" cy="2033673"/>
            </a:xfrm>
            <a:prstGeom prst="rect">
              <a:avLst/>
            </a:prstGeom>
            <a:grp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197605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9FAF1471F3CB43957DB287FF06FC1D" ma:contentTypeVersion="6" ma:contentTypeDescription="Crée un document." ma:contentTypeScope="" ma:versionID="bb8771d21d82eb450816500f4ae40956">
  <xsd:schema xmlns:xsd="http://www.w3.org/2001/XMLSchema" xmlns:xs="http://www.w3.org/2001/XMLSchema" xmlns:p="http://schemas.microsoft.com/office/2006/metadata/properties" xmlns:ns2="6adf4249-5386-4d54-b829-5d8f3df9e3d3" targetNamespace="http://schemas.microsoft.com/office/2006/metadata/properties" ma:root="true" ma:fieldsID="5805e63b1d5dc7d0c493d1f75b34cce2" ns2:_="">
    <xsd:import namespace="6adf4249-5386-4d54-b829-5d8f3df9e3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df4249-5386-4d54-b829-5d8f3df9e3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00A310-97BB-41DF-B4CA-AF3019C26A6F}">
  <ds:schemaRefs>
    <ds:schemaRef ds:uri="6adf4249-5386-4d54-b829-5d8f3df9e3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588B1F4-F966-4692-9321-BBF7A011CF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52328E-E63C-4883-8F2F-5812FB9C7A79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6adf4249-5386-4d54-b829-5d8f3df9e3d3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712</Words>
  <Application>Microsoft Office PowerPoint</Application>
  <PresentationFormat>Grand écran</PresentationFormat>
  <Paragraphs>65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Gerald Applesauce III, Civil</vt:lpstr>
      <vt:lpstr>Hulk [Dr Bruce Banner] , Super-héros</vt:lpstr>
      <vt:lpstr>Joyce Flores, Membre du S.H.I.E.L.D.</vt:lpstr>
      <vt:lpstr>[Inconnu], Super-vilain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Prénom, Abuser</dc:title>
  <dc:creator>Marie</dc:creator>
  <cp:lastModifiedBy>Dev</cp:lastModifiedBy>
  <cp:revision>10</cp:revision>
  <dcterms:created xsi:type="dcterms:W3CDTF">2020-11-08T21:52:47Z</dcterms:created>
  <dcterms:modified xsi:type="dcterms:W3CDTF">2021-01-14T15:57:17Z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0x0101003C9FAF1471F3CB43957DB287FF06FC1D</vt:lpwstr>
  </property>
</Properties>
</file>