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34"/>
  </p:notesMasterIdLst>
  <p:handoutMasterIdLst>
    <p:handoutMasterId r:id="rId35"/>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rison Olvera" userId="e12df3b4f3e64b5f" providerId="LiveId" clId="{5E5F6F4B-425E-4A92-AA50-CC6295FB6921}"/>
    <pc:docChg chg="undo redo custSel modSld">
      <pc:chgData name="Harrison Olvera" userId="e12df3b4f3e64b5f" providerId="LiveId" clId="{5E5F6F4B-425E-4A92-AA50-CC6295FB6921}" dt="2024-04-20T18:44:36.764" v="18"/>
      <pc:docMkLst>
        <pc:docMk/>
      </pc:docMkLst>
      <pc:sldChg chg="modSp mod">
        <pc:chgData name="Harrison Olvera" userId="e12df3b4f3e64b5f" providerId="LiveId" clId="{5E5F6F4B-425E-4A92-AA50-CC6295FB6921}" dt="2024-04-20T18:44:36.764" v="18"/>
        <pc:sldMkLst>
          <pc:docMk/>
          <pc:sldMk cId="1487700712" sldId="256"/>
        </pc:sldMkLst>
        <pc:spChg chg="mod">
          <ac:chgData name="Harrison Olvera" userId="e12df3b4f3e64b5f" providerId="LiveId" clId="{5E5F6F4B-425E-4A92-AA50-CC6295FB6921}" dt="2024-04-20T18:43:57.502" v="13" actId="404"/>
          <ac:spMkLst>
            <pc:docMk/>
            <pc:sldMk cId="1487700712" sldId="256"/>
            <ac:spMk id="2" creationId="{C02C5318-1A1E-49D0-B2E2-A4B0FA9E8A40}"/>
          </ac:spMkLst>
        </pc:spChg>
        <pc:spChg chg="mod">
          <ac:chgData name="Harrison Olvera" userId="e12df3b4f3e64b5f" providerId="LiveId" clId="{5E5F6F4B-425E-4A92-AA50-CC6295FB6921}" dt="2024-04-20T18:44:36.764" v="18"/>
          <ac:spMkLst>
            <pc:docMk/>
            <pc:sldMk cId="1487700712" sldId="256"/>
            <ac:spMk id="3" creationId="{48B6CF59-4E5B-494D-A2F7-97ADD01E649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4/20/2024</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4/20/2024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4/20/2024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4/20/2024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4/20/2024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4/20/2024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4/20/2024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4/20/2024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5400" dirty="0">
                <a:solidFill>
                  <a:schemeClr val="bg1"/>
                </a:solidFill>
              </a:rPr>
              <a:t>PHYS204 Final Course project</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fontScale="70000" lnSpcReduction="20000"/>
          </a:bodyPr>
          <a:lstStyle/>
          <a:p>
            <a:r>
              <a:rPr lang="en-US" dirty="0">
                <a:solidFill>
                  <a:srgbClr val="7CEBFF"/>
                </a:solidFill>
              </a:rPr>
              <a:t>By Harrison Olvera</a:t>
            </a:r>
          </a:p>
          <a:p>
            <a:r>
              <a:rPr lang="en-US" dirty="0">
                <a:solidFill>
                  <a:srgbClr val="7CEBFF"/>
                </a:solidFill>
              </a:rPr>
              <a:t>Prof. James </a:t>
            </a:r>
            <a:r>
              <a:rPr lang="en-US" dirty="0" err="1">
                <a:solidFill>
                  <a:srgbClr val="7CEBFF"/>
                </a:solidFill>
              </a:rPr>
              <a:t>Karagiannes</a:t>
            </a:r>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167A9-C476-627F-2C18-C8D6F25F1035}"/>
              </a:ext>
            </a:extLst>
          </p:cNvPr>
          <p:cNvSpPr>
            <a:spLocks noGrp="1"/>
          </p:cNvSpPr>
          <p:nvPr>
            <p:ph type="title"/>
          </p:nvPr>
        </p:nvSpPr>
        <p:spPr>
          <a:xfrm>
            <a:off x="581192" y="702156"/>
            <a:ext cx="11029616" cy="1013800"/>
          </a:xfrm>
        </p:spPr>
        <p:txBody>
          <a:bodyPr anchor="b">
            <a:normAutofit/>
          </a:bodyPr>
          <a:lstStyle/>
          <a:p>
            <a:r>
              <a:rPr lang="en-US" dirty="0"/>
              <a:t>Change script file permissions</a:t>
            </a:r>
          </a:p>
        </p:txBody>
      </p:sp>
      <p:pic>
        <p:nvPicPr>
          <p:cNvPr id="3" name="Picture Placeholder 3">
            <a:extLst>
              <a:ext uri="{FF2B5EF4-FFF2-40B4-BE49-F238E27FC236}">
                <a16:creationId xmlns:a16="http://schemas.microsoft.com/office/drawing/2014/main" id="{C0AEAB86-5AE1-737C-8768-DEA7756FDDA3}"/>
              </a:ext>
            </a:extLst>
          </p:cNvPr>
          <p:cNvPicPr>
            <a:picLocks noChangeAspect="1"/>
          </p:cNvPicPr>
          <p:nvPr/>
        </p:nvPicPr>
        <p:blipFill>
          <a:blip r:embed="rId2"/>
          <a:srcRect l="652" r="652"/>
          <a:stretch/>
        </p:blipFill>
        <p:spPr>
          <a:xfrm>
            <a:off x="3396863" y="2180496"/>
            <a:ext cx="5398272" cy="3678303"/>
          </a:xfrm>
          <a:prstGeom prst="rect">
            <a:avLst/>
          </a:prstGeom>
          <a:noFill/>
        </p:spPr>
      </p:pic>
    </p:spTree>
    <p:extLst>
      <p:ext uri="{BB962C8B-B14F-4D97-AF65-F5344CB8AC3E}">
        <p14:creationId xmlns:p14="http://schemas.microsoft.com/office/powerpoint/2010/main" val="3080688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167A9-C476-627F-2C18-C8D6F25F1035}"/>
              </a:ext>
            </a:extLst>
          </p:cNvPr>
          <p:cNvSpPr>
            <a:spLocks noGrp="1"/>
          </p:cNvSpPr>
          <p:nvPr>
            <p:ph type="title"/>
          </p:nvPr>
        </p:nvSpPr>
        <p:spPr>
          <a:xfrm>
            <a:off x="581192" y="702156"/>
            <a:ext cx="11029616" cy="1013800"/>
          </a:xfrm>
        </p:spPr>
        <p:txBody>
          <a:bodyPr anchor="b">
            <a:normAutofit/>
          </a:bodyPr>
          <a:lstStyle/>
          <a:p>
            <a:r>
              <a:rPr lang="en-US" dirty="0"/>
              <a:t>Set the path variable</a:t>
            </a:r>
          </a:p>
        </p:txBody>
      </p:sp>
      <p:pic>
        <p:nvPicPr>
          <p:cNvPr id="4" name="Picture Placeholder 3">
            <a:extLst>
              <a:ext uri="{FF2B5EF4-FFF2-40B4-BE49-F238E27FC236}">
                <a16:creationId xmlns:a16="http://schemas.microsoft.com/office/drawing/2014/main" id="{310315A0-E130-4552-D460-F637C3EB29B6}"/>
              </a:ext>
            </a:extLst>
          </p:cNvPr>
          <p:cNvPicPr>
            <a:picLocks noChangeAspect="1"/>
          </p:cNvPicPr>
          <p:nvPr/>
        </p:nvPicPr>
        <p:blipFill rotWithShape="1">
          <a:blip r:embed="rId2"/>
          <a:srcRect l="-115" r="-43"/>
          <a:stretch/>
        </p:blipFill>
        <p:spPr>
          <a:xfrm>
            <a:off x="2553583" y="2180496"/>
            <a:ext cx="7084833" cy="3678303"/>
          </a:xfrm>
          <a:prstGeom prst="rect">
            <a:avLst/>
          </a:prstGeom>
          <a:noFill/>
        </p:spPr>
      </p:pic>
    </p:spTree>
    <p:extLst>
      <p:ext uri="{BB962C8B-B14F-4D97-AF65-F5344CB8AC3E}">
        <p14:creationId xmlns:p14="http://schemas.microsoft.com/office/powerpoint/2010/main" val="3418577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167A9-C476-627F-2C18-C8D6F25F1035}"/>
              </a:ext>
            </a:extLst>
          </p:cNvPr>
          <p:cNvSpPr>
            <a:spLocks noGrp="1"/>
          </p:cNvSpPr>
          <p:nvPr>
            <p:ph type="title"/>
          </p:nvPr>
        </p:nvSpPr>
        <p:spPr>
          <a:xfrm>
            <a:off x="581192" y="702156"/>
            <a:ext cx="11029616" cy="1013800"/>
          </a:xfrm>
        </p:spPr>
        <p:txBody>
          <a:bodyPr anchor="b">
            <a:normAutofit/>
          </a:bodyPr>
          <a:lstStyle/>
          <a:p>
            <a:r>
              <a:rPr lang="en-US" dirty="0"/>
              <a:t>Make the path variable permanent</a:t>
            </a:r>
          </a:p>
        </p:txBody>
      </p:sp>
      <p:pic>
        <p:nvPicPr>
          <p:cNvPr id="3" name="Picture Placeholder 3">
            <a:extLst>
              <a:ext uri="{FF2B5EF4-FFF2-40B4-BE49-F238E27FC236}">
                <a16:creationId xmlns:a16="http://schemas.microsoft.com/office/drawing/2014/main" id="{CD48F20E-AB22-D352-3284-CD39BAFE3CD6}"/>
              </a:ext>
            </a:extLst>
          </p:cNvPr>
          <p:cNvPicPr>
            <a:picLocks noChangeAspect="1"/>
          </p:cNvPicPr>
          <p:nvPr/>
        </p:nvPicPr>
        <p:blipFill rotWithShape="1">
          <a:blip r:embed="rId2"/>
          <a:srcRect l="-114"/>
          <a:stretch/>
        </p:blipFill>
        <p:spPr>
          <a:xfrm>
            <a:off x="3274163" y="2180496"/>
            <a:ext cx="5643672" cy="3678303"/>
          </a:xfrm>
          <a:prstGeom prst="rect">
            <a:avLst/>
          </a:prstGeom>
          <a:noFill/>
        </p:spPr>
      </p:pic>
    </p:spTree>
    <p:extLst>
      <p:ext uri="{BB962C8B-B14F-4D97-AF65-F5344CB8AC3E}">
        <p14:creationId xmlns:p14="http://schemas.microsoft.com/office/powerpoint/2010/main" val="3790342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CACCA-02AE-8225-AEC8-BF7F2BCC9C4F}"/>
              </a:ext>
            </a:extLst>
          </p:cNvPr>
          <p:cNvSpPr>
            <a:spLocks noGrp="1"/>
          </p:cNvSpPr>
          <p:nvPr>
            <p:ph type="title"/>
          </p:nvPr>
        </p:nvSpPr>
        <p:spPr>
          <a:xfrm>
            <a:off x="581192" y="5262296"/>
            <a:ext cx="4909445" cy="689514"/>
          </a:xfrm>
        </p:spPr>
        <p:txBody>
          <a:bodyPr anchor="ctr">
            <a:normAutofit/>
          </a:bodyPr>
          <a:lstStyle/>
          <a:p>
            <a:r>
              <a:rPr lang="en-US" dirty="0"/>
              <a:t>User and group management</a:t>
            </a:r>
          </a:p>
        </p:txBody>
      </p:sp>
      <p:pic>
        <p:nvPicPr>
          <p:cNvPr id="5" name="Picture 4" descr="3D abstract blue and gold cube illustration">
            <a:extLst>
              <a:ext uri="{FF2B5EF4-FFF2-40B4-BE49-F238E27FC236}">
                <a16:creationId xmlns:a16="http://schemas.microsoft.com/office/drawing/2014/main" id="{5B0C4114-E934-993D-1734-3551A9A5AAAA}"/>
              </a:ext>
            </a:extLst>
          </p:cNvPr>
          <p:cNvPicPr>
            <a:picLocks noChangeAspect="1"/>
          </p:cNvPicPr>
          <p:nvPr/>
        </p:nvPicPr>
        <p:blipFill rotWithShape="1">
          <a:blip r:embed="rId2"/>
          <a:srcRect t="12900" b="25043"/>
          <a:stretch/>
        </p:blipFill>
        <p:spPr>
          <a:xfrm>
            <a:off x="447816" y="601200"/>
            <a:ext cx="11292840" cy="4204800"/>
          </a:xfrm>
          <a:prstGeom prst="rect">
            <a:avLst/>
          </a:prstGeom>
          <a:noFill/>
        </p:spPr>
      </p:pic>
      <p:sp>
        <p:nvSpPr>
          <p:cNvPr id="9" name="Text Placeholder 3">
            <a:extLst>
              <a:ext uri="{FF2B5EF4-FFF2-40B4-BE49-F238E27FC236}">
                <a16:creationId xmlns:a16="http://schemas.microsoft.com/office/drawing/2014/main" id="{9BD02679-7652-0267-BA0D-12753C3B23F8}"/>
              </a:ext>
            </a:extLst>
          </p:cNvPr>
          <p:cNvSpPr>
            <a:spLocks noGrp="1"/>
          </p:cNvSpPr>
          <p:nvPr>
            <p:ph type="body" sz="half" idx="2"/>
          </p:nvPr>
        </p:nvSpPr>
        <p:spPr>
          <a:xfrm>
            <a:off x="5740823" y="5262296"/>
            <a:ext cx="5869987" cy="689515"/>
          </a:xfrm>
        </p:spPr>
        <p:txBody>
          <a:bodyPr/>
          <a:lstStyle/>
          <a:p>
            <a:endParaRPr lang="en-US"/>
          </a:p>
        </p:txBody>
      </p:sp>
    </p:spTree>
    <p:extLst>
      <p:ext uri="{BB962C8B-B14F-4D97-AF65-F5344CB8AC3E}">
        <p14:creationId xmlns:p14="http://schemas.microsoft.com/office/powerpoint/2010/main" val="457894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F68CE-E7A6-FBBD-1B60-C0F85CB82AB9}"/>
              </a:ext>
            </a:extLst>
          </p:cNvPr>
          <p:cNvSpPr>
            <a:spLocks noGrp="1"/>
          </p:cNvSpPr>
          <p:nvPr>
            <p:ph type="title"/>
          </p:nvPr>
        </p:nvSpPr>
        <p:spPr/>
        <p:txBody>
          <a:bodyPr/>
          <a:lstStyle/>
          <a:p>
            <a:r>
              <a:rPr lang="en-US" dirty="0"/>
              <a:t>Add users and groups in cli</a:t>
            </a:r>
          </a:p>
        </p:txBody>
      </p:sp>
      <p:sp>
        <p:nvSpPr>
          <p:cNvPr id="3" name="Content Placeholder 2">
            <a:extLst>
              <a:ext uri="{FF2B5EF4-FFF2-40B4-BE49-F238E27FC236}">
                <a16:creationId xmlns:a16="http://schemas.microsoft.com/office/drawing/2014/main" id="{1448B05C-DBE1-31D4-6320-82A5F2D3556A}"/>
              </a:ext>
            </a:extLst>
          </p:cNvPr>
          <p:cNvSpPr>
            <a:spLocks noGrp="1"/>
          </p:cNvSpPr>
          <p:nvPr>
            <p:ph idx="1"/>
          </p:nvPr>
        </p:nvSpPr>
        <p:spPr/>
        <p:txBody>
          <a:bodyPr>
            <a:noAutofit/>
          </a:bodyPr>
          <a:lstStyle/>
          <a:p>
            <a:r>
              <a:rPr lang="en-US" dirty="0"/>
              <a:t>1. What does the </a:t>
            </a:r>
            <a:r>
              <a:rPr lang="en-US" i="1" dirty="0"/>
              <a:t>–m</a:t>
            </a:r>
            <a:r>
              <a:rPr lang="en-US" dirty="0"/>
              <a:t> option in the </a:t>
            </a:r>
            <a:r>
              <a:rPr lang="en-US" dirty="0" err="1"/>
              <a:t>useradd</a:t>
            </a:r>
            <a:r>
              <a:rPr lang="en-US" dirty="0"/>
              <a:t> command do?</a:t>
            </a:r>
          </a:p>
          <a:p>
            <a:r>
              <a:rPr lang="en-US" dirty="0"/>
              <a:t>Answer here: It creates a home directory for new user.</a:t>
            </a:r>
          </a:p>
          <a:p>
            <a:endParaRPr lang="en-US" dirty="0"/>
          </a:p>
          <a:p>
            <a:r>
              <a:rPr lang="en-US" dirty="0"/>
              <a:t>2. What does the </a:t>
            </a:r>
            <a:r>
              <a:rPr lang="en-US" i="1" dirty="0"/>
              <a:t>-3</a:t>
            </a:r>
            <a:r>
              <a:rPr lang="en-US" dirty="0"/>
              <a:t> option in the tail command do?</a:t>
            </a:r>
          </a:p>
          <a:p>
            <a:r>
              <a:rPr lang="en-US" dirty="0"/>
              <a:t>Answer here: Shows last 3 lines from the end of the file.</a:t>
            </a:r>
          </a:p>
          <a:p>
            <a:endParaRPr lang="en-US" dirty="0"/>
          </a:p>
          <a:p>
            <a:r>
              <a:rPr lang="en-US" dirty="0"/>
              <a:t>3. Which line of the </a:t>
            </a:r>
            <a:r>
              <a:rPr lang="en-US" i="1" dirty="0"/>
              <a:t>/</a:t>
            </a:r>
            <a:r>
              <a:rPr lang="en-US" i="1" dirty="0" err="1"/>
              <a:t>etc</a:t>
            </a:r>
            <a:r>
              <a:rPr lang="en-US" i="1" dirty="0"/>
              <a:t>/group </a:t>
            </a:r>
            <a:r>
              <a:rPr lang="en-US" dirty="0"/>
              <a:t>file lists members of the “students” group? Copy it here.</a:t>
            </a:r>
          </a:p>
          <a:p>
            <a:r>
              <a:rPr lang="en-US" dirty="0"/>
              <a:t>Answer here: </a:t>
            </a:r>
          </a:p>
          <a:p>
            <a:endParaRPr lang="en-US" dirty="0"/>
          </a:p>
          <a:p>
            <a:r>
              <a:rPr lang="en-US" dirty="0"/>
              <a:t>References:</a:t>
            </a:r>
          </a:p>
          <a:p>
            <a:r>
              <a:rPr lang="en-US" dirty="0"/>
              <a:t>1. Project video</a:t>
            </a:r>
          </a:p>
        </p:txBody>
      </p:sp>
      <p:pic>
        <p:nvPicPr>
          <p:cNvPr id="4" name="Picture 3">
            <a:extLst>
              <a:ext uri="{FF2B5EF4-FFF2-40B4-BE49-F238E27FC236}">
                <a16:creationId xmlns:a16="http://schemas.microsoft.com/office/drawing/2014/main" id="{3574E795-238E-F0E1-7235-DE9C1BF7530E}"/>
              </a:ext>
            </a:extLst>
          </p:cNvPr>
          <p:cNvPicPr>
            <a:picLocks noChangeAspect="1"/>
          </p:cNvPicPr>
          <p:nvPr/>
        </p:nvPicPr>
        <p:blipFill>
          <a:blip r:embed="rId2"/>
          <a:stretch>
            <a:fillRect/>
          </a:stretch>
        </p:blipFill>
        <p:spPr>
          <a:xfrm>
            <a:off x="2288857" y="4716087"/>
            <a:ext cx="3595806" cy="241060"/>
          </a:xfrm>
          <a:prstGeom prst="rect">
            <a:avLst/>
          </a:prstGeom>
        </p:spPr>
      </p:pic>
    </p:spTree>
    <p:extLst>
      <p:ext uri="{BB962C8B-B14F-4D97-AF65-F5344CB8AC3E}">
        <p14:creationId xmlns:p14="http://schemas.microsoft.com/office/powerpoint/2010/main" val="2073634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167A9-C476-627F-2C18-C8D6F25F1035}"/>
              </a:ext>
            </a:extLst>
          </p:cNvPr>
          <p:cNvSpPr>
            <a:spLocks noGrp="1"/>
          </p:cNvSpPr>
          <p:nvPr>
            <p:ph type="title"/>
          </p:nvPr>
        </p:nvSpPr>
        <p:spPr>
          <a:xfrm>
            <a:off x="581192" y="702156"/>
            <a:ext cx="11029616" cy="1013800"/>
          </a:xfrm>
        </p:spPr>
        <p:txBody>
          <a:bodyPr anchor="b">
            <a:normAutofit/>
          </a:bodyPr>
          <a:lstStyle/>
          <a:p>
            <a:r>
              <a:rPr lang="en-US" dirty="0"/>
              <a:t>Test user and group settings</a:t>
            </a:r>
          </a:p>
        </p:txBody>
      </p:sp>
      <p:pic>
        <p:nvPicPr>
          <p:cNvPr id="3" name="Picture Placeholder 3">
            <a:extLst>
              <a:ext uri="{FF2B5EF4-FFF2-40B4-BE49-F238E27FC236}">
                <a16:creationId xmlns:a16="http://schemas.microsoft.com/office/drawing/2014/main" id="{65F86699-4C8A-EA15-6AD3-7D0FD7D0A6BF}"/>
              </a:ext>
            </a:extLst>
          </p:cNvPr>
          <p:cNvPicPr>
            <a:picLocks noChangeAspect="1"/>
          </p:cNvPicPr>
          <p:nvPr/>
        </p:nvPicPr>
        <p:blipFill rotWithShape="1">
          <a:blip r:embed="rId2"/>
          <a:srcRect l="-323" r="3126"/>
          <a:stretch/>
        </p:blipFill>
        <p:spPr>
          <a:xfrm>
            <a:off x="3356383" y="2180496"/>
            <a:ext cx="5479233" cy="3678303"/>
          </a:xfrm>
          <a:prstGeom prst="rect">
            <a:avLst/>
          </a:prstGeom>
          <a:noFill/>
        </p:spPr>
      </p:pic>
    </p:spTree>
    <p:extLst>
      <p:ext uri="{BB962C8B-B14F-4D97-AF65-F5344CB8AC3E}">
        <p14:creationId xmlns:p14="http://schemas.microsoft.com/office/powerpoint/2010/main" val="1583784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167A9-C476-627F-2C18-C8D6F25F1035}"/>
              </a:ext>
            </a:extLst>
          </p:cNvPr>
          <p:cNvSpPr>
            <a:spLocks noGrp="1"/>
          </p:cNvSpPr>
          <p:nvPr>
            <p:ph type="title"/>
          </p:nvPr>
        </p:nvSpPr>
        <p:spPr>
          <a:xfrm>
            <a:off x="581192" y="702156"/>
            <a:ext cx="11029616" cy="1013800"/>
          </a:xfrm>
        </p:spPr>
        <p:txBody>
          <a:bodyPr anchor="b">
            <a:normAutofit/>
          </a:bodyPr>
          <a:lstStyle/>
          <a:p>
            <a:r>
              <a:rPr lang="en-US" dirty="0"/>
              <a:t>Add users in </a:t>
            </a:r>
            <a:r>
              <a:rPr lang="en-US" dirty="0" err="1"/>
              <a:t>gui</a:t>
            </a:r>
            <a:endParaRPr lang="en-US" dirty="0"/>
          </a:p>
        </p:txBody>
      </p:sp>
      <p:pic>
        <p:nvPicPr>
          <p:cNvPr id="4" name="Picture Placeholder 9">
            <a:extLst>
              <a:ext uri="{FF2B5EF4-FFF2-40B4-BE49-F238E27FC236}">
                <a16:creationId xmlns:a16="http://schemas.microsoft.com/office/drawing/2014/main" id="{0E02D16A-AF38-9EAC-9E8B-BDD5C37C63AA}"/>
              </a:ext>
            </a:extLst>
          </p:cNvPr>
          <p:cNvPicPr>
            <a:picLocks noChangeAspect="1"/>
          </p:cNvPicPr>
          <p:nvPr/>
        </p:nvPicPr>
        <p:blipFill rotWithShape="1">
          <a:blip r:embed="rId2"/>
          <a:srcRect l="-377" t="133" r="-722" b="-1"/>
          <a:stretch/>
        </p:blipFill>
        <p:spPr>
          <a:xfrm>
            <a:off x="3140729" y="2180496"/>
            <a:ext cx="5910541" cy="3678303"/>
          </a:xfrm>
          <a:prstGeom prst="rect">
            <a:avLst/>
          </a:prstGeom>
          <a:noFill/>
        </p:spPr>
      </p:pic>
    </p:spTree>
    <p:extLst>
      <p:ext uri="{BB962C8B-B14F-4D97-AF65-F5344CB8AC3E}">
        <p14:creationId xmlns:p14="http://schemas.microsoft.com/office/powerpoint/2010/main" val="1311044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167A9-C476-627F-2C18-C8D6F25F1035}"/>
              </a:ext>
            </a:extLst>
          </p:cNvPr>
          <p:cNvSpPr>
            <a:spLocks noGrp="1"/>
          </p:cNvSpPr>
          <p:nvPr>
            <p:ph type="title"/>
          </p:nvPr>
        </p:nvSpPr>
        <p:spPr>
          <a:xfrm>
            <a:off x="581192" y="702156"/>
            <a:ext cx="11029616" cy="1013800"/>
          </a:xfrm>
        </p:spPr>
        <p:txBody>
          <a:bodyPr anchor="b">
            <a:normAutofit/>
          </a:bodyPr>
          <a:lstStyle/>
          <a:p>
            <a:r>
              <a:rPr lang="en-US" dirty="0"/>
              <a:t>Remove users and groups</a:t>
            </a:r>
          </a:p>
        </p:txBody>
      </p:sp>
      <p:pic>
        <p:nvPicPr>
          <p:cNvPr id="3" name="Picture Placeholder 3">
            <a:extLst>
              <a:ext uri="{FF2B5EF4-FFF2-40B4-BE49-F238E27FC236}">
                <a16:creationId xmlns:a16="http://schemas.microsoft.com/office/drawing/2014/main" id="{681539ED-B377-908F-F858-F323E4589428}"/>
              </a:ext>
            </a:extLst>
          </p:cNvPr>
          <p:cNvPicPr>
            <a:picLocks noChangeAspect="1"/>
          </p:cNvPicPr>
          <p:nvPr/>
        </p:nvPicPr>
        <p:blipFill>
          <a:blip r:embed="rId2"/>
          <a:srcRect l="1415" r="1415"/>
          <a:stretch/>
        </p:blipFill>
        <p:spPr>
          <a:xfrm>
            <a:off x="1938583" y="2135260"/>
            <a:ext cx="3801648" cy="2587480"/>
          </a:xfrm>
          <a:prstGeom prst="rect">
            <a:avLst/>
          </a:prstGeom>
        </p:spPr>
      </p:pic>
      <p:pic>
        <p:nvPicPr>
          <p:cNvPr id="5" name="Picture 4">
            <a:extLst>
              <a:ext uri="{FF2B5EF4-FFF2-40B4-BE49-F238E27FC236}">
                <a16:creationId xmlns:a16="http://schemas.microsoft.com/office/drawing/2014/main" id="{7B7C7DAD-DFB4-6320-3FC5-3A8B5B58E59C}"/>
              </a:ext>
            </a:extLst>
          </p:cNvPr>
          <p:cNvPicPr>
            <a:picLocks noChangeAspect="1"/>
          </p:cNvPicPr>
          <p:nvPr/>
        </p:nvPicPr>
        <p:blipFill>
          <a:blip r:embed="rId3"/>
          <a:stretch>
            <a:fillRect/>
          </a:stretch>
        </p:blipFill>
        <p:spPr>
          <a:xfrm>
            <a:off x="6451771" y="4339776"/>
            <a:ext cx="2857899" cy="2314898"/>
          </a:xfrm>
          <a:prstGeom prst="rect">
            <a:avLst/>
          </a:prstGeom>
        </p:spPr>
      </p:pic>
    </p:spTree>
    <p:extLst>
      <p:ext uri="{BB962C8B-B14F-4D97-AF65-F5344CB8AC3E}">
        <p14:creationId xmlns:p14="http://schemas.microsoft.com/office/powerpoint/2010/main" val="1195020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CACCA-02AE-8225-AEC8-BF7F2BCC9C4F}"/>
              </a:ext>
            </a:extLst>
          </p:cNvPr>
          <p:cNvSpPr>
            <a:spLocks noGrp="1"/>
          </p:cNvSpPr>
          <p:nvPr>
            <p:ph type="title"/>
          </p:nvPr>
        </p:nvSpPr>
        <p:spPr>
          <a:xfrm>
            <a:off x="581192" y="5262296"/>
            <a:ext cx="4909445" cy="689514"/>
          </a:xfrm>
        </p:spPr>
        <p:txBody>
          <a:bodyPr anchor="ctr">
            <a:normAutofit/>
          </a:bodyPr>
          <a:lstStyle/>
          <a:p>
            <a:r>
              <a:rPr lang="en-US" dirty="0"/>
              <a:t>Network configuration</a:t>
            </a:r>
          </a:p>
        </p:txBody>
      </p:sp>
      <p:pic>
        <p:nvPicPr>
          <p:cNvPr id="5" name="Picture 4" descr="3D abstract blue and gold cube illustration">
            <a:extLst>
              <a:ext uri="{FF2B5EF4-FFF2-40B4-BE49-F238E27FC236}">
                <a16:creationId xmlns:a16="http://schemas.microsoft.com/office/drawing/2014/main" id="{5B0C4114-E934-993D-1734-3551A9A5AAAA}"/>
              </a:ext>
            </a:extLst>
          </p:cNvPr>
          <p:cNvPicPr>
            <a:picLocks noChangeAspect="1"/>
          </p:cNvPicPr>
          <p:nvPr/>
        </p:nvPicPr>
        <p:blipFill rotWithShape="1">
          <a:blip r:embed="rId2"/>
          <a:srcRect t="12900" b="25043"/>
          <a:stretch/>
        </p:blipFill>
        <p:spPr>
          <a:xfrm>
            <a:off x="447816" y="601200"/>
            <a:ext cx="11292840" cy="4204800"/>
          </a:xfrm>
          <a:prstGeom prst="rect">
            <a:avLst/>
          </a:prstGeom>
          <a:noFill/>
        </p:spPr>
      </p:pic>
      <p:sp>
        <p:nvSpPr>
          <p:cNvPr id="9" name="Text Placeholder 3">
            <a:extLst>
              <a:ext uri="{FF2B5EF4-FFF2-40B4-BE49-F238E27FC236}">
                <a16:creationId xmlns:a16="http://schemas.microsoft.com/office/drawing/2014/main" id="{9BD02679-7652-0267-BA0D-12753C3B23F8}"/>
              </a:ext>
            </a:extLst>
          </p:cNvPr>
          <p:cNvSpPr>
            <a:spLocks noGrp="1"/>
          </p:cNvSpPr>
          <p:nvPr>
            <p:ph type="body" sz="half" idx="2"/>
          </p:nvPr>
        </p:nvSpPr>
        <p:spPr>
          <a:xfrm>
            <a:off x="5740823" y="5262296"/>
            <a:ext cx="5869987" cy="689515"/>
          </a:xfrm>
        </p:spPr>
        <p:txBody>
          <a:bodyPr/>
          <a:lstStyle/>
          <a:p>
            <a:endParaRPr lang="en-US"/>
          </a:p>
        </p:txBody>
      </p:sp>
    </p:spTree>
    <p:extLst>
      <p:ext uri="{BB962C8B-B14F-4D97-AF65-F5344CB8AC3E}">
        <p14:creationId xmlns:p14="http://schemas.microsoft.com/office/powerpoint/2010/main" val="1894804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F68CE-E7A6-FBBD-1B60-C0F85CB82AB9}"/>
              </a:ext>
            </a:extLst>
          </p:cNvPr>
          <p:cNvSpPr>
            <a:spLocks noGrp="1"/>
          </p:cNvSpPr>
          <p:nvPr>
            <p:ph type="title"/>
          </p:nvPr>
        </p:nvSpPr>
        <p:spPr/>
        <p:txBody>
          <a:bodyPr/>
          <a:lstStyle/>
          <a:p>
            <a:r>
              <a:rPr lang="en-US" dirty="0"/>
              <a:t>Discover host </a:t>
            </a:r>
            <a:r>
              <a:rPr lang="en-US" dirty="0" err="1"/>
              <a:t>ip</a:t>
            </a:r>
            <a:r>
              <a:rPr lang="en-US" dirty="0"/>
              <a:t> configurations</a:t>
            </a:r>
          </a:p>
        </p:txBody>
      </p:sp>
      <p:sp>
        <p:nvSpPr>
          <p:cNvPr id="3" name="Content Placeholder 2">
            <a:extLst>
              <a:ext uri="{FF2B5EF4-FFF2-40B4-BE49-F238E27FC236}">
                <a16:creationId xmlns:a16="http://schemas.microsoft.com/office/drawing/2014/main" id="{1448B05C-DBE1-31D4-6320-82A5F2D3556A}"/>
              </a:ext>
            </a:extLst>
          </p:cNvPr>
          <p:cNvSpPr>
            <a:spLocks noGrp="1"/>
          </p:cNvSpPr>
          <p:nvPr>
            <p:ph idx="1"/>
          </p:nvPr>
        </p:nvSpPr>
        <p:spPr/>
        <p:txBody>
          <a:bodyPr>
            <a:normAutofit fontScale="92500" lnSpcReduction="10000"/>
          </a:bodyPr>
          <a:lstStyle/>
          <a:p>
            <a:r>
              <a:rPr lang="en-US" sz="1600" dirty="0"/>
              <a:t>1. What is the IP address of your Ubuntu machine?</a:t>
            </a:r>
          </a:p>
          <a:p>
            <a:r>
              <a:rPr lang="en-US" sz="1600" dirty="0"/>
              <a:t>Answer here: 192.168.1.7</a:t>
            </a:r>
          </a:p>
          <a:p>
            <a:endParaRPr lang="en-US" sz="1600" dirty="0"/>
          </a:p>
          <a:p>
            <a:r>
              <a:rPr lang="en-US" sz="1600" dirty="0"/>
              <a:t>2. What is the IP address of its default gateway?</a:t>
            </a:r>
          </a:p>
          <a:p>
            <a:r>
              <a:rPr lang="en-US" sz="1600" dirty="0"/>
              <a:t>Answer here: 192.168.1.1</a:t>
            </a:r>
          </a:p>
          <a:p>
            <a:endParaRPr lang="en-US" sz="1600" dirty="0"/>
          </a:p>
          <a:p>
            <a:r>
              <a:rPr lang="en-US" sz="1600" dirty="0"/>
              <a:t>3. What is the IP address of its DHCP server?</a:t>
            </a:r>
          </a:p>
          <a:p>
            <a:r>
              <a:rPr lang="en-US" sz="1600" dirty="0"/>
              <a:t>Answer here:192.168.1.1</a:t>
            </a:r>
          </a:p>
          <a:p>
            <a:endParaRPr lang="en-US" sz="1600" dirty="0"/>
          </a:p>
          <a:p>
            <a:r>
              <a:rPr lang="en-US" sz="1600" dirty="0"/>
              <a:t>4. What is the IP address of its DNS server?</a:t>
            </a:r>
          </a:p>
          <a:p>
            <a:r>
              <a:rPr lang="en-US" sz="1600" dirty="0"/>
              <a:t>Answer here:192.168.1.1</a:t>
            </a:r>
          </a:p>
        </p:txBody>
      </p:sp>
      <p:pic>
        <p:nvPicPr>
          <p:cNvPr id="4" name="Picture Placeholder 5">
            <a:extLst>
              <a:ext uri="{FF2B5EF4-FFF2-40B4-BE49-F238E27FC236}">
                <a16:creationId xmlns:a16="http://schemas.microsoft.com/office/drawing/2014/main" id="{E05DE303-23C6-CE6F-5953-C47C41B4BF6E}"/>
              </a:ext>
            </a:extLst>
          </p:cNvPr>
          <p:cNvPicPr>
            <a:picLocks noChangeAspect="1"/>
          </p:cNvPicPr>
          <p:nvPr/>
        </p:nvPicPr>
        <p:blipFill rotWithShape="1">
          <a:blip r:embed="rId2"/>
          <a:srcRect l="-171" r="11628"/>
          <a:stretch/>
        </p:blipFill>
        <p:spPr>
          <a:xfrm>
            <a:off x="5906330" y="2252663"/>
            <a:ext cx="5911859" cy="3783012"/>
          </a:xfrm>
          <a:prstGeom prst="rect">
            <a:avLst/>
          </a:prstGeom>
        </p:spPr>
      </p:pic>
    </p:spTree>
    <p:extLst>
      <p:ext uri="{BB962C8B-B14F-4D97-AF65-F5344CB8AC3E}">
        <p14:creationId xmlns:p14="http://schemas.microsoft.com/office/powerpoint/2010/main" val="1717867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B5E38-5094-F9BA-6F53-E171425A4B4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650C216-E229-1EB0-0D7A-9624F17CAC6E}"/>
              </a:ext>
            </a:extLst>
          </p:cNvPr>
          <p:cNvSpPr>
            <a:spLocks noGrp="1"/>
          </p:cNvSpPr>
          <p:nvPr>
            <p:ph idx="1"/>
          </p:nvPr>
        </p:nvSpPr>
        <p:spPr/>
        <p:txBody>
          <a:bodyPr>
            <a:normAutofit/>
          </a:bodyPr>
          <a:lstStyle/>
          <a:p>
            <a:pPr marL="0" indent="0">
              <a:buNone/>
            </a:pPr>
            <a:r>
              <a:rPr lang="en-US" sz="2400" dirty="0"/>
              <a:t>This project encompasses the basics of the Linux operating system within a virtualized setting. It involves tasks like traversing the Linux file system, creating shell scripts, overseeing user and group administration, grasping IP configurations, and supervising system efficiency. This forms the basis for comprehending upcoming innovations like Virtualization and Cloud Computing.</a:t>
            </a:r>
          </a:p>
        </p:txBody>
      </p:sp>
    </p:spTree>
    <p:extLst>
      <p:ext uri="{BB962C8B-B14F-4D97-AF65-F5344CB8AC3E}">
        <p14:creationId xmlns:p14="http://schemas.microsoft.com/office/powerpoint/2010/main" val="3601608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F68CE-E7A6-FBBD-1B60-C0F85CB82AB9}"/>
              </a:ext>
            </a:extLst>
          </p:cNvPr>
          <p:cNvSpPr>
            <a:spLocks noGrp="1"/>
          </p:cNvSpPr>
          <p:nvPr>
            <p:ph type="title"/>
          </p:nvPr>
        </p:nvSpPr>
        <p:spPr/>
        <p:txBody>
          <a:bodyPr/>
          <a:lstStyle/>
          <a:p>
            <a:r>
              <a:rPr lang="en-US" dirty="0"/>
              <a:t>Manage network interfaces</a:t>
            </a:r>
          </a:p>
        </p:txBody>
      </p:sp>
      <p:sp>
        <p:nvSpPr>
          <p:cNvPr id="3" name="Content Placeholder 2">
            <a:extLst>
              <a:ext uri="{FF2B5EF4-FFF2-40B4-BE49-F238E27FC236}">
                <a16:creationId xmlns:a16="http://schemas.microsoft.com/office/drawing/2014/main" id="{1448B05C-DBE1-31D4-6320-82A5F2D3556A}"/>
              </a:ext>
            </a:extLst>
          </p:cNvPr>
          <p:cNvSpPr>
            <a:spLocks noGrp="1"/>
          </p:cNvSpPr>
          <p:nvPr>
            <p:ph idx="1"/>
          </p:nvPr>
        </p:nvSpPr>
        <p:spPr/>
        <p:txBody>
          <a:bodyPr>
            <a:normAutofit fontScale="92500" lnSpcReduction="10000"/>
          </a:bodyPr>
          <a:lstStyle/>
          <a:p>
            <a:r>
              <a:rPr lang="en-US" sz="2000" dirty="0"/>
              <a:t>1. Which DHCP message is shown in the output of the </a:t>
            </a:r>
            <a:r>
              <a:rPr lang="en-US" sz="2000" dirty="0" err="1"/>
              <a:t>sudo</a:t>
            </a:r>
            <a:r>
              <a:rPr lang="en-US" sz="2000" dirty="0"/>
              <a:t> </a:t>
            </a:r>
            <a:r>
              <a:rPr lang="en-US" sz="2000" dirty="0" err="1"/>
              <a:t>dhclient</a:t>
            </a:r>
            <a:r>
              <a:rPr lang="en-US" sz="2000" dirty="0"/>
              <a:t> –v –r ens33 command?</a:t>
            </a:r>
          </a:p>
          <a:p>
            <a:r>
              <a:rPr lang="en-US" sz="2000" dirty="0"/>
              <a:t>Answer here: DHCPRELEASE</a:t>
            </a:r>
          </a:p>
          <a:p>
            <a:endParaRPr lang="en-US" sz="2000" dirty="0"/>
          </a:p>
          <a:p>
            <a:r>
              <a:rPr lang="en-US" sz="2000" dirty="0"/>
              <a:t>2. Which four DHCP messages are shown in the output of the </a:t>
            </a:r>
            <a:r>
              <a:rPr lang="en-US" sz="2000" dirty="0" err="1"/>
              <a:t>sudo</a:t>
            </a:r>
            <a:r>
              <a:rPr lang="en-US" sz="2000" dirty="0"/>
              <a:t> </a:t>
            </a:r>
            <a:r>
              <a:rPr lang="en-US" sz="2000" dirty="0" err="1"/>
              <a:t>dhclient</a:t>
            </a:r>
            <a:r>
              <a:rPr lang="en-US" sz="2000" dirty="0"/>
              <a:t> –v ens33 command?</a:t>
            </a:r>
          </a:p>
          <a:p>
            <a:r>
              <a:rPr lang="en-US" sz="2000" dirty="0"/>
              <a:t>Answer here:</a:t>
            </a:r>
          </a:p>
          <a:p>
            <a:r>
              <a:rPr lang="en-US" sz="2000" dirty="0"/>
              <a:t>DHCPDISCOVER</a:t>
            </a:r>
          </a:p>
          <a:p>
            <a:r>
              <a:rPr lang="en-US" sz="2000" dirty="0"/>
              <a:t>DHCPOFFER</a:t>
            </a:r>
          </a:p>
          <a:p>
            <a:r>
              <a:rPr lang="en-US" sz="2000" dirty="0"/>
              <a:t>DHCPREQUEST</a:t>
            </a:r>
          </a:p>
          <a:p>
            <a:r>
              <a:rPr lang="en-US" sz="2000" dirty="0"/>
              <a:t>DHCPACK</a:t>
            </a:r>
          </a:p>
          <a:p>
            <a:endParaRPr lang="en-US" sz="2000" dirty="0"/>
          </a:p>
        </p:txBody>
      </p:sp>
    </p:spTree>
    <p:extLst>
      <p:ext uri="{BB962C8B-B14F-4D97-AF65-F5344CB8AC3E}">
        <p14:creationId xmlns:p14="http://schemas.microsoft.com/office/powerpoint/2010/main" val="1235017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167A9-C476-627F-2C18-C8D6F25F1035}"/>
              </a:ext>
            </a:extLst>
          </p:cNvPr>
          <p:cNvSpPr>
            <a:spLocks noGrp="1"/>
          </p:cNvSpPr>
          <p:nvPr>
            <p:ph type="title"/>
          </p:nvPr>
        </p:nvSpPr>
        <p:spPr>
          <a:xfrm>
            <a:off x="581192" y="702156"/>
            <a:ext cx="11029616" cy="1013800"/>
          </a:xfrm>
        </p:spPr>
        <p:txBody>
          <a:bodyPr anchor="b">
            <a:normAutofit/>
          </a:bodyPr>
          <a:lstStyle/>
          <a:p>
            <a:r>
              <a:rPr lang="en-US" dirty="0"/>
              <a:t>Use network utilities</a:t>
            </a:r>
          </a:p>
        </p:txBody>
      </p:sp>
      <p:pic>
        <p:nvPicPr>
          <p:cNvPr id="3" name="Picture Placeholder 3">
            <a:extLst>
              <a:ext uri="{FF2B5EF4-FFF2-40B4-BE49-F238E27FC236}">
                <a16:creationId xmlns:a16="http://schemas.microsoft.com/office/drawing/2014/main" id="{8474A98E-864F-23B4-49B2-604433EC14F2}"/>
              </a:ext>
            </a:extLst>
          </p:cNvPr>
          <p:cNvPicPr>
            <a:picLocks noChangeAspect="1"/>
          </p:cNvPicPr>
          <p:nvPr/>
        </p:nvPicPr>
        <p:blipFill rotWithShape="1">
          <a:blip r:embed="rId2"/>
          <a:srcRect l="202" r="-907"/>
          <a:stretch/>
        </p:blipFill>
        <p:spPr>
          <a:xfrm>
            <a:off x="3059741" y="2180496"/>
            <a:ext cx="6072517" cy="3678303"/>
          </a:xfrm>
          <a:prstGeom prst="rect">
            <a:avLst/>
          </a:prstGeom>
          <a:noFill/>
        </p:spPr>
      </p:pic>
    </p:spTree>
    <p:extLst>
      <p:ext uri="{BB962C8B-B14F-4D97-AF65-F5344CB8AC3E}">
        <p14:creationId xmlns:p14="http://schemas.microsoft.com/office/powerpoint/2010/main" val="278935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CACCA-02AE-8225-AEC8-BF7F2BCC9C4F}"/>
              </a:ext>
            </a:extLst>
          </p:cNvPr>
          <p:cNvSpPr>
            <a:spLocks noGrp="1"/>
          </p:cNvSpPr>
          <p:nvPr>
            <p:ph type="title"/>
          </p:nvPr>
        </p:nvSpPr>
        <p:spPr>
          <a:xfrm>
            <a:off x="581192" y="5262296"/>
            <a:ext cx="4909445" cy="689514"/>
          </a:xfrm>
        </p:spPr>
        <p:txBody>
          <a:bodyPr anchor="ctr">
            <a:normAutofit/>
          </a:bodyPr>
          <a:lstStyle/>
          <a:p>
            <a:r>
              <a:rPr lang="en-US" dirty="0"/>
              <a:t>System performance monitoring</a:t>
            </a:r>
          </a:p>
        </p:txBody>
      </p:sp>
      <p:pic>
        <p:nvPicPr>
          <p:cNvPr id="5" name="Picture 4" descr="3D abstract blue and gold cube illustration">
            <a:extLst>
              <a:ext uri="{FF2B5EF4-FFF2-40B4-BE49-F238E27FC236}">
                <a16:creationId xmlns:a16="http://schemas.microsoft.com/office/drawing/2014/main" id="{5B0C4114-E934-993D-1734-3551A9A5AAAA}"/>
              </a:ext>
            </a:extLst>
          </p:cNvPr>
          <p:cNvPicPr>
            <a:picLocks noChangeAspect="1"/>
          </p:cNvPicPr>
          <p:nvPr/>
        </p:nvPicPr>
        <p:blipFill rotWithShape="1">
          <a:blip r:embed="rId2"/>
          <a:srcRect t="12900" b="25043"/>
          <a:stretch/>
        </p:blipFill>
        <p:spPr>
          <a:xfrm>
            <a:off x="447816" y="601200"/>
            <a:ext cx="11292840" cy="4204800"/>
          </a:xfrm>
          <a:prstGeom prst="rect">
            <a:avLst/>
          </a:prstGeom>
          <a:noFill/>
        </p:spPr>
      </p:pic>
      <p:sp>
        <p:nvSpPr>
          <p:cNvPr id="9" name="Text Placeholder 3">
            <a:extLst>
              <a:ext uri="{FF2B5EF4-FFF2-40B4-BE49-F238E27FC236}">
                <a16:creationId xmlns:a16="http://schemas.microsoft.com/office/drawing/2014/main" id="{9BD02679-7652-0267-BA0D-12753C3B23F8}"/>
              </a:ext>
            </a:extLst>
          </p:cNvPr>
          <p:cNvSpPr>
            <a:spLocks noGrp="1"/>
          </p:cNvSpPr>
          <p:nvPr>
            <p:ph type="body" sz="half" idx="2"/>
          </p:nvPr>
        </p:nvSpPr>
        <p:spPr>
          <a:xfrm>
            <a:off x="5740823" y="5262296"/>
            <a:ext cx="5869987" cy="689515"/>
          </a:xfrm>
        </p:spPr>
        <p:txBody>
          <a:bodyPr/>
          <a:lstStyle/>
          <a:p>
            <a:endParaRPr lang="en-US"/>
          </a:p>
        </p:txBody>
      </p:sp>
    </p:spTree>
    <p:extLst>
      <p:ext uri="{BB962C8B-B14F-4D97-AF65-F5344CB8AC3E}">
        <p14:creationId xmlns:p14="http://schemas.microsoft.com/office/powerpoint/2010/main" val="2473683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F68CE-E7A6-FBBD-1B60-C0F85CB82AB9}"/>
              </a:ext>
            </a:extLst>
          </p:cNvPr>
          <p:cNvSpPr>
            <a:spLocks noGrp="1"/>
          </p:cNvSpPr>
          <p:nvPr>
            <p:ph type="title"/>
          </p:nvPr>
        </p:nvSpPr>
        <p:spPr/>
        <p:txBody>
          <a:bodyPr/>
          <a:lstStyle/>
          <a:p>
            <a:r>
              <a:rPr lang="en-US" dirty="0"/>
              <a:t>Monitor </a:t>
            </a:r>
            <a:r>
              <a:rPr lang="en-US" dirty="0" err="1"/>
              <a:t>linux</a:t>
            </a:r>
            <a:r>
              <a:rPr lang="en-US" dirty="0"/>
              <a:t> processes</a:t>
            </a:r>
          </a:p>
        </p:txBody>
      </p:sp>
      <p:sp>
        <p:nvSpPr>
          <p:cNvPr id="3" name="Content Placeholder 2">
            <a:extLst>
              <a:ext uri="{FF2B5EF4-FFF2-40B4-BE49-F238E27FC236}">
                <a16:creationId xmlns:a16="http://schemas.microsoft.com/office/drawing/2014/main" id="{1448B05C-DBE1-31D4-6320-82A5F2D3556A}"/>
              </a:ext>
            </a:extLst>
          </p:cNvPr>
          <p:cNvSpPr>
            <a:spLocks noGrp="1"/>
          </p:cNvSpPr>
          <p:nvPr>
            <p:ph idx="1"/>
          </p:nvPr>
        </p:nvSpPr>
        <p:spPr/>
        <p:txBody>
          <a:bodyPr>
            <a:normAutofit fontScale="92500" lnSpcReduction="20000"/>
          </a:bodyPr>
          <a:lstStyle/>
          <a:p>
            <a:r>
              <a:rPr lang="en-US" sz="2000" dirty="0"/>
              <a:t>1. What is the default action of the 15 SIGTERM kill signal?</a:t>
            </a:r>
          </a:p>
          <a:p>
            <a:r>
              <a:rPr lang="en-US" sz="2000" dirty="0"/>
              <a:t>Answer here: Kill the highlighted process</a:t>
            </a:r>
          </a:p>
          <a:p>
            <a:endParaRPr lang="en-US" sz="2000" dirty="0"/>
          </a:p>
          <a:p>
            <a:r>
              <a:rPr lang="en-US" sz="2000" dirty="0"/>
              <a:t>2. In the System Monitor window, click on % CPU to sort the processes by CPU load. Which process shows the highest percentage of CPU usage?</a:t>
            </a:r>
          </a:p>
          <a:p>
            <a:r>
              <a:rPr lang="en-US" sz="2000" dirty="0"/>
              <a:t>Answer here: gnome-shell (GUI)</a:t>
            </a:r>
          </a:p>
          <a:p>
            <a:endParaRPr lang="en-US" sz="2000" dirty="0"/>
          </a:p>
          <a:p>
            <a:endParaRPr lang="en-US" sz="2000" dirty="0"/>
          </a:p>
          <a:p>
            <a:r>
              <a:rPr lang="en-US" sz="2000" dirty="0"/>
              <a:t>References:</a:t>
            </a:r>
          </a:p>
          <a:p>
            <a:r>
              <a:rPr lang="en-US" sz="2000" dirty="0"/>
              <a:t>1. Project video</a:t>
            </a:r>
          </a:p>
        </p:txBody>
      </p:sp>
    </p:spTree>
    <p:extLst>
      <p:ext uri="{BB962C8B-B14F-4D97-AF65-F5344CB8AC3E}">
        <p14:creationId xmlns:p14="http://schemas.microsoft.com/office/powerpoint/2010/main" val="16520446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F68CE-E7A6-FBBD-1B60-C0F85CB82AB9}"/>
              </a:ext>
            </a:extLst>
          </p:cNvPr>
          <p:cNvSpPr>
            <a:spLocks noGrp="1"/>
          </p:cNvSpPr>
          <p:nvPr>
            <p:ph type="title"/>
          </p:nvPr>
        </p:nvSpPr>
        <p:spPr/>
        <p:txBody>
          <a:bodyPr/>
          <a:lstStyle/>
          <a:p>
            <a:r>
              <a:rPr lang="en-US" dirty="0"/>
              <a:t>Monitor user activities</a:t>
            </a:r>
          </a:p>
        </p:txBody>
      </p:sp>
      <p:sp>
        <p:nvSpPr>
          <p:cNvPr id="3" name="Content Placeholder 2">
            <a:extLst>
              <a:ext uri="{FF2B5EF4-FFF2-40B4-BE49-F238E27FC236}">
                <a16:creationId xmlns:a16="http://schemas.microsoft.com/office/drawing/2014/main" id="{1448B05C-DBE1-31D4-6320-82A5F2D3556A}"/>
              </a:ext>
            </a:extLst>
          </p:cNvPr>
          <p:cNvSpPr>
            <a:spLocks noGrp="1"/>
          </p:cNvSpPr>
          <p:nvPr>
            <p:ph idx="1"/>
          </p:nvPr>
        </p:nvSpPr>
        <p:spPr/>
        <p:txBody>
          <a:bodyPr>
            <a:normAutofit fontScale="92500" lnSpcReduction="20000"/>
          </a:bodyPr>
          <a:lstStyle/>
          <a:p>
            <a:r>
              <a:rPr lang="en-US" dirty="0"/>
              <a:t>Issue the </a:t>
            </a:r>
            <a:r>
              <a:rPr lang="en-US" dirty="0" err="1"/>
              <a:t>sudo</a:t>
            </a:r>
            <a:r>
              <a:rPr lang="en-US" dirty="0"/>
              <a:t>  </a:t>
            </a:r>
            <a:r>
              <a:rPr lang="en-US" dirty="0" err="1"/>
              <a:t>accton</a:t>
            </a:r>
            <a:r>
              <a:rPr lang="en-US" dirty="0"/>
              <a:t>  on command to turn on GNC accounting. Run the </a:t>
            </a:r>
            <a:r>
              <a:rPr lang="en-US" dirty="0" err="1"/>
              <a:t>sudo</a:t>
            </a:r>
            <a:r>
              <a:rPr lang="en-US" dirty="0"/>
              <a:t>  </a:t>
            </a:r>
            <a:r>
              <a:rPr lang="en-US" dirty="0" err="1"/>
              <a:t>updatedb</a:t>
            </a:r>
            <a:r>
              <a:rPr lang="en-US" dirty="0"/>
              <a:t> command. Enter </a:t>
            </a:r>
            <a:r>
              <a:rPr lang="en-US" dirty="0" err="1"/>
              <a:t>lastcomm</a:t>
            </a:r>
            <a:r>
              <a:rPr lang="en-US" dirty="0"/>
              <a:t>  </a:t>
            </a:r>
            <a:r>
              <a:rPr lang="en-US" dirty="0" err="1"/>
              <a:t>updatedb</a:t>
            </a:r>
            <a:r>
              <a:rPr lang="en-US" dirty="0"/>
              <a:t> to check if the </a:t>
            </a:r>
            <a:r>
              <a:rPr lang="en-US" dirty="0" err="1"/>
              <a:t>updatedb</a:t>
            </a:r>
            <a:r>
              <a:rPr lang="en-US" dirty="0"/>
              <a:t> command was executed before. Remember to turn off GNC accounting (</a:t>
            </a:r>
            <a:r>
              <a:rPr lang="en-US" dirty="0" err="1"/>
              <a:t>sudo</a:t>
            </a:r>
            <a:r>
              <a:rPr lang="en-US" dirty="0"/>
              <a:t>  </a:t>
            </a:r>
            <a:r>
              <a:rPr lang="en-US" dirty="0" err="1"/>
              <a:t>accton</a:t>
            </a:r>
            <a:r>
              <a:rPr lang="en-US" dirty="0"/>
              <a:t>  off) after answering the questions.</a:t>
            </a:r>
          </a:p>
          <a:p>
            <a:r>
              <a:rPr lang="en-US" dirty="0"/>
              <a:t>1. What flag value is displayed in the output?</a:t>
            </a:r>
          </a:p>
          <a:p>
            <a:r>
              <a:rPr lang="en-US" dirty="0"/>
              <a:t>Answer here: S for superuser</a:t>
            </a:r>
          </a:p>
          <a:p>
            <a:endParaRPr lang="en-US" dirty="0"/>
          </a:p>
          <a:p>
            <a:r>
              <a:rPr lang="en-US" dirty="0"/>
              <a:t>2. Why is the name of the user who ran the processes shown as root, not student?</a:t>
            </a:r>
          </a:p>
          <a:p>
            <a:r>
              <a:rPr lang="en-US" dirty="0"/>
              <a:t>Answer here: superuser because we typed </a:t>
            </a:r>
            <a:r>
              <a:rPr lang="en-US" dirty="0" err="1"/>
              <a:t>sudo</a:t>
            </a:r>
            <a:r>
              <a:rPr lang="en-US" dirty="0"/>
              <a:t> in front of the command</a:t>
            </a:r>
          </a:p>
          <a:p>
            <a:endParaRPr lang="en-US" dirty="0"/>
          </a:p>
          <a:p>
            <a:r>
              <a:rPr lang="en-US" dirty="0"/>
              <a:t>References:</a:t>
            </a:r>
          </a:p>
          <a:p>
            <a:r>
              <a:rPr lang="en-US" dirty="0"/>
              <a:t>1. Project video</a:t>
            </a:r>
          </a:p>
        </p:txBody>
      </p:sp>
    </p:spTree>
    <p:extLst>
      <p:ext uri="{BB962C8B-B14F-4D97-AF65-F5344CB8AC3E}">
        <p14:creationId xmlns:p14="http://schemas.microsoft.com/office/powerpoint/2010/main" val="2614022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167A9-C476-627F-2C18-C8D6F25F1035}"/>
              </a:ext>
            </a:extLst>
          </p:cNvPr>
          <p:cNvSpPr>
            <a:spLocks noGrp="1"/>
          </p:cNvSpPr>
          <p:nvPr>
            <p:ph type="title"/>
          </p:nvPr>
        </p:nvSpPr>
        <p:spPr>
          <a:xfrm>
            <a:off x="581192" y="702156"/>
            <a:ext cx="11029616" cy="1013800"/>
          </a:xfrm>
        </p:spPr>
        <p:txBody>
          <a:bodyPr anchor="b">
            <a:normAutofit/>
          </a:bodyPr>
          <a:lstStyle/>
          <a:p>
            <a:r>
              <a:rPr lang="en-US" dirty="0"/>
              <a:t>Monitor network bandwidth usage</a:t>
            </a:r>
          </a:p>
        </p:txBody>
      </p:sp>
      <p:pic>
        <p:nvPicPr>
          <p:cNvPr id="4" name="Picture 3">
            <a:extLst>
              <a:ext uri="{FF2B5EF4-FFF2-40B4-BE49-F238E27FC236}">
                <a16:creationId xmlns:a16="http://schemas.microsoft.com/office/drawing/2014/main" id="{A6EB4D7D-F17F-07DA-0EAE-9E94060173E5}"/>
              </a:ext>
            </a:extLst>
          </p:cNvPr>
          <p:cNvPicPr>
            <a:picLocks noChangeAspect="1"/>
          </p:cNvPicPr>
          <p:nvPr/>
        </p:nvPicPr>
        <p:blipFill rotWithShape="1">
          <a:blip r:embed="rId2"/>
          <a:srcRect b="27893"/>
          <a:stretch/>
        </p:blipFill>
        <p:spPr>
          <a:xfrm>
            <a:off x="581192" y="2180496"/>
            <a:ext cx="11029615" cy="3678303"/>
          </a:xfrm>
          <a:prstGeom prst="rect">
            <a:avLst/>
          </a:prstGeom>
          <a:noFill/>
        </p:spPr>
      </p:pic>
    </p:spTree>
    <p:extLst>
      <p:ext uri="{BB962C8B-B14F-4D97-AF65-F5344CB8AC3E}">
        <p14:creationId xmlns:p14="http://schemas.microsoft.com/office/powerpoint/2010/main" val="1043166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F68CE-E7A6-FBBD-1B60-C0F85CB82AB9}"/>
              </a:ext>
            </a:extLst>
          </p:cNvPr>
          <p:cNvSpPr>
            <a:spLocks noGrp="1"/>
          </p:cNvSpPr>
          <p:nvPr>
            <p:ph type="title"/>
          </p:nvPr>
        </p:nvSpPr>
        <p:spPr/>
        <p:txBody>
          <a:bodyPr/>
          <a:lstStyle/>
          <a:p>
            <a:r>
              <a:rPr lang="en-US" dirty="0"/>
              <a:t>Challenges/lessons learned</a:t>
            </a:r>
          </a:p>
        </p:txBody>
      </p:sp>
      <p:sp>
        <p:nvSpPr>
          <p:cNvPr id="3" name="Content Placeholder 2">
            <a:extLst>
              <a:ext uri="{FF2B5EF4-FFF2-40B4-BE49-F238E27FC236}">
                <a16:creationId xmlns:a16="http://schemas.microsoft.com/office/drawing/2014/main" id="{1448B05C-DBE1-31D4-6320-82A5F2D3556A}"/>
              </a:ext>
            </a:extLst>
          </p:cNvPr>
          <p:cNvSpPr>
            <a:spLocks noGrp="1"/>
          </p:cNvSpPr>
          <p:nvPr>
            <p:ph idx="1"/>
          </p:nvPr>
        </p:nvSpPr>
        <p:spPr/>
        <p:txBody>
          <a:bodyPr>
            <a:normAutofit fontScale="92500" lnSpcReduction="10000"/>
          </a:bodyPr>
          <a:lstStyle/>
          <a:p>
            <a:r>
              <a:rPr lang="en-US" dirty="0"/>
              <a:t>What challenges did you face while working on the project?</a:t>
            </a:r>
          </a:p>
          <a:p>
            <a:pPr lvl="1"/>
            <a:r>
              <a:rPr lang="en-US" dirty="0"/>
              <a:t>Learning when and where Linux is case sensitive</a:t>
            </a:r>
          </a:p>
          <a:p>
            <a:pPr lvl="1"/>
            <a:r>
              <a:rPr lang="en-US" dirty="0"/>
              <a:t>Memorizing most of the common Linux scripts</a:t>
            </a:r>
          </a:p>
          <a:p>
            <a:r>
              <a:rPr lang="en-US" dirty="0"/>
              <a:t>How did you overcome these challenges?</a:t>
            </a:r>
          </a:p>
          <a:p>
            <a:pPr lvl="1"/>
            <a:r>
              <a:rPr lang="en-US" dirty="0"/>
              <a:t>By having the on-hands experience of working with the virtual Linux machine I was able to learn how to correctly utilize Linux in the CLI</a:t>
            </a:r>
          </a:p>
          <a:p>
            <a:r>
              <a:rPr lang="en-US" dirty="0"/>
              <a:t>What lessons did you learn?</a:t>
            </a:r>
          </a:p>
          <a:p>
            <a:pPr lvl="1"/>
            <a:r>
              <a:rPr lang="en-US" dirty="0"/>
              <a:t>How to use both the CLI and GLI to perform administrative actions</a:t>
            </a:r>
          </a:p>
          <a:p>
            <a:pPr lvl="1"/>
            <a:r>
              <a:rPr lang="en-US" dirty="0"/>
              <a:t>How to configure network servers to run virtual machines</a:t>
            </a:r>
          </a:p>
          <a:p>
            <a:pPr lvl="1"/>
            <a:r>
              <a:rPr lang="en-US" dirty="0"/>
              <a:t>How to identify and mitigate security risks</a:t>
            </a:r>
          </a:p>
          <a:p>
            <a:pPr lvl="1"/>
            <a:r>
              <a:rPr lang="en-US" dirty="0"/>
              <a:t>How to navigate the Linux filesystem tree</a:t>
            </a:r>
          </a:p>
          <a:p>
            <a:pPr lvl="1"/>
            <a:endParaRPr lang="en-US" dirty="0"/>
          </a:p>
        </p:txBody>
      </p:sp>
    </p:spTree>
    <p:extLst>
      <p:ext uri="{BB962C8B-B14F-4D97-AF65-F5344CB8AC3E}">
        <p14:creationId xmlns:p14="http://schemas.microsoft.com/office/powerpoint/2010/main" val="1046598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A3EEA-34B8-7301-BD95-BA81009B1B38}"/>
              </a:ext>
            </a:extLst>
          </p:cNvPr>
          <p:cNvSpPr>
            <a:spLocks noGrp="1"/>
          </p:cNvSpPr>
          <p:nvPr>
            <p:ph type="title"/>
          </p:nvPr>
        </p:nvSpPr>
        <p:spPr/>
        <p:txBody>
          <a:bodyPr/>
          <a:lstStyle/>
          <a:p>
            <a:r>
              <a:rPr lang="en-US" dirty="0"/>
              <a:t>Career skills</a:t>
            </a:r>
          </a:p>
        </p:txBody>
      </p:sp>
      <p:sp>
        <p:nvSpPr>
          <p:cNvPr id="3" name="Content Placeholder 2">
            <a:extLst>
              <a:ext uri="{FF2B5EF4-FFF2-40B4-BE49-F238E27FC236}">
                <a16:creationId xmlns:a16="http://schemas.microsoft.com/office/drawing/2014/main" id="{09B806BF-5AFB-8072-6036-5FF2F04D51B8}"/>
              </a:ext>
            </a:extLst>
          </p:cNvPr>
          <p:cNvSpPr>
            <a:spLocks noGrp="1"/>
          </p:cNvSpPr>
          <p:nvPr>
            <p:ph idx="1"/>
          </p:nvPr>
        </p:nvSpPr>
        <p:spPr/>
        <p:txBody>
          <a:bodyPr>
            <a:normAutofit/>
          </a:bodyPr>
          <a:lstStyle/>
          <a:p>
            <a:r>
              <a:rPr lang="en-US" sz="2400" dirty="0"/>
              <a:t>Command Line Proficiency</a:t>
            </a:r>
          </a:p>
          <a:p>
            <a:r>
              <a:rPr lang="en-US" sz="2400" dirty="0"/>
              <a:t>File System Navigation</a:t>
            </a:r>
          </a:p>
          <a:p>
            <a:r>
              <a:rPr lang="en-US" sz="2400" dirty="0"/>
              <a:t>Shell Scripting</a:t>
            </a:r>
          </a:p>
          <a:p>
            <a:r>
              <a:rPr lang="en-US" sz="2400" dirty="0"/>
              <a:t>User and Group Management</a:t>
            </a:r>
          </a:p>
          <a:p>
            <a:r>
              <a:rPr lang="en-US" sz="2400" dirty="0"/>
              <a:t>Security Fundamentals</a:t>
            </a:r>
          </a:p>
          <a:p>
            <a:r>
              <a:rPr lang="en-US" sz="2400" dirty="0"/>
              <a:t>Troubleshooting</a:t>
            </a:r>
          </a:p>
          <a:p>
            <a:r>
              <a:rPr lang="en-US" sz="2400" dirty="0"/>
              <a:t>Text Processing</a:t>
            </a:r>
          </a:p>
        </p:txBody>
      </p:sp>
    </p:spTree>
    <p:extLst>
      <p:ext uri="{BB962C8B-B14F-4D97-AF65-F5344CB8AC3E}">
        <p14:creationId xmlns:p14="http://schemas.microsoft.com/office/powerpoint/2010/main" val="4278687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CB42D-E454-E069-1091-6771AC70B9C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8D35A28-3937-E33A-B93B-9ABE44114470}"/>
              </a:ext>
            </a:extLst>
          </p:cNvPr>
          <p:cNvSpPr>
            <a:spLocks noGrp="1"/>
          </p:cNvSpPr>
          <p:nvPr>
            <p:ph idx="1"/>
          </p:nvPr>
        </p:nvSpPr>
        <p:spPr/>
        <p:txBody>
          <a:bodyPr>
            <a:normAutofit/>
          </a:bodyPr>
          <a:lstStyle/>
          <a:p>
            <a:pPr marL="0" indent="0">
              <a:buNone/>
            </a:pPr>
            <a:r>
              <a:rPr lang="en-US" sz="2400" dirty="0"/>
              <a:t>Mastering the basics of Linux has helped open a gateway to an environment full of skills essential for success in the IT world. From honing command line and scripting prowess to jumping into network and security fundamentals, this journey has equipped me with a versatile skill set. As an aspiring developer, the foundational knowledge of Linux will undoubtedly grant me the opportunity towards a promising and dynamic career path.</a:t>
            </a:r>
          </a:p>
        </p:txBody>
      </p:sp>
    </p:spTree>
    <p:extLst>
      <p:ext uri="{BB962C8B-B14F-4D97-AF65-F5344CB8AC3E}">
        <p14:creationId xmlns:p14="http://schemas.microsoft.com/office/powerpoint/2010/main" val="40086588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DA611-DB26-67D9-5C42-A293BB59900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AE2DA66-2B52-DC3B-5177-E141C207B4C9}"/>
              </a:ext>
            </a:extLst>
          </p:cNvPr>
          <p:cNvSpPr>
            <a:spLocks noGrp="1"/>
          </p:cNvSpPr>
          <p:nvPr>
            <p:ph idx="1"/>
          </p:nvPr>
        </p:nvSpPr>
        <p:spPr/>
        <p:txBody>
          <a:bodyPr/>
          <a:lstStyle/>
          <a:p>
            <a:r>
              <a:rPr lang="en-US" dirty="0" err="1"/>
              <a:t>Devry</a:t>
            </a:r>
            <a:r>
              <a:rPr lang="en-US" dirty="0"/>
              <a:t> University project videos and classes</a:t>
            </a:r>
          </a:p>
          <a:p>
            <a:r>
              <a:rPr lang="en-US" dirty="0"/>
              <a:t>Codingrooms.com</a:t>
            </a:r>
          </a:p>
        </p:txBody>
      </p:sp>
    </p:spTree>
    <p:extLst>
      <p:ext uri="{BB962C8B-B14F-4D97-AF65-F5344CB8AC3E}">
        <p14:creationId xmlns:p14="http://schemas.microsoft.com/office/powerpoint/2010/main" val="180207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CACCA-02AE-8225-AEC8-BF7F2BCC9C4F}"/>
              </a:ext>
            </a:extLst>
          </p:cNvPr>
          <p:cNvSpPr>
            <a:spLocks noGrp="1"/>
          </p:cNvSpPr>
          <p:nvPr>
            <p:ph type="title"/>
          </p:nvPr>
        </p:nvSpPr>
        <p:spPr>
          <a:xfrm>
            <a:off x="581192" y="5262296"/>
            <a:ext cx="4909445" cy="689514"/>
          </a:xfrm>
        </p:spPr>
        <p:txBody>
          <a:bodyPr anchor="ctr">
            <a:normAutofit/>
          </a:bodyPr>
          <a:lstStyle/>
          <a:p>
            <a:r>
              <a:rPr lang="en-US" dirty="0"/>
              <a:t>Linux filesystem hierarchy</a:t>
            </a:r>
          </a:p>
        </p:txBody>
      </p:sp>
      <p:pic>
        <p:nvPicPr>
          <p:cNvPr id="5" name="Picture 4" descr="3D abstract blue and gold cube illustration">
            <a:extLst>
              <a:ext uri="{FF2B5EF4-FFF2-40B4-BE49-F238E27FC236}">
                <a16:creationId xmlns:a16="http://schemas.microsoft.com/office/drawing/2014/main" id="{5B0C4114-E934-993D-1734-3551A9A5AAAA}"/>
              </a:ext>
            </a:extLst>
          </p:cNvPr>
          <p:cNvPicPr>
            <a:picLocks noChangeAspect="1"/>
          </p:cNvPicPr>
          <p:nvPr/>
        </p:nvPicPr>
        <p:blipFill rotWithShape="1">
          <a:blip r:embed="rId2"/>
          <a:srcRect t="12900" b="25043"/>
          <a:stretch/>
        </p:blipFill>
        <p:spPr>
          <a:xfrm>
            <a:off x="447816" y="601200"/>
            <a:ext cx="11292840" cy="4204800"/>
          </a:xfrm>
          <a:prstGeom prst="rect">
            <a:avLst/>
          </a:prstGeom>
          <a:noFill/>
        </p:spPr>
      </p:pic>
      <p:sp>
        <p:nvSpPr>
          <p:cNvPr id="9" name="Text Placeholder 3">
            <a:extLst>
              <a:ext uri="{FF2B5EF4-FFF2-40B4-BE49-F238E27FC236}">
                <a16:creationId xmlns:a16="http://schemas.microsoft.com/office/drawing/2014/main" id="{9BD02679-7652-0267-BA0D-12753C3B23F8}"/>
              </a:ext>
            </a:extLst>
          </p:cNvPr>
          <p:cNvSpPr>
            <a:spLocks noGrp="1"/>
          </p:cNvSpPr>
          <p:nvPr>
            <p:ph type="body" sz="half" idx="2"/>
          </p:nvPr>
        </p:nvSpPr>
        <p:spPr>
          <a:xfrm>
            <a:off x="5740823" y="5262296"/>
            <a:ext cx="5869987" cy="689515"/>
          </a:xfrm>
        </p:spPr>
        <p:txBody>
          <a:bodyPr/>
          <a:lstStyle/>
          <a:p>
            <a:endParaRPr lang="en-US"/>
          </a:p>
        </p:txBody>
      </p:sp>
    </p:spTree>
    <p:extLst>
      <p:ext uri="{BB962C8B-B14F-4D97-AF65-F5344CB8AC3E}">
        <p14:creationId xmlns:p14="http://schemas.microsoft.com/office/powerpoint/2010/main" val="455044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F68CE-E7A6-FBBD-1B60-C0F85CB82AB9}"/>
              </a:ext>
            </a:extLst>
          </p:cNvPr>
          <p:cNvSpPr>
            <a:spLocks noGrp="1"/>
          </p:cNvSpPr>
          <p:nvPr>
            <p:ph type="title"/>
          </p:nvPr>
        </p:nvSpPr>
        <p:spPr/>
        <p:txBody>
          <a:bodyPr/>
          <a:lstStyle/>
          <a:p>
            <a:r>
              <a:rPr lang="en-US" dirty="0"/>
              <a:t>Navigate the </a:t>
            </a:r>
            <a:r>
              <a:rPr lang="en-US" dirty="0" err="1"/>
              <a:t>linux</a:t>
            </a:r>
            <a:r>
              <a:rPr lang="en-US" dirty="0"/>
              <a:t> filesystem tree</a:t>
            </a:r>
          </a:p>
        </p:txBody>
      </p:sp>
      <p:sp>
        <p:nvSpPr>
          <p:cNvPr id="3" name="Content Placeholder 2">
            <a:extLst>
              <a:ext uri="{FF2B5EF4-FFF2-40B4-BE49-F238E27FC236}">
                <a16:creationId xmlns:a16="http://schemas.microsoft.com/office/drawing/2014/main" id="{1448B05C-DBE1-31D4-6320-82A5F2D3556A}"/>
              </a:ext>
            </a:extLst>
          </p:cNvPr>
          <p:cNvSpPr>
            <a:spLocks noGrp="1"/>
          </p:cNvSpPr>
          <p:nvPr>
            <p:ph idx="1"/>
          </p:nvPr>
        </p:nvSpPr>
        <p:spPr/>
        <p:txBody>
          <a:bodyPr>
            <a:normAutofit fontScale="85000" lnSpcReduction="20000"/>
          </a:bodyPr>
          <a:lstStyle/>
          <a:p>
            <a:r>
              <a:rPr lang="en-US" sz="1600" dirty="0"/>
              <a:t>1. What is the </a:t>
            </a:r>
            <a:r>
              <a:rPr lang="en-US" sz="1600" i="1" dirty="0" err="1"/>
              <a:t>pwd</a:t>
            </a:r>
            <a:r>
              <a:rPr lang="en-US" sz="1600" dirty="0"/>
              <a:t> command an acronym for? What about the </a:t>
            </a:r>
            <a:r>
              <a:rPr lang="en-US" sz="1600" i="1" dirty="0"/>
              <a:t>cd</a:t>
            </a:r>
            <a:r>
              <a:rPr lang="en-US" sz="1600" dirty="0"/>
              <a:t> command?</a:t>
            </a:r>
          </a:p>
          <a:p>
            <a:r>
              <a:rPr lang="en-US" sz="1600" dirty="0"/>
              <a:t>Answer here:</a:t>
            </a:r>
          </a:p>
          <a:p>
            <a:r>
              <a:rPr lang="en-US" sz="1600" dirty="0"/>
              <a:t>The </a:t>
            </a:r>
            <a:r>
              <a:rPr lang="en-US" sz="1600" dirty="0" err="1"/>
              <a:t>pwd</a:t>
            </a:r>
            <a:r>
              <a:rPr lang="en-US" sz="1600" dirty="0"/>
              <a:t> command is used to verify the directory.</a:t>
            </a:r>
          </a:p>
          <a:p>
            <a:r>
              <a:rPr lang="en-US" sz="1600" dirty="0"/>
              <a:t>The cd command is used to change directory.</a:t>
            </a:r>
          </a:p>
          <a:p>
            <a:endParaRPr lang="en-US" sz="1600" dirty="0"/>
          </a:p>
          <a:p>
            <a:r>
              <a:rPr lang="en-US" sz="1600" dirty="0"/>
              <a:t>2. Explain the differences between a relative path and an absolute/full path in Linux.</a:t>
            </a:r>
          </a:p>
          <a:p>
            <a:r>
              <a:rPr lang="en-US" sz="1600" dirty="0"/>
              <a:t>Answer here:</a:t>
            </a:r>
          </a:p>
          <a:p>
            <a:r>
              <a:rPr lang="en-US" sz="1600" dirty="0"/>
              <a:t>A relative path only describes the path from the current directory, while the absolute/full path will show the path from the home directory.</a:t>
            </a:r>
          </a:p>
          <a:p>
            <a:endParaRPr lang="en-US" sz="1600" dirty="0"/>
          </a:p>
          <a:p>
            <a:r>
              <a:rPr lang="en-US" sz="1600" dirty="0"/>
              <a:t>References:</a:t>
            </a:r>
          </a:p>
          <a:p>
            <a:r>
              <a:rPr lang="en-US" sz="1600" dirty="0"/>
              <a:t>1. codingrooms.com</a:t>
            </a:r>
          </a:p>
          <a:p>
            <a:r>
              <a:rPr lang="en-US" sz="1600" dirty="0"/>
              <a:t>2. Module 2 Project steps</a:t>
            </a:r>
          </a:p>
          <a:p>
            <a:endParaRPr lang="en-US" sz="1600" dirty="0"/>
          </a:p>
        </p:txBody>
      </p:sp>
    </p:spTree>
    <p:extLst>
      <p:ext uri="{BB962C8B-B14F-4D97-AF65-F5344CB8AC3E}">
        <p14:creationId xmlns:p14="http://schemas.microsoft.com/office/powerpoint/2010/main" val="4211494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167A9-C476-627F-2C18-C8D6F25F1035}"/>
              </a:ext>
            </a:extLst>
          </p:cNvPr>
          <p:cNvSpPr>
            <a:spLocks noGrp="1"/>
          </p:cNvSpPr>
          <p:nvPr>
            <p:ph type="title"/>
          </p:nvPr>
        </p:nvSpPr>
        <p:spPr>
          <a:xfrm>
            <a:off x="581192" y="702156"/>
            <a:ext cx="11029616" cy="1013800"/>
          </a:xfrm>
        </p:spPr>
        <p:txBody>
          <a:bodyPr anchor="b">
            <a:normAutofit/>
          </a:bodyPr>
          <a:lstStyle/>
          <a:p>
            <a:r>
              <a:rPr lang="en-US" dirty="0"/>
              <a:t>Create directories and files</a:t>
            </a:r>
          </a:p>
        </p:txBody>
      </p:sp>
      <p:pic>
        <p:nvPicPr>
          <p:cNvPr id="4" name="Picture Placeholder 25">
            <a:extLst>
              <a:ext uri="{FF2B5EF4-FFF2-40B4-BE49-F238E27FC236}">
                <a16:creationId xmlns:a16="http://schemas.microsoft.com/office/drawing/2014/main" id="{8FA3FC1A-780C-7ECB-93BC-08BAC1D5DDD8}"/>
              </a:ext>
            </a:extLst>
          </p:cNvPr>
          <p:cNvPicPr>
            <a:picLocks noChangeAspect="1"/>
          </p:cNvPicPr>
          <p:nvPr/>
        </p:nvPicPr>
        <p:blipFill rotWithShape="1">
          <a:blip r:embed="rId2"/>
          <a:srcRect l="486" r="-51"/>
          <a:stretch/>
        </p:blipFill>
        <p:spPr>
          <a:xfrm>
            <a:off x="3352702" y="2180496"/>
            <a:ext cx="5486595" cy="3678303"/>
          </a:xfrm>
          <a:prstGeom prst="rect">
            <a:avLst/>
          </a:prstGeom>
          <a:noFill/>
        </p:spPr>
      </p:pic>
    </p:spTree>
    <p:extLst>
      <p:ext uri="{BB962C8B-B14F-4D97-AF65-F5344CB8AC3E}">
        <p14:creationId xmlns:p14="http://schemas.microsoft.com/office/powerpoint/2010/main" val="2466372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167A9-C476-627F-2C18-C8D6F25F1035}"/>
              </a:ext>
            </a:extLst>
          </p:cNvPr>
          <p:cNvSpPr>
            <a:spLocks noGrp="1"/>
          </p:cNvSpPr>
          <p:nvPr>
            <p:ph type="title"/>
          </p:nvPr>
        </p:nvSpPr>
        <p:spPr>
          <a:xfrm>
            <a:off x="581192" y="702156"/>
            <a:ext cx="11029616" cy="1013800"/>
          </a:xfrm>
        </p:spPr>
        <p:txBody>
          <a:bodyPr anchor="b">
            <a:normAutofit/>
          </a:bodyPr>
          <a:lstStyle/>
          <a:p>
            <a:r>
              <a:rPr lang="en-US" dirty="0"/>
              <a:t>Copy and remove directories and files</a:t>
            </a:r>
          </a:p>
        </p:txBody>
      </p:sp>
      <p:pic>
        <p:nvPicPr>
          <p:cNvPr id="3" name="Picture Placeholder 3">
            <a:extLst>
              <a:ext uri="{FF2B5EF4-FFF2-40B4-BE49-F238E27FC236}">
                <a16:creationId xmlns:a16="http://schemas.microsoft.com/office/drawing/2014/main" id="{CA9727D8-9D3B-5DDD-D3ED-13129452BEEB}"/>
              </a:ext>
            </a:extLst>
          </p:cNvPr>
          <p:cNvPicPr>
            <a:picLocks noChangeAspect="1"/>
          </p:cNvPicPr>
          <p:nvPr/>
        </p:nvPicPr>
        <p:blipFill rotWithShape="1">
          <a:blip r:embed="rId2">
            <a:extLst>
              <a:ext uri="{28A0092B-C50C-407E-A947-70E740481C1C}">
                <a14:useLocalDpi xmlns:a14="http://schemas.microsoft.com/office/drawing/2010/main" val="0"/>
              </a:ext>
            </a:extLst>
          </a:blip>
          <a:srcRect l="-18393" t="-3034" r="-28802" b="-1693"/>
          <a:stretch/>
        </p:blipFill>
        <p:spPr>
          <a:xfrm>
            <a:off x="3393849" y="2180496"/>
            <a:ext cx="5404300" cy="3678303"/>
          </a:xfrm>
          <a:prstGeom prst="rect">
            <a:avLst/>
          </a:prstGeom>
          <a:noFill/>
        </p:spPr>
      </p:pic>
    </p:spTree>
    <p:extLst>
      <p:ext uri="{BB962C8B-B14F-4D97-AF65-F5344CB8AC3E}">
        <p14:creationId xmlns:p14="http://schemas.microsoft.com/office/powerpoint/2010/main" val="1691473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167A9-C476-627F-2C18-C8D6F25F1035}"/>
              </a:ext>
            </a:extLst>
          </p:cNvPr>
          <p:cNvSpPr>
            <a:spLocks noGrp="1"/>
          </p:cNvSpPr>
          <p:nvPr>
            <p:ph type="title"/>
          </p:nvPr>
        </p:nvSpPr>
        <p:spPr>
          <a:xfrm>
            <a:off x="581192" y="702156"/>
            <a:ext cx="11029616" cy="1013800"/>
          </a:xfrm>
        </p:spPr>
        <p:txBody>
          <a:bodyPr anchor="b">
            <a:normAutofit/>
          </a:bodyPr>
          <a:lstStyle/>
          <a:p>
            <a:r>
              <a:rPr lang="en-US" dirty="0"/>
              <a:t>Locate directories and files</a:t>
            </a:r>
          </a:p>
        </p:txBody>
      </p:sp>
      <p:pic>
        <p:nvPicPr>
          <p:cNvPr id="4" name="Picture Placeholder 3">
            <a:extLst>
              <a:ext uri="{FF2B5EF4-FFF2-40B4-BE49-F238E27FC236}">
                <a16:creationId xmlns:a16="http://schemas.microsoft.com/office/drawing/2014/main" id="{4DDD4734-8EA1-547C-45DF-054C9651A1BA}"/>
              </a:ext>
            </a:extLst>
          </p:cNvPr>
          <p:cNvPicPr>
            <a:picLocks noChangeAspect="1"/>
          </p:cNvPicPr>
          <p:nvPr/>
        </p:nvPicPr>
        <p:blipFill>
          <a:blip r:embed="rId2"/>
          <a:srcRect t="1173" b="1173"/>
          <a:stretch/>
        </p:blipFill>
        <p:spPr>
          <a:xfrm>
            <a:off x="3395878" y="2180496"/>
            <a:ext cx="5400242" cy="3678303"/>
          </a:xfrm>
          <a:prstGeom prst="rect">
            <a:avLst/>
          </a:prstGeom>
          <a:noFill/>
        </p:spPr>
      </p:pic>
    </p:spTree>
    <p:extLst>
      <p:ext uri="{BB962C8B-B14F-4D97-AF65-F5344CB8AC3E}">
        <p14:creationId xmlns:p14="http://schemas.microsoft.com/office/powerpoint/2010/main" val="3395398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CACCA-02AE-8225-AEC8-BF7F2BCC9C4F}"/>
              </a:ext>
            </a:extLst>
          </p:cNvPr>
          <p:cNvSpPr>
            <a:spLocks noGrp="1"/>
          </p:cNvSpPr>
          <p:nvPr>
            <p:ph type="title"/>
          </p:nvPr>
        </p:nvSpPr>
        <p:spPr>
          <a:xfrm>
            <a:off x="581192" y="5262296"/>
            <a:ext cx="4909445" cy="689514"/>
          </a:xfrm>
        </p:spPr>
        <p:txBody>
          <a:bodyPr anchor="ctr">
            <a:normAutofit/>
          </a:bodyPr>
          <a:lstStyle/>
          <a:p>
            <a:r>
              <a:rPr lang="en-US" dirty="0"/>
              <a:t>Linux shell scripts</a:t>
            </a:r>
          </a:p>
        </p:txBody>
      </p:sp>
      <p:pic>
        <p:nvPicPr>
          <p:cNvPr id="5" name="Picture 4" descr="3D abstract blue and gold cube illustration">
            <a:extLst>
              <a:ext uri="{FF2B5EF4-FFF2-40B4-BE49-F238E27FC236}">
                <a16:creationId xmlns:a16="http://schemas.microsoft.com/office/drawing/2014/main" id="{5B0C4114-E934-993D-1734-3551A9A5AAAA}"/>
              </a:ext>
            </a:extLst>
          </p:cNvPr>
          <p:cNvPicPr>
            <a:picLocks noChangeAspect="1"/>
          </p:cNvPicPr>
          <p:nvPr/>
        </p:nvPicPr>
        <p:blipFill rotWithShape="1">
          <a:blip r:embed="rId2"/>
          <a:srcRect t="12900" b="25043"/>
          <a:stretch/>
        </p:blipFill>
        <p:spPr>
          <a:xfrm>
            <a:off x="447816" y="601200"/>
            <a:ext cx="11292840" cy="4204800"/>
          </a:xfrm>
          <a:prstGeom prst="rect">
            <a:avLst/>
          </a:prstGeom>
          <a:noFill/>
        </p:spPr>
      </p:pic>
      <p:sp>
        <p:nvSpPr>
          <p:cNvPr id="9" name="Text Placeholder 3">
            <a:extLst>
              <a:ext uri="{FF2B5EF4-FFF2-40B4-BE49-F238E27FC236}">
                <a16:creationId xmlns:a16="http://schemas.microsoft.com/office/drawing/2014/main" id="{9BD02679-7652-0267-BA0D-12753C3B23F8}"/>
              </a:ext>
            </a:extLst>
          </p:cNvPr>
          <p:cNvSpPr>
            <a:spLocks noGrp="1"/>
          </p:cNvSpPr>
          <p:nvPr>
            <p:ph type="body" sz="half" idx="2"/>
          </p:nvPr>
        </p:nvSpPr>
        <p:spPr>
          <a:xfrm>
            <a:off x="5740823" y="5262296"/>
            <a:ext cx="5869987" cy="689515"/>
          </a:xfrm>
        </p:spPr>
        <p:txBody>
          <a:bodyPr/>
          <a:lstStyle/>
          <a:p>
            <a:endParaRPr lang="en-US"/>
          </a:p>
        </p:txBody>
      </p:sp>
    </p:spTree>
    <p:extLst>
      <p:ext uri="{BB962C8B-B14F-4D97-AF65-F5344CB8AC3E}">
        <p14:creationId xmlns:p14="http://schemas.microsoft.com/office/powerpoint/2010/main" val="526234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F68CE-E7A6-FBBD-1B60-C0F85CB82AB9}"/>
              </a:ext>
            </a:extLst>
          </p:cNvPr>
          <p:cNvSpPr>
            <a:spLocks noGrp="1"/>
          </p:cNvSpPr>
          <p:nvPr>
            <p:ph type="title"/>
          </p:nvPr>
        </p:nvSpPr>
        <p:spPr/>
        <p:txBody>
          <a:bodyPr/>
          <a:lstStyle/>
          <a:p>
            <a:r>
              <a:rPr lang="en-US" dirty="0"/>
              <a:t>Create a shell script</a:t>
            </a:r>
          </a:p>
        </p:txBody>
      </p:sp>
      <p:sp>
        <p:nvSpPr>
          <p:cNvPr id="3" name="Content Placeholder 2">
            <a:extLst>
              <a:ext uri="{FF2B5EF4-FFF2-40B4-BE49-F238E27FC236}">
                <a16:creationId xmlns:a16="http://schemas.microsoft.com/office/drawing/2014/main" id="{1448B05C-DBE1-31D4-6320-82A5F2D3556A}"/>
              </a:ext>
            </a:extLst>
          </p:cNvPr>
          <p:cNvSpPr>
            <a:spLocks noGrp="1"/>
          </p:cNvSpPr>
          <p:nvPr>
            <p:ph idx="1"/>
          </p:nvPr>
        </p:nvSpPr>
        <p:spPr/>
        <p:txBody>
          <a:bodyPr>
            <a:normAutofit fontScale="92500" lnSpcReduction="10000"/>
          </a:bodyPr>
          <a:lstStyle/>
          <a:p>
            <a:r>
              <a:rPr lang="en-US" sz="1600" dirty="0"/>
              <a:t>1. What are the file permissions of the script?</a:t>
            </a:r>
          </a:p>
          <a:p>
            <a:r>
              <a:rPr lang="en-US" sz="1600" dirty="0"/>
              <a:t>Answer here: Read and Write for owner and group. Read for everyone else.</a:t>
            </a:r>
          </a:p>
          <a:p>
            <a:endParaRPr lang="en-US" sz="1600" dirty="0"/>
          </a:p>
          <a:p>
            <a:r>
              <a:rPr lang="en-US" sz="1600" dirty="0"/>
              <a:t>2. What’s the name of the user-defined variable in the script?</a:t>
            </a:r>
          </a:p>
          <a:p>
            <a:r>
              <a:rPr lang="en-US" sz="1600" dirty="0"/>
              <a:t>Answer here: text</a:t>
            </a:r>
          </a:p>
          <a:p>
            <a:endParaRPr lang="en-US" sz="1600" dirty="0"/>
          </a:p>
          <a:p>
            <a:r>
              <a:rPr lang="en-US" sz="1600" dirty="0"/>
              <a:t>3. Which redirection meta-character is used in the script? What does it do?</a:t>
            </a:r>
          </a:p>
          <a:p>
            <a:r>
              <a:rPr lang="en-US" sz="1600" dirty="0"/>
              <a:t>Answer here: &gt;&gt; -- Redirects to the file and appends it.</a:t>
            </a:r>
          </a:p>
          <a:p>
            <a:pPr marL="0" indent="0">
              <a:buNone/>
            </a:pPr>
            <a:endParaRPr lang="en-US" sz="1600" dirty="0"/>
          </a:p>
          <a:p>
            <a:r>
              <a:rPr lang="en-US" sz="1600" dirty="0"/>
              <a:t>References:</a:t>
            </a:r>
          </a:p>
          <a:p>
            <a:r>
              <a:rPr lang="en-US" sz="1600" dirty="0"/>
              <a:t>1. Recorded video</a:t>
            </a:r>
          </a:p>
        </p:txBody>
      </p:sp>
    </p:spTree>
    <p:extLst>
      <p:ext uri="{BB962C8B-B14F-4D97-AF65-F5344CB8AC3E}">
        <p14:creationId xmlns:p14="http://schemas.microsoft.com/office/powerpoint/2010/main" val="2436928361"/>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2.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53</TotalTime>
  <Words>917</Words>
  <Application>Microsoft Office PowerPoint</Application>
  <PresentationFormat>Widescreen</PresentationFormat>
  <Paragraphs>125</Paragraphs>
  <Slides>29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Calibri</vt:lpstr>
      <vt:lpstr>Gill Sans MT</vt:lpstr>
      <vt:lpstr>Wingdings 2</vt:lpstr>
      <vt:lpstr>Custom</vt:lpstr>
      <vt:lpstr>PHYS204 Final Course project</vt:lpstr>
      <vt:lpstr>Introduction</vt:lpstr>
      <vt:lpstr>Linux filesystem hierarchy</vt:lpstr>
      <vt:lpstr>Navigate the linux filesystem tree</vt:lpstr>
      <vt:lpstr>Create directories and files</vt:lpstr>
      <vt:lpstr>Copy and remove directories and files</vt:lpstr>
      <vt:lpstr>Locate directories and files</vt:lpstr>
      <vt:lpstr>Linux shell scripts</vt:lpstr>
      <vt:lpstr>Create a shell script</vt:lpstr>
      <vt:lpstr>Change script file permissions</vt:lpstr>
      <vt:lpstr>Set the path variable</vt:lpstr>
      <vt:lpstr>Make the path variable permanent</vt:lpstr>
      <vt:lpstr>User and group management</vt:lpstr>
      <vt:lpstr>Add users and groups in cli</vt:lpstr>
      <vt:lpstr>Test user and group settings</vt:lpstr>
      <vt:lpstr>Add users in gui</vt:lpstr>
      <vt:lpstr>Remove users and groups</vt:lpstr>
      <vt:lpstr>Network configuration</vt:lpstr>
      <vt:lpstr>Discover host ip configurations</vt:lpstr>
      <vt:lpstr>Manage network interfaces</vt:lpstr>
      <vt:lpstr>Use network utilities</vt:lpstr>
      <vt:lpstr>System performance monitoring</vt:lpstr>
      <vt:lpstr>Monitor linux processes</vt:lpstr>
      <vt:lpstr>Monitor user activities</vt:lpstr>
      <vt:lpstr>Monitor network bandwidth usage</vt:lpstr>
      <vt:lpstr>Challenges/lessons learned</vt:lpstr>
      <vt:lpstr>Career skills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CEIS106 Course project</dc:title>
  <dc:creator>Harrison Olvera</dc:creator>
  <cp:lastModifiedBy>Harrison Olvera</cp:lastModifiedBy>
  <cp:revision>1</cp:revision>
  <dcterms:created xsi:type="dcterms:W3CDTF">2023-08-26T19:04:03Z</dcterms:created>
  <dcterms:modified xsi:type="dcterms:W3CDTF">2024-04-20T18:44:43Z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