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abin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C588E869-558E-4B07-8E40-D0E13276B364}">
  <a:tblStyle styleId="{C588E869-558E-4B07-8E40-D0E13276B364}" styleName="Table_0"/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bin-bold.fntdata"/><Relationship Id="rId14" Type="http://schemas.openxmlformats.org/officeDocument/2006/relationships/font" Target="fonts/Cabin-regular.fntdata"/><Relationship Id="rId17" Type="http://schemas.openxmlformats.org/officeDocument/2006/relationships/font" Target="fonts/Cabin-boldItalic.fntdata"/><Relationship Id="rId16" Type="http://schemas.openxmlformats.org/officeDocument/2006/relationships/font" Target="fonts/Cab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6533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581191" y="1020430"/>
            <a:ext cx="10993549" cy="1475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81193" y="2495444"/>
            <a:ext cx="10993545" cy="59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ctr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ctr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7605950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13067" y="3166023"/>
            <a:ext cx="3529794" cy="270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40285" y="61440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 rot="5400000">
            <a:off x="4334602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8839200" y="599725"/>
            <a:ext cx="2906817" cy="5816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type="title"/>
          </p:nvPr>
        </p:nvSpPr>
        <p:spPr>
          <a:xfrm rot="5400000">
            <a:off x="7249746" y="2265180"/>
            <a:ext cx="5183073" cy="20041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" type="body"/>
          </p:nvPr>
        </p:nvSpPr>
        <p:spPr>
          <a:xfrm rot="5400000">
            <a:off x="2131526" y="-680876"/>
            <a:ext cx="5183073" cy="78962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8993672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774922" y="5951810"/>
            <a:ext cx="7896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10446614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440285" y="614406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581191" y="2180496"/>
            <a:ext cx="1102961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12663" y="4869623"/>
            <a:ext cx="1891272" cy="144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- überschrif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447816" y="5141973"/>
            <a:ext cx="11290859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581193" y="3043909"/>
            <a:ext cx="11029614" cy="14975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36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581191" y="4541417"/>
            <a:ext cx="11029614" cy="6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45981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581193" y="2228002"/>
            <a:ext cx="542238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6188417" y="2228002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45981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type="title"/>
          </p:nvPr>
        </p:nvSpPr>
        <p:spPr>
          <a:xfrm>
            <a:off x="5811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887219" y="2250891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581193" y="2926051"/>
            <a:ext cx="5393100" cy="2934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6523735" y="2250891"/>
            <a:ext cx="5087072" cy="5533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22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1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6217708" y="2926051"/>
            <a:ext cx="5393100" cy="2934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440683" y="606554"/>
            <a:ext cx="11300035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575893" y="729658"/>
            <a:ext cx="11029616" cy="9883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Überschrif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>
            <a:off x="447816" y="5141973"/>
            <a:ext cx="11298199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581191" y="5262296"/>
            <a:ext cx="4909444" cy="689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E4E4E4"/>
              </a:buClr>
              <a:buFont typeface="Cabin"/>
              <a:buNone/>
              <a:defRPr b="0" i="0" sz="20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189160" lvl="0" marL="306000" marR="0" rtl="0" algn="l">
              <a:spcBef>
                <a:spcPts val="40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07344" lvl="1" marL="630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84228" lvl="2" marL="90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56911" lvl="3" marL="1242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61311" lvl="4" marL="1602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54511" lvl="5" marL="1899999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49711" lvl="6" marL="22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57611" lvl="7" marL="25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52811" lvl="8" marL="28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5740823" y="5262296"/>
            <a:ext cx="5869986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1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2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1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rgbClr val="E4E4E4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581193" y="4693389"/>
            <a:ext cx="11029616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Cabin"/>
              <a:buNone/>
              <a:defRPr b="0" i="0" sz="2400" u="none" cap="none" strike="noStrike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Shape 75"/>
          <p:cNvSpPr/>
          <p:nvPr>
            <p:ph idx="2" type="pic"/>
          </p:nvPr>
        </p:nvSpPr>
        <p:spPr>
          <a:xfrm>
            <a:off x="447816" y="599725"/>
            <a:ext cx="11290858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581191" y="5260126"/>
            <a:ext cx="11029616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10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accent2"/>
              </a:buClr>
              <a:buFont typeface="Noto Sans Symbols"/>
              <a:buNone/>
              <a:defRPr b="0" i="0" sz="9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581191" y="705124"/>
            <a:ext cx="11029616" cy="118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bin"/>
              <a:buNone/>
              <a:defRPr b="0" i="0" sz="2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581191" y="2336002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00844" lvl="0" marL="306000" marR="0" rtl="0" algn="l">
              <a:spcBef>
                <a:spcPts val="360"/>
              </a:spcBef>
              <a:spcAft>
                <a:spcPts val="600"/>
              </a:spcAft>
              <a:buClr>
                <a:schemeClr val="accent2"/>
              </a:buClr>
              <a:buSzPct val="91999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219028" lvl="1" marL="630000" marR="0" rtl="0" algn="l">
              <a:spcBef>
                <a:spcPts val="32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195912" lvl="2" marL="900000" marR="0" rtl="0" algn="l">
              <a:spcBef>
                <a:spcPts val="28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168596" lvl="3" marL="124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172996" lvl="4" marL="1602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166195" lvl="5" marL="1899999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161395" lvl="6" marL="22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169295" lvl="7" marL="25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164495" lvl="8" marL="2800000" marR="0" rtl="0" algn="l">
              <a:spcBef>
                <a:spcPts val="24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7605950" y="5956137"/>
            <a:ext cx="2844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581191" y="595181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10558300" y="5956137"/>
            <a:ext cx="1052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de-CH" sz="900" u="none" cap="none" strike="noStrike">
                <a:solidFill>
                  <a:schemeClr val="accent2"/>
                </a:solidFill>
                <a:latin typeface="Cabin"/>
                <a:ea typeface="Cabin"/>
                <a:cs typeface="Cabin"/>
                <a:sym typeface="Cabin"/>
              </a:rPr>
              <a:t>‹#›</a:t>
            </a:fld>
          </a:p>
        </p:txBody>
      </p:sp>
      <p:sp>
        <p:nvSpPr>
          <p:cNvPr id="11" name="Shape 11"/>
          <p:cNvSpPr/>
          <p:nvPr/>
        </p:nvSpPr>
        <p:spPr>
          <a:xfrm>
            <a:off x="446533" y="457200"/>
            <a:ext cx="3703319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042146" y="453643"/>
            <a:ext cx="3703319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4241830" y="457200"/>
            <a:ext cx="3703319" cy="914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581191" y="1020430"/>
            <a:ext cx="10993549" cy="1475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de-CH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WILLKOMMEN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Cabin"/>
              <a:buNone/>
            </a:pPr>
            <a:r>
              <a:rPr b="0" i="0" lang="de-CH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AUFTRAG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581191" y="2180496"/>
            <a:ext cx="1102961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de-CH">
                <a:solidFill>
                  <a:schemeClr val="dk1"/>
                </a:solidFill>
              </a:rPr>
              <a:t>Funktionierende Datenbank für Onlineshop</a:t>
            </a:r>
          </a:p>
          <a:p>
            <a:pPr indent="-3429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de-CH">
                <a:solidFill>
                  <a:schemeClr val="dk1"/>
                </a:solidFill>
              </a:rPr>
              <a:t>Ein ERM/ERD muss dabei sein</a:t>
            </a:r>
          </a:p>
          <a:p>
            <a:pPr indent="-3429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de-CH">
                <a:solidFill>
                  <a:schemeClr val="dk1"/>
                </a:solidFill>
              </a:rPr>
              <a:t>Eine hierarchische Darstellung mit mind. 3 Ebenen</a:t>
            </a:r>
          </a:p>
          <a:p>
            <a:pPr indent="-3429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de-CH">
                <a:solidFill>
                  <a:schemeClr val="dk1"/>
                </a:solidFill>
              </a:rPr>
              <a:t>Kunden müssen sich vor dem Kauf registrieren können </a:t>
            </a:r>
          </a:p>
          <a:p>
            <a:pPr indent="-3429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bin"/>
            </a:pPr>
            <a:r>
              <a:rPr lang="de-CH">
                <a:solidFill>
                  <a:schemeClr val="dk1"/>
                </a:solidFill>
              </a:rPr>
              <a:t>Artikel können von Kunden bewertet werden</a:t>
            </a:r>
          </a:p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581191" y="702156"/>
            <a:ext cx="11029616" cy="1013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de-CH" sz="4000">
                <a:solidFill>
                  <a:srgbClr val="000000"/>
                </a:solidFill>
              </a:rPr>
              <a:t>AUFTEILUNG DER AUFGABEN</a:t>
            </a:r>
          </a:p>
        </p:txBody>
      </p:sp>
      <p:graphicFrame>
        <p:nvGraphicFramePr>
          <p:cNvPr id="110" name="Shape 110"/>
          <p:cNvGraphicFramePr/>
          <p:nvPr/>
        </p:nvGraphicFramePr>
        <p:xfrm>
          <a:off x="581200" y="218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{C588E869-558E-4B07-8E40-D0E13276B364}</a:tableStyleId>
              </a:tblPr>
              <a:tblGrid>
                <a:gridCol w="2943225"/>
                <a:gridCol w="2943225"/>
              </a:tblGrid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Aufgabe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Gemacht von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</a:t>
                      </a:r>
                    </a:p>
                  </a:txBody>
                  <a:tcPr marT="91425" marB="91425" marR="91425" marL="91425"/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ERM / ERD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Metzger &amp; Gjikokaj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</a:t>
                      </a:r>
                    </a:p>
                  </a:txBody>
                  <a:tcPr marT="91425" marB="91425" marR="91425" marL="91425"/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Dokumentation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Wermelinger &amp; Gjikokaj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</a:t>
                      </a:r>
                    </a:p>
                  </a:txBody>
                  <a:tcPr marT="91425" marB="91425" marR="91425" marL="91425"/>
                </a:tc>
              </a:tr>
              <a:tr h="4667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PowerPoint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Wermelinger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</a:t>
                      </a:r>
                    </a:p>
                  </a:txBody>
                  <a:tcPr marT="91425" marB="91425" marR="91425" marL="91425"/>
                </a:tc>
              </a:tr>
              <a:tr h="4572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SQL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200">
                          <a:latin typeface="Cabin"/>
                          <a:ea typeface="Cabin"/>
                          <a:cs typeface="Cabin"/>
                          <a:sym typeface="Cabin"/>
                        </a:rPr>
                        <a:t>Campiotti &amp; Metzger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100">
                          <a:latin typeface="Cabin"/>
                          <a:ea typeface="Cabin"/>
                          <a:cs typeface="Cabin"/>
                          <a:sym typeface="Cabin"/>
                        </a:rPr>
                        <a:t>		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de-CH" sz="4000">
                <a:solidFill>
                  <a:srgbClr val="000000"/>
                </a:solidFill>
              </a:rPr>
              <a:t>AUFBAU DER DATENBANK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81191" y="2180496"/>
            <a:ext cx="11029614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de-CH" sz="4000">
                <a:solidFill>
                  <a:schemeClr val="dk1"/>
                </a:solidFill>
              </a:rPr>
              <a:t>TESTFÄLLE</a:t>
            </a:r>
          </a:p>
        </p:txBody>
      </p:sp>
      <p:graphicFrame>
        <p:nvGraphicFramePr>
          <p:cNvPr id="122" name="Shape 122"/>
          <p:cNvGraphicFramePr/>
          <p:nvPr/>
        </p:nvGraphicFramePr>
        <p:xfrm>
          <a:off x="581200" y="2101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{C588E869-558E-4B07-8E40-D0E13276B364}</a:tableStyleId>
              </a:tblPr>
              <a:tblGrid>
                <a:gridCol w="1428750"/>
                <a:gridCol w="1351525"/>
                <a:gridCol w="1399800"/>
                <a:gridCol w="1283925"/>
              </a:tblGrid>
              <a:tr h="7027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Testfälle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Was wird 			getestet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Ziel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05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Testfall 1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Eine 			Erfolgreiche Bearbeitung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05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Testfall 2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Insert into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Erfolgreiches 			Einfügen von Daten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905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Testfall 3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Delete from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	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Erfolgreiches 			Löschen von Daten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de-CH" sz="1000"/>
                        <a:t>		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de-CH" sz="4000">
                <a:solidFill>
                  <a:schemeClr val="dk1"/>
                </a:solidFill>
              </a:rPr>
              <a:t>VORTEILE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581191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/>
              <a:t>Vielseitig verwendbar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/>
              <a:t>Vereinfachte Benutzung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/>
              <a:t>Hohe Effizienz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/>
              <a:t>übersichtliche Darstellung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/>
              <a:t>Simpel im Vordergrund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abin"/>
              <a:buNone/>
            </a:pPr>
            <a:r>
              <a:rPr lang="de-CH" sz="4000">
                <a:solidFill>
                  <a:schemeClr val="dk1"/>
                </a:solidFill>
              </a:rPr>
              <a:t>WIESO UNSER PRODUKT?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581191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/>
              <a:t>Zuverlässig</a:t>
            </a:r>
          </a:p>
          <a:p>
            <a:pPr indent="-2286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/>
              <a:t>Benutzerfreundlich</a:t>
            </a:r>
          </a:p>
          <a:p>
            <a:pPr indent="-2286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/>
              <a:t>Leicht editierbar</a:t>
            </a:r>
          </a:p>
          <a:p>
            <a:pPr indent="-228600" lvl="0" marL="457200" marR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de-CH"/>
              <a:t>Fehler sind ausgeschlossen</a:t>
            </a:r>
          </a:p>
          <a:p>
            <a:pPr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581191" y="702156"/>
            <a:ext cx="11029500" cy="1013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CH" sz="4000">
                <a:solidFill>
                  <a:schemeClr val="dk1"/>
                </a:solidFill>
              </a:rPr>
              <a:t>FRAGEN? 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700" y="2332731"/>
            <a:ext cx="32385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e">
  <a:themeElements>
    <a:clrScheme name="Graustuf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