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480" r:id="rId2"/>
    <p:sldId id="518" r:id="rId3"/>
    <p:sldId id="317" r:id="rId4"/>
    <p:sldId id="438" r:id="rId5"/>
    <p:sldId id="482" r:id="rId6"/>
    <p:sldId id="446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500" r:id="rId19"/>
    <p:sldId id="499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10" r:id="rId29"/>
    <p:sldId id="511" r:id="rId30"/>
    <p:sldId id="512" r:id="rId31"/>
    <p:sldId id="477" r:id="rId32"/>
    <p:sldId id="513" r:id="rId33"/>
    <p:sldId id="514" r:id="rId34"/>
    <p:sldId id="515" r:id="rId35"/>
    <p:sldId id="516" r:id="rId36"/>
    <p:sldId id="517" r:id="rId37"/>
    <p:sldId id="521" r:id="rId38"/>
    <p:sldId id="522" r:id="rId39"/>
    <p:sldId id="523" r:id="rId40"/>
    <p:sldId id="519" r:id="rId41"/>
    <p:sldId id="52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uganti Venkata Ramana Murthy (EEE)" initials="OVRM(" lastIdx="1" clrIdx="0">
    <p:extLst>
      <p:ext uri="{19B8F6BF-5375-455C-9EA6-DF929625EA0E}">
        <p15:presenceInfo xmlns:p15="http://schemas.microsoft.com/office/powerpoint/2012/main" userId="Oruganti Venkata Ramana Murthy (EE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>
      <p:cViewPr varScale="1">
        <p:scale>
          <a:sx n="66" d="100"/>
          <a:sy n="66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635B1-8450-4877-A09F-E97F2A1C3D61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88114-D8E1-4094-AA5C-10DF3764AA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1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88114-D8E1-4094-AA5C-10DF3764AAE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29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F4DB-FC9F-4982-8AD7-03AAB605F78B}" type="datetime1">
              <a:rPr lang="en-AU" smtClean="0"/>
              <a:t>20/11/2022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BD43-E712-45ED-BDFB-0B599E78C364}" type="datetime1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E4A-B8CB-468E-A2A3-B4B0B68A7898}" type="datetime1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49CE-E155-477D-8105-88614B66DC9A}" type="datetime1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CD62-5064-4ED6-9280-D9E8BE225715}" type="datetime1">
              <a:rPr lang="en-AU" smtClean="0"/>
              <a:t>20/11/2022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93D0-80D2-4502-B897-960990FA7931}" type="datetime1">
              <a:rPr lang="en-AU" smtClean="0"/>
              <a:t>20/11/2022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E74-AFC4-4D94-9CC0-143CC99827C8}" type="datetime1">
              <a:rPr lang="en-AU" smtClean="0"/>
              <a:t>20/11/2022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DC8A-38DC-479E-8D1D-149918AE4C7B}" type="datetime1">
              <a:rPr lang="en-AU" smtClean="0"/>
              <a:t>20/11/2022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70FE-B6AB-4896-80AB-B2BCD29328CB}" type="datetime1">
              <a:rPr lang="en-AU" smtClean="0"/>
              <a:t>20/11/2022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E49B-753E-4F92-B25B-5E6ABD00738A}" type="datetime1">
              <a:rPr lang="en-AU" smtClean="0"/>
              <a:t>20/11/2022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49EA-1E6B-4F73-8E4F-0F77DF558B1F}" type="datetime1">
              <a:rPr lang="en-AU" smtClean="0"/>
              <a:t>20/11/2022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F8D765-93C9-4F2E-BF8D-E8FAB1C60CB7}" type="datetime1">
              <a:rPr lang="en-AU" smtClean="0"/>
              <a:t>20/11/2022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6FAF37D-EBC2-4BA4-A38F-5BDBB1D0CF5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principal-component-analysispca/" TargetMode="External"/><Relationship Id="rId2" Type="http://schemas.openxmlformats.org/officeDocument/2006/relationships/hyperlink" Target="https://www.kaggle.com/datasets/aasheesh200/framingham-heart-study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guide/en/elasticsearch/reference/current/coerce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mq0485r2WlABTFt6FzbX85SF2COhHe4w#scrollTo=Uu61gVSazlNK" TargetMode="External"/><Relationship Id="rId2" Type="http://schemas.openxmlformats.org/officeDocument/2006/relationships/hyperlink" Target="https://colab.research.google.com/drive/1LQE3ZlfJMKcVebWDTYiN2gSTh9R_c3vy#scrollTo=rn2cTWr-j_x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APUqgwjLrax2i9cOLqrIHnJM_8NiDZ4h#scrollTo=NHpdMRJbp8L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1526927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Heart Disease Prediction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 No. 6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28662" y="3501008"/>
            <a:ext cx="7286676" cy="1223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Achanta Sai Krishna – CB.EN.U4ELC20004</a:t>
            </a:r>
          </a:p>
          <a:p>
            <a:pPr algn="l"/>
            <a:r>
              <a:rPr lang="en-A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Kuralanbu S              – CB.EN.U4ELC20033</a:t>
            </a:r>
          </a:p>
          <a:p>
            <a:pPr algn="l"/>
            <a:r>
              <a:rPr lang="en-A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Vimal Dharshan N    – CB.EN.U4ELC20081</a:t>
            </a:r>
            <a:endParaRPr lang="en-AU" sz="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AU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33F43-AF0F-4F08-9F4F-753264D73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44" y="4707396"/>
            <a:ext cx="3779912" cy="18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E01D0-900C-E66A-9304-B79B928F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10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8702E7-BA64-201F-39B9-06E29862E5C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22" y="476672"/>
            <a:ext cx="7287156" cy="5902597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648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8BF2B2-1F71-4CF1-B5B8-EB1DC579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11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F221DD-A619-6423-7E66-057B87C3EFB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" t="620" r="1010"/>
          <a:stretch/>
        </p:blipFill>
        <p:spPr>
          <a:xfrm>
            <a:off x="971600" y="44624"/>
            <a:ext cx="6984776" cy="430045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11174-BEBA-65C0-8D58-12E700901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363833"/>
            <a:ext cx="561662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4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9C6B1-D6B0-DADC-30AC-5BC84868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12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5F4E33-8C1E-272B-2323-C9DA81445C0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60" y="427279"/>
            <a:ext cx="7033679" cy="6011621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774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64C212-78B6-7E6D-AB60-75B6BCB6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13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8C5409-1B2B-80E9-A8B6-0E592124C0E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6652"/>
            <a:ext cx="6912768" cy="6264696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7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09D41-1644-B206-FED1-FCC02F70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14</a:t>
            </a:fld>
            <a:endParaRPr lang="en-AU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80BF359-5FBE-AC5E-4D90-531CD448E77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6" y="89648"/>
            <a:ext cx="5904380" cy="355537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AFF209-DCF4-97F4-3AD9-CA1C9730C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62" y="3645023"/>
            <a:ext cx="6192688" cy="30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4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FF2D-6D0E-5038-EEDF-121A885A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0500"/>
            <a:ext cx="2793504" cy="652934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37BAB2-854F-45CE-0F93-E74FE7B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15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F6A5CD-523A-8304-0E19-00B16ECFCE7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1" b="1313"/>
          <a:stretch/>
        </p:blipFill>
        <p:spPr>
          <a:xfrm>
            <a:off x="1421650" y="2134716"/>
            <a:ext cx="6300700" cy="4606652"/>
          </a:xfr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03C69-BF04-0DA8-A87E-4F9B5063EB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5429"/>
          <a:stretch/>
        </p:blipFill>
        <p:spPr>
          <a:xfrm>
            <a:off x="1421650" y="764705"/>
            <a:ext cx="6300700" cy="12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8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B1D51-1238-CE7F-7E65-58984AB2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16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F5BA40-A9E0-34CB-3018-33A4879E7B9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6" y="1124744"/>
            <a:ext cx="8000447" cy="4624536"/>
          </a:xfr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934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A614C4-D0E7-A129-29AA-D2F23CC6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17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9A8413-54FA-3EBD-1EC8-995DBBEA48F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0242"/>
            <a:ext cx="6480720" cy="631510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765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0734A-E791-4B9B-E695-6EDBCA88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18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E458CA-684A-1861-5213-3BF1E0304D5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36" y="87756"/>
            <a:ext cx="6097527" cy="4637388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97E1B9E-B277-7454-D5AD-F4521FFAA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" t="4247" r="16489" b="6563"/>
          <a:stretch/>
        </p:blipFill>
        <p:spPr>
          <a:xfrm>
            <a:off x="3635896" y="4293096"/>
            <a:ext cx="5217784" cy="24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1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8ABE3-27B5-EA0D-738E-BD789E30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19</a:t>
            </a:fld>
            <a:endParaRPr lang="en-A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0BBC75-55EF-33C1-0D4F-1BBAA159675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6" y="764704"/>
            <a:ext cx="8479888" cy="532859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545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43B1-385E-D620-DC4F-920A8B2A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79" y="0"/>
            <a:ext cx="7772400" cy="1143000"/>
          </a:xfrm>
        </p:spPr>
        <p:txBody>
          <a:bodyPr/>
          <a:lstStyle/>
          <a:p>
            <a:r>
              <a:rPr lang="en-US" dirty="0"/>
              <a:t>CA1 Summary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A523A2-6C73-F6A8-091C-2C6469F1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2DCD2-C757-2EF9-FB86-F65F62E01C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7662" y="1391487"/>
            <a:ext cx="8710034" cy="5135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researched about </a:t>
            </a:r>
            <a:r>
              <a:rPr lang="en-US" dirty="0" err="1"/>
              <a:t>Knn</a:t>
            </a:r>
            <a:r>
              <a:rPr lang="en-US" dirty="0"/>
              <a:t> classifier and Normalization inferred the following: </a:t>
            </a:r>
          </a:p>
          <a:p>
            <a:pPr marL="617220" lvl="1" indent="-342900" algn="just"/>
            <a:r>
              <a:rPr lang="en-US" dirty="0"/>
              <a:t>The Minkowski Distance </a:t>
            </a:r>
            <a:r>
              <a:rPr lang="en-US" b="0" i="0" dirty="0">
                <a:effectLst/>
              </a:rPr>
              <a:t>is a metric in a normed vector space that </a:t>
            </a:r>
            <a:r>
              <a:rPr lang="en-US" dirty="0"/>
              <a:t>uses both Manhattan and Euclidean distance in a generalized form for calculation. </a:t>
            </a:r>
          </a:p>
          <a:p>
            <a:pPr marL="617220" lvl="1" indent="-342900" algn="just"/>
            <a:r>
              <a:rPr lang="en-US" dirty="0"/>
              <a:t>Splitting the dataset into training and testing, where 70% for training and 30% for testing. </a:t>
            </a:r>
          </a:p>
          <a:p>
            <a:pPr marL="617220" lvl="1" indent="-342900" algn="just"/>
            <a:r>
              <a:rPr lang="en-US" dirty="0"/>
              <a:t>Cross Validation(cv): Re-sampling procedure used to evaluate a model. </a:t>
            </a:r>
          </a:p>
          <a:p>
            <a:pPr marL="617220" lvl="1" indent="-342900" algn="just"/>
            <a:r>
              <a:rPr lang="en-US" dirty="0"/>
              <a:t>For various values of K, the accuracy rates change, and the best case was found by plotting all the values. </a:t>
            </a:r>
          </a:p>
          <a:p>
            <a:pPr marL="617220" lvl="1" indent="-342900" algn="just"/>
            <a:r>
              <a:rPr lang="en-US" b="0" i="0" dirty="0">
                <a:effectLst/>
              </a:rPr>
              <a:t>The confusion matrix is </a:t>
            </a:r>
            <a:r>
              <a:rPr lang="en-US" i="0" dirty="0">
                <a:effectLst/>
              </a:rPr>
              <a:t>used to determine the performance of the classification models for a given set of test data. </a:t>
            </a:r>
          </a:p>
          <a:p>
            <a:pPr marL="617220" lvl="1" indent="-342900" algn="just"/>
            <a:r>
              <a:rPr lang="en-US" dirty="0"/>
              <a:t>Normalization is a scaling technique where all the data in the dataset is scaled between a range that is 0 and 1. </a:t>
            </a:r>
          </a:p>
          <a:p>
            <a:pPr marL="617220" lvl="1" indent="-342900" algn="just"/>
            <a:endParaRPr lang="en-US" dirty="0"/>
          </a:p>
          <a:p>
            <a:pPr marL="617220" lvl="1" indent="-342900" algn="just"/>
            <a:endParaRPr lang="en-US" dirty="0"/>
          </a:p>
          <a:p>
            <a:pPr marL="617220" lvl="1" indent="-342900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62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0157CD-607C-E456-697D-A177E00CCD0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r="2704"/>
          <a:stretch/>
        </p:blipFill>
        <p:spPr>
          <a:xfrm>
            <a:off x="539552" y="270848"/>
            <a:ext cx="7992888" cy="631630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3497B-9A4F-1F74-6C2B-CB68A46B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719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810F-01FE-575C-4C83-69975022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90500"/>
            <a:ext cx="2577480" cy="796950"/>
          </a:xfrm>
        </p:spPr>
        <p:txBody>
          <a:bodyPr/>
          <a:lstStyle/>
          <a:p>
            <a:r>
              <a:rPr lang="en-US" dirty="0"/>
              <a:t>Clustering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77D0F7-4109-718C-A1FD-17FBB09BD9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0"/>
          <a:stretch/>
        </p:blipFill>
        <p:spPr>
          <a:xfrm>
            <a:off x="215516" y="2530581"/>
            <a:ext cx="8712968" cy="3994763"/>
          </a:xfrm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F3CD21-634C-5E8E-03C0-AF0ADDB9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21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9C5A90-BD62-C84F-B19F-8C450E3B5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836712"/>
            <a:ext cx="8820472" cy="16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47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EF626-4307-839D-497E-76E57A8B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22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F71974-CA6F-B47C-CE54-AF3CCE7066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8640"/>
            <a:ext cx="7416824" cy="155442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6DA212-57ED-4A23-E38C-854F3A6BA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43064"/>
            <a:ext cx="6120680" cy="46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62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B1BF0-B2E3-782B-6AA7-469B63B3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23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0438C2-230F-EDD7-C9A3-E82686CF75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19869" b="36576"/>
          <a:stretch/>
        </p:blipFill>
        <p:spPr>
          <a:xfrm>
            <a:off x="1156300" y="1124744"/>
            <a:ext cx="6831399" cy="460851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74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196B9-FAE1-B1E9-955F-27B66453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24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C3F903-A4F0-F217-6954-421409A87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305643"/>
            <a:ext cx="7305675" cy="2028825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A16A641-88F2-7E8A-27CB-4D76E469194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1"/>
          <a:stretch/>
        </p:blipFill>
        <p:spPr>
          <a:xfrm>
            <a:off x="2169999" y="2334468"/>
            <a:ext cx="4803999" cy="4019550"/>
          </a:xfrm>
        </p:spPr>
      </p:pic>
    </p:spTree>
    <p:extLst>
      <p:ext uri="{BB962C8B-B14F-4D97-AF65-F5344CB8AC3E}">
        <p14:creationId xmlns:p14="http://schemas.microsoft.com/office/powerpoint/2010/main" val="2094994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A56AB-95B1-6F87-C5E3-F49F5CD5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25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C4193-A478-686D-A023-EA106831333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8064895" cy="147242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64C82-655E-51BB-A505-E9A975AA7C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" r="12676"/>
          <a:stretch/>
        </p:blipFill>
        <p:spPr>
          <a:xfrm>
            <a:off x="2069720" y="1949101"/>
            <a:ext cx="5004557" cy="47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4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065F69-E52C-9D21-9D1C-A254ABE7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26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817BD3-239D-39D1-2B35-AABDCDA19D4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53" b="38962"/>
          <a:stretch/>
        </p:blipFill>
        <p:spPr>
          <a:xfrm>
            <a:off x="738953" y="1241512"/>
            <a:ext cx="7666093" cy="437497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7396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D9F5B-473D-A7E0-C617-F7DA1C21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27</a:t>
            </a:fld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EC73F8-30BB-27E5-BCC8-0A8BDEFF8CA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" r="6553" b="2528"/>
          <a:stretch/>
        </p:blipFill>
        <p:spPr>
          <a:xfrm>
            <a:off x="2229990" y="2708919"/>
            <a:ext cx="4646266" cy="3864792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4DC8F18-8FC0-1F6E-352A-EC5955A094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33"/>
          <a:stretch/>
        </p:blipFill>
        <p:spPr>
          <a:xfrm>
            <a:off x="572543" y="284289"/>
            <a:ext cx="7998913" cy="233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17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254D-5A6D-C835-75F0-8F3287C5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60" y="216664"/>
            <a:ext cx="8435280" cy="584776"/>
          </a:xfrm>
        </p:spPr>
        <p:txBody>
          <a:bodyPr>
            <a:noAutofit/>
          </a:bodyPr>
          <a:lstStyle/>
          <a:p>
            <a:r>
              <a:rPr lang="en-US" sz="3200" dirty="0"/>
              <a:t>PCA: What eigen values did you select and why?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4ABCA-A8A4-17D1-602B-C10503F7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28</a:t>
            </a:fld>
            <a:endParaRPr lang="en-A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2D0BDD-2ACC-64EA-03BA-58FF5D4D01E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1"/>
          <a:stretch/>
        </p:blipFill>
        <p:spPr>
          <a:xfrm>
            <a:off x="343651" y="1089407"/>
            <a:ext cx="7534275" cy="9361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ABE4FD-FF81-59C1-A2BC-D6AE5EC04246}"/>
              </a:ext>
            </a:extLst>
          </p:cNvPr>
          <p:cNvSpPr/>
          <p:nvPr/>
        </p:nvSpPr>
        <p:spPr>
          <a:xfrm>
            <a:off x="4041843" y="833747"/>
            <a:ext cx="3731840" cy="1358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298B01-E0A2-839B-1D81-DC54C0B7397F}"/>
              </a:ext>
            </a:extLst>
          </p:cNvPr>
          <p:cNvSpPr txBox="1"/>
          <p:nvPr/>
        </p:nvSpPr>
        <p:spPr>
          <a:xfrm>
            <a:off x="3947755" y="1177578"/>
            <a:ext cx="234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0.70710678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DE7EA-F805-9295-F917-11CF7D59CBAA}"/>
              </a:ext>
            </a:extLst>
          </p:cNvPr>
          <p:cNvSpPr txBox="1"/>
          <p:nvPr/>
        </p:nvSpPr>
        <p:spPr>
          <a:xfrm>
            <a:off x="3900411" y="1527360"/>
            <a:ext cx="2061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-0.70710678</a:t>
            </a:r>
            <a:endParaRPr lang="en-IN" sz="2400" b="1" dirty="0"/>
          </a:p>
          <a:p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C20F8-54E6-DBA8-F2CD-8EE7AB0975F5}"/>
              </a:ext>
            </a:extLst>
          </p:cNvPr>
          <p:cNvSpPr txBox="1"/>
          <p:nvPr/>
        </p:nvSpPr>
        <p:spPr>
          <a:xfrm>
            <a:off x="5518972" y="1165787"/>
            <a:ext cx="169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0.70710678</a:t>
            </a:r>
            <a:endParaRPr lang="en-IN" sz="2400" b="1" dirty="0"/>
          </a:p>
          <a:p>
            <a:endParaRPr lang="en-IN" sz="2400" b="1" dirty="0"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80ACB5-A2AF-2974-1A18-0419D71DE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51"/>
          <a:stretch/>
        </p:blipFill>
        <p:spPr>
          <a:xfrm>
            <a:off x="6999728" y="1069255"/>
            <a:ext cx="785074" cy="1142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7F4744-DAE4-4A49-25A6-30513585313E}"/>
              </a:ext>
            </a:extLst>
          </p:cNvPr>
          <p:cNvSpPr txBox="1"/>
          <p:nvPr/>
        </p:nvSpPr>
        <p:spPr>
          <a:xfrm>
            <a:off x="5542181" y="1512853"/>
            <a:ext cx="154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0.70710678</a:t>
            </a:r>
            <a:endParaRPr lang="en-IN" sz="2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DA8E94-2867-B8FE-B715-080DA4051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6" t="26824" r="74521" b="32198"/>
          <a:stretch/>
        </p:blipFill>
        <p:spPr>
          <a:xfrm>
            <a:off x="1758512" y="1938285"/>
            <a:ext cx="819970" cy="8401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F067B0-C883-4AD2-CD34-D1728084F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3" t="28026" r="62983" b="29854"/>
          <a:stretch/>
        </p:blipFill>
        <p:spPr>
          <a:xfrm>
            <a:off x="3370569" y="2001314"/>
            <a:ext cx="863793" cy="8983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A851C7-810B-9B95-D54C-C1FB4A8526E7}"/>
              </a:ext>
            </a:extLst>
          </p:cNvPr>
          <p:cNvSpPr txBox="1"/>
          <p:nvPr/>
        </p:nvSpPr>
        <p:spPr>
          <a:xfrm>
            <a:off x="117759" y="2025511"/>
            <a:ext cx="186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Because</a:t>
            </a:r>
            <a:endParaRPr lang="en-IN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B40BA-2831-E562-173F-EC731271639D}"/>
              </a:ext>
            </a:extLst>
          </p:cNvPr>
          <p:cNvSpPr txBox="1"/>
          <p:nvPr/>
        </p:nvSpPr>
        <p:spPr>
          <a:xfrm>
            <a:off x="2495330" y="2009881"/>
            <a:ext cx="169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and</a:t>
            </a:r>
            <a:endParaRPr lang="en-IN" sz="3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E79E11-48BB-A647-F39F-BA4DCD77AF96}"/>
              </a:ext>
            </a:extLst>
          </p:cNvPr>
          <p:cNvSpPr txBox="1"/>
          <p:nvPr/>
        </p:nvSpPr>
        <p:spPr>
          <a:xfrm>
            <a:off x="4189892" y="2020684"/>
            <a:ext cx="381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are orthogonal or</a:t>
            </a:r>
            <a:endParaRPr lang="en-IN" sz="3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05FA6-1001-ED2E-5E06-2B69C6CF2BFA}"/>
              </a:ext>
            </a:extLst>
          </p:cNvPr>
          <p:cNvSpPr txBox="1"/>
          <p:nvPr/>
        </p:nvSpPr>
        <p:spPr>
          <a:xfrm>
            <a:off x="102967" y="2563090"/>
            <a:ext cx="239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orthonormal.</a:t>
            </a:r>
            <a:endParaRPr lang="en-IN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44B6C4-542D-3C39-A77D-EFB7BA4CB7E9}"/>
              </a:ext>
            </a:extLst>
          </p:cNvPr>
          <p:cNvSpPr txBox="1"/>
          <p:nvPr/>
        </p:nvSpPr>
        <p:spPr>
          <a:xfrm>
            <a:off x="159196" y="744803"/>
            <a:ext cx="2664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Eigen Vectors:</a:t>
            </a:r>
            <a:endParaRPr lang="en-IN" sz="32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2A3ADC-2049-3259-5C88-F1EA9CC56388}"/>
              </a:ext>
            </a:extLst>
          </p:cNvPr>
          <p:cNvSpPr txBox="1"/>
          <p:nvPr/>
        </p:nvSpPr>
        <p:spPr>
          <a:xfrm>
            <a:off x="129547" y="3113444"/>
            <a:ext cx="7990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333333"/>
                </a:solidFill>
              </a:rPr>
              <a:t>Orthogonal matrix:</a:t>
            </a:r>
            <a:endParaRPr lang="en-US" sz="2400" b="1" i="0" u="sng" dirty="0">
              <a:solidFill>
                <a:srgbClr val="333333"/>
              </a:solidFill>
              <a:effectLst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The matrix is said to be an orthogonal matrix if the product of a matrix and its transpose gives an identity value.</a:t>
            </a:r>
          </a:p>
          <a:p>
            <a:r>
              <a:rPr lang="en-US" sz="2400" dirty="0">
                <a:solidFill>
                  <a:srgbClr val="333333"/>
                </a:solidFill>
              </a:rPr>
              <a:t>Orthogonal matrix is also known as Orthonormal matrix</a:t>
            </a:r>
            <a:endParaRPr lang="en-IN" sz="2400" dirty="0"/>
          </a:p>
        </p:txBody>
      </p:sp>
      <p:pic>
        <p:nvPicPr>
          <p:cNvPr id="1026" name="Picture 2" descr="Orthogonal Matrix -- from Wolfram MathWorld">
            <a:extLst>
              <a:ext uri="{FF2B5EF4-FFF2-40B4-BE49-F238E27FC236}">
                <a16:creationId xmlns:a16="http://schemas.microsoft.com/office/drawing/2014/main" id="{26EB82EE-362F-B339-3366-0F73D901A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/>
          <a:stretch/>
        </p:blipFill>
        <p:spPr bwMode="auto">
          <a:xfrm>
            <a:off x="6711416" y="3943932"/>
            <a:ext cx="2146771" cy="7297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F3BB7DD-B6C5-3058-EE90-5A3C814F6CEF}"/>
              </a:ext>
            </a:extLst>
          </p:cNvPr>
          <p:cNvSpPr txBox="1"/>
          <p:nvPr/>
        </p:nvSpPr>
        <p:spPr>
          <a:xfrm>
            <a:off x="159196" y="4649160"/>
            <a:ext cx="2664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Eigen Values:</a:t>
            </a:r>
            <a:endParaRPr lang="en-IN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F1A254-5D36-07C7-D28A-B5B1339FC18D}"/>
                  </a:ext>
                </a:extLst>
              </p:cNvPr>
              <p:cNvSpPr txBox="1"/>
              <p:nvPr/>
            </p:nvSpPr>
            <p:spPr>
              <a:xfrm>
                <a:off x="605891" y="5124706"/>
                <a:ext cx="369470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4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IN" sz="4400" baseline="-25000" dirty="0"/>
                  <a:t> 1</a:t>
                </a:r>
                <a:r>
                  <a:rPr lang="en-IN" sz="4400" dirty="0"/>
                  <a:t> = 1.0002405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F1A254-5D36-07C7-D28A-B5B1339F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1" y="5124706"/>
                <a:ext cx="3694707" cy="769441"/>
              </a:xfrm>
              <a:prstGeom prst="rect">
                <a:avLst/>
              </a:prstGeom>
              <a:blipFill>
                <a:blip r:embed="rId4"/>
                <a:stretch>
                  <a:fillRect t="-15079" r="-3465" b="-3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3B5A39-2CE0-154C-FAE5-DF021A79C093}"/>
                  </a:ext>
                </a:extLst>
              </p:cNvPr>
              <p:cNvSpPr txBox="1"/>
              <p:nvPr/>
            </p:nvSpPr>
            <p:spPr>
              <a:xfrm>
                <a:off x="4519844" y="5139276"/>
                <a:ext cx="437361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4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IN" sz="4400" baseline="-25000" dirty="0"/>
                  <a:t> 2</a:t>
                </a:r>
                <a:r>
                  <a:rPr lang="en-IN" sz="4400" dirty="0"/>
                  <a:t> = 1.00023131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3B5A39-2CE0-154C-FAE5-DF021A79C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44" y="5139276"/>
                <a:ext cx="4373611" cy="769441"/>
              </a:xfrm>
              <a:prstGeom prst="rect">
                <a:avLst/>
              </a:prstGeom>
              <a:blipFill>
                <a:blip r:embed="rId5"/>
                <a:stretch>
                  <a:fillRect t="-14286" b="-3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B700EB1-F56F-C2E1-01CD-899F1FD4154A}"/>
                  </a:ext>
                </a:extLst>
              </p:cNvPr>
              <p:cNvSpPr txBox="1"/>
              <p:nvPr/>
            </p:nvSpPr>
            <p:spPr>
              <a:xfrm>
                <a:off x="501280" y="5798704"/>
                <a:ext cx="864272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By comparing the Eigen values, </a:t>
                </a:r>
                <a14:m>
                  <m:oMath xmlns:m="http://schemas.openxmlformats.org/officeDocument/2006/math">
                    <m:r>
                      <a:rPr lang="en-IN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IN" sz="2800" baseline="-25000" dirty="0"/>
                  <a:t> 1</a:t>
                </a:r>
                <a:r>
                  <a:rPr lang="en-IN" sz="2800" dirty="0"/>
                  <a:t> &gt;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IN" sz="2800" baseline="-25000" dirty="0"/>
                  <a:t> 2</a:t>
                </a:r>
                <a:r>
                  <a:rPr lang="en-IN" sz="2800" dirty="0"/>
                  <a:t>, So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IN" sz="2800" baseline="-25000" dirty="0"/>
                  <a:t> 1</a:t>
                </a:r>
                <a:r>
                  <a:rPr lang="en-IN" sz="2800" dirty="0"/>
                  <a:t> is the first vector</a:t>
                </a:r>
              </a:p>
              <a:p>
                <a:r>
                  <a:rPr lang="en-IN" sz="2800" dirty="0"/>
                  <a:t>and </a:t>
                </a:r>
                <a14:m>
                  <m:oMath xmlns:m="http://schemas.openxmlformats.org/officeDocument/2006/math">
                    <m:r>
                      <a:rPr lang="en-IN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IN" sz="2800" baseline="-25000" dirty="0"/>
                  <a:t> 2</a:t>
                </a:r>
                <a:r>
                  <a:rPr lang="en-IN" sz="2800" dirty="0"/>
                  <a:t> is the second vector, finally Eigen vectors matrix is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B700EB1-F56F-C2E1-01CD-899F1FD41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0" y="5798704"/>
                <a:ext cx="8642720" cy="954107"/>
              </a:xfrm>
              <a:prstGeom prst="rect">
                <a:avLst/>
              </a:prstGeom>
              <a:blipFill>
                <a:blip r:embed="rId6"/>
                <a:stretch>
                  <a:fillRect l="-1410" t="-5732" b="-17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693D4092-2C9F-3ADE-235D-62703D3D2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t="26865" r="88881" b="37261"/>
          <a:stretch/>
        </p:blipFill>
        <p:spPr>
          <a:xfrm>
            <a:off x="8100392" y="6215017"/>
            <a:ext cx="45748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39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BAA3-5451-01CB-407B-285DD5BC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96" y="1020316"/>
            <a:ext cx="8784976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PCA: Write inference based on the Sum of upper triangle values of the covariance matrix before and after PCA.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50544-7FDF-D7F8-A15E-AC7CA564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29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4FC6C-3374-0009-C65C-A314CFC489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2564904"/>
            <a:ext cx="7772400" cy="284529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200" dirty="0"/>
              <a:t>Before the Principal Component Analysis, the sum of the upper triangle values of the covariance matrix is positive. 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sz="3200" dirty="0"/>
              <a:t>And after the Principal Component Analysis, the sum of the upper triangle values of the covariance matrix is negative.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98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</a:t>
            </a:fld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2134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Dataset: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https://www.kaggle.com/datasets/aasheesh200/framingham-heart-study-dataset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Reference: </a:t>
            </a:r>
          </a:p>
          <a:p>
            <a:pPr marL="0" indent="0">
              <a:buNone/>
            </a:pPr>
            <a:r>
              <a:rPr lang="en-US" dirty="0"/>
              <a:t>     	</a:t>
            </a:r>
            <a:r>
              <a:rPr lang="en-US" dirty="0">
                <a:hlinkClick r:id="rId3"/>
              </a:rPr>
              <a:t>https://www.geeksforgeeks.org/ml-principal-component-analysispca/</a:t>
            </a:r>
            <a:r>
              <a:rPr lang="en-US" dirty="0"/>
              <a:t>      	</a:t>
            </a:r>
            <a:r>
              <a:rPr lang="en-US" dirty="0">
                <a:hlinkClick r:id="rId4"/>
              </a:rPr>
              <a:t>https://www.elastic.co/guide/en/elasticsearch/reference/current/coerce.html</a:t>
            </a:r>
            <a:r>
              <a:rPr lang="en-IN" b="0" i="0" dirty="0">
                <a:solidFill>
                  <a:srgbClr val="222222"/>
                </a:solidFill>
                <a:effectLst/>
              </a:rPr>
              <a:t> </a:t>
            </a:r>
          </a:p>
          <a:p>
            <a:pPr marL="0" indent="0" algn="ctr">
              <a:buNone/>
            </a:pPr>
            <a:endParaRPr lang="en-IN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96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54A5-8366-F4E5-2FA2-99C8F50E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92" y="286315"/>
            <a:ext cx="841012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PCA: What is the effect of normalization?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79E894-EB6C-F39A-914A-181EE1DE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30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ECBE6-4A5B-981C-4377-E8169F714F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79156" y="1638300"/>
            <a:ext cx="77724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Before the effect of normalization, the covariance matrix and eigenvector matrix print all the dataset’s features, i.e., 16x16 matrix. 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IN" sz="2800" dirty="0"/>
              <a:t>After using the normalization PCA, according to our project, we reduced the features to 2, so the covariance matrix and the eigenvector matrix are printed to a 2x2 matrix. </a:t>
            </a:r>
          </a:p>
        </p:txBody>
      </p:sp>
    </p:spTree>
    <p:extLst>
      <p:ext uri="{BB962C8B-B14F-4D97-AF65-F5344CB8AC3E}">
        <p14:creationId xmlns:p14="http://schemas.microsoft.com/office/powerpoint/2010/main" val="2557887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0349-A11C-404B-B88A-EFF8BCBD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6" y="190500"/>
            <a:ext cx="3009528" cy="724942"/>
          </a:xfrm>
        </p:spPr>
        <p:txBody>
          <a:bodyPr>
            <a:normAutofit fontScale="90000"/>
          </a:bodyPr>
          <a:lstStyle/>
          <a:p>
            <a:r>
              <a:rPr lang="en-US" dirty="0"/>
              <a:t>PCA Inference: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6A2327-893E-46B0-A3CF-727362BD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31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D8B62-5F9E-426D-8DC7-33E4539699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8738" y="915442"/>
            <a:ext cx="8687758" cy="4572000"/>
          </a:xfrm>
        </p:spPr>
        <p:txBody>
          <a:bodyPr/>
          <a:lstStyle/>
          <a:p>
            <a:r>
              <a:rPr lang="en-US" dirty="0"/>
              <a:t>Except  ‘</a:t>
            </a:r>
            <a:r>
              <a:rPr lang="en-US" dirty="0" err="1"/>
              <a:t>totChol</a:t>
            </a:r>
            <a:r>
              <a:rPr lang="en-US" dirty="0"/>
              <a:t>’ feature in our dataset remaining feature’s standard deviation is very low and accepted as good features. </a:t>
            </a:r>
          </a:p>
          <a:p>
            <a:r>
              <a:rPr lang="en-US" dirty="0"/>
              <a:t>The covariance matrix ranges from -1 to 1. </a:t>
            </a:r>
          </a:p>
          <a:p>
            <a:r>
              <a:rPr lang="en-US" dirty="0"/>
              <a:t>Eigen Vector with highest Eigen value is called Principal Component of the data.</a:t>
            </a:r>
          </a:p>
          <a:p>
            <a:r>
              <a:rPr lang="en-US" dirty="0"/>
              <a:t>As the features are increased while calculating the sum of upper triangle of Co-Variances will changes</a:t>
            </a:r>
          </a:p>
          <a:p>
            <a:r>
              <a:rPr lang="en-US" dirty="0"/>
              <a:t>After the standardization the covariance matrix is changed and the sum of the upper triangle matrix is changed to negative value.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5CE8D-03AF-7730-9E28-0E396E75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17" y="4892514"/>
            <a:ext cx="5423999" cy="177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5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BBAE-933C-5E4D-3825-59EC4371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57" y="296862"/>
            <a:ext cx="804268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Clustering: Which value of K did you choose. Why?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F65EB-01AD-30AD-5169-73A8D40B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32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6B7F9-4597-0676-78FF-CF6648F40D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6916" y="1417638"/>
            <a:ext cx="8770168" cy="4572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When we compute and plot the </a:t>
            </a:r>
            <a:r>
              <a:rPr lang="en-IN" i="0" dirty="0">
                <a:effectLst/>
              </a:rPr>
              <a:t>Within-Cluster-Sum-of-Squares</a:t>
            </a:r>
            <a:r>
              <a:rPr lang="en-IN" b="0" i="0" dirty="0">
                <a:effectLst/>
              </a:rPr>
              <a:t> (WCSS)</a:t>
            </a:r>
            <a:r>
              <a:rPr lang="en-US" dirty="0"/>
              <a:t> against the different values of k (starting from 1). The optimal number of clusters is given by the sharp turn in the Elbow graph.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According to our project, the optimal number (K) is 5.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Beginner's Guide To K-Means Clustering">
            <a:extLst>
              <a:ext uri="{FF2B5EF4-FFF2-40B4-BE49-F238E27FC236}">
                <a16:creationId xmlns:a16="http://schemas.microsoft.com/office/drawing/2014/main" id="{5B8A635D-0189-4E9D-4CAE-73D1E7EA4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96" y="4189304"/>
            <a:ext cx="593180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250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8A30-4DB7-2031-711E-F8030EA6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64" y="2667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Clustering: What is the effect of PCA and/or normalization?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2F39B-7888-B9C0-693B-F1C2997A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33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12704-1F38-3341-080A-F6B370AAD5A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820472" cy="45720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After fitting the K-Means value, where K=5, i.e., clusters are divided into five types, and each cluster id is labelled to each sample in the dataset.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Before normalization, the plot between two samples(with relatively the same values) is not able to distinguish the clusters properly.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When we consider two features (with relatively the same values), after standardization, the value changes from -2 to +2.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After normalization, the plot between the two samples distinguishes the clusters properly.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462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8B8E-BFA2-3C55-D29D-BFFFC3E5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481236"/>
            <a:ext cx="8842176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Clustering: Which one is related to number of classes given in the original dataset.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103EE9-8F8B-A078-83A2-9E3E2671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34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53B1C-DCE3-A573-2D92-ACC77041CE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924" y="1772816"/>
            <a:ext cx="8626152" cy="403244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While observing the plotted normalized graph, the number of samples in cluster 1 is greatest compared to the remaining clusters.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After the normalized graph is plotted, the cluster having the least sample is considered as cluster 5.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For each cluster, the centroid has been plotted and calculated by K-Means.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268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53AE-EB38-592B-1A1F-98656E11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4" y="439725"/>
            <a:ext cx="7772400" cy="796950"/>
          </a:xfrm>
        </p:spPr>
        <p:txBody>
          <a:bodyPr/>
          <a:lstStyle/>
          <a:p>
            <a:r>
              <a:rPr lang="en-US" dirty="0"/>
              <a:t>Clustering Inference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694CE-F705-E161-378B-ADC6E78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35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D9E5E-E7FF-AACD-48B8-0ECF8DBD63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main objective of clustering is to create heterogeneous subsets(clusters) from the original dataset such that data samples within a cluster are homogeneous. </a:t>
            </a:r>
          </a:p>
          <a:p>
            <a:pPr algn="just"/>
            <a:r>
              <a:rPr lang="en-US" dirty="0"/>
              <a:t>Clustering is important as it determines the intrinsic grouping among the present un-labelled data.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K-Means Clustering Algorithm: </a:t>
            </a:r>
          </a:p>
          <a:p>
            <a:pPr algn="just"/>
            <a:r>
              <a:rPr lang="en-US" dirty="0"/>
              <a:t>It’s the simplest unsupervised algorithm that solves the clustering problem. </a:t>
            </a:r>
          </a:p>
          <a:p>
            <a:pPr algn="just"/>
            <a:r>
              <a:rPr lang="en-US" dirty="0"/>
              <a:t>K-Means algorithm partitions (n) samples into (K) clusters where each sample belongs to the cluster with the nearest mean acta as a centroid of the cluster.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05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6643-BC85-4ECF-03B4-96E8B09E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76672"/>
            <a:ext cx="7772400" cy="819744"/>
          </a:xfrm>
        </p:spPr>
        <p:txBody>
          <a:bodyPr/>
          <a:lstStyle/>
          <a:p>
            <a:r>
              <a:rPr lang="en-US" dirty="0"/>
              <a:t>Miscellaneous - PCA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7DADCC-6E37-915C-B923-38188DBB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36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039DC-6AEF-C283-F6D2-59BB7DC36A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89076"/>
            <a:ext cx="7772400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PCA is an unsupervised linear dimensionally reduction algorithm to transform the original variables to a linear combination of these independent variables. </a:t>
            </a:r>
          </a:p>
          <a:p>
            <a:pPr algn="just"/>
            <a:r>
              <a:rPr lang="en-IN" dirty="0"/>
              <a:t>Number of principal components is always less than or equal to the number of attributes. </a:t>
            </a:r>
          </a:p>
          <a:p>
            <a:pPr algn="just"/>
            <a:r>
              <a:rPr lang="en-IN" dirty="0"/>
              <a:t>The priority of principal components decreases as their numbers increase. </a:t>
            </a:r>
          </a:p>
          <a:p>
            <a:r>
              <a:rPr lang="en-IN" dirty="0"/>
              <a:t>Principal components are orthogonal. </a:t>
            </a:r>
          </a:p>
          <a:p>
            <a:pPr algn="just"/>
            <a:r>
              <a:rPr lang="en-IN" dirty="0"/>
              <a:t>PCA reduces the computational complexity by dropping low variance dimensions, as well as creating better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581861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F4B6-42CC-0950-70FB-BF2865BF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59449"/>
            <a:ext cx="7772400" cy="714953"/>
          </a:xfrm>
        </p:spPr>
        <p:txBody>
          <a:bodyPr>
            <a:normAutofit fontScale="90000"/>
          </a:bodyPr>
          <a:lstStyle/>
          <a:p>
            <a:r>
              <a:rPr lang="en-US" dirty="0"/>
              <a:t>Miscellaneous - PCA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321E0-0779-B25D-8662-C5BAB92A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37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920E1-2275-0B69-68AF-0AD38B4568E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405136"/>
          </a:xfrm>
        </p:spPr>
        <p:txBody>
          <a:bodyPr/>
          <a:lstStyle/>
          <a:p>
            <a:r>
              <a:rPr lang="en-US" dirty="0"/>
              <a:t>Covariance Matrix is a </a:t>
            </a:r>
            <a:r>
              <a:rPr lang="en-US" b="0" i="0" dirty="0">
                <a:effectLst/>
              </a:rPr>
              <a:t>matrix used to represent the covariance values between pairs of elements given in a random vector.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5213C-A33D-3AB1-4CC9-B6ECD9366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9" t="43000" r="40656" b="43000"/>
          <a:stretch/>
        </p:blipFill>
        <p:spPr>
          <a:xfrm>
            <a:off x="2483768" y="2728882"/>
            <a:ext cx="4176464" cy="1062134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96E3E65-770E-0EB6-ABA5-534AF5623E59}"/>
              </a:ext>
            </a:extLst>
          </p:cNvPr>
          <p:cNvSpPr txBox="1">
            <a:spLocks/>
          </p:cNvSpPr>
          <p:nvPr/>
        </p:nvSpPr>
        <p:spPr>
          <a:xfrm>
            <a:off x="914400" y="3598051"/>
            <a:ext cx="7772400" cy="283599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529"/>
                </a:solidFill>
              </a:rPr>
              <a:t>A covariance matrix is usually a square matrix. It is also positive, semi-definite, and symmetric. </a:t>
            </a:r>
          </a:p>
          <a:p>
            <a:r>
              <a:rPr lang="en-US" dirty="0">
                <a:solidFill>
                  <a:srgbClr val="212529"/>
                </a:solidFill>
              </a:rPr>
              <a:t>Coercion attempts to clean up dirty values to fit the data type of a field. For instance:</a:t>
            </a:r>
          </a:p>
          <a:p>
            <a:pPr marL="0" indent="0">
              <a:buFont typeface="Wingdings 2"/>
              <a:buNone/>
            </a:pPr>
            <a:r>
              <a:rPr lang="en-US" dirty="0">
                <a:solidFill>
                  <a:srgbClr val="212529"/>
                </a:solidFill>
              </a:rPr>
              <a:t>	Strings will be coerced to numbers.</a:t>
            </a:r>
          </a:p>
          <a:p>
            <a:pPr marL="0" indent="0">
              <a:buFont typeface="Wingdings 2"/>
              <a:buNone/>
            </a:pPr>
            <a:r>
              <a:rPr lang="en-US" dirty="0">
                <a:solidFill>
                  <a:srgbClr val="212529"/>
                </a:solidFill>
              </a:rPr>
              <a:t>	Floating points will be truncated for integer values.</a:t>
            </a:r>
          </a:p>
          <a:p>
            <a:r>
              <a:rPr lang="en-US" dirty="0"/>
              <a:t>Using errors=‘coerce’. It will replace all non-numeric values with mean. </a:t>
            </a:r>
          </a:p>
        </p:txBody>
      </p:sp>
    </p:spTree>
    <p:extLst>
      <p:ext uri="{BB962C8B-B14F-4D97-AF65-F5344CB8AC3E}">
        <p14:creationId xmlns:p14="http://schemas.microsoft.com/office/powerpoint/2010/main" val="3449993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956F-FCE3-FBD1-C349-73DBEC0C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294221"/>
            <a:ext cx="7772400" cy="796950"/>
          </a:xfrm>
        </p:spPr>
        <p:txBody>
          <a:bodyPr/>
          <a:lstStyle/>
          <a:p>
            <a:r>
              <a:rPr lang="en-US" dirty="0"/>
              <a:t>Miscellaneous - PCA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E5307A-839B-D062-DE84-605754CD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38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07A7A-2800-83DF-AEAB-D7964A61E4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504" y="983584"/>
            <a:ext cx="8288976" cy="3813568"/>
          </a:xfrm>
        </p:spPr>
        <p:txBody>
          <a:bodyPr>
            <a:normAutofit fontScale="92500"/>
          </a:bodyPr>
          <a:lstStyle/>
          <a:p>
            <a:r>
              <a:rPr lang="en-US" dirty="0"/>
              <a:t>Eigenvalues and Eigenvectors: </a:t>
            </a:r>
          </a:p>
          <a:p>
            <a:pPr marL="0" indent="0">
              <a:buNone/>
            </a:pPr>
            <a:r>
              <a:rPr lang="en-US" dirty="0"/>
              <a:t>	Eigenvalues and Eigenvectors as these concepts are used in one of the most popular dimensionality reduction techniques – Principal Component Analysis (PCA). </a:t>
            </a:r>
          </a:p>
          <a:p>
            <a:pPr marL="0" indent="0" algn="just">
              <a:buNone/>
            </a:pPr>
            <a:r>
              <a:rPr lang="en-US" dirty="0"/>
              <a:t>	Eigenvalues and Eigenvectors concepts are keys to training computationally efficient and high-performing machine learning models.</a:t>
            </a:r>
          </a:p>
          <a:p>
            <a:pPr marL="0" indent="0" algn="just">
              <a:buNone/>
            </a:pPr>
            <a:r>
              <a:rPr lang="en-US" dirty="0"/>
              <a:t>	The eigenvectors are called principal axes or principal directions of the data. Projections of the data on the principal axes are called principal components.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DB68A-2600-D9D8-4FFC-CB932596F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53" t="41798" r="54289" b="52496"/>
          <a:stretch/>
        </p:blipFill>
        <p:spPr>
          <a:xfrm>
            <a:off x="2177275" y="5088040"/>
            <a:ext cx="460851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48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7563-F822-4EC0-7454-DF02575B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68" y="439725"/>
            <a:ext cx="7772400" cy="796950"/>
          </a:xfrm>
        </p:spPr>
        <p:txBody>
          <a:bodyPr/>
          <a:lstStyle/>
          <a:p>
            <a:r>
              <a:rPr lang="en-US" dirty="0"/>
              <a:t>Miscellaneous - PCA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7A264-441B-BAAC-C019-9C4F3C8B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39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5E2B8-6A9A-14B8-B115-A237C14F27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Sum of Upper Triangular of Co-Variance Matrix: </a:t>
            </a:r>
          </a:p>
          <a:p>
            <a:pPr marL="0" indent="0">
              <a:buNone/>
            </a:pPr>
            <a:r>
              <a:rPr lang="en-US" dirty="0"/>
              <a:t>	Formula to find sum of all elements matrix A inside the red triangular area is given by -sum = sum + </a:t>
            </a:r>
            <a:r>
              <a:rPr lang="en-US" dirty="0" err="1"/>
              <a:t>Aij</a:t>
            </a:r>
            <a:r>
              <a:rPr lang="en-US" dirty="0"/>
              <a:t> (Where i&lt;j)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Upper Triangular Matrix: </a:t>
            </a:r>
          </a:p>
          <a:p>
            <a:pPr marL="0" indent="0">
              <a:buNone/>
            </a:pPr>
            <a:r>
              <a:rPr lang="en-US" dirty="0"/>
              <a:t>	A matrix whose all elements below diagonal elements are zeros (i.e. </a:t>
            </a:r>
            <a:r>
              <a:rPr lang="en-US" dirty="0" err="1"/>
              <a:t>a_ij</a:t>
            </a:r>
            <a:r>
              <a:rPr lang="en-US" dirty="0"/>
              <a:t> = 0 for i &gt; j).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26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5B16-DA1A-4718-83CF-04181A6C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74638"/>
            <a:ext cx="7772400" cy="1143000"/>
          </a:xfrm>
        </p:spPr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BCE4D3-D732-4399-A0D3-ECF5E8D1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4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73B17-BE3C-45C4-86E0-82A8021381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576" y="1447800"/>
            <a:ext cx="7931224" cy="513556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u="sng" dirty="0"/>
              <a:t>Objective</a:t>
            </a:r>
            <a:r>
              <a:rPr lang="en-US" dirty="0"/>
              <a:t>: To identify Heart Disease of a patient based on the given features</a:t>
            </a:r>
          </a:p>
          <a:p>
            <a:pPr marL="0" indent="0" algn="just">
              <a:buNone/>
            </a:pPr>
            <a:r>
              <a:rPr lang="en-US" b="1" u="sng" dirty="0"/>
              <a:t>Dataset details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No. of rows: 4239</a:t>
            </a:r>
          </a:p>
          <a:p>
            <a:pPr algn="just"/>
            <a:r>
              <a:rPr lang="en-US" dirty="0"/>
              <a:t>No. of columns: 17</a:t>
            </a:r>
          </a:p>
          <a:p>
            <a:pPr algn="just"/>
            <a:r>
              <a:rPr lang="en-US" dirty="0"/>
              <a:t>No. of Class: 02</a:t>
            </a:r>
          </a:p>
          <a:p>
            <a:pPr algn="just"/>
            <a:r>
              <a:rPr lang="en-US" dirty="0"/>
              <a:t>Method of data collection is unknown</a:t>
            </a:r>
          </a:p>
          <a:p>
            <a:pPr marL="0" indent="0" algn="just">
              <a:buNone/>
            </a:pPr>
            <a:r>
              <a:rPr lang="en-US" b="1" u="sng" dirty="0"/>
              <a:t>Assumptions</a:t>
            </a:r>
            <a:r>
              <a:rPr lang="en-US" u="sng" dirty="0"/>
              <a:t>: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From the link mentioned for dataset, “framingham.csv” was considered for solving</a:t>
            </a:r>
          </a:p>
          <a:p>
            <a:pPr marL="617220" lvl="1" indent="-342900" algn="just"/>
            <a:r>
              <a:rPr lang="en-US" dirty="0"/>
              <a:t>In features, “Male” is changed to “Sex” </a:t>
            </a:r>
          </a:p>
          <a:p>
            <a:pPr marL="617220" lvl="1" indent="-342900" algn="just"/>
            <a:r>
              <a:rPr lang="en-US" dirty="0"/>
              <a:t>In features, “</a:t>
            </a:r>
            <a:r>
              <a:rPr lang="en-US" dirty="0" err="1"/>
              <a:t>TenYearCHD</a:t>
            </a:r>
            <a:r>
              <a:rPr lang="en-US" dirty="0"/>
              <a:t>” is changed to “target”.</a:t>
            </a:r>
          </a:p>
          <a:p>
            <a:pPr marL="617220" lvl="1" indent="-342900" algn="just"/>
            <a:r>
              <a:rPr lang="en-US" dirty="0"/>
              <a:t>In features, “Education” is changed to “Chest Pain Type”.</a:t>
            </a:r>
          </a:p>
        </p:txBody>
      </p:sp>
    </p:spTree>
    <p:extLst>
      <p:ext uri="{BB962C8B-B14F-4D97-AF65-F5344CB8AC3E}">
        <p14:creationId xmlns:p14="http://schemas.microsoft.com/office/powerpoint/2010/main" val="3107165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DC17-2B88-5764-FFC2-A7104517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0500"/>
            <a:ext cx="7772400" cy="724942"/>
          </a:xfrm>
        </p:spPr>
        <p:txBody>
          <a:bodyPr>
            <a:normAutofit fontScale="90000"/>
          </a:bodyPr>
          <a:lstStyle/>
          <a:p>
            <a:r>
              <a:rPr lang="en-US" dirty="0"/>
              <a:t>Miscellaneous - Libraries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74061-7DD3-2C3F-3C48-C843596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40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DE549-1714-B5F9-1075-068A5E6C22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4" y="908672"/>
            <a:ext cx="8890192" cy="5544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r>
              <a:rPr lang="en-US" dirty="0"/>
              <a:t>: </a:t>
            </a:r>
          </a:p>
          <a:p>
            <a:pPr marL="0" indent="0" algn="just">
              <a:buNone/>
            </a:pPr>
            <a:r>
              <a:rPr lang="en-US" dirty="0"/>
              <a:t>	The preprocessing module provides the </a:t>
            </a:r>
            <a:r>
              <a:rPr lang="en-US" dirty="0" err="1"/>
              <a:t>StandardScaler</a:t>
            </a:r>
            <a:r>
              <a:rPr lang="en-US" dirty="0"/>
              <a:t> utility class to perform the operation on an array-like dataset and standardize the dataset’s features onto a unit scale (mean = 0 and variance = 1).</a:t>
            </a:r>
          </a:p>
          <a:p>
            <a:r>
              <a:rPr lang="en-IN" dirty="0"/>
              <a:t>from </a:t>
            </a:r>
            <a:r>
              <a:rPr lang="en-IN" dirty="0" err="1"/>
              <a:t>sklearn.decomposition</a:t>
            </a:r>
            <a:r>
              <a:rPr lang="en-IN" dirty="0"/>
              <a:t> import PCA: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US" dirty="0"/>
              <a:t>We need to select the required number of principal components. Usually, </a:t>
            </a:r>
            <a:r>
              <a:rPr lang="en-US" dirty="0" err="1"/>
              <a:t>n_components</a:t>
            </a:r>
            <a:r>
              <a:rPr lang="en-US" dirty="0"/>
              <a:t> is chosen to be 2 for better visualization, but it matters and depends on the data. By the fit and transform method, the attributes are passed. </a:t>
            </a:r>
          </a:p>
          <a:p>
            <a:pPr algn="just"/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K-Means: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212529"/>
                </a:solidFill>
              </a:rPr>
              <a:t>T</a:t>
            </a:r>
            <a:r>
              <a:rPr lang="en-US" b="0" i="0" dirty="0">
                <a:solidFill>
                  <a:srgbClr val="212529"/>
                </a:solidFill>
                <a:effectLst/>
              </a:rPr>
              <a:t>he k-Means algorithm is very fast (one of the fastest clustering algorithms available) but falls in local minima. That’s why it can be useful to restart it several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01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2BBB-D447-1061-1070-3C1D74D9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- Clustering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50BD9-4140-B6A1-45A4-14EB01DF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41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45929-AAA4-491D-4564-86269A4637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i="0" dirty="0">
                <a:effectLst/>
              </a:rPr>
              <a:t>Within-Cluster-Sum-of-Squares</a:t>
            </a:r>
            <a:r>
              <a:rPr lang="en-US" b="0" i="0" dirty="0">
                <a:effectLst/>
              </a:rPr>
              <a:t> (WCSS). WCSS is the sum of squares of the distances of each data point in all clusters to their respective centroids. The idea is to minimize the sum.</a:t>
            </a:r>
          </a:p>
          <a:p>
            <a:pPr algn="just"/>
            <a:r>
              <a:rPr lang="en-IN" dirty="0" err="1"/>
              <a:t>km_inertia</a:t>
            </a:r>
            <a:r>
              <a:rPr lang="en-IN" dirty="0"/>
              <a:t>: </a:t>
            </a:r>
            <a:r>
              <a:rPr lang="en-US" dirty="0"/>
              <a:t>Inertia measures how well a dataset was clustered by K-Means. It is calculated by measuring the distance between each data point and its centroid, squaring this distance, and summing these squares across one cluster.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56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A115-7265-CB63-547F-B6D803CC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90500"/>
            <a:ext cx="7772400" cy="1143000"/>
          </a:xfrm>
        </p:spPr>
        <p:txBody>
          <a:bodyPr/>
          <a:lstStyle/>
          <a:p>
            <a:r>
              <a:rPr lang="en-US" dirty="0"/>
              <a:t>Problem Formulation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BFF16-013A-AD99-3104-68E2CAF3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5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D954C-A17C-8C25-5C03-B0272CBA56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Assumptions: </a:t>
            </a:r>
          </a:p>
          <a:p>
            <a:r>
              <a:rPr lang="en-US" dirty="0"/>
              <a:t>Missing data were filled with the mean of the rest of the corresponding data.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Link to full code mentioned in slides: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https://colab.research.google.com/drive/1LQE3ZlfJMKcVebWDTYiN2gSTh9R_c3vy#scrollTo=rn2cTWr-j_xu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https://colab.research.google.com/drive/1mq0485r2WlABTFt6FzbX85SF2COhHe4w#scrollTo=Uu61gVSazlNK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4"/>
              </a:rPr>
              <a:t>https://colab.research.google.com/drive/1APUqgwjLrax2i9cOLqrIHnJM_8NiDZ4h#scrollTo=NHpdMRJbp8Lo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4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26FE-34C4-4A34-9C8E-70C76B30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76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Feature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0D71C-8637-4422-8E6B-9581660A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6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19C04-620E-4825-AAF0-180BC624C56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504" y="1340768"/>
            <a:ext cx="8288976" cy="53267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B431309-0B48-4973-990E-0263A10161E5}"/>
              </a:ext>
            </a:extLst>
          </p:cNvPr>
          <p:cNvSpPr txBox="1">
            <a:spLocks/>
          </p:cNvSpPr>
          <p:nvPr/>
        </p:nvSpPr>
        <p:spPr>
          <a:xfrm>
            <a:off x="530352" y="1447800"/>
            <a:ext cx="8288976" cy="513556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sex – The person’s sex (0 = female; 1 = male)</a:t>
            </a:r>
          </a:p>
          <a:p>
            <a:r>
              <a:rPr lang="en-US" dirty="0">
                <a:cs typeface="Times New Roman" panose="02020603050405020304" pitchFamily="18" charset="0"/>
              </a:rPr>
              <a:t>age – The person’s age in years </a:t>
            </a:r>
          </a:p>
          <a:p>
            <a:r>
              <a:rPr lang="en-US" dirty="0">
                <a:cs typeface="Times New Roman" panose="02020603050405020304" pitchFamily="18" charset="0"/>
              </a:rPr>
              <a:t>Chest Pain Type – 1: Typical Angina, 2: Atypical Angina, 3:Non-Angina Pain, 4:Asymptomatic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currentSmoker</a:t>
            </a:r>
            <a:r>
              <a:rPr lang="en-US" dirty="0">
                <a:cs typeface="Times New Roman" panose="02020603050405020304" pitchFamily="18" charset="0"/>
              </a:rPr>
              <a:t> – The person is currently smoking (0 = false; 1 = true) 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cigsPerDay</a:t>
            </a:r>
            <a:r>
              <a:rPr lang="en-US" dirty="0">
                <a:cs typeface="Times New Roman" panose="02020603050405020304" pitchFamily="18" charset="0"/>
              </a:rPr>
              <a:t> – Amount of cigarettes smoked per day by a person 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BPMeds</a:t>
            </a:r>
            <a:r>
              <a:rPr lang="en-US" dirty="0">
                <a:cs typeface="Times New Roman" panose="02020603050405020304" pitchFamily="18" charset="0"/>
              </a:rPr>
              <a:t> – The person is taking medicine for blood pressure (0 = false; 1 = true) 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prevalentStroke</a:t>
            </a:r>
            <a:r>
              <a:rPr lang="en-US" dirty="0">
                <a:cs typeface="Times New Roman" panose="02020603050405020304" pitchFamily="18" charset="0"/>
              </a:rPr>
              <a:t> – The person has a common stroke (0 = false; 1 = true) </a:t>
            </a:r>
          </a:p>
          <a:p>
            <a:r>
              <a:rPr lang="en-US" dirty="0" err="1">
                <a:cs typeface="Times New Roman" panose="02020603050405020304" pitchFamily="18" charset="0"/>
              </a:rPr>
              <a:t>prevalentHyp</a:t>
            </a:r>
            <a:r>
              <a:rPr lang="en-US" dirty="0">
                <a:cs typeface="Times New Roman" panose="02020603050405020304" pitchFamily="18" charset="0"/>
              </a:rPr>
              <a:t> – The person has common hypertension (0 = false; 1 = true) </a:t>
            </a:r>
          </a:p>
          <a:p>
            <a:r>
              <a:rPr lang="en-US" dirty="0">
                <a:cs typeface="Times New Roman" panose="02020603050405020304" pitchFamily="18" charset="0"/>
              </a:rPr>
              <a:t>diabetes – The person has diabetes (0 = false; 1 = true) </a:t>
            </a:r>
          </a:p>
        </p:txBody>
      </p:sp>
    </p:spTree>
    <p:extLst>
      <p:ext uri="{BB962C8B-B14F-4D97-AF65-F5344CB8AC3E}">
        <p14:creationId xmlns:p14="http://schemas.microsoft.com/office/powerpoint/2010/main" val="419895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05B8-A83C-6146-8FCF-08BC7D0B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2F85E-3E9D-5D93-1AD5-FD08CB4B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7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055BE-AAAD-8933-95A3-03DD9E1551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800" dirty="0" err="1">
                <a:cs typeface="Times New Roman" panose="02020603050405020304" pitchFamily="18" charset="0"/>
              </a:rPr>
              <a:t>totChol</a:t>
            </a:r>
            <a:r>
              <a:rPr lang="en-US" sz="2800" dirty="0">
                <a:cs typeface="Times New Roman" panose="02020603050405020304" pitchFamily="18" charset="0"/>
              </a:rPr>
              <a:t> – Total cholesterol of a person (in mg/dl) </a:t>
            </a:r>
          </a:p>
          <a:p>
            <a:pPr algn="just"/>
            <a:r>
              <a:rPr lang="en-US" sz="2800" dirty="0" err="1">
                <a:cs typeface="Times New Roman" panose="02020603050405020304" pitchFamily="18" charset="0"/>
              </a:rPr>
              <a:t>sysBP</a:t>
            </a:r>
            <a:r>
              <a:rPr lang="en-US" sz="2800" dirty="0">
                <a:cs typeface="Times New Roman" panose="02020603050405020304" pitchFamily="18" charset="0"/>
              </a:rPr>
              <a:t> – Systolic blood pressure of a person (in mm Hg)</a:t>
            </a:r>
          </a:p>
          <a:p>
            <a:pPr algn="just"/>
            <a:r>
              <a:rPr lang="en-US" sz="2800" dirty="0" err="1">
                <a:cs typeface="Times New Roman" panose="02020603050405020304" pitchFamily="18" charset="0"/>
              </a:rPr>
              <a:t>diaBP</a:t>
            </a:r>
            <a:r>
              <a:rPr lang="en-US" sz="2800" dirty="0">
                <a:cs typeface="Times New Roman" panose="02020603050405020304" pitchFamily="18" charset="0"/>
              </a:rPr>
              <a:t> – Diastolic blood pressure of a person (in mm Hg) </a:t>
            </a: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BP – Total blood pressure of a person (</a:t>
            </a:r>
            <a:r>
              <a:rPr lang="en-US" sz="2800" dirty="0" err="1">
                <a:cs typeface="Times New Roman" panose="02020603050405020304" pitchFamily="18" charset="0"/>
              </a:rPr>
              <a:t>sysBP</a:t>
            </a:r>
            <a:r>
              <a:rPr lang="en-US" sz="2800" dirty="0"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cs typeface="Times New Roman" panose="02020603050405020304" pitchFamily="18" charset="0"/>
              </a:rPr>
              <a:t>diaBP</a:t>
            </a:r>
            <a:r>
              <a:rPr lang="en-US" sz="2800" dirty="0">
                <a:cs typeface="Times New Roman" panose="02020603050405020304" pitchFamily="18" charset="0"/>
              </a:rPr>
              <a:t>) </a:t>
            </a: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BMI – Body Mass Index of a person (kg/m </a:t>
            </a:r>
            <a:r>
              <a:rPr lang="en-US" sz="2800" baseline="30000" dirty="0">
                <a:cs typeface="Times New Roman" panose="02020603050405020304" pitchFamily="18" charset="0"/>
              </a:rPr>
              <a:t>2 </a:t>
            </a:r>
            <a:r>
              <a:rPr lang="en-US" sz="2800" dirty="0">
                <a:cs typeface="Times New Roman" panose="02020603050405020304" pitchFamily="18" charset="0"/>
              </a:rPr>
              <a:t> )</a:t>
            </a:r>
          </a:p>
          <a:p>
            <a:pPr algn="just"/>
            <a:r>
              <a:rPr lang="en-US" sz="2800" dirty="0" err="1">
                <a:cs typeface="Times New Roman" panose="02020603050405020304" pitchFamily="18" charset="0"/>
              </a:rPr>
              <a:t>heartRate</a:t>
            </a:r>
            <a:r>
              <a:rPr lang="en-US" sz="2800" dirty="0">
                <a:cs typeface="Times New Roman" panose="02020603050405020304" pitchFamily="18" charset="0"/>
              </a:rPr>
              <a:t> – Total heart rate achieved by a person (bpm)</a:t>
            </a: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glucose – Fasting blood sugar level of a person (mg/dl) </a:t>
            </a: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target – Heart Disease of a person (0 = false; 1 = true)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29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329C-7431-76AC-139F-8A1C1E9A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854242"/>
          </a:xfrm>
        </p:spPr>
        <p:txBody>
          <a:bodyPr/>
          <a:lstStyle/>
          <a:p>
            <a:r>
              <a:rPr lang="en-US" dirty="0"/>
              <a:t>PCA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02826-C590-1630-1727-641EAE52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8</a:t>
            </a:fld>
            <a:endParaRPr lang="en-A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5A5A13-2E82-0A79-B44F-F7C261222AE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4"/>
          <a:stretch/>
        </p:blipFill>
        <p:spPr>
          <a:xfrm>
            <a:off x="251520" y="2741911"/>
            <a:ext cx="8640960" cy="3402814"/>
          </a:xfrm>
          <a:ln w="2857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FBFB3D-2DDA-9147-DCA2-7382D4A4C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1" y="1180465"/>
            <a:ext cx="8664479" cy="14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2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2EEE3-A0E9-CE40-DBC6-E719E810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F37D-EBC2-4BA4-A38F-5BDBB1D0CF51}" type="slidenum">
              <a:rPr lang="en-AU" smtClean="0"/>
              <a:t>9</a:t>
            </a:fld>
            <a:endParaRPr lang="en-AU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DF7A97A-1529-8564-B9F3-97CC467BD6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7"/>
          <a:stretch/>
        </p:blipFill>
        <p:spPr>
          <a:xfrm>
            <a:off x="561399" y="1268760"/>
            <a:ext cx="8021202" cy="4320480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900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14864</TotalTime>
  <Words>1896</Words>
  <Application>Microsoft Office PowerPoint</Application>
  <PresentationFormat>On-screen Show (4:3)</PresentationFormat>
  <Paragraphs>196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PowerPoint Presentation</vt:lpstr>
      <vt:lpstr>CA1 Summary</vt:lpstr>
      <vt:lpstr>References</vt:lpstr>
      <vt:lpstr>Problem Formulation</vt:lpstr>
      <vt:lpstr>Problem Formulation</vt:lpstr>
      <vt:lpstr>Feature Description</vt:lpstr>
      <vt:lpstr>Feature Description</vt:lpstr>
      <vt:lpstr>PCA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PCA: What eigen values did you select and why?</vt:lpstr>
      <vt:lpstr>PCA: Write inference based on the Sum of upper triangle values of the covariance matrix before and after PCA.</vt:lpstr>
      <vt:lpstr>PCA: What is the effect of normalization?</vt:lpstr>
      <vt:lpstr>PCA Inference: </vt:lpstr>
      <vt:lpstr>Clustering: Which value of K did you choose. Why? </vt:lpstr>
      <vt:lpstr>Clustering: What is the effect of PCA and/or normalization?</vt:lpstr>
      <vt:lpstr>Clustering: Which one is related to number of classes given in the original dataset.</vt:lpstr>
      <vt:lpstr>Clustering Inference</vt:lpstr>
      <vt:lpstr>Miscellaneous - PCA </vt:lpstr>
      <vt:lpstr>Miscellaneous - PCA</vt:lpstr>
      <vt:lpstr>Miscellaneous - PCA</vt:lpstr>
      <vt:lpstr>Miscellaneous - PCA</vt:lpstr>
      <vt:lpstr>Miscellaneous - Libraries</vt:lpstr>
      <vt:lpstr>Miscellaneous -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Group6_CA2</dc:title>
  <dc:creator>cb.en.u4elc20033@cb.students.amrita.edu</dc:creator>
  <cp:lastModifiedBy>KURALANBU S - [CB.EN.U4ELC20033]</cp:lastModifiedBy>
  <cp:revision>1567</cp:revision>
  <dcterms:created xsi:type="dcterms:W3CDTF">2013-05-20T00:08:51Z</dcterms:created>
  <dcterms:modified xsi:type="dcterms:W3CDTF">2022-11-19T20:00:55Z</dcterms:modified>
</cp:coreProperties>
</file>