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handoutMasterIdLst>
    <p:handoutMasterId r:id="rId18"/>
  </p:handoutMasterIdLst>
  <p:sldIdLst>
    <p:sldId id="257" r:id="rId5"/>
    <p:sldId id="268" r:id="rId6"/>
    <p:sldId id="272" r:id="rId7"/>
    <p:sldId id="273" r:id="rId8"/>
    <p:sldId id="275" r:id="rId9"/>
    <p:sldId id="274" r:id="rId10"/>
    <p:sldId id="276" r:id="rId11"/>
    <p:sldId id="277" r:id="rId12"/>
    <p:sldId id="278" r:id="rId13"/>
    <p:sldId id="279" r:id="rId14"/>
    <p:sldId id="281" r:id="rId15"/>
    <p:sldId id="280" r:id="rId1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2" d="100"/>
          <a:sy n="72" d="100"/>
        </p:scale>
        <p:origin x="660" y="7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3/25/2018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3/25/2018</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3/25/2018</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3/25/2018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3/25/2018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3/25/2018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3/25/2018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3/25/2018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3/25/2018</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3/25/2018</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3/25/2018</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3/25/2018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3/25/2018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3/25/2018</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React </a:t>
            </a:r>
            <a:r>
              <a:rPr lang="en-US" dirty="0" err="1"/>
              <a:t>Js</a:t>
            </a:r>
            <a:endParaRPr lang="en-US" dirty="0"/>
          </a:p>
        </p:txBody>
      </p:sp>
      <p:sp>
        <p:nvSpPr>
          <p:cNvPr id="5" name="Subtitle 4"/>
          <p:cNvSpPr>
            <a:spLocks noGrp="1"/>
          </p:cNvSpPr>
          <p:nvPr>
            <p:ph type="subTitle" idx="1"/>
          </p:nvPr>
        </p:nvSpPr>
        <p:spPr/>
        <p:txBody>
          <a:bodyPr/>
          <a:lstStyle/>
          <a:p>
            <a:r>
              <a:rPr lang="en-US" b="1" dirty="0"/>
              <a:t>Build large applications with data that changes again and again over time</a:t>
            </a:r>
            <a:endParaRPr lang="en-US"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BE38C-5A73-4C5A-A0A6-9FC8CEAD86E1}"/>
              </a:ext>
            </a:extLst>
          </p:cNvPr>
          <p:cNvSpPr>
            <a:spLocks noGrp="1"/>
          </p:cNvSpPr>
          <p:nvPr>
            <p:ph type="title"/>
          </p:nvPr>
        </p:nvSpPr>
        <p:spPr/>
        <p:txBody>
          <a:bodyPr/>
          <a:lstStyle/>
          <a:p>
            <a:r>
              <a:rPr lang="en-US" dirty="0">
                <a:solidFill>
                  <a:schemeClr val="accent6">
                    <a:lumMod val="60000"/>
                    <a:lumOff val="40000"/>
                  </a:schemeClr>
                </a:solidFill>
              </a:rPr>
              <a:t>Features of React</a:t>
            </a:r>
            <a:endParaRPr lang="en-IN" dirty="0">
              <a:solidFill>
                <a:schemeClr val="accent6">
                  <a:lumMod val="60000"/>
                  <a:lumOff val="40000"/>
                </a:schemeClr>
              </a:solidFill>
            </a:endParaRPr>
          </a:p>
        </p:txBody>
      </p:sp>
      <p:sp>
        <p:nvSpPr>
          <p:cNvPr id="3" name="Content Placeholder 2">
            <a:extLst>
              <a:ext uri="{FF2B5EF4-FFF2-40B4-BE49-F238E27FC236}">
                <a16:creationId xmlns:a16="http://schemas.microsoft.com/office/drawing/2014/main" id="{D25AE509-0CF4-47E7-9DAB-E01F87CEC4E8}"/>
              </a:ext>
            </a:extLst>
          </p:cNvPr>
          <p:cNvSpPr>
            <a:spLocks noGrp="1"/>
          </p:cNvSpPr>
          <p:nvPr>
            <p:ph idx="1"/>
          </p:nvPr>
        </p:nvSpPr>
        <p:spPr/>
        <p:txBody>
          <a:bodyPr>
            <a:normAutofit/>
          </a:bodyPr>
          <a:lstStyle/>
          <a:p>
            <a:r>
              <a:rPr lang="en-US" sz="2400" dirty="0"/>
              <a:t>Once the calculations are done, the real DOM will be updated with only the things that have actually changed. You can think of it as a patch. As patches are applied only to the affected area, similarly, the virtual DOM acts as patches and are applied to the elements which are updated or changed, in the real DOM.</a:t>
            </a:r>
          </a:p>
          <a:p>
            <a:pPr marL="0" indent="0">
              <a:buNone/>
            </a:pPr>
            <a:endParaRPr lang="en-IN" sz="2400" dirty="0"/>
          </a:p>
        </p:txBody>
      </p:sp>
      <p:pic>
        <p:nvPicPr>
          <p:cNvPr id="4098" name="Picture 2" descr="Virtual DOM 3 - What Is React - Edureka">
            <a:extLst>
              <a:ext uri="{FF2B5EF4-FFF2-40B4-BE49-F238E27FC236}">
                <a16:creationId xmlns:a16="http://schemas.microsoft.com/office/drawing/2014/main" id="{C0BE29D9-8E47-45D7-A601-B4A1F685C0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0516" y="3137262"/>
            <a:ext cx="3753024" cy="323000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8702883-A008-493E-9782-BD6A2D3E5507}"/>
              </a:ext>
            </a:extLst>
          </p:cNvPr>
          <p:cNvSpPr/>
          <p:nvPr/>
        </p:nvSpPr>
        <p:spPr>
          <a:xfrm>
            <a:off x="1629916" y="3452191"/>
            <a:ext cx="6092825" cy="830997"/>
          </a:xfrm>
          <a:prstGeom prst="rect">
            <a:avLst/>
          </a:prstGeom>
        </p:spPr>
        <p:txBody>
          <a:bodyPr>
            <a:spAutoFit/>
          </a:bodyPr>
          <a:lstStyle/>
          <a:p>
            <a:r>
              <a:rPr lang="en-US" dirty="0"/>
              <a:t>This makes our application faster and there is no memory wastage.</a:t>
            </a:r>
            <a:endParaRPr lang="en-IN" dirty="0"/>
          </a:p>
        </p:txBody>
      </p:sp>
    </p:spTree>
    <p:extLst>
      <p:ext uri="{BB962C8B-B14F-4D97-AF65-F5344CB8AC3E}">
        <p14:creationId xmlns:p14="http://schemas.microsoft.com/office/powerpoint/2010/main" val="1716547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A2B08-EAFE-4E5E-A5BC-1FDF29E7C932}"/>
              </a:ext>
            </a:extLst>
          </p:cNvPr>
          <p:cNvSpPr>
            <a:spLocks noGrp="1"/>
          </p:cNvSpPr>
          <p:nvPr>
            <p:ph type="title"/>
          </p:nvPr>
        </p:nvSpPr>
        <p:spPr>
          <a:xfrm>
            <a:off x="1218883" y="-530032"/>
            <a:ext cx="10360501" cy="1223963"/>
          </a:xfrm>
        </p:spPr>
        <p:txBody>
          <a:bodyPr/>
          <a:lstStyle/>
          <a:p>
            <a:r>
              <a:rPr lang="en-US" dirty="0">
                <a:solidFill>
                  <a:schemeClr val="accent6">
                    <a:lumMod val="60000"/>
                    <a:lumOff val="40000"/>
                  </a:schemeClr>
                </a:solidFill>
              </a:rPr>
              <a:t>Features of React</a:t>
            </a:r>
            <a:endParaRPr lang="en-IN" dirty="0">
              <a:solidFill>
                <a:schemeClr val="accent6">
                  <a:lumMod val="60000"/>
                  <a:lumOff val="40000"/>
                </a:schemeClr>
              </a:solidFill>
            </a:endParaRPr>
          </a:p>
        </p:txBody>
      </p:sp>
      <p:sp>
        <p:nvSpPr>
          <p:cNvPr id="3" name="Content Placeholder 2">
            <a:extLst>
              <a:ext uri="{FF2B5EF4-FFF2-40B4-BE49-F238E27FC236}">
                <a16:creationId xmlns:a16="http://schemas.microsoft.com/office/drawing/2014/main" id="{B7B69823-7B76-4399-9651-5F5BD993FA77}"/>
              </a:ext>
            </a:extLst>
          </p:cNvPr>
          <p:cNvSpPr>
            <a:spLocks noGrp="1"/>
          </p:cNvSpPr>
          <p:nvPr>
            <p:ph idx="1"/>
          </p:nvPr>
        </p:nvSpPr>
        <p:spPr>
          <a:xfrm>
            <a:off x="1218882" y="980728"/>
            <a:ext cx="10360501" cy="4462272"/>
          </a:xfrm>
        </p:spPr>
        <p:txBody>
          <a:bodyPr/>
          <a:lstStyle/>
          <a:p>
            <a:pPr marL="0" indent="0">
              <a:buNone/>
            </a:pPr>
            <a:r>
              <a:rPr lang="en-US" b="1" dirty="0">
                <a:solidFill>
                  <a:schemeClr val="tx1">
                    <a:lumMod val="75000"/>
                  </a:schemeClr>
                </a:solidFill>
              </a:rPr>
              <a:t>One-Way Data Binding:</a:t>
            </a:r>
            <a:r>
              <a:rPr lang="en-US" b="1" dirty="0"/>
              <a:t> </a:t>
            </a:r>
          </a:p>
          <a:p>
            <a:r>
              <a:rPr lang="en-US" sz="2400" dirty="0"/>
              <a:t>Unlike other frameworks, ReactJS follows unidirectional data flow or one way data binding. Major advantage of One-Way-Data binding is that, throughout the application the data flows in a single direction which gives you better control over it.</a:t>
            </a:r>
          </a:p>
          <a:p>
            <a:pPr marL="0" indent="0">
              <a:buNone/>
            </a:pPr>
            <a:endParaRPr lang="en-US" dirty="0"/>
          </a:p>
          <a:p>
            <a:r>
              <a:rPr lang="en-US" sz="2400" dirty="0"/>
              <a:t> Because of this, application’s state is contained in specific stores and as a result, rest of the components remains loosely coupled. This makes our application more flexible leading to increased efficiency.</a:t>
            </a:r>
            <a:endParaRPr lang="en-IN" sz="2400" dirty="0"/>
          </a:p>
        </p:txBody>
      </p:sp>
    </p:spTree>
    <p:extLst>
      <p:ext uri="{BB962C8B-B14F-4D97-AF65-F5344CB8AC3E}">
        <p14:creationId xmlns:p14="http://schemas.microsoft.com/office/powerpoint/2010/main" val="1028822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C3DB78-ECFB-4CF2-817E-A702E81847AB}"/>
              </a:ext>
            </a:extLst>
          </p:cNvPr>
          <p:cNvSpPr/>
          <p:nvPr/>
        </p:nvSpPr>
        <p:spPr>
          <a:xfrm>
            <a:off x="4250190" y="2967335"/>
            <a:ext cx="3688446"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THANK YOU</a:t>
            </a:r>
          </a:p>
        </p:txBody>
      </p:sp>
    </p:spTree>
    <p:extLst>
      <p:ext uri="{BB962C8B-B14F-4D97-AF65-F5344CB8AC3E}">
        <p14:creationId xmlns:p14="http://schemas.microsoft.com/office/powerpoint/2010/main" val="191319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heel(1)">
                                      <p:cBhvr>
                                        <p:cTn id="7"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lstStyle/>
          <a:p>
            <a:r>
              <a:rPr lang="en-US" dirty="0">
                <a:solidFill>
                  <a:schemeClr val="accent6">
                    <a:lumMod val="60000"/>
                    <a:lumOff val="40000"/>
                  </a:schemeClr>
                </a:solidFill>
              </a:rPr>
              <a:t>Introduction</a:t>
            </a:r>
          </a:p>
        </p:txBody>
      </p:sp>
      <p:sp>
        <p:nvSpPr>
          <p:cNvPr id="14" name="Content Placeholder 13"/>
          <p:cNvSpPr>
            <a:spLocks noGrp="1"/>
          </p:cNvSpPr>
          <p:nvPr>
            <p:ph idx="1"/>
          </p:nvPr>
        </p:nvSpPr>
        <p:spPr>
          <a:xfrm>
            <a:off x="1218883" y="1701797"/>
            <a:ext cx="10360501" cy="4462272"/>
          </a:xfrm>
        </p:spPr>
        <p:txBody>
          <a:bodyPr>
            <a:normAutofit/>
          </a:bodyPr>
          <a:lstStyle/>
          <a:p>
            <a:r>
              <a:rPr lang="en-US" sz="2400" dirty="0"/>
              <a:t>React is a JavaScript library used to build the user interface for web applications. React was initially developed and maintained by the folks at Facebook, which was later used in their products (WhatsApp &amp; Instagram). Now it is an open source project with an active developer community. Popular websites like Netflix, Airbnb, </a:t>
            </a:r>
            <a:r>
              <a:rPr lang="en-US" sz="2400" dirty="0" err="1"/>
              <a:t>Yahoo!Mail</a:t>
            </a:r>
            <a:r>
              <a:rPr lang="en-US" sz="2400" dirty="0"/>
              <a:t>, </a:t>
            </a:r>
            <a:r>
              <a:rPr lang="en-US" sz="2400" dirty="0" err="1"/>
              <a:t>KhanAcademy</a:t>
            </a:r>
            <a:r>
              <a:rPr lang="en-US" sz="2400" dirty="0"/>
              <a:t>, Dropbox and many more use React to build their UI.</a:t>
            </a:r>
          </a:p>
          <a:p>
            <a:r>
              <a:rPr lang="en-US" sz="2400" dirty="0"/>
              <a:t>Modern websites are built using MVC (model view controller) architecture. React is the ‘V’ in the MVC which stands for view, whereas </a:t>
            </a:r>
            <a:r>
              <a:rPr lang="en-US" sz="2400" dirty="0" err="1"/>
              <a:t>thearchitecture</a:t>
            </a:r>
            <a:r>
              <a:rPr lang="en-US" sz="2400" dirty="0"/>
              <a:t> is provided by </a:t>
            </a:r>
            <a:r>
              <a:rPr lang="en-US" sz="2400" b="1" dirty="0"/>
              <a:t>Redux</a:t>
            </a:r>
            <a:r>
              <a:rPr lang="en-US" sz="2400" dirty="0"/>
              <a:t> or </a:t>
            </a:r>
            <a:r>
              <a:rPr lang="en-US" sz="2400" b="1" dirty="0"/>
              <a:t>Flux</a:t>
            </a:r>
            <a:r>
              <a:rPr lang="en-US" sz="2400" dirty="0"/>
              <a:t>. React native is used to develop mobile apps, the Facebook mobile app is built using React native.</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9DC50-D88E-4469-833F-92D6A5657483}"/>
              </a:ext>
            </a:extLst>
          </p:cNvPr>
          <p:cNvSpPr>
            <a:spLocks noGrp="1"/>
          </p:cNvSpPr>
          <p:nvPr>
            <p:ph type="title"/>
          </p:nvPr>
        </p:nvSpPr>
        <p:spPr>
          <a:xfrm>
            <a:off x="1218883" y="188640"/>
            <a:ext cx="10360501" cy="720080"/>
          </a:xfrm>
        </p:spPr>
        <p:txBody>
          <a:bodyPr>
            <a:normAutofit/>
          </a:bodyPr>
          <a:lstStyle/>
          <a:p>
            <a:r>
              <a:rPr lang="en-US" dirty="0">
                <a:solidFill>
                  <a:schemeClr val="accent6">
                    <a:lumMod val="60000"/>
                    <a:lumOff val="40000"/>
                  </a:schemeClr>
                </a:solidFill>
              </a:rPr>
              <a:t>Component Based Structure</a:t>
            </a:r>
            <a:endParaRPr lang="en-IN" dirty="0">
              <a:solidFill>
                <a:schemeClr val="accent6">
                  <a:lumMod val="60000"/>
                  <a:lumOff val="40000"/>
                </a:schemeClr>
              </a:solidFill>
            </a:endParaRPr>
          </a:p>
        </p:txBody>
      </p:sp>
      <p:pic>
        <p:nvPicPr>
          <p:cNvPr id="4" name="Content Placeholder 3">
            <a:extLst>
              <a:ext uri="{FF2B5EF4-FFF2-40B4-BE49-F238E27FC236}">
                <a16:creationId xmlns:a16="http://schemas.microsoft.com/office/drawing/2014/main" id="{F2AA696C-C174-4F29-A66D-41DEDDB8348C}"/>
              </a:ext>
            </a:extLst>
          </p:cNvPr>
          <p:cNvPicPr>
            <a:picLocks noGrp="1" noChangeAspect="1"/>
          </p:cNvPicPr>
          <p:nvPr>
            <p:ph idx="1"/>
          </p:nvPr>
        </p:nvPicPr>
        <p:blipFill>
          <a:blip r:embed="rId2"/>
          <a:stretch>
            <a:fillRect/>
          </a:stretch>
        </p:blipFill>
        <p:spPr>
          <a:xfrm>
            <a:off x="9118748" y="1340769"/>
            <a:ext cx="2880320" cy="4248472"/>
          </a:xfrm>
          <a:prstGeom prst="rect">
            <a:avLst/>
          </a:prstGeom>
        </p:spPr>
      </p:pic>
      <p:sp>
        <p:nvSpPr>
          <p:cNvPr id="5" name="Rectangle 4">
            <a:extLst>
              <a:ext uri="{FF2B5EF4-FFF2-40B4-BE49-F238E27FC236}">
                <a16:creationId xmlns:a16="http://schemas.microsoft.com/office/drawing/2014/main" id="{66B5F792-71AD-486D-992E-78AD985BBD47}"/>
              </a:ext>
            </a:extLst>
          </p:cNvPr>
          <p:cNvSpPr/>
          <p:nvPr/>
        </p:nvSpPr>
        <p:spPr>
          <a:xfrm>
            <a:off x="1218883" y="1178400"/>
            <a:ext cx="7611833" cy="5488682"/>
          </a:xfrm>
          <a:prstGeom prst="rect">
            <a:avLst/>
          </a:prstGeom>
        </p:spPr>
        <p:txBody>
          <a:bodyPr wrap="square">
            <a:spAutoFit/>
          </a:bodyPr>
          <a:lstStyle/>
          <a:p>
            <a:pPr marL="304747" indent="-304747">
              <a:lnSpc>
                <a:spcPct val="90000"/>
              </a:lnSpc>
              <a:spcBef>
                <a:spcPts val="1600"/>
              </a:spcBef>
              <a:buClr>
                <a:schemeClr val="accent1"/>
              </a:buClr>
              <a:buSzPct val="100000"/>
              <a:buFont typeface="Arial" pitchFamily="34" charset="0"/>
              <a:buChar char="•"/>
            </a:pPr>
            <a:r>
              <a:rPr lang="en-US" dirty="0">
                <a:cs typeface="Times New Roman" panose="02020603050405020304" pitchFamily="18" charset="0"/>
              </a:rPr>
              <a:t>In ReactJS, everything is a component. Consider one </a:t>
            </a:r>
            <a:r>
              <a:rPr lang="en-US" dirty="0" err="1">
                <a:cs typeface="Times New Roman" panose="02020603050405020304" pitchFamily="18" charset="0"/>
              </a:rPr>
              <a:t>lego</a:t>
            </a:r>
            <a:r>
              <a:rPr lang="en-US" dirty="0">
                <a:cs typeface="Times New Roman" panose="02020603050405020304" pitchFamily="18" charset="0"/>
              </a:rPr>
              <a:t> house as an entire application. Then compare each of the </a:t>
            </a:r>
            <a:r>
              <a:rPr lang="en-US" dirty="0" err="1">
                <a:cs typeface="Times New Roman" panose="02020603050405020304" pitchFamily="18" charset="0"/>
              </a:rPr>
              <a:t>lego</a:t>
            </a:r>
            <a:r>
              <a:rPr lang="en-US" dirty="0">
                <a:cs typeface="Times New Roman" panose="02020603050405020304" pitchFamily="18" charset="0"/>
              </a:rPr>
              <a:t> block to a component which acts as a building block. These blocks/ components are integrated together to build one bigger and dynamic application.</a:t>
            </a:r>
          </a:p>
          <a:p>
            <a:pPr marL="304747" indent="-304747">
              <a:lnSpc>
                <a:spcPct val="90000"/>
              </a:lnSpc>
              <a:spcBef>
                <a:spcPts val="1600"/>
              </a:spcBef>
              <a:buClr>
                <a:schemeClr val="accent1"/>
              </a:buClr>
              <a:buSzPct val="100000"/>
              <a:buFont typeface="Arial" pitchFamily="34" charset="0"/>
              <a:buChar char="•"/>
            </a:pPr>
            <a:r>
              <a:rPr lang="en-US" dirty="0">
                <a:cs typeface="Times New Roman" panose="02020603050405020304" pitchFamily="18" charset="0"/>
              </a:rPr>
              <a:t>The biggest advantage of using components is that, you can change any component at any point of time without affecting the rest of the applications. This feature is most effective when implemented with larger and real time applications where data changes frequently. </a:t>
            </a:r>
          </a:p>
          <a:p>
            <a:pPr marL="304747" indent="-304747">
              <a:lnSpc>
                <a:spcPct val="90000"/>
              </a:lnSpc>
              <a:spcBef>
                <a:spcPts val="1600"/>
              </a:spcBef>
              <a:buClr>
                <a:schemeClr val="accent1"/>
              </a:buClr>
              <a:buSzPct val="100000"/>
              <a:buFont typeface="Arial" pitchFamily="34" charset="0"/>
              <a:buChar char="•"/>
            </a:pPr>
            <a:r>
              <a:rPr lang="en-US" dirty="0">
                <a:cs typeface="Times New Roman" panose="02020603050405020304" pitchFamily="18" charset="0"/>
              </a:rPr>
              <a:t>Each time any data is added or updated, ReactJS automatically updates the specific component whose state has </a:t>
            </a:r>
            <a:r>
              <a:rPr lang="en-US" i="1" dirty="0">
                <a:cs typeface="Times New Roman" panose="02020603050405020304" pitchFamily="18" charset="0"/>
              </a:rPr>
              <a:t>actually</a:t>
            </a:r>
            <a:r>
              <a:rPr lang="en-US" dirty="0">
                <a:cs typeface="Times New Roman" panose="02020603050405020304" pitchFamily="18" charset="0"/>
              </a:rPr>
              <a:t> changed. This saves the browser from the task of reloading the whole application to reflect the changes.</a:t>
            </a:r>
            <a:endParaRPr lang="en-IN" dirty="0">
              <a:cs typeface="Times New Roman" panose="02020603050405020304" pitchFamily="18" charset="0"/>
            </a:endParaRPr>
          </a:p>
        </p:txBody>
      </p:sp>
    </p:spTree>
    <p:extLst>
      <p:ext uri="{BB962C8B-B14F-4D97-AF65-F5344CB8AC3E}">
        <p14:creationId xmlns:p14="http://schemas.microsoft.com/office/powerpoint/2010/main" val="3097334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141CB-1BEC-4E3D-A320-EC264B78BC96}"/>
              </a:ext>
            </a:extLst>
          </p:cNvPr>
          <p:cNvSpPr>
            <a:spLocks noGrp="1"/>
          </p:cNvSpPr>
          <p:nvPr>
            <p:ph type="title"/>
          </p:nvPr>
        </p:nvSpPr>
        <p:spPr>
          <a:xfrm>
            <a:off x="1218883" y="234881"/>
            <a:ext cx="10360501" cy="673840"/>
          </a:xfrm>
        </p:spPr>
        <p:txBody>
          <a:bodyPr/>
          <a:lstStyle/>
          <a:p>
            <a:r>
              <a:rPr lang="en-US" dirty="0">
                <a:solidFill>
                  <a:schemeClr val="accent6">
                    <a:lumMod val="60000"/>
                    <a:lumOff val="40000"/>
                  </a:schemeClr>
                </a:solidFill>
              </a:rPr>
              <a:t>Why React?</a:t>
            </a:r>
            <a:endParaRPr lang="en-IN" dirty="0">
              <a:solidFill>
                <a:schemeClr val="accent6">
                  <a:lumMod val="60000"/>
                  <a:lumOff val="40000"/>
                </a:schemeClr>
              </a:solidFill>
            </a:endParaRPr>
          </a:p>
        </p:txBody>
      </p:sp>
      <p:pic>
        <p:nvPicPr>
          <p:cNvPr id="4" name="Content Placeholder 3">
            <a:extLst>
              <a:ext uri="{FF2B5EF4-FFF2-40B4-BE49-F238E27FC236}">
                <a16:creationId xmlns:a16="http://schemas.microsoft.com/office/drawing/2014/main" id="{B7D81147-EEFC-4844-BE30-0026CB603739}"/>
              </a:ext>
            </a:extLst>
          </p:cNvPr>
          <p:cNvPicPr>
            <a:picLocks noGrp="1" noChangeAspect="1"/>
          </p:cNvPicPr>
          <p:nvPr>
            <p:ph idx="1"/>
          </p:nvPr>
        </p:nvPicPr>
        <p:blipFill>
          <a:blip r:embed="rId2"/>
          <a:stretch>
            <a:fillRect/>
          </a:stretch>
        </p:blipFill>
        <p:spPr>
          <a:xfrm>
            <a:off x="5662364" y="886882"/>
            <a:ext cx="6004737" cy="5328592"/>
          </a:xfrm>
          <a:prstGeom prst="rect">
            <a:avLst/>
          </a:prstGeom>
        </p:spPr>
      </p:pic>
      <p:sp>
        <p:nvSpPr>
          <p:cNvPr id="5" name="Rectangle 4">
            <a:extLst>
              <a:ext uri="{FF2B5EF4-FFF2-40B4-BE49-F238E27FC236}">
                <a16:creationId xmlns:a16="http://schemas.microsoft.com/office/drawing/2014/main" id="{F8A1EAEA-0A42-4AB9-A3C8-3C0C0B9F7B47}"/>
              </a:ext>
            </a:extLst>
          </p:cNvPr>
          <p:cNvSpPr/>
          <p:nvPr/>
        </p:nvSpPr>
        <p:spPr>
          <a:xfrm>
            <a:off x="1187477" y="1093033"/>
            <a:ext cx="4248472" cy="3658437"/>
          </a:xfrm>
          <a:prstGeom prst="rect">
            <a:avLst/>
          </a:prstGeom>
        </p:spPr>
        <p:txBody>
          <a:bodyPr wrap="square">
            <a:spAutoFit/>
          </a:bodyPr>
          <a:lstStyle/>
          <a:p>
            <a:pPr marL="304747" indent="-304747">
              <a:lnSpc>
                <a:spcPct val="90000"/>
              </a:lnSpc>
              <a:spcBef>
                <a:spcPts val="1600"/>
              </a:spcBef>
              <a:buClr>
                <a:schemeClr val="accent1"/>
              </a:buClr>
              <a:buSzPct val="100000"/>
              <a:buFont typeface="Arial" pitchFamily="34" charset="0"/>
              <a:buChar char="•"/>
            </a:pPr>
            <a:r>
              <a:rPr lang="en-US" dirty="0">
                <a:cs typeface="Times New Roman" panose="02020603050405020304" pitchFamily="18" charset="0"/>
              </a:rPr>
              <a:t>The data is received from various sources like initial data, real time data and user input data which is passed to the dispatcher.</a:t>
            </a:r>
          </a:p>
          <a:p>
            <a:endParaRPr lang="en-US" dirty="0">
              <a:cs typeface="Times New Roman" panose="02020603050405020304" pitchFamily="18" charset="0"/>
            </a:endParaRPr>
          </a:p>
          <a:p>
            <a:pPr marL="304747" indent="-304747">
              <a:lnSpc>
                <a:spcPct val="90000"/>
              </a:lnSpc>
              <a:spcBef>
                <a:spcPts val="1600"/>
              </a:spcBef>
              <a:buClr>
                <a:schemeClr val="accent1"/>
              </a:buClr>
              <a:buSzPct val="100000"/>
              <a:buFont typeface="Arial" pitchFamily="34" charset="0"/>
              <a:buChar char="•"/>
            </a:pPr>
            <a:r>
              <a:rPr lang="en-US" dirty="0">
                <a:cs typeface="Times New Roman" panose="02020603050405020304" pitchFamily="18" charset="0"/>
              </a:rPr>
              <a:t> The dispatcher then forwards this data to the store, from where it ultimately comes to the view. </a:t>
            </a:r>
            <a:endParaRPr lang="en-IN" dirty="0">
              <a:cs typeface="Times New Roman" panose="02020603050405020304" pitchFamily="18" charset="0"/>
            </a:endParaRPr>
          </a:p>
        </p:txBody>
      </p:sp>
    </p:spTree>
    <p:extLst>
      <p:ext uri="{BB962C8B-B14F-4D97-AF65-F5344CB8AC3E}">
        <p14:creationId xmlns:p14="http://schemas.microsoft.com/office/powerpoint/2010/main" val="1304728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D119B-C017-4076-A2D8-F4488B8D9033}"/>
              </a:ext>
            </a:extLst>
          </p:cNvPr>
          <p:cNvSpPr>
            <a:spLocks noGrp="1"/>
          </p:cNvSpPr>
          <p:nvPr>
            <p:ph type="title"/>
          </p:nvPr>
        </p:nvSpPr>
        <p:spPr>
          <a:xfrm>
            <a:off x="1218883" y="274637"/>
            <a:ext cx="10360501" cy="490067"/>
          </a:xfrm>
        </p:spPr>
        <p:txBody>
          <a:bodyPr>
            <a:normAutofit fontScale="90000"/>
          </a:bodyPr>
          <a:lstStyle/>
          <a:p>
            <a:r>
              <a:rPr lang="en-US" dirty="0">
                <a:solidFill>
                  <a:schemeClr val="accent6">
                    <a:lumMod val="60000"/>
                    <a:lumOff val="40000"/>
                  </a:schemeClr>
                </a:solidFill>
              </a:rPr>
              <a:t>Why React?</a:t>
            </a:r>
            <a:endParaRPr lang="en-IN" dirty="0"/>
          </a:p>
        </p:txBody>
      </p:sp>
      <p:pic>
        <p:nvPicPr>
          <p:cNvPr id="4" name="Content Placeholder 3">
            <a:extLst>
              <a:ext uri="{FF2B5EF4-FFF2-40B4-BE49-F238E27FC236}">
                <a16:creationId xmlns:a16="http://schemas.microsoft.com/office/drawing/2014/main" id="{62F6E499-D5A2-4348-B9BE-1B30ACAC316A}"/>
              </a:ext>
            </a:extLst>
          </p:cNvPr>
          <p:cNvPicPr>
            <a:picLocks noGrp="1" noChangeAspect="1"/>
          </p:cNvPicPr>
          <p:nvPr>
            <p:ph idx="1"/>
          </p:nvPr>
        </p:nvPicPr>
        <p:blipFill>
          <a:blip r:embed="rId2"/>
          <a:stretch>
            <a:fillRect/>
          </a:stretch>
        </p:blipFill>
        <p:spPr>
          <a:xfrm>
            <a:off x="6335074" y="669886"/>
            <a:ext cx="5256583" cy="5913478"/>
          </a:xfrm>
          <a:prstGeom prst="rect">
            <a:avLst/>
          </a:prstGeom>
        </p:spPr>
      </p:pic>
      <p:sp>
        <p:nvSpPr>
          <p:cNvPr id="5" name="Rectangle 4">
            <a:extLst>
              <a:ext uri="{FF2B5EF4-FFF2-40B4-BE49-F238E27FC236}">
                <a16:creationId xmlns:a16="http://schemas.microsoft.com/office/drawing/2014/main" id="{61CD07D2-E674-4624-87AD-A4ABF8190571}"/>
              </a:ext>
            </a:extLst>
          </p:cNvPr>
          <p:cNvSpPr/>
          <p:nvPr/>
        </p:nvSpPr>
        <p:spPr>
          <a:xfrm>
            <a:off x="981844" y="669885"/>
            <a:ext cx="5256584" cy="5821081"/>
          </a:xfrm>
          <a:prstGeom prst="rect">
            <a:avLst/>
          </a:prstGeom>
        </p:spPr>
        <p:txBody>
          <a:bodyPr wrap="square">
            <a:spAutoFit/>
          </a:bodyPr>
          <a:lstStyle/>
          <a:p>
            <a:pPr marL="304747" indent="-304747">
              <a:lnSpc>
                <a:spcPct val="90000"/>
              </a:lnSpc>
              <a:spcBef>
                <a:spcPts val="1600"/>
              </a:spcBef>
              <a:buClr>
                <a:schemeClr val="accent1"/>
              </a:buClr>
              <a:buSzPct val="100000"/>
              <a:buFont typeface="Arial" pitchFamily="34" charset="0"/>
              <a:buChar char="•"/>
            </a:pPr>
            <a:r>
              <a:rPr lang="en-US" dirty="0">
                <a:cs typeface="Times New Roman" panose="02020603050405020304" pitchFamily="18" charset="0"/>
              </a:rPr>
              <a:t>Each time new data is added or any data is updated at the back end, the browser reloads the web page and repeats the whole process again. </a:t>
            </a:r>
          </a:p>
          <a:p>
            <a:pPr marL="304747" indent="-304747">
              <a:lnSpc>
                <a:spcPct val="90000"/>
              </a:lnSpc>
              <a:spcBef>
                <a:spcPts val="1600"/>
              </a:spcBef>
              <a:buClr>
                <a:schemeClr val="accent1"/>
              </a:buClr>
              <a:buSzPct val="100000"/>
              <a:buFont typeface="Arial" pitchFamily="34" charset="0"/>
              <a:buChar char="•"/>
            </a:pPr>
            <a:r>
              <a:rPr lang="en-US" dirty="0">
                <a:cs typeface="Times New Roman" panose="02020603050405020304" pitchFamily="18" charset="0"/>
              </a:rPr>
              <a:t>This traditional data flow has one major drawback, it uses the DOM. DOM is an object that is created by the browser each time a web page is loaded which can dynamically add or remove the data at the back end. But each time any modifications were done a new DOM is created for the same page. </a:t>
            </a:r>
          </a:p>
          <a:p>
            <a:pPr marL="304747" indent="-304747">
              <a:lnSpc>
                <a:spcPct val="90000"/>
              </a:lnSpc>
              <a:spcBef>
                <a:spcPts val="1600"/>
              </a:spcBef>
              <a:buClr>
                <a:schemeClr val="accent1"/>
              </a:buClr>
              <a:buSzPct val="100000"/>
              <a:buFont typeface="Arial" pitchFamily="34" charset="0"/>
              <a:buChar char="•"/>
            </a:pPr>
            <a:r>
              <a:rPr lang="en-US" dirty="0">
                <a:cs typeface="Times New Roman" panose="02020603050405020304" pitchFamily="18" charset="0"/>
              </a:rPr>
              <a:t>This repeated creation of DOM results in unnecessary memory wastage and decrease in applications performance.</a:t>
            </a:r>
            <a:endParaRPr lang="en-IN" dirty="0">
              <a:cs typeface="Times New Roman" panose="02020603050405020304" pitchFamily="18" charset="0"/>
            </a:endParaRPr>
          </a:p>
        </p:txBody>
      </p:sp>
    </p:spTree>
    <p:extLst>
      <p:ext uri="{BB962C8B-B14F-4D97-AF65-F5344CB8AC3E}">
        <p14:creationId xmlns:p14="http://schemas.microsoft.com/office/powerpoint/2010/main" val="1015058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B702E-8B37-45DB-8443-B685C7ADD006}"/>
              </a:ext>
            </a:extLst>
          </p:cNvPr>
          <p:cNvSpPr>
            <a:spLocks noGrp="1"/>
          </p:cNvSpPr>
          <p:nvPr>
            <p:ph type="title"/>
          </p:nvPr>
        </p:nvSpPr>
        <p:spPr>
          <a:xfrm>
            <a:off x="1218883" y="274637"/>
            <a:ext cx="10360501" cy="634083"/>
          </a:xfrm>
        </p:spPr>
        <p:txBody>
          <a:bodyPr/>
          <a:lstStyle/>
          <a:p>
            <a:r>
              <a:rPr lang="en-US" dirty="0">
                <a:solidFill>
                  <a:schemeClr val="accent6">
                    <a:lumMod val="60000"/>
                    <a:lumOff val="40000"/>
                  </a:schemeClr>
                </a:solidFill>
              </a:rPr>
              <a:t>Why React?</a:t>
            </a:r>
            <a:endParaRPr lang="en-IN" dirty="0"/>
          </a:p>
        </p:txBody>
      </p:sp>
      <p:pic>
        <p:nvPicPr>
          <p:cNvPr id="4" name="Content Placeholder 3">
            <a:extLst>
              <a:ext uri="{FF2B5EF4-FFF2-40B4-BE49-F238E27FC236}">
                <a16:creationId xmlns:a16="http://schemas.microsoft.com/office/drawing/2014/main" id="{5612BDAF-469C-4377-8CB7-39F69706FDEF}"/>
              </a:ext>
            </a:extLst>
          </p:cNvPr>
          <p:cNvPicPr>
            <a:picLocks noGrp="1" noChangeAspect="1"/>
          </p:cNvPicPr>
          <p:nvPr>
            <p:ph idx="1"/>
          </p:nvPr>
        </p:nvPicPr>
        <p:blipFill>
          <a:blip r:embed="rId2"/>
          <a:stretch>
            <a:fillRect/>
          </a:stretch>
        </p:blipFill>
        <p:spPr>
          <a:xfrm>
            <a:off x="5878388" y="692696"/>
            <a:ext cx="5703533" cy="5850909"/>
          </a:xfrm>
          <a:prstGeom prst="rect">
            <a:avLst/>
          </a:prstGeom>
        </p:spPr>
      </p:pic>
      <p:sp>
        <p:nvSpPr>
          <p:cNvPr id="5" name="Rectangle 4">
            <a:extLst>
              <a:ext uri="{FF2B5EF4-FFF2-40B4-BE49-F238E27FC236}">
                <a16:creationId xmlns:a16="http://schemas.microsoft.com/office/drawing/2014/main" id="{7249EAB6-DC6E-4C12-87BA-CCCA6012B663}"/>
              </a:ext>
            </a:extLst>
          </p:cNvPr>
          <p:cNvSpPr/>
          <p:nvPr/>
        </p:nvSpPr>
        <p:spPr>
          <a:xfrm>
            <a:off x="981845" y="919470"/>
            <a:ext cx="4608512" cy="4951099"/>
          </a:xfrm>
          <a:prstGeom prst="rect">
            <a:avLst/>
          </a:prstGeom>
        </p:spPr>
        <p:txBody>
          <a:bodyPr wrap="square">
            <a:spAutoFit/>
          </a:bodyPr>
          <a:lstStyle/>
          <a:p>
            <a:pPr marL="304747" indent="-304747">
              <a:lnSpc>
                <a:spcPct val="90000"/>
              </a:lnSpc>
              <a:spcBef>
                <a:spcPts val="1600"/>
              </a:spcBef>
              <a:buClr>
                <a:schemeClr val="accent1"/>
              </a:buClr>
              <a:buSzPct val="100000"/>
              <a:buFont typeface="Arial" pitchFamily="34" charset="0"/>
              <a:buChar char="•"/>
            </a:pPr>
            <a:r>
              <a:rPr lang="en-US" dirty="0">
                <a:cs typeface="Times New Roman" panose="02020603050405020304" pitchFamily="18" charset="0"/>
              </a:rPr>
              <a:t>With ReactJS, you can divide your entire application into various independent components. ReactJS applications still used the same traditional data flow, but something changed at the back end.</a:t>
            </a:r>
          </a:p>
          <a:p>
            <a:pPr marL="304747" indent="-304747">
              <a:lnSpc>
                <a:spcPct val="90000"/>
              </a:lnSpc>
              <a:spcBef>
                <a:spcPts val="1600"/>
              </a:spcBef>
              <a:buClr>
                <a:schemeClr val="accent1"/>
              </a:buClr>
              <a:buSzPct val="100000"/>
              <a:buFont typeface="Arial" pitchFamily="34" charset="0"/>
              <a:buChar char="•"/>
            </a:pPr>
            <a:r>
              <a:rPr lang="en-US" dirty="0"/>
              <a:t>Instead of reloading the entire page, React just destroys the old view. Afterwards, it renders the view components with updates or new data and then places the new view in place of the old one. </a:t>
            </a:r>
            <a:endParaRPr lang="en-IN" dirty="0">
              <a:cs typeface="Times New Roman" panose="02020603050405020304" pitchFamily="18" charset="0"/>
            </a:endParaRPr>
          </a:p>
        </p:txBody>
      </p:sp>
    </p:spTree>
    <p:extLst>
      <p:ext uri="{BB962C8B-B14F-4D97-AF65-F5344CB8AC3E}">
        <p14:creationId xmlns:p14="http://schemas.microsoft.com/office/powerpoint/2010/main" val="333487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3580C-96F5-4740-B6DE-0D6A53A8C921}"/>
              </a:ext>
            </a:extLst>
          </p:cNvPr>
          <p:cNvSpPr>
            <a:spLocks noGrp="1"/>
          </p:cNvSpPr>
          <p:nvPr>
            <p:ph type="title"/>
          </p:nvPr>
        </p:nvSpPr>
        <p:spPr>
          <a:xfrm>
            <a:off x="1059619" y="296664"/>
            <a:ext cx="4062942" cy="575072"/>
          </a:xfrm>
        </p:spPr>
        <p:txBody>
          <a:bodyPr/>
          <a:lstStyle/>
          <a:p>
            <a:r>
              <a:rPr lang="en-US" dirty="0">
                <a:solidFill>
                  <a:schemeClr val="accent6">
                    <a:lumMod val="60000"/>
                    <a:lumOff val="40000"/>
                  </a:schemeClr>
                </a:solidFill>
              </a:rPr>
              <a:t>Features of React</a:t>
            </a:r>
            <a:endParaRPr lang="en-IN" dirty="0">
              <a:solidFill>
                <a:schemeClr val="accent6">
                  <a:lumMod val="60000"/>
                  <a:lumOff val="40000"/>
                </a:schemeClr>
              </a:solidFill>
            </a:endParaRPr>
          </a:p>
        </p:txBody>
      </p:sp>
      <p:sp>
        <p:nvSpPr>
          <p:cNvPr id="3" name="Content Placeholder 2">
            <a:extLst>
              <a:ext uri="{FF2B5EF4-FFF2-40B4-BE49-F238E27FC236}">
                <a16:creationId xmlns:a16="http://schemas.microsoft.com/office/drawing/2014/main" id="{D07A5FAF-F0D6-4C03-8FA0-D1BCA9BD824C}"/>
              </a:ext>
            </a:extLst>
          </p:cNvPr>
          <p:cNvSpPr>
            <a:spLocks noGrp="1"/>
          </p:cNvSpPr>
          <p:nvPr>
            <p:ph idx="1"/>
          </p:nvPr>
        </p:nvSpPr>
        <p:spPr/>
        <p:txBody>
          <a:bodyPr>
            <a:normAutofit/>
          </a:bodyPr>
          <a:lstStyle/>
          <a:p>
            <a:pPr marL="0" indent="0">
              <a:buNone/>
            </a:pPr>
            <a:r>
              <a:rPr lang="en-US" b="1" dirty="0">
                <a:solidFill>
                  <a:schemeClr val="tx1">
                    <a:lumMod val="75000"/>
                  </a:schemeClr>
                </a:solidFill>
              </a:rPr>
              <a:t>1. JSX: </a:t>
            </a:r>
          </a:p>
          <a:p>
            <a:pPr marL="0" indent="0">
              <a:buNone/>
            </a:pPr>
            <a:r>
              <a:rPr lang="en-US" sz="2400" dirty="0"/>
              <a:t>JSX stands for JavaScript XML. Its an XML/ HTML like syntax used by React. It extends the ECMAScript so that XML/ HTML like text can co-exist along with JavaScript react code.</a:t>
            </a:r>
          </a:p>
          <a:p>
            <a:pPr marL="0" indent="0">
              <a:buNone/>
            </a:pPr>
            <a:endParaRPr lang="en-US" sz="2400" dirty="0"/>
          </a:p>
          <a:p>
            <a:pPr marL="0" indent="0">
              <a:buNone/>
            </a:pPr>
            <a:r>
              <a:rPr lang="en-US" sz="2400" dirty="0"/>
              <a:t>With JSX, we can go a step further by again embedding the HTML code inside the JavaScript. This makes HTML codes easy to understand and boosts JavaScript’s performance while making our application robust.</a:t>
            </a:r>
          </a:p>
          <a:p>
            <a:pPr marL="514350" indent="-514350">
              <a:buAutoNum type="arabicPeriod"/>
            </a:pPr>
            <a:endParaRPr lang="en-US" dirty="0"/>
          </a:p>
        </p:txBody>
      </p:sp>
      <p:pic>
        <p:nvPicPr>
          <p:cNvPr id="1030" name="Picture 6" descr="jsx - What Is React - Edureka">
            <a:extLst>
              <a:ext uri="{FF2B5EF4-FFF2-40B4-BE49-F238E27FC236}">
                <a16:creationId xmlns:a16="http://schemas.microsoft.com/office/drawing/2014/main" id="{ED69F781-9D00-4F97-BCFB-FEDE6A05E0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738" y="1124744"/>
            <a:ext cx="3744416" cy="205055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BD636DEA-3012-4CA4-B13F-B32067C53A08}"/>
              </a:ext>
            </a:extLst>
          </p:cNvPr>
          <p:cNvSpPr/>
          <p:nvPr/>
        </p:nvSpPr>
        <p:spPr>
          <a:xfrm>
            <a:off x="1059619" y="2924944"/>
            <a:ext cx="4746761" cy="3785652"/>
          </a:xfrm>
          <a:prstGeom prst="rect">
            <a:avLst/>
          </a:prstGeom>
        </p:spPr>
        <p:txBody>
          <a:bodyPr wrap="square">
            <a:spAutoFit/>
          </a:bodyPr>
          <a:lstStyle/>
          <a:p>
            <a:r>
              <a:rPr lang="en-IN" sz="2000" dirty="0" err="1"/>
              <a:t>var</a:t>
            </a:r>
            <a:r>
              <a:rPr lang="en-IN" sz="2000" dirty="0"/>
              <a:t> </a:t>
            </a:r>
            <a:r>
              <a:rPr lang="en-IN" sz="2000" dirty="0" err="1"/>
              <a:t>MyComponent</a:t>
            </a:r>
            <a:r>
              <a:rPr lang="en-IN" sz="2000" dirty="0"/>
              <a:t> = </a:t>
            </a:r>
            <a:r>
              <a:rPr lang="en-IN" sz="2000" dirty="0" err="1"/>
              <a:t>React.createClass</a:t>
            </a:r>
            <a:r>
              <a:rPr lang="en-IN" sz="2000" dirty="0"/>
              <a:t>({</a:t>
            </a:r>
          </a:p>
          <a:p>
            <a:r>
              <a:rPr lang="en-IN" sz="2000" dirty="0"/>
              <a:t>    render :function () {</a:t>
            </a:r>
          </a:p>
          <a:p>
            <a:r>
              <a:rPr lang="en-IN" sz="2000" dirty="0"/>
              <a:t>                return(    </a:t>
            </a:r>
          </a:p>
          <a:p>
            <a:r>
              <a:rPr lang="en-IN" sz="2000" dirty="0"/>
              <a:t>                &lt;h2&gt;Hello World&lt;/h2&gt;</a:t>
            </a:r>
          </a:p>
          <a:p>
            <a:r>
              <a:rPr lang="en-IN" sz="2000" dirty="0"/>
              <a:t>        );</a:t>
            </a:r>
          </a:p>
          <a:p>
            <a:r>
              <a:rPr lang="en-IN" sz="2000" dirty="0"/>
              <a:t>    }</a:t>
            </a:r>
          </a:p>
          <a:p>
            <a:r>
              <a:rPr lang="en-IN" sz="2000" dirty="0"/>
              <a:t>});</a:t>
            </a:r>
          </a:p>
          <a:p>
            <a:r>
              <a:rPr lang="en-IN" sz="2000" dirty="0"/>
              <a:t> </a:t>
            </a:r>
          </a:p>
          <a:p>
            <a:r>
              <a:rPr lang="en-IN" sz="2000" dirty="0" err="1"/>
              <a:t>ReactDOM.render</a:t>
            </a:r>
            <a:r>
              <a:rPr lang="en-IN" sz="2000" dirty="0"/>
              <a:t>(</a:t>
            </a:r>
          </a:p>
          <a:p>
            <a:r>
              <a:rPr lang="en-IN" sz="2000" dirty="0"/>
              <a:t>   &lt;</a:t>
            </a:r>
            <a:r>
              <a:rPr lang="en-IN" sz="2000" dirty="0" err="1"/>
              <a:t>MyComponent</a:t>
            </a:r>
            <a:r>
              <a:rPr lang="en-IN" sz="2000" dirty="0"/>
              <a:t>/&gt;, </a:t>
            </a:r>
            <a:r>
              <a:rPr lang="en-IN" sz="2000" dirty="0" err="1"/>
              <a:t>document.getElementById</a:t>
            </a:r>
            <a:r>
              <a:rPr lang="en-IN" sz="2000" dirty="0"/>
              <a:t>('content')</a:t>
            </a:r>
          </a:p>
          <a:p>
            <a:r>
              <a:rPr lang="en-IN" sz="2000" dirty="0"/>
              <a:t>);</a:t>
            </a:r>
          </a:p>
        </p:txBody>
      </p:sp>
    </p:spTree>
    <p:extLst>
      <p:ext uri="{BB962C8B-B14F-4D97-AF65-F5344CB8AC3E}">
        <p14:creationId xmlns:p14="http://schemas.microsoft.com/office/powerpoint/2010/main" val="169525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ED9A35E-B28A-4E46-8F7C-086160C24B7B}"/>
              </a:ext>
            </a:extLst>
          </p:cNvPr>
          <p:cNvSpPr>
            <a:spLocks noGrp="1"/>
          </p:cNvSpPr>
          <p:nvPr>
            <p:ph type="title"/>
          </p:nvPr>
        </p:nvSpPr>
        <p:spPr>
          <a:xfrm>
            <a:off x="1218883" y="274637"/>
            <a:ext cx="10360501" cy="634083"/>
          </a:xfrm>
        </p:spPr>
        <p:txBody>
          <a:bodyPr/>
          <a:lstStyle/>
          <a:p>
            <a:r>
              <a:rPr lang="en-US" dirty="0">
                <a:solidFill>
                  <a:schemeClr val="accent6">
                    <a:lumMod val="60000"/>
                    <a:lumOff val="40000"/>
                  </a:schemeClr>
                </a:solidFill>
              </a:rPr>
              <a:t>Features of React</a:t>
            </a:r>
            <a:endParaRPr lang="en-IN" dirty="0"/>
          </a:p>
        </p:txBody>
      </p:sp>
      <p:sp>
        <p:nvSpPr>
          <p:cNvPr id="8" name="Content Placeholder 7">
            <a:extLst>
              <a:ext uri="{FF2B5EF4-FFF2-40B4-BE49-F238E27FC236}">
                <a16:creationId xmlns:a16="http://schemas.microsoft.com/office/drawing/2014/main" id="{398E044E-29FB-4CC8-9B84-74EB1C17FABF}"/>
              </a:ext>
            </a:extLst>
          </p:cNvPr>
          <p:cNvSpPr>
            <a:spLocks noGrp="1"/>
          </p:cNvSpPr>
          <p:nvPr>
            <p:ph idx="1"/>
          </p:nvPr>
        </p:nvSpPr>
        <p:spPr>
          <a:xfrm>
            <a:off x="1218883" y="908720"/>
            <a:ext cx="10360501" cy="5255349"/>
          </a:xfrm>
        </p:spPr>
        <p:txBody>
          <a:bodyPr/>
          <a:lstStyle/>
          <a:p>
            <a:pPr marL="0" indent="0">
              <a:buNone/>
            </a:pPr>
            <a:r>
              <a:rPr lang="en-US" dirty="0">
                <a:solidFill>
                  <a:schemeClr val="tx1">
                    <a:lumMod val="75000"/>
                  </a:schemeClr>
                </a:solidFill>
              </a:rPr>
              <a:t>2. Virtual DOM:</a:t>
            </a:r>
          </a:p>
          <a:p>
            <a:pPr marL="0" indent="0">
              <a:buNone/>
            </a:pPr>
            <a:r>
              <a:rPr lang="en-US" dirty="0">
                <a:solidFill>
                  <a:schemeClr val="tx1">
                    <a:lumMod val="95000"/>
                  </a:schemeClr>
                </a:solidFill>
              </a:rPr>
              <a:t>The Virtual DOM works in three simple steps</a:t>
            </a:r>
          </a:p>
          <a:p>
            <a:r>
              <a:rPr lang="en-US" sz="2400" dirty="0"/>
              <a:t>Whenever any underlying data changes, the entire UI is re-rendered in Virtual DOM representation.</a:t>
            </a:r>
          </a:p>
          <a:p>
            <a:pPr marL="0" indent="0">
              <a:buNone/>
            </a:pPr>
            <a:endParaRPr lang="en-IN" dirty="0">
              <a:solidFill>
                <a:schemeClr val="tx1">
                  <a:lumMod val="95000"/>
                </a:schemeClr>
              </a:solidFill>
            </a:endParaRPr>
          </a:p>
        </p:txBody>
      </p:sp>
      <p:pic>
        <p:nvPicPr>
          <p:cNvPr id="2050" name="Picture 2" descr="Virtual DOM 1 - What Is React - Edureka">
            <a:extLst>
              <a:ext uri="{FF2B5EF4-FFF2-40B4-BE49-F238E27FC236}">
                <a16:creationId xmlns:a16="http://schemas.microsoft.com/office/drawing/2014/main" id="{D00AB497-BC26-4831-B9CC-ACB5818EFE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157" y="2996952"/>
            <a:ext cx="9452767" cy="3094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0598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C92DD-D2A7-48E5-8E91-850E19775956}"/>
              </a:ext>
            </a:extLst>
          </p:cNvPr>
          <p:cNvSpPr>
            <a:spLocks noGrp="1"/>
          </p:cNvSpPr>
          <p:nvPr>
            <p:ph type="title"/>
          </p:nvPr>
        </p:nvSpPr>
        <p:spPr/>
        <p:txBody>
          <a:bodyPr/>
          <a:lstStyle/>
          <a:p>
            <a:r>
              <a:rPr lang="en-US" dirty="0">
                <a:solidFill>
                  <a:schemeClr val="accent6">
                    <a:lumMod val="60000"/>
                    <a:lumOff val="40000"/>
                  </a:schemeClr>
                </a:solidFill>
              </a:rPr>
              <a:t>Features of React</a:t>
            </a:r>
            <a:endParaRPr lang="en-IN" dirty="0">
              <a:solidFill>
                <a:schemeClr val="accent6">
                  <a:lumMod val="60000"/>
                  <a:lumOff val="40000"/>
                </a:schemeClr>
              </a:solidFill>
            </a:endParaRPr>
          </a:p>
        </p:txBody>
      </p:sp>
      <p:sp>
        <p:nvSpPr>
          <p:cNvPr id="3" name="Content Placeholder 2">
            <a:extLst>
              <a:ext uri="{FF2B5EF4-FFF2-40B4-BE49-F238E27FC236}">
                <a16:creationId xmlns:a16="http://schemas.microsoft.com/office/drawing/2014/main" id="{DCF15EB6-A883-412A-BE05-47F09ED8D9A4}"/>
              </a:ext>
            </a:extLst>
          </p:cNvPr>
          <p:cNvSpPr>
            <a:spLocks noGrp="1"/>
          </p:cNvSpPr>
          <p:nvPr>
            <p:ph idx="1"/>
          </p:nvPr>
        </p:nvSpPr>
        <p:spPr>
          <a:xfrm>
            <a:off x="1218883" y="1701797"/>
            <a:ext cx="10360501" cy="4462272"/>
          </a:xfrm>
        </p:spPr>
        <p:txBody>
          <a:bodyPr/>
          <a:lstStyle/>
          <a:p>
            <a:r>
              <a:rPr lang="en-US" sz="2400" dirty="0"/>
              <a:t>Then the difference between the previous DOM representation and the new one is calculated.</a:t>
            </a:r>
          </a:p>
          <a:p>
            <a:pPr marL="0" indent="0">
              <a:buNone/>
            </a:pPr>
            <a:endParaRPr lang="en-US" dirty="0"/>
          </a:p>
          <a:p>
            <a:pPr marL="0" indent="0">
              <a:buNone/>
            </a:pPr>
            <a:endParaRPr lang="en-IN" dirty="0"/>
          </a:p>
        </p:txBody>
      </p:sp>
      <p:pic>
        <p:nvPicPr>
          <p:cNvPr id="3076" name="Picture 4" descr="Virtual DOM 2 - What Is React - Edureka">
            <a:extLst>
              <a:ext uri="{FF2B5EF4-FFF2-40B4-BE49-F238E27FC236}">
                <a16:creationId xmlns:a16="http://schemas.microsoft.com/office/drawing/2014/main" id="{D1268163-220C-4719-BF34-DC75B93BF5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8883" y="2636912"/>
            <a:ext cx="10014267" cy="324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607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C67BEE-D13F-4BD2-98A5-34D8A0977F68}">
  <ds:schemaRefs>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4873beb7-5857-4685-be1f-d57550cc96cc"/>
    <ds:schemaRef ds:uri="http://www.w3.org/XML/1998/namespace"/>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327</TotalTime>
  <Words>429</Words>
  <Application>Microsoft Office PowerPoint</Application>
  <PresentationFormat>Custom</PresentationFormat>
  <Paragraphs>51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 New Roman</vt:lpstr>
      <vt:lpstr>Tech 16x9</vt:lpstr>
      <vt:lpstr>React Js</vt:lpstr>
      <vt:lpstr>Introduction</vt:lpstr>
      <vt:lpstr>Component Based Structure</vt:lpstr>
      <vt:lpstr>Why React?</vt:lpstr>
      <vt:lpstr>Why React?</vt:lpstr>
      <vt:lpstr>Why React?</vt:lpstr>
      <vt:lpstr>Features of React</vt:lpstr>
      <vt:lpstr>Features of React</vt:lpstr>
      <vt:lpstr>Features of React</vt:lpstr>
      <vt:lpstr>Features of React</vt:lpstr>
      <vt:lpstr>Features of React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Js</dc:title>
  <dc:creator>kuralarasus1992@hotmail.com</dc:creator>
  <cp:lastModifiedBy>kuralarasus1992@hotmail.com</cp:lastModifiedBy>
  <cp:revision>19</cp:revision>
  <dcterms:created xsi:type="dcterms:W3CDTF">2018-03-25T02:29:23Z</dcterms:created>
  <dcterms:modified xsi:type="dcterms:W3CDTF">2018-03-25T11:46:00Z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