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91" r:id="rId4"/>
    <p:sldId id="290" r:id="rId5"/>
    <p:sldId id="1446" r:id="rId6"/>
    <p:sldId id="1196" r:id="rId7"/>
    <p:sldId id="1448" r:id="rId8"/>
    <p:sldId id="1447" r:id="rId9"/>
    <p:sldId id="1450" r:id="rId10"/>
    <p:sldId id="1449" r:id="rId11"/>
    <p:sldId id="1451" r:id="rId12"/>
    <p:sldId id="1452" r:id="rId13"/>
    <p:sldId id="1453" r:id="rId14"/>
    <p:sldId id="1454" r:id="rId15"/>
    <p:sldId id="1455" r:id="rId16"/>
    <p:sldId id="1456" r:id="rId17"/>
    <p:sldId id="1457" r:id="rId18"/>
    <p:sldId id="1555" r:id="rId19"/>
  </p:sldIdLst>
  <p:sldSz cx="12192000" cy="6858000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6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3F"/>
    <a:srgbClr val="00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2" y="48"/>
      </p:cViewPr>
      <p:guideLst>
        <p:guide orient="horz" pos="3974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0198E9-DED6-4637-85F0-E74BDA78F4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C5787-FB54-438B-A064-44EE66D1EF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8F51A82-0B61-4396-8FC9-67A1CA5459D3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436935-C8AC-4E03-AFD2-4A3F3C7E04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07B0D51-F954-4048-B45A-4CD694DE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k-SK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A652-6E93-430A-8E85-3213BF5D89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A72A0-9D46-4D66-B652-E5780E792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0B5D38-F25F-44CE-B16D-078A913B9C2A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1C37A406-E726-4D73-9736-1A5058F29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80C9BF1-1978-4D28-822A-586940D0E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248C7D61-7A96-4183-90E8-DAC2E34FF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FA01F4-17AD-44AE-BA21-8E8A413E821C}" type="slidenum">
              <a:rPr lang="en-US" altLang="sk-SK" smtClean="0"/>
              <a:pPr/>
              <a:t>2</a:t>
            </a:fld>
            <a:endParaRPr lang="en-US" alt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6D0FE910-B50F-4A0B-8CF0-7C6758CB1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B976EA2C-CC97-4D44-8D81-37A032137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07E69B1-7DC5-4759-85FB-479F9E891B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1E1189D-4884-4D5C-BD96-BEFF1B27ADA3}" type="slidenum">
              <a:rPr lang="en-US" altLang="sk-SK" smtClean="0"/>
              <a:pPr/>
              <a:t>3</a:t>
            </a:fld>
            <a:endParaRPr lang="en-US" alt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07D41AC3-30D3-4C51-ACB9-8A9B334FF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B0F906DA-EAF4-4D07-873A-E92C05117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3710368-2E65-4ED4-859D-6209AC48B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DAB989-3883-4C35-B18E-E722A1DF5088}" type="slidenum">
              <a:rPr lang="en-US" altLang="sk-SK" smtClean="0"/>
              <a:pPr/>
              <a:t>4</a:t>
            </a:fld>
            <a:endParaRPr lang="en-US" alt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05CAB7BE-C5C8-4C14-8F16-427FBE372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D4EF04F6-DB43-4D48-B244-30EACDF72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sk-SK"/>
          </a:p>
        </p:txBody>
      </p:sp>
      <p:sp>
        <p:nvSpPr>
          <p:cNvPr id="15364" name="Header Placeholder 3">
            <a:extLst>
              <a:ext uri="{FF2B5EF4-FFF2-40B4-BE49-F238E27FC236}">
                <a16:creationId xmlns:a16="http://schemas.microsoft.com/office/drawing/2014/main" id="{1B27EDA3-6884-4937-ADC3-D97DBD94DA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sk-SK"/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DBC9C8A2-E41F-46BA-9421-B797D63BFB3B}"/>
              </a:ext>
            </a:extLst>
          </p:cNvPr>
          <p:cNvSpPr/>
          <p:nvPr userDrawn="1"/>
        </p:nvSpPr>
        <p:spPr>
          <a:xfrm>
            <a:off x="-11113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5000"/>
            </a:schemeClr>
          </a:solidFill>
          <a:ln>
            <a:solidFill>
              <a:schemeClr val="bg1">
                <a:lumMod val="6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2C0F31AE-48C0-43F4-848B-7D899346F0F4}"/>
              </a:ext>
            </a:extLst>
          </p:cNvPr>
          <p:cNvSpPr/>
          <p:nvPr userDrawn="1"/>
        </p:nvSpPr>
        <p:spPr>
          <a:xfrm>
            <a:off x="-11113" y="1238250"/>
            <a:ext cx="12182476" cy="3600450"/>
          </a:xfrm>
          <a:prstGeom prst="rect">
            <a:avLst/>
          </a:prstGeom>
          <a:solidFill>
            <a:srgbClr val="1F2C3F"/>
          </a:solidFill>
          <a:ln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0" b="1" dirty="0">
                <a:latin typeface="Arial Black" panose="020B0A04020102020204" pitchFamily="34" charset="0"/>
              </a:rPr>
              <a:t>MS</a:t>
            </a:r>
            <a:endParaRPr lang="sk-SK" sz="12000" b="1" dirty="0"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391" y="4007342"/>
            <a:ext cx="12181609" cy="587600"/>
          </a:xfrm>
        </p:spPr>
        <p:txBody>
          <a:bodyPr anchor="b"/>
          <a:lstStyle>
            <a:lvl1pPr algn="ctr">
              <a:defRPr sz="24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sk-SK"/>
              <a:t>Kliknutím upravte štýl predlohy 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442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5948A-0961-4D62-A719-2B296E93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AB086-65DF-49EE-A435-8B593BC0EE26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6C66A-7A15-4775-8486-8000276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070A-E98B-472B-B918-5762C2C8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D14B-B8FB-41A8-A65B-EA63D41E22BE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135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2FB3-C731-41B7-B072-B72E48FB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DD8E1-5D23-4B32-B198-E2671FD67EBF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E2C3-33DD-4CEB-94B1-F7F28206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9412-7E81-41F6-827A-5927C548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C4049-45DB-4535-9C4E-5A695F750A8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6578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1178429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55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2" y="455086"/>
            <a:ext cx="11157817" cy="66051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880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599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43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5B8E-22C2-4CA2-8F67-86FE9CDF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37695-1157-42CF-AA3D-0F3C559BE376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EF9F-4F96-4F0F-B11B-BB5C4698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B97E-5035-4D29-8CE0-6585E011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E842B-53A4-48D7-B518-2329AE6AED8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383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6B26-B430-4028-97BB-CE96093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89C2F-A66E-4A9A-88DB-4BC9B5E6F1BD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9EF2-C91F-44FE-A4C4-C03CCC5B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1B0F-62F4-4C70-A6BE-D2335AD5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B1C70-7E80-4030-A05D-765B1CF8E09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8728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77BE59-EFA1-406B-9CB0-A506FE90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AC2A3-923E-43CF-890B-52A26774667E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CB190F-BBC6-4C0C-B598-5B8CA36E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160A0C-CD08-4108-A8F7-39AA1759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01B84-21FE-493F-8B1D-C3985752137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0111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9AEEEEE-D044-44C6-8D42-84C21E82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CBDCF-6B87-4F4B-8BAF-0B6C2CF18F74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ABF9B4-BDEC-4A78-9697-CC0E703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9DFC44-D75F-4170-8187-FA7148C6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64029-432A-4CBB-A679-F5D17BA5DD3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3920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5039CD-03AD-4AFE-83EC-2650C969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12B4-0515-42F2-B005-1A5A4266A63C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5D13B58-C75B-4700-AAB0-985D1DE7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72630B-503C-4740-B191-ED2D4A41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91824-5CDF-40C2-843F-C5A43980E2A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9417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FE3867B-37F0-4F61-9B82-74EF34AF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D27DE-B1D5-4AC9-81D0-696C8A8487C6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2B5B24-1204-4ADC-8AA4-2F4BC5AF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90F784-E23F-4E56-8F2B-5A51010C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21587-497D-4430-820C-9DE85F475EA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5153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7ED37A-A578-46D0-9DC8-4093B865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ED25-687F-4313-81EF-539A536123B6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63F7E0-FAD4-42A6-A320-84D828F6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9720EE-E5DF-4B0F-A1A0-5B4D2F69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4C6CE-BE4E-4407-93F9-13763813A68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9935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35082B-F1AC-4114-B0A1-AB1C21C8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D13E3-B345-4861-AA6B-526789708404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B6CF87-FE81-4AEB-AFA2-0468E6AD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67E6EA-DB3F-40F3-B5D5-D8348DD9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C90E-F499-42C2-AC5A-4F75B7CBDCD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32097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84AEE10-25A9-4921-8967-34DB0A2FD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/>
              <a:t>Click to edit Master title style</a:t>
            </a:r>
            <a:endParaRPr lang="sk-SK" altLang="sk-SK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B018603-F763-40EF-9F72-22679ECB6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/>
              <a:t>Click to edit Master text styles</a:t>
            </a:r>
          </a:p>
          <a:p>
            <a:pPr lvl="1"/>
            <a:r>
              <a:rPr lang="en-US" altLang="sk-SK"/>
              <a:t>Second level</a:t>
            </a:r>
          </a:p>
          <a:p>
            <a:pPr lvl="2"/>
            <a:r>
              <a:rPr lang="en-US" altLang="sk-SK"/>
              <a:t>Third level</a:t>
            </a:r>
          </a:p>
          <a:p>
            <a:pPr lvl="3"/>
            <a:r>
              <a:rPr lang="en-US" altLang="sk-SK"/>
              <a:t>Fourth level</a:t>
            </a:r>
          </a:p>
          <a:p>
            <a:pPr lvl="4"/>
            <a:r>
              <a:rPr lang="en-US" altLang="sk-SK"/>
              <a:t>Fifth level</a:t>
            </a:r>
            <a:endParaRPr lang="sk-SK" alt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BC13-48BE-4383-A1D4-0DC823641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A457D3-8940-4139-BFBD-7F73C71F8E3B}" type="datetimeFigureOut">
              <a:rPr lang="sk-SK"/>
              <a:pPr>
                <a:defRPr/>
              </a:pPr>
              <a:t>28. 3. 2020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2711-5642-47A7-8021-8DD42C94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8AA5-939C-44ED-BEE3-CA1CAFEC4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5ADDB2-F23C-464B-9753-CA2E9E13DE3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pic>
        <p:nvPicPr>
          <p:cNvPr id="1031" name="Obrázok 6" descr="Obrázok, na ktorom je kreslenie&#10;&#10;Automaticky generovaný popis">
            <a:extLst>
              <a:ext uri="{FF2B5EF4-FFF2-40B4-BE49-F238E27FC236}">
                <a16:creationId xmlns:a16="http://schemas.microsoft.com/office/drawing/2014/main" id="{8E0ADA4D-E098-4B34-BF25-6DAA7E5FAE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275" y="6137275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2" r:id="rId12"/>
    <p:sldLayoutId id="2147483803" r:id="rId13"/>
    <p:sldLayoutId id="2147483804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BlokTextu 3">
            <a:extLst>
              <a:ext uri="{FF2B5EF4-FFF2-40B4-BE49-F238E27FC236}">
                <a16:creationId xmlns:a16="http://schemas.microsoft.com/office/drawing/2014/main" id="{F8F6026F-DBF7-4F3E-9AB3-18018368E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94175"/>
            <a:ext cx="1219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chemeClr val="bg1"/>
                </a:solidFill>
                <a:latin typeface="Arial Black" panose="020B0A04020102020204" pitchFamily="34" charset="0"/>
              </a:rPr>
              <a:t>Podnikateľský</a:t>
            </a:r>
            <a:r>
              <a:rPr lang="en-US" altLang="sk-SK" sz="2400" dirty="0">
                <a:solidFill>
                  <a:schemeClr val="bg1"/>
                </a:solidFill>
                <a:latin typeface="Arial Black" panose="020B0A04020102020204" pitchFamily="34" charset="0"/>
              </a:rPr>
              <a:t> Pl</a:t>
            </a:r>
            <a:r>
              <a:rPr lang="sk-SK" altLang="sk-SK" sz="2400" dirty="0">
                <a:solidFill>
                  <a:schemeClr val="bg1"/>
                </a:solidFill>
                <a:latin typeface="Arial Black" panose="020B0A04020102020204" pitchFamily="34" charset="0"/>
              </a:rPr>
              <a:t>á</a:t>
            </a:r>
            <a:r>
              <a:rPr lang="en-US" altLang="sk-SK" sz="2400" dirty="0">
                <a:solidFill>
                  <a:schemeClr val="bg1"/>
                </a:solidFill>
                <a:latin typeface="Arial Black" panose="020B0A04020102020204" pitchFamily="34" charset="0"/>
              </a:rPr>
              <a:t>n – </a:t>
            </a:r>
            <a:r>
              <a:rPr lang="sk-SK" altLang="sk-SK" sz="2400" dirty="0">
                <a:solidFill>
                  <a:schemeClr val="bg1"/>
                </a:solidFill>
                <a:latin typeface="Arial Black" panose="020B0A04020102020204" pitchFamily="34" charset="0"/>
              </a:rPr>
              <a:t>Podporné dokumenty</a:t>
            </a:r>
          </a:p>
        </p:txBody>
      </p:sp>
      <p:sp>
        <p:nvSpPr>
          <p:cNvPr id="3" name="BlokTextu 3">
            <a:extLst>
              <a:ext uri="{FF2B5EF4-FFF2-40B4-BE49-F238E27FC236}">
                <a16:creationId xmlns:a16="http://schemas.microsoft.com/office/drawing/2014/main" id="{78B74719-78AF-4C4D-AB11-3BB7D785E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3670300"/>
            <a:ext cx="1219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 dirty="0">
                <a:solidFill>
                  <a:schemeClr val="bg1"/>
                </a:solidFill>
                <a:latin typeface="+mj-lt"/>
              </a:rPr>
              <a:t>marekstraka.com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046211-1D5D-4864-AFD0-132C816D9A2F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Title 1">
            <a:extLst>
              <a:ext uri="{FF2B5EF4-FFF2-40B4-BE49-F238E27FC236}">
                <a16:creationId xmlns:a16="http://schemas.microsoft.com/office/drawing/2014/main" id="{8CAC9E1D-B62B-4EA7-887C-1D318558A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PEST </a:t>
            </a: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a</a:t>
            </a: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nal</a:t>
            </a: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ýza</a:t>
            </a: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 (</a:t>
            </a: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Všeobecné</a:t>
            </a: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faktory</a:t>
            </a: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)</a:t>
            </a:r>
          </a:p>
        </p:txBody>
      </p:sp>
      <p:sp>
        <p:nvSpPr>
          <p:cNvPr id="2" name="Obdĺžnik: zaoblené rohy 1">
            <a:extLst>
              <a:ext uri="{FF2B5EF4-FFF2-40B4-BE49-F238E27FC236}">
                <a16:creationId xmlns:a16="http://schemas.microsoft.com/office/drawing/2014/main" id="{126EE047-136F-4786-9C16-A666C3BA0B9A}"/>
              </a:ext>
            </a:extLst>
          </p:cNvPr>
          <p:cNvSpPr/>
          <p:nvPr/>
        </p:nvSpPr>
        <p:spPr>
          <a:xfrm>
            <a:off x="2036763" y="1489075"/>
            <a:ext cx="3960812" cy="2339975"/>
          </a:xfrm>
          <a:prstGeom prst="roundRect">
            <a:avLst/>
          </a:prstGeom>
          <a:solidFill>
            <a:srgbClr val="0077B5"/>
          </a:solidFill>
          <a:ln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7EB3DE58-2942-420F-9EDB-228697FDC852}"/>
              </a:ext>
            </a:extLst>
          </p:cNvPr>
          <p:cNvSpPr/>
          <p:nvPr/>
        </p:nvSpPr>
        <p:spPr>
          <a:xfrm>
            <a:off x="6096000" y="1455738"/>
            <a:ext cx="3959225" cy="2411412"/>
          </a:xfrm>
          <a:prstGeom prst="roundRect">
            <a:avLst/>
          </a:prstGeom>
          <a:solidFill>
            <a:srgbClr val="1F2C3F"/>
          </a:solidFill>
          <a:ln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94EF3104-055E-487E-9D97-296575627D17}"/>
              </a:ext>
            </a:extLst>
          </p:cNvPr>
          <p:cNvSpPr/>
          <p:nvPr/>
        </p:nvSpPr>
        <p:spPr>
          <a:xfrm>
            <a:off x="1908175" y="3938588"/>
            <a:ext cx="3960813" cy="233997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B2A7CBF4-22E1-4E5D-8EC2-A30C18893B7E}"/>
              </a:ext>
            </a:extLst>
          </p:cNvPr>
          <p:cNvSpPr/>
          <p:nvPr/>
        </p:nvSpPr>
        <p:spPr>
          <a:xfrm>
            <a:off x="6096000" y="3938588"/>
            <a:ext cx="3959225" cy="23399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9" name="Oval 83">
            <a:extLst>
              <a:ext uri="{FF2B5EF4-FFF2-40B4-BE49-F238E27FC236}">
                <a16:creationId xmlns:a16="http://schemas.microsoft.com/office/drawing/2014/main" id="{72F8057A-7B5E-4459-9D03-8D94BCE96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3275013"/>
            <a:ext cx="1184275" cy="1184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121920" tIns="60960" rIns="121920" bIns="6096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240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CBF94BED-D649-460F-A588-8DB2477CC77A}"/>
              </a:ext>
            </a:extLst>
          </p:cNvPr>
          <p:cNvSpPr txBox="1">
            <a:spLocks/>
          </p:cNvSpPr>
          <p:nvPr/>
        </p:nvSpPr>
        <p:spPr>
          <a:xfrm>
            <a:off x="5465763" y="3486150"/>
            <a:ext cx="95885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>
                <a:solidFill>
                  <a:srgbClr val="1F2C3F"/>
                </a:solidFill>
                <a:latin typeface="Open Sans Light"/>
              </a:rPr>
              <a:t>PEST</a:t>
            </a:r>
            <a:endParaRPr lang="en-US" sz="1400" dirty="0">
              <a:solidFill>
                <a:srgbClr val="1F2C3F"/>
              </a:solidFill>
              <a:latin typeface="Open Sans Light"/>
            </a:endParaRP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04D5486B-DEFF-4995-B140-85DCC9506360}"/>
              </a:ext>
            </a:extLst>
          </p:cNvPr>
          <p:cNvSpPr txBox="1">
            <a:spLocks/>
          </p:cNvSpPr>
          <p:nvPr/>
        </p:nvSpPr>
        <p:spPr>
          <a:xfrm>
            <a:off x="2136775" y="1489075"/>
            <a:ext cx="373221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>
                <a:latin typeface="Open Sans Light"/>
              </a:rPr>
              <a:t>Politic</a:t>
            </a:r>
            <a:r>
              <a:rPr lang="sk-SK" sz="1867" b="1" dirty="0">
                <a:latin typeface="Open Sans Light"/>
              </a:rPr>
              <a:t>ké</a:t>
            </a:r>
            <a:r>
              <a:rPr lang="en-US" sz="1867" b="1" dirty="0">
                <a:latin typeface="Open Sans Light"/>
              </a:rPr>
              <a:t> </a:t>
            </a:r>
            <a:r>
              <a:rPr lang="sk-SK" sz="1867" b="1" dirty="0">
                <a:latin typeface="Open Sans Light"/>
              </a:rPr>
              <a:t>faktory</a:t>
            </a:r>
            <a:endParaRPr lang="en-US" sz="1400" dirty="0">
              <a:latin typeface="Open Sans Light"/>
            </a:endParaRP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E29B0FEF-08DC-41CC-8F51-E7B3830EEA10}"/>
              </a:ext>
            </a:extLst>
          </p:cNvPr>
          <p:cNvSpPr txBox="1">
            <a:spLocks/>
          </p:cNvSpPr>
          <p:nvPr/>
        </p:nvSpPr>
        <p:spPr>
          <a:xfrm>
            <a:off x="6215063" y="1501775"/>
            <a:ext cx="3732212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>
                <a:latin typeface="Open Sans Light"/>
              </a:rPr>
              <a:t>E</a:t>
            </a:r>
            <a:r>
              <a:rPr lang="sk-SK" sz="1867" b="1" dirty="0" err="1">
                <a:latin typeface="Open Sans Light"/>
              </a:rPr>
              <a:t>konomické</a:t>
            </a:r>
            <a:r>
              <a:rPr lang="sk-SK" sz="1867" b="1" dirty="0">
                <a:latin typeface="Open Sans Light"/>
              </a:rPr>
              <a:t> faktory</a:t>
            </a:r>
            <a:endParaRPr lang="en-US" sz="1400" dirty="0">
              <a:latin typeface="Open Sans Light"/>
            </a:endParaRPr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D5631D6A-EC14-478F-9BFB-7127E717BBAE}"/>
              </a:ext>
            </a:extLst>
          </p:cNvPr>
          <p:cNvSpPr txBox="1">
            <a:spLocks/>
          </p:cNvSpPr>
          <p:nvPr/>
        </p:nvSpPr>
        <p:spPr>
          <a:xfrm>
            <a:off x="6305550" y="3903663"/>
            <a:ext cx="373221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 err="1">
                <a:latin typeface="Open Sans Light"/>
              </a:rPr>
              <a:t>Technolo</a:t>
            </a:r>
            <a:r>
              <a:rPr lang="sk-SK" sz="1867" b="1" dirty="0" err="1">
                <a:latin typeface="Open Sans Light"/>
              </a:rPr>
              <a:t>gické</a:t>
            </a:r>
            <a:r>
              <a:rPr lang="sk-SK" sz="1867" b="1" dirty="0">
                <a:latin typeface="Open Sans Light"/>
              </a:rPr>
              <a:t> faktory</a:t>
            </a:r>
            <a:endParaRPr lang="en-US" sz="1400" dirty="0">
              <a:latin typeface="Open Sans Light"/>
            </a:endParaRPr>
          </a:p>
        </p:txBody>
      </p: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81FE9CB7-A61D-4D76-AF4F-CE57DF3184CC}"/>
              </a:ext>
            </a:extLst>
          </p:cNvPr>
          <p:cNvSpPr txBox="1">
            <a:spLocks/>
          </p:cNvSpPr>
          <p:nvPr/>
        </p:nvSpPr>
        <p:spPr>
          <a:xfrm>
            <a:off x="1955800" y="3940175"/>
            <a:ext cx="373221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>
                <a:latin typeface="Open Sans Light"/>
              </a:rPr>
              <a:t>Socio-</a:t>
            </a:r>
            <a:r>
              <a:rPr lang="sk-SK" sz="1867" b="1" dirty="0">
                <a:latin typeface="Open Sans Light"/>
              </a:rPr>
              <a:t>d</a:t>
            </a:r>
            <a:r>
              <a:rPr lang="en-US" sz="1867" b="1" dirty="0" err="1">
                <a:latin typeface="Open Sans Light"/>
              </a:rPr>
              <a:t>emogra</a:t>
            </a:r>
            <a:r>
              <a:rPr lang="sk-SK" sz="1867" b="1" dirty="0" err="1">
                <a:latin typeface="Open Sans Light"/>
              </a:rPr>
              <a:t>fické</a:t>
            </a:r>
            <a:r>
              <a:rPr lang="en-US" sz="1867" b="1" dirty="0">
                <a:latin typeface="Open Sans Light"/>
              </a:rPr>
              <a:t> </a:t>
            </a:r>
            <a:r>
              <a:rPr lang="sk-SK" sz="1867" b="1" dirty="0">
                <a:latin typeface="Open Sans Light"/>
              </a:rPr>
              <a:t>faktory</a:t>
            </a:r>
            <a:endParaRPr lang="en-US" sz="1400" dirty="0">
              <a:latin typeface="Open Sans Light"/>
            </a:endParaRP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6CBD9F68-78F2-49EA-ACA6-E2A938D673F9}"/>
              </a:ext>
            </a:extLst>
          </p:cNvPr>
          <p:cNvSpPr txBox="1">
            <a:spLocks/>
          </p:cNvSpPr>
          <p:nvPr/>
        </p:nvSpPr>
        <p:spPr>
          <a:xfrm>
            <a:off x="5472113" y="3773488"/>
            <a:ext cx="95885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>
                <a:solidFill>
                  <a:srgbClr val="1F2C3F"/>
                </a:solidFill>
                <a:latin typeface="Open Sans Light"/>
              </a:rPr>
              <a:t>Anal</a:t>
            </a:r>
            <a:r>
              <a:rPr lang="sk-SK" sz="1867" b="1" dirty="0" err="1">
                <a:solidFill>
                  <a:srgbClr val="1F2C3F"/>
                </a:solidFill>
                <a:latin typeface="Open Sans Light"/>
              </a:rPr>
              <a:t>ýza</a:t>
            </a:r>
            <a:endParaRPr lang="en-US" sz="1400" dirty="0">
              <a:solidFill>
                <a:srgbClr val="1F2C3F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30862-E4B9-4542-B172-76A106248C86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itle 1">
            <a:extLst>
              <a:ext uri="{FF2B5EF4-FFF2-40B4-BE49-F238E27FC236}">
                <a16:creationId xmlns:a16="http://schemas.microsoft.com/office/drawing/2014/main" id="{1A600E4A-F4A7-4E78-86E4-986E4D5B2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Koncept distribúcie &amp; predaja</a:t>
            </a:r>
            <a:endParaRPr lang="en-CA" altLang="en-US" sz="46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0405C4E7-45DA-4F2F-BE2C-5BF209478855}"/>
              </a:ext>
            </a:extLst>
          </p:cNvPr>
          <p:cNvSpPr/>
          <p:nvPr/>
        </p:nvSpPr>
        <p:spPr>
          <a:xfrm>
            <a:off x="1704975" y="1665288"/>
            <a:ext cx="1979613" cy="43195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>
              <a:solidFill>
                <a:srgbClr val="00B05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29CD286-D5C4-4648-8C36-59EAC7D894F6}"/>
              </a:ext>
            </a:extLst>
          </p:cNvPr>
          <p:cNvSpPr/>
          <p:nvPr/>
        </p:nvSpPr>
        <p:spPr>
          <a:xfrm>
            <a:off x="3892550" y="1665288"/>
            <a:ext cx="1979613" cy="4319587"/>
          </a:xfrm>
          <a:prstGeom prst="rect">
            <a:avLst/>
          </a:prstGeom>
          <a:solidFill>
            <a:schemeClr val="accent2">
              <a:lumMod val="60000"/>
              <a:lumOff val="40000"/>
              <a:alpha val="65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6B961F4F-9821-438D-B81E-FCE32E3EF90C}"/>
              </a:ext>
            </a:extLst>
          </p:cNvPr>
          <p:cNvSpPr/>
          <p:nvPr/>
        </p:nvSpPr>
        <p:spPr>
          <a:xfrm>
            <a:off x="6102350" y="1665288"/>
            <a:ext cx="1979613" cy="431958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bg2">
                <a:lumMod val="1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CDE92AC-15C8-4661-AA88-9854645F4EC5}"/>
              </a:ext>
            </a:extLst>
          </p:cNvPr>
          <p:cNvSpPr/>
          <p:nvPr/>
        </p:nvSpPr>
        <p:spPr>
          <a:xfrm>
            <a:off x="8310563" y="1665288"/>
            <a:ext cx="1979612" cy="4319587"/>
          </a:xfrm>
          <a:prstGeom prst="rect">
            <a:avLst/>
          </a:prstGeom>
          <a:solidFill>
            <a:schemeClr val="accent5">
              <a:lumMod val="60000"/>
              <a:lumOff val="40000"/>
              <a:alpha val="65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5E9F2656-1A4C-42D6-8613-E67557C2B83F}"/>
              </a:ext>
            </a:extLst>
          </p:cNvPr>
          <p:cNvCxnSpPr>
            <a:cxnSpLocks/>
          </p:cNvCxnSpPr>
          <p:nvPr/>
        </p:nvCxnSpPr>
        <p:spPr>
          <a:xfrm>
            <a:off x="1704975" y="2274888"/>
            <a:ext cx="8574088" cy="0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9" name="TextBox 10">
            <a:extLst>
              <a:ext uri="{FF2B5EF4-FFF2-40B4-BE49-F238E27FC236}">
                <a16:creationId xmlns:a16="http://schemas.microsoft.com/office/drawing/2014/main" id="{E31A198E-AD49-46D6-BECE-38C1CE651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1665288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600">
                <a:latin typeface="Arial Narrow" panose="020B0606020202030204" pitchFamily="34" charset="0"/>
              </a:rPr>
              <a:t>Povedomie</a:t>
            </a:r>
            <a:br>
              <a:rPr lang="en-US" altLang="sk-SK" sz="1600">
                <a:latin typeface="Arial Narrow" panose="020B0606020202030204" pitchFamily="34" charset="0"/>
              </a:rPr>
            </a:br>
            <a:r>
              <a:rPr lang="en-US" altLang="sk-SK" sz="1600">
                <a:latin typeface="Arial Narrow" panose="020B0606020202030204" pitchFamily="34" charset="0"/>
              </a:rPr>
              <a:t>(Lead</a:t>
            </a:r>
            <a:r>
              <a:rPr lang="sk-SK" altLang="sk-SK" sz="1600">
                <a:latin typeface="Arial Narrow" panose="020B0606020202030204" pitchFamily="34" charset="0"/>
              </a:rPr>
              <a:t>-y</a:t>
            </a:r>
            <a:r>
              <a:rPr lang="en-US" altLang="sk-SK" sz="1600">
                <a:latin typeface="Arial Narrow" panose="020B0606020202030204" pitchFamily="34" charset="0"/>
              </a:rPr>
              <a:t>)</a:t>
            </a:r>
            <a:endParaRPr lang="sk-SK" altLang="sk-SK" sz="1600">
              <a:latin typeface="Arial Narrow" panose="020B0606020202030204" pitchFamily="34" charset="0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A1C4C8B7-D4D0-44C9-AA22-9EBB065DA543}"/>
              </a:ext>
            </a:extLst>
          </p:cNvPr>
          <p:cNvSpPr txBox="1"/>
          <p:nvPr/>
        </p:nvSpPr>
        <p:spPr>
          <a:xfrm>
            <a:off x="6124575" y="1676400"/>
            <a:ext cx="1981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k-SK" sz="1600" dirty="0">
                <a:solidFill>
                  <a:schemeClr val="bg1">
                    <a:lumMod val="100000"/>
                  </a:schemeClr>
                </a:solidFill>
                <a:latin typeface="Arial Narrow" panose="020B0606020202030204" pitchFamily="34" charset="0"/>
              </a:rPr>
              <a:t>Zváženie</a:t>
            </a:r>
            <a:br>
              <a:rPr lang="en-US" sz="1600" dirty="0">
                <a:solidFill>
                  <a:schemeClr val="bg1">
                    <a:lumMod val="100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1600" dirty="0">
                <a:solidFill>
                  <a:schemeClr val="bg1">
                    <a:lumMod val="100000"/>
                  </a:schemeClr>
                </a:solidFill>
                <a:latin typeface="Arial Narrow" panose="020B0606020202030204" pitchFamily="34" charset="0"/>
              </a:rPr>
              <a:t>(P</a:t>
            </a:r>
            <a:r>
              <a:rPr lang="sk-SK" sz="1600" dirty="0" err="1">
                <a:solidFill>
                  <a:schemeClr val="bg1">
                    <a:lumMod val="100000"/>
                  </a:schemeClr>
                </a:solidFill>
                <a:latin typeface="Arial Narrow" panose="020B0606020202030204" pitchFamily="34" charset="0"/>
              </a:rPr>
              <a:t>otenciálny</a:t>
            </a:r>
            <a:r>
              <a:rPr lang="sk-SK" sz="1600" dirty="0">
                <a:solidFill>
                  <a:schemeClr val="bg1">
                    <a:lumMod val="100000"/>
                  </a:schemeClr>
                </a:solidFill>
                <a:latin typeface="Arial Narrow" panose="020B0606020202030204" pitchFamily="34" charset="0"/>
              </a:rPr>
              <a:t> klienti</a:t>
            </a:r>
            <a:r>
              <a:rPr lang="en-US" sz="1600" dirty="0">
                <a:solidFill>
                  <a:schemeClr val="bg1">
                    <a:lumMod val="100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sk-SK" sz="1600" dirty="0">
              <a:solidFill>
                <a:schemeClr val="bg1">
                  <a:lumMod val="10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0491" name="TextBox 12">
            <a:extLst>
              <a:ext uri="{FF2B5EF4-FFF2-40B4-BE49-F238E27FC236}">
                <a16:creationId xmlns:a16="http://schemas.microsoft.com/office/drawing/2014/main" id="{DA8E21E0-05DA-4100-BE02-23E32F4FC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75" y="1665288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600">
                <a:latin typeface="Arial Narrow" panose="020B0606020202030204" pitchFamily="34" charset="0"/>
              </a:rPr>
              <a:t>Konverzia</a:t>
            </a:r>
            <a:br>
              <a:rPr lang="en-US" altLang="sk-SK" sz="1600">
                <a:latin typeface="Arial Narrow" panose="020B0606020202030204" pitchFamily="34" charset="0"/>
              </a:rPr>
            </a:br>
            <a:r>
              <a:rPr lang="en-US" altLang="sk-SK" sz="1600">
                <a:latin typeface="Arial Narrow" panose="020B0606020202030204" pitchFamily="34" charset="0"/>
              </a:rPr>
              <a:t>(</a:t>
            </a:r>
            <a:r>
              <a:rPr lang="sk-SK" altLang="sk-SK" sz="1600">
                <a:latin typeface="Arial Narrow" panose="020B0606020202030204" pitchFamily="34" charset="0"/>
              </a:rPr>
              <a:t>Zákazníci</a:t>
            </a:r>
            <a:r>
              <a:rPr lang="en-US" altLang="sk-SK" sz="1600">
                <a:latin typeface="Arial Narrow" panose="020B0606020202030204" pitchFamily="34" charset="0"/>
              </a:rPr>
              <a:t>)</a:t>
            </a:r>
            <a:endParaRPr lang="sk-SK" altLang="sk-SK" sz="1600">
              <a:latin typeface="Arial Narrow" panose="020B0606020202030204" pitchFamily="34" charset="0"/>
            </a:endParaRPr>
          </a:p>
        </p:txBody>
      </p:sp>
      <p:sp>
        <p:nvSpPr>
          <p:cNvPr id="20492" name="TextBox 13">
            <a:extLst>
              <a:ext uri="{FF2B5EF4-FFF2-40B4-BE49-F238E27FC236}">
                <a16:creationId xmlns:a16="http://schemas.microsoft.com/office/drawing/2014/main" id="{412625FF-9822-4934-81E1-B492B52E9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1817688"/>
            <a:ext cx="198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600">
                <a:latin typeface="Arial Narrow" panose="020B0606020202030204" pitchFamily="34" charset="0"/>
              </a:rPr>
              <a:t>Typ cieľového publika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EC9EE814-E96A-4335-85FA-5D8ADD82CF48}"/>
              </a:ext>
            </a:extLst>
          </p:cNvPr>
          <p:cNvCxnSpPr>
            <a:cxnSpLocks/>
          </p:cNvCxnSpPr>
          <p:nvPr/>
        </p:nvCxnSpPr>
        <p:spPr>
          <a:xfrm>
            <a:off x="1704975" y="3036888"/>
            <a:ext cx="1981200" cy="0"/>
          </a:xfrm>
          <a:prstGeom prst="line">
            <a:avLst/>
          </a:prstGeom>
          <a:ln w="127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15">
            <a:extLst>
              <a:ext uri="{FF2B5EF4-FFF2-40B4-BE49-F238E27FC236}">
                <a16:creationId xmlns:a16="http://schemas.microsoft.com/office/drawing/2014/main" id="{2E740577-9A3F-4F82-82BE-D02EB7CA1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2579688"/>
            <a:ext cx="198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600">
                <a:latin typeface="Arial Narrow" panose="020B0606020202030204" pitchFamily="34" charset="0"/>
              </a:rPr>
              <a:t>Buyer-Pers</a:t>
            </a:r>
            <a:r>
              <a:rPr lang="sk-SK" altLang="sk-SK" sz="1600">
                <a:latin typeface="Arial Narrow" panose="020B0606020202030204" pitchFamily="34" charset="0"/>
              </a:rPr>
              <a:t>ó</a:t>
            </a:r>
            <a:r>
              <a:rPr lang="en-US" altLang="sk-SK" sz="1600">
                <a:latin typeface="Arial Narrow" panose="020B0606020202030204" pitchFamily="34" charset="0"/>
              </a:rPr>
              <a:t>na 1</a:t>
            </a:r>
            <a:endParaRPr lang="sk-SK" altLang="sk-SK" sz="1600">
              <a:latin typeface="Arial Narrow" panose="020B0606020202030204" pitchFamily="34" charset="0"/>
            </a:endParaRPr>
          </a:p>
        </p:txBody>
      </p:sp>
      <p:sp>
        <p:nvSpPr>
          <p:cNvPr id="20495" name="TextBox 19">
            <a:extLst>
              <a:ext uri="{FF2B5EF4-FFF2-40B4-BE49-F238E27FC236}">
                <a16:creationId xmlns:a16="http://schemas.microsoft.com/office/drawing/2014/main" id="{4B1FC2C0-7A01-4622-BF78-4CF63FADB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427288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Vytvorenie partnerstiev</a:t>
            </a:r>
          </a:p>
        </p:txBody>
      </p: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F0AB43A3-723D-4952-921B-EFCED0769CB9}"/>
              </a:ext>
            </a:extLst>
          </p:cNvPr>
          <p:cNvCxnSpPr>
            <a:cxnSpLocks/>
          </p:cNvCxnSpPr>
          <p:nvPr/>
        </p:nvCxnSpPr>
        <p:spPr>
          <a:xfrm>
            <a:off x="6124575" y="3036888"/>
            <a:ext cx="4191000" cy="0"/>
          </a:xfrm>
          <a:prstGeom prst="line">
            <a:avLst/>
          </a:prstGeom>
          <a:ln w="127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1">
            <a:extLst>
              <a:ext uri="{FF2B5EF4-FFF2-40B4-BE49-F238E27FC236}">
                <a16:creationId xmlns:a16="http://schemas.microsoft.com/office/drawing/2014/main" id="{8B8FD12C-F1E1-467A-B7C3-FB1B47705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08288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Akcie (Event marketing)</a:t>
            </a:r>
          </a:p>
        </p:txBody>
      </p:sp>
      <p:sp>
        <p:nvSpPr>
          <p:cNvPr id="20498" name="TextBox 22">
            <a:extLst>
              <a:ext uri="{FF2B5EF4-FFF2-40B4-BE49-F238E27FC236}">
                <a16:creationId xmlns:a16="http://schemas.microsoft.com/office/drawing/2014/main" id="{148586B3-F3C5-423A-8C28-BCAE812E7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6113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Google Adwords</a:t>
            </a:r>
            <a:endParaRPr lang="sk-SK" altLang="sk-SK" sz="1400">
              <a:latin typeface="Arial Narrow" panose="020B0606020202030204" pitchFamily="34" charset="0"/>
            </a:endParaRPr>
          </a:p>
        </p:txBody>
      </p:sp>
      <p:sp>
        <p:nvSpPr>
          <p:cNvPr id="20499" name="TextBox 23">
            <a:extLst>
              <a:ext uri="{FF2B5EF4-FFF2-40B4-BE49-F238E27FC236}">
                <a16:creationId xmlns:a16="http://schemas.microsoft.com/office/drawing/2014/main" id="{50B6E962-6C71-40C4-8FBC-44C6026B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570288"/>
            <a:ext cx="1981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Soci</a:t>
            </a:r>
            <a:r>
              <a:rPr lang="sk-SK" altLang="sk-SK" sz="1400">
                <a:latin typeface="Arial Narrow" panose="020B0606020202030204" pitchFamily="34" charset="0"/>
              </a:rPr>
              <a:t>álne siete</a:t>
            </a:r>
            <a:br>
              <a:rPr lang="en-US" altLang="sk-SK" sz="1400">
                <a:latin typeface="Arial Narrow" panose="020B0606020202030204" pitchFamily="34" charset="0"/>
              </a:rPr>
            </a:br>
            <a:r>
              <a:rPr lang="en-US" altLang="sk-SK" sz="1400">
                <a:latin typeface="Arial Narrow" panose="020B0606020202030204" pitchFamily="34" charset="0"/>
              </a:rPr>
              <a:t>(Facebook, LinkedIn)</a:t>
            </a:r>
            <a:endParaRPr lang="sk-SK" altLang="sk-SK" sz="1400">
              <a:latin typeface="Arial Narrow" panose="020B0606020202030204" pitchFamily="34" charset="0"/>
            </a:endParaRPr>
          </a:p>
        </p:txBody>
      </p:sp>
      <p:sp>
        <p:nvSpPr>
          <p:cNvPr id="20500" name="TextBox 24">
            <a:extLst>
              <a:ext uri="{FF2B5EF4-FFF2-40B4-BE49-F238E27FC236}">
                <a16:creationId xmlns:a16="http://schemas.microsoft.com/office/drawing/2014/main" id="{6A614CC9-0FBA-4C20-97CD-1E3BC180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2427288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Telefonáty</a:t>
            </a:r>
            <a:r>
              <a:rPr lang="en-US" altLang="sk-SK" sz="1400">
                <a:latin typeface="Arial Narrow" panose="020B0606020202030204" pitchFamily="34" charset="0"/>
              </a:rPr>
              <a:t>, Networ</a:t>
            </a:r>
            <a:r>
              <a:rPr lang="sk-SK" altLang="sk-SK" sz="1400">
                <a:latin typeface="Arial Narrow" panose="020B0606020202030204" pitchFamily="34" charset="0"/>
              </a:rPr>
              <a:t>kovanie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0501" name="TextBox 25">
            <a:extLst>
              <a:ext uri="{FF2B5EF4-FFF2-40B4-BE49-F238E27FC236}">
                <a16:creationId xmlns:a16="http://schemas.microsoft.com/office/drawing/2014/main" id="{CE45CFA5-48AC-46F9-80B5-8601985D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273550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Seo Optim</a:t>
            </a:r>
            <a:r>
              <a:rPr lang="sk-SK" altLang="sk-SK" sz="1400">
                <a:latin typeface="Arial Narrow" panose="020B0606020202030204" pitchFamily="34" charset="0"/>
              </a:rPr>
              <a:t>alizácia</a:t>
            </a:r>
          </a:p>
        </p:txBody>
      </p:sp>
      <p:sp>
        <p:nvSpPr>
          <p:cNvPr id="20502" name="TextBox 26">
            <a:extLst>
              <a:ext uri="{FF2B5EF4-FFF2-40B4-BE49-F238E27FC236}">
                <a16:creationId xmlns:a16="http://schemas.microsoft.com/office/drawing/2014/main" id="{3B46975B-C1DE-4FF7-8B76-5061AEB9E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22813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Video Marketing</a:t>
            </a:r>
            <a:br>
              <a:rPr lang="en-US" altLang="sk-SK" sz="1400">
                <a:latin typeface="Arial Narrow" panose="020B0606020202030204" pitchFamily="34" charset="0"/>
              </a:rPr>
            </a:br>
            <a:r>
              <a:rPr lang="sk-SK" altLang="sk-SK" sz="1400">
                <a:latin typeface="Arial Narrow" panose="020B0606020202030204" pitchFamily="34" charset="0"/>
              </a:rPr>
              <a:t>Návody</a:t>
            </a:r>
          </a:p>
        </p:txBody>
      </p:sp>
      <p:sp>
        <p:nvSpPr>
          <p:cNvPr id="20503" name="TextBox 27">
            <a:extLst>
              <a:ext uri="{FF2B5EF4-FFF2-40B4-BE49-F238E27FC236}">
                <a16:creationId xmlns:a16="http://schemas.microsoft.com/office/drawing/2014/main" id="{6F78B043-B66D-4B5D-9CB1-9C16E112E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311308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Telefonáty</a:t>
            </a:r>
            <a:r>
              <a:rPr lang="en-US" altLang="sk-SK" sz="1400">
                <a:latin typeface="Arial Narrow" panose="020B0606020202030204" pitchFamily="34" charset="0"/>
              </a:rPr>
              <a:t>, Email</a:t>
            </a:r>
            <a:r>
              <a:rPr lang="sk-SK" altLang="sk-SK" sz="1400">
                <a:latin typeface="Arial Narrow" panose="020B0606020202030204" pitchFamily="34" charset="0"/>
              </a:rPr>
              <a:t>y</a:t>
            </a:r>
            <a:r>
              <a:rPr lang="en-US" altLang="sk-SK" sz="1400">
                <a:latin typeface="Arial Narrow" panose="020B0606020202030204" pitchFamily="34" charset="0"/>
              </a:rPr>
              <a:t>, Chat-bot</a:t>
            </a:r>
          </a:p>
        </p:txBody>
      </p:sp>
      <p:sp>
        <p:nvSpPr>
          <p:cNvPr id="20504" name="TextBox 29">
            <a:extLst>
              <a:ext uri="{FF2B5EF4-FFF2-40B4-BE49-F238E27FC236}">
                <a16:creationId xmlns:a16="http://schemas.microsoft.com/office/drawing/2014/main" id="{9084C68C-6789-415D-BD74-B0884862659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791075" y="4370388"/>
            <a:ext cx="297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 b="1">
                <a:latin typeface="Arial Narrow" panose="020B0606020202030204" pitchFamily="34" charset="0"/>
              </a:rPr>
              <a:t>Predajca/ Distribútor</a:t>
            </a:r>
            <a:endParaRPr lang="en-US" altLang="sk-SK" sz="1400" b="1">
              <a:latin typeface="Arial Narrow" panose="020B0606020202030204" pitchFamily="34" charset="0"/>
            </a:endParaRPr>
          </a:p>
        </p:txBody>
      </p:sp>
      <p:sp>
        <p:nvSpPr>
          <p:cNvPr id="20505" name="TextBox 30">
            <a:extLst>
              <a:ext uri="{FF2B5EF4-FFF2-40B4-BE49-F238E27FC236}">
                <a16:creationId xmlns:a16="http://schemas.microsoft.com/office/drawing/2014/main" id="{C65D5758-2D97-493C-866F-746ED1D8B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5627688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Chat-bot</a:t>
            </a:r>
            <a:r>
              <a:rPr lang="sk-SK" altLang="sk-SK" sz="1400">
                <a:latin typeface="Arial Narrow" panose="020B0606020202030204" pitchFamily="34" charset="0"/>
              </a:rPr>
              <a:t>y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0506" name="TextBox 31">
            <a:extLst>
              <a:ext uri="{FF2B5EF4-FFF2-40B4-BE49-F238E27FC236}">
                <a16:creationId xmlns:a16="http://schemas.microsoft.com/office/drawing/2014/main" id="{07A18B96-6A18-4992-89A1-A8076081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75" y="2427288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Predajcovia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0507" name="TextBox 32">
            <a:extLst>
              <a:ext uri="{FF2B5EF4-FFF2-40B4-BE49-F238E27FC236}">
                <a16:creationId xmlns:a16="http://schemas.microsoft.com/office/drawing/2014/main" id="{7DFB8F29-5677-4BB2-8762-E3785BF02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75" y="4178300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Predajcovia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0508" name="TextBox 15">
            <a:extLst>
              <a:ext uri="{FF2B5EF4-FFF2-40B4-BE49-F238E27FC236}">
                <a16:creationId xmlns:a16="http://schemas.microsoft.com/office/drawing/2014/main" id="{CFE6DF84-DC41-48AD-8E8A-336BDCD90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205163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600">
                <a:latin typeface="Arial Narrow" panose="020B0606020202030204" pitchFamily="34" charset="0"/>
              </a:rPr>
              <a:t>Buyer-Pers</a:t>
            </a:r>
            <a:r>
              <a:rPr lang="sk-SK" altLang="sk-SK" sz="1600">
                <a:latin typeface="Arial Narrow" panose="020B0606020202030204" pitchFamily="34" charset="0"/>
              </a:rPr>
              <a:t>ó</a:t>
            </a:r>
            <a:r>
              <a:rPr lang="en-US" altLang="sk-SK" sz="1600">
                <a:latin typeface="Arial Narrow" panose="020B0606020202030204" pitchFamily="34" charset="0"/>
              </a:rPr>
              <a:t>na 1.A </a:t>
            </a:r>
            <a:br>
              <a:rPr lang="en-US" altLang="sk-SK" sz="1600">
                <a:latin typeface="Arial Narrow" panose="020B0606020202030204" pitchFamily="34" charset="0"/>
              </a:rPr>
            </a:br>
            <a:r>
              <a:rPr lang="en-US" altLang="sk-SK" sz="1600">
                <a:latin typeface="Arial Narrow" panose="020B0606020202030204" pitchFamily="34" charset="0"/>
              </a:rPr>
              <a:t>(</a:t>
            </a:r>
            <a:r>
              <a:rPr lang="sk-SK" altLang="sk-SK" sz="1600">
                <a:latin typeface="Arial Narrow" panose="020B0606020202030204" pitchFamily="34" charset="0"/>
              </a:rPr>
              <a:t>Podskupina)</a:t>
            </a:r>
          </a:p>
        </p:txBody>
      </p:sp>
      <p:sp>
        <p:nvSpPr>
          <p:cNvPr id="20509" name="TextBox 15">
            <a:extLst>
              <a:ext uri="{FF2B5EF4-FFF2-40B4-BE49-F238E27FC236}">
                <a16:creationId xmlns:a16="http://schemas.microsoft.com/office/drawing/2014/main" id="{65F917EF-885E-4B64-B696-5A8578850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4984750"/>
            <a:ext cx="198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600">
                <a:latin typeface="Arial Narrow" panose="020B0606020202030204" pitchFamily="34" charset="0"/>
              </a:rPr>
              <a:t>Buyer-Pers</a:t>
            </a:r>
            <a:r>
              <a:rPr lang="sk-SK" altLang="sk-SK" sz="1600">
                <a:latin typeface="Arial Narrow" panose="020B0606020202030204" pitchFamily="34" charset="0"/>
              </a:rPr>
              <a:t>ó</a:t>
            </a:r>
            <a:r>
              <a:rPr lang="en-US" altLang="sk-SK" sz="1600">
                <a:latin typeface="Arial Narrow" panose="020B0606020202030204" pitchFamily="34" charset="0"/>
              </a:rPr>
              <a:t>na 2</a:t>
            </a:r>
            <a:endParaRPr lang="sk-SK" altLang="sk-SK" sz="1600">
              <a:latin typeface="Arial Narrow" panose="020B0606020202030204" pitchFamily="34" charset="0"/>
            </a:endParaRPr>
          </a:p>
        </p:txBody>
      </p:sp>
      <p:sp>
        <p:nvSpPr>
          <p:cNvPr id="20510" name="TextBox 15">
            <a:extLst>
              <a:ext uri="{FF2B5EF4-FFF2-40B4-BE49-F238E27FC236}">
                <a16:creationId xmlns:a16="http://schemas.microsoft.com/office/drawing/2014/main" id="{ECBA3DF9-42B2-4FB5-8E92-066698FF8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3886200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600">
                <a:latin typeface="Arial Narrow" panose="020B0606020202030204" pitchFamily="34" charset="0"/>
              </a:rPr>
              <a:t>Buyer-Pers</a:t>
            </a:r>
            <a:r>
              <a:rPr lang="sk-SK" altLang="sk-SK" sz="1600">
                <a:latin typeface="Arial Narrow" panose="020B0606020202030204" pitchFamily="34" charset="0"/>
              </a:rPr>
              <a:t>ó</a:t>
            </a:r>
            <a:r>
              <a:rPr lang="en-US" altLang="sk-SK" sz="1600">
                <a:latin typeface="Arial Narrow" panose="020B0606020202030204" pitchFamily="34" charset="0"/>
              </a:rPr>
              <a:t>na 1.A </a:t>
            </a:r>
            <a:br>
              <a:rPr lang="en-US" altLang="sk-SK" sz="1600">
                <a:latin typeface="Arial Narrow" panose="020B0606020202030204" pitchFamily="34" charset="0"/>
              </a:rPr>
            </a:br>
            <a:r>
              <a:rPr lang="en-US" altLang="sk-SK" sz="1600">
                <a:latin typeface="Arial Narrow" panose="020B0606020202030204" pitchFamily="34" charset="0"/>
              </a:rPr>
              <a:t>(</a:t>
            </a:r>
            <a:r>
              <a:rPr lang="sk-SK" altLang="sk-SK" sz="1600">
                <a:latin typeface="Arial Narrow" panose="020B0606020202030204" pitchFamily="34" charset="0"/>
              </a:rPr>
              <a:t>Podskupina)</a:t>
            </a:r>
          </a:p>
        </p:txBody>
      </p:sp>
      <p:sp>
        <p:nvSpPr>
          <p:cNvPr id="20511" name="TextBox 26">
            <a:extLst>
              <a:ext uri="{FF2B5EF4-FFF2-40B4-BE49-F238E27FC236}">
                <a16:creationId xmlns:a16="http://schemas.microsoft.com/office/drawing/2014/main" id="{47ABCCDF-8009-48AB-80C5-975E9B2E0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5354638"/>
            <a:ext cx="1981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Články - Blogovanie</a:t>
            </a:r>
          </a:p>
        </p:txBody>
      </p:sp>
      <p:sp>
        <p:nvSpPr>
          <p:cNvPr id="20512" name="TextBox 27">
            <a:extLst>
              <a:ext uri="{FF2B5EF4-FFF2-40B4-BE49-F238E27FC236}">
                <a16:creationId xmlns:a16="http://schemas.microsoft.com/office/drawing/2014/main" id="{8C6252D4-F8B4-4DB1-B61B-4621F072B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410845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Telefonáty</a:t>
            </a:r>
            <a:r>
              <a:rPr lang="en-US" altLang="sk-SK" sz="1400">
                <a:latin typeface="Arial Narrow" panose="020B0606020202030204" pitchFamily="34" charset="0"/>
              </a:rPr>
              <a:t>, Email</a:t>
            </a:r>
            <a:r>
              <a:rPr lang="sk-SK" altLang="sk-SK" sz="1400">
                <a:latin typeface="Arial Narrow" panose="020B0606020202030204" pitchFamily="34" charset="0"/>
              </a:rPr>
              <a:t>y</a:t>
            </a:r>
            <a:r>
              <a:rPr lang="en-US" altLang="sk-SK" sz="1400">
                <a:latin typeface="Arial Narrow" panose="020B0606020202030204" pitchFamily="34" charset="0"/>
              </a:rPr>
              <a:t>, Chat-bot</a:t>
            </a:r>
          </a:p>
        </p:txBody>
      </p:sp>
      <p:sp>
        <p:nvSpPr>
          <p:cNvPr id="20513" name="TextBox 32">
            <a:extLst>
              <a:ext uri="{FF2B5EF4-FFF2-40B4-BE49-F238E27FC236}">
                <a16:creationId xmlns:a16="http://schemas.microsoft.com/office/drawing/2014/main" id="{1EE955D5-FEFC-47E1-9A90-FA554636D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25" y="5200650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Zákaznícka podpora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70034B-7EF5-40BE-BB00-85116C9DBCF6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itle 1">
            <a:extLst>
              <a:ext uri="{FF2B5EF4-FFF2-40B4-BE49-F238E27FC236}">
                <a16:creationId xmlns:a16="http://schemas.microsoft.com/office/drawing/2014/main" id="{0E14E662-E1BF-464F-BAEF-D7D180BA0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SWOT Anal</a:t>
            </a: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ýza</a:t>
            </a:r>
            <a:endParaRPr lang="en-CA" altLang="en-US" sz="46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6AA77998-F2BE-404F-A15C-52F58B1ADB3D}"/>
              </a:ext>
            </a:extLst>
          </p:cNvPr>
          <p:cNvSpPr/>
          <p:nvPr/>
        </p:nvSpPr>
        <p:spPr>
          <a:xfrm>
            <a:off x="2055813" y="1503363"/>
            <a:ext cx="3960812" cy="2160587"/>
          </a:xfrm>
          <a:prstGeom prst="rect">
            <a:avLst/>
          </a:prstGeom>
          <a:solidFill>
            <a:srgbClr val="0077B5"/>
          </a:solidFill>
          <a:ln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3DEC7E6A-02A0-456A-BF9E-DC50EE68DC90}"/>
              </a:ext>
            </a:extLst>
          </p:cNvPr>
          <p:cNvSpPr/>
          <p:nvPr/>
        </p:nvSpPr>
        <p:spPr>
          <a:xfrm>
            <a:off x="6183313" y="1503363"/>
            <a:ext cx="3959225" cy="21605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36F9BCB7-DB2F-4B3E-B1F2-1BC06192A1A3}"/>
              </a:ext>
            </a:extLst>
          </p:cNvPr>
          <p:cNvSpPr/>
          <p:nvPr/>
        </p:nvSpPr>
        <p:spPr>
          <a:xfrm>
            <a:off x="2055813" y="4060825"/>
            <a:ext cx="3960812" cy="21605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7FDFFB6F-18C1-4CC3-AD72-116C43D8ABF0}"/>
              </a:ext>
            </a:extLst>
          </p:cNvPr>
          <p:cNvSpPr/>
          <p:nvPr/>
        </p:nvSpPr>
        <p:spPr>
          <a:xfrm>
            <a:off x="6183313" y="4060825"/>
            <a:ext cx="3959225" cy="21605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cxnSp>
        <p:nvCxnSpPr>
          <p:cNvPr id="21" name="Straight Connector 19">
            <a:extLst>
              <a:ext uri="{FF2B5EF4-FFF2-40B4-BE49-F238E27FC236}">
                <a16:creationId xmlns:a16="http://schemas.microsoft.com/office/drawing/2014/main" id="{7C475BE7-2D28-4585-B4FD-3F5E899AA531}"/>
              </a:ext>
            </a:extLst>
          </p:cNvPr>
          <p:cNvCxnSpPr/>
          <p:nvPr/>
        </p:nvCxnSpPr>
        <p:spPr>
          <a:xfrm>
            <a:off x="1752600" y="1503363"/>
            <a:ext cx="0" cy="2160587"/>
          </a:xfrm>
          <a:prstGeom prst="line">
            <a:avLst/>
          </a:prstGeom>
          <a:ln w="28575">
            <a:solidFill>
              <a:srgbClr val="2A7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9">
            <a:extLst>
              <a:ext uri="{FF2B5EF4-FFF2-40B4-BE49-F238E27FC236}">
                <a16:creationId xmlns:a16="http://schemas.microsoft.com/office/drawing/2014/main" id="{E2AF01AE-3F49-4E4C-9E85-02945E9466FA}"/>
              </a:ext>
            </a:extLst>
          </p:cNvPr>
          <p:cNvCxnSpPr/>
          <p:nvPr/>
        </p:nvCxnSpPr>
        <p:spPr>
          <a:xfrm>
            <a:off x="1752600" y="4060825"/>
            <a:ext cx="0" cy="2160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DEBA6288-846D-4473-A727-C9CC06F25830}"/>
              </a:ext>
            </a:extLst>
          </p:cNvPr>
          <p:cNvCxnSpPr/>
          <p:nvPr/>
        </p:nvCxnSpPr>
        <p:spPr>
          <a:xfrm>
            <a:off x="10471150" y="1503363"/>
            <a:ext cx="0" cy="2160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7E8674AE-9C5A-4271-9706-A7A02DEA59B0}"/>
              </a:ext>
            </a:extLst>
          </p:cNvPr>
          <p:cNvCxnSpPr/>
          <p:nvPr/>
        </p:nvCxnSpPr>
        <p:spPr>
          <a:xfrm>
            <a:off x="10471150" y="4060825"/>
            <a:ext cx="0" cy="21605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4">
            <a:extLst>
              <a:ext uri="{FF2B5EF4-FFF2-40B4-BE49-F238E27FC236}">
                <a16:creationId xmlns:a16="http://schemas.microsoft.com/office/drawing/2014/main" id="{A31C4751-343C-4999-9F11-F57E35953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13" y="1211263"/>
            <a:ext cx="39608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6450" indent="-27146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95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351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92288" indent="-1778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94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66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38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210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sk-SK" altLang="sk-SK" sz="1500" b="1">
                <a:solidFill>
                  <a:srgbClr val="0077B5"/>
                </a:solidFill>
                <a:latin typeface="Open Sans Light"/>
              </a:rPr>
              <a:t>Silné stránky</a:t>
            </a:r>
            <a:endParaRPr lang="en-US" altLang="sk-SK" sz="1500" b="1">
              <a:solidFill>
                <a:srgbClr val="0077B5"/>
              </a:solidFill>
              <a:latin typeface="Open Sans Light"/>
            </a:endParaRPr>
          </a:p>
        </p:txBody>
      </p:sp>
      <p:sp>
        <p:nvSpPr>
          <p:cNvPr id="26" name="Inhaltsplatzhalter 4">
            <a:extLst>
              <a:ext uri="{FF2B5EF4-FFF2-40B4-BE49-F238E27FC236}">
                <a16:creationId xmlns:a16="http://schemas.microsoft.com/office/drawing/2014/main" id="{987EE646-B24B-4E10-AFDA-A89528A47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1211263"/>
            <a:ext cx="39592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6450" indent="-27146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95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351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92288" indent="-1778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94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66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38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210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sk-SK" altLang="sk-SK" sz="1500" b="1">
                <a:latin typeface="Open Sans Light"/>
              </a:rPr>
              <a:t>Slabé stránky</a:t>
            </a:r>
            <a:endParaRPr lang="en-US" altLang="sk-SK" sz="1500" b="1">
              <a:latin typeface="Open Sans Light"/>
            </a:endParaRPr>
          </a:p>
        </p:txBody>
      </p:sp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652762D9-98A9-4F9A-BBFA-87478CC1E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3773488"/>
            <a:ext cx="39592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6450" indent="-27146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95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351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92288" indent="-1778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94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66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38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210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sk-SK" altLang="sk-SK" sz="1500" b="1">
                <a:solidFill>
                  <a:srgbClr val="00B050"/>
                </a:solidFill>
                <a:latin typeface="Open Sans Light"/>
              </a:rPr>
              <a:t>Príležitosti</a:t>
            </a:r>
            <a:endParaRPr lang="en-US" altLang="sk-SK" sz="1500" b="1">
              <a:solidFill>
                <a:srgbClr val="00B050"/>
              </a:solidFill>
              <a:latin typeface="Open Sans Light"/>
            </a:endParaRPr>
          </a:p>
        </p:txBody>
      </p:sp>
      <p:sp>
        <p:nvSpPr>
          <p:cNvPr id="28" name="Inhaltsplatzhalter 4">
            <a:extLst>
              <a:ext uri="{FF2B5EF4-FFF2-40B4-BE49-F238E27FC236}">
                <a16:creationId xmlns:a16="http://schemas.microsoft.com/office/drawing/2014/main" id="{22E5110E-75E6-4FA3-97B2-E946B03A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3773488"/>
            <a:ext cx="39608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6450" indent="-27146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95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351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92288" indent="-1778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94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66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38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210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sk-SK" altLang="sk-SK" sz="1500" b="1">
                <a:solidFill>
                  <a:schemeClr val="accent2"/>
                </a:solidFill>
                <a:latin typeface="Open Sans Light"/>
              </a:rPr>
              <a:t>Hrozby</a:t>
            </a:r>
            <a:endParaRPr lang="en-US" altLang="sk-SK" sz="1500" b="1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31" name="Inhaltsplatzhalter 4">
            <a:extLst>
              <a:ext uri="{FF2B5EF4-FFF2-40B4-BE49-F238E27FC236}">
                <a16:creationId xmlns:a16="http://schemas.microsoft.com/office/drawing/2014/main" id="{E2326A9B-D058-467B-9B41-238D073B600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251951" y="2468562"/>
            <a:ext cx="2159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6450" indent="-27146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95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351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92288" indent="-1778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94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66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38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210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sk-SK" altLang="sk-SK" sz="1500" b="1">
                <a:solidFill>
                  <a:srgbClr val="1F2C3F"/>
                </a:solidFill>
                <a:latin typeface="Open Sans Light"/>
              </a:rPr>
              <a:t>Interné prostredie</a:t>
            </a:r>
            <a:endParaRPr lang="en-US" altLang="sk-SK" sz="1500" b="1">
              <a:solidFill>
                <a:srgbClr val="1F2C3F"/>
              </a:solidFill>
              <a:latin typeface="Open Sans Light"/>
            </a:endParaRPr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CAE933CD-2119-4E6B-866D-F9B2C808D1F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227344" y="5047456"/>
            <a:ext cx="2159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6450" indent="-27146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95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35100" indent="-176213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92288" indent="-1778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94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66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38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21088" indent="-1778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sk-SK" altLang="sk-SK" sz="1500" b="1">
                <a:solidFill>
                  <a:srgbClr val="1F2C3F"/>
                </a:solidFill>
                <a:latin typeface="Open Sans Light"/>
              </a:rPr>
              <a:t>Externé prostredie</a:t>
            </a:r>
            <a:endParaRPr lang="en-US" altLang="sk-SK" sz="1500" b="1">
              <a:solidFill>
                <a:srgbClr val="1F2C3F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2FC924-58C0-49BE-A1B6-F24EA262FF5F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Title 1">
            <a:extLst>
              <a:ext uri="{FF2B5EF4-FFF2-40B4-BE49-F238E27FC236}">
                <a16:creationId xmlns:a16="http://schemas.microsoft.com/office/drawing/2014/main" id="{D3CDE882-4DFB-49D9-9F8D-E847F7F47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Piliere marketingovej stratégie</a:t>
            </a:r>
            <a:endParaRPr lang="en-CA" altLang="en-US" sz="46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C9214DC-47CB-4727-87C7-E55E50B392CA}"/>
              </a:ext>
            </a:extLst>
          </p:cNvPr>
          <p:cNvSpPr/>
          <p:nvPr/>
        </p:nvSpPr>
        <p:spPr>
          <a:xfrm>
            <a:off x="708025" y="1719263"/>
            <a:ext cx="1979613" cy="431958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>
              <a:solidFill>
                <a:srgbClr val="00B05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A83C068-8CD0-4932-AB71-275C0538BBFF}"/>
              </a:ext>
            </a:extLst>
          </p:cNvPr>
          <p:cNvSpPr/>
          <p:nvPr/>
        </p:nvSpPr>
        <p:spPr>
          <a:xfrm>
            <a:off x="2895600" y="1719263"/>
            <a:ext cx="1979613" cy="431958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1A686B20-9139-4529-ACD0-048E7EDCF2CA}"/>
              </a:ext>
            </a:extLst>
          </p:cNvPr>
          <p:cNvSpPr/>
          <p:nvPr/>
        </p:nvSpPr>
        <p:spPr>
          <a:xfrm>
            <a:off x="5105400" y="1719263"/>
            <a:ext cx="1979613" cy="4319587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67ECC60-F0AA-4F55-BC96-B8BE4559B189}"/>
              </a:ext>
            </a:extLst>
          </p:cNvPr>
          <p:cNvSpPr/>
          <p:nvPr/>
        </p:nvSpPr>
        <p:spPr>
          <a:xfrm>
            <a:off x="7313613" y="1719263"/>
            <a:ext cx="1979612" cy="4319587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2536" name="TextBox 15">
            <a:extLst>
              <a:ext uri="{FF2B5EF4-FFF2-40B4-BE49-F238E27FC236}">
                <a16:creationId xmlns:a16="http://schemas.microsoft.com/office/drawing/2014/main" id="{378C920E-19B2-4B64-AE19-8ED4696A4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490788"/>
            <a:ext cx="198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600">
                <a:latin typeface="Arial Narrow" panose="020B0606020202030204" pitchFamily="34" charset="0"/>
              </a:rPr>
              <a:t>Buyer-Pers</a:t>
            </a:r>
            <a:r>
              <a:rPr lang="sk-SK" altLang="sk-SK" sz="1600">
                <a:latin typeface="Arial Narrow" panose="020B0606020202030204" pitchFamily="34" charset="0"/>
              </a:rPr>
              <a:t>ó</a:t>
            </a:r>
            <a:r>
              <a:rPr lang="en-US" altLang="sk-SK" sz="1600">
                <a:latin typeface="Arial Narrow" panose="020B0606020202030204" pitchFamily="34" charset="0"/>
              </a:rPr>
              <a:t>na 1</a:t>
            </a:r>
            <a:endParaRPr lang="sk-SK" altLang="sk-SK" sz="1600">
              <a:latin typeface="Arial Narrow" panose="020B0606020202030204" pitchFamily="34" charset="0"/>
            </a:endParaRPr>
          </a:p>
        </p:txBody>
      </p:sp>
      <p:sp>
        <p:nvSpPr>
          <p:cNvPr id="22537" name="TextBox 23">
            <a:extLst>
              <a:ext uri="{FF2B5EF4-FFF2-40B4-BE49-F238E27FC236}">
                <a16:creationId xmlns:a16="http://schemas.microsoft.com/office/drawing/2014/main" id="{D69AB119-055C-466C-9084-978E2B41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2528888"/>
            <a:ext cx="1268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000">
                <a:latin typeface="Arial Narrow" panose="020B0606020202030204" pitchFamily="34" charset="0"/>
              </a:rPr>
              <a:t>Soci</a:t>
            </a:r>
            <a:r>
              <a:rPr lang="sk-SK" altLang="sk-SK" sz="1000">
                <a:latin typeface="Arial Narrow" panose="020B0606020202030204" pitchFamily="34" charset="0"/>
              </a:rPr>
              <a:t>álne siete</a:t>
            </a:r>
            <a:br>
              <a:rPr lang="en-US" altLang="sk-SK" sz="1000">
                <a:latin typeface="Arial Narrow" panose="020B0606020202030204" pitchFamily="34" charset="0"/>
              </a:rPr>
            </a:br>
            <a:r>
              <a:rPr lang="en-US" altLang="sk-SK" sz="1000">
                <a:latin typeface="Arial Narrow" panose="020B0606020202030204" pitchFamily="34" charset="0"/>
              </a:rPr>
              <a:t>(Facebook, LinkedIn)</a:t>
            </a:r>
            <a:endParaRPr lang="sk-SK" altLang="sk-SK" sz="1000">
              <a:latin typeface="Arial Narrow" panose="020B0606020202030204" pitchFamily="34" charset="0"/>
            </a:endParaRPr>
          </a:p>
        </p:txBody>
      </p:sp>
      <p:sp>
        <p:nvSpPr>
          <p:cNvPr id="22538" name="TextBox 24">
            <a:extLst>
              <a:ext uri="{FF2B5EF4-FFF2-40B4-BE49-F238E27FC236}">
                <a16:creationId xmlns:a16="http://schemas.microsoft.com/office/drawing/2014/main" id="{BDD7FB8D-EBAD-477B-9CCF-7909F4269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2481263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Volania</a:t>
            </a:r>
            <a:r>
              <a:rPr lang="en-US" altLang="sk-SK" sz="1400">
                <a:latin typeface="Arial Narrow" panose="020B0606020202030204" pitchFamily="34" charset="0"/>
              </a:rPr>
              <a:t>, Networking</a:t>
            </a:r>
          </a:p>
        </p:txBody>
      </p:sp>
      <p:sp>
        <p:nvSpPr>
          <p:cNvPr id="22539" name="TextBox 25">
            <a:extLst>
              <a:ext uri="{FF2B5EF4-FFF2-40B4-BE49-F238E27FC236}">
                <a16:creationId xmlns:a16="http://schemas.microsoft.com/office/drawing/2014/main" id="{C7E67466-1B66-4564-9F18-83C9F9D62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2311400"/>
            <a:ext cx="10969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000">
                <a:latin typeface="Arial Narrow" panose="020B0606020202030204" pitchFamily="34" charset="0"/>
              </a:rPr>
              <a:t>Seo Optim</a:t>
            </a:r>
            <a:r>
              <a:rPr lang="sk-SK" altLang="sk-SK" sz="1000">
                <a:latin typeface="Arial Narrow" panose="020B0606020202030204" pitchFamily="34" charset="0"/>
              </a:rPr>
              <a:t>alizácia</a:t>
            </a:r>
          </a:p>
        </p:txBody>
      </p:sp>
      <p:sp>
        <p:nvSpPr>
          <p:cNvPr id="22540" name="TextBox 27">
            <a:extLst>
              <a:ext uri="{FF2B5EF4-FFF2-40B4-BE49-F238E27FC236}">
                <a16:creationId xmlns:a16="http://schemas.microsoft.com/office/drawing/2014/main" id="{45B7B26A-81D1-47A9-B2BE-2ADCA43E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3149600"/>
            <a:ext cx="1493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Volania</a:t>
            </a:r>
            <a:r>
              <a:rPr lang="en-US" altLang="sk-SK" sz="1400">
                <a:latin typeface="Arial Narrow" panose="020B0606020202030204" pitchFamily="34" charset="0"/>
              </a:rPr>
              <a:t>, Email</a:t>
            </a:r>
            <a:r>
              <a:rPr lang="sk-SK" altLang="sk-SK" sz="1400">
                <a:latin typeface="Arial Narrow" panose="020B0606020202030204" pitchFamily="34" charset="0"/>
              </a:rPr>
              <a:t>y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2541" name="TextBox 28">
            <a:extLst>
              <a:ext uri="{FF2B5EF4-FFF2-40B4-BE49-F238E27FC236}">
                <a16:creationId xmlns:a16="http://schemas.microsoft.com/office/drawing/2014/main" id="{2AD1BB5C-AE5F-4ACC-AFBB-3B2D514FE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4010025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Volania</a:t>
            </a:r>
            <a:r>
              <a:rPr lang="en-US" altLang="sk-SK" sz="1400">
                <a:latin typeface="Arial Narrow" panose="020B0606020202030204" pitchFamily="34" charset="0"/>
              </a:rPr>
              <a:t>, Email</a:t>
            </a:r>
            <a:r>
              <a:rPr lang="sk-SK" altLang="sk-SK" sz="1400">
                <a:latin typeface="Arial Narrow" panose="020B0606020202030204" pitchFamily="34" charset="0"/>
              </a:rPr>
              <a:t>y</a:t>
            </a:r>
            <a:r>
              <a:rPr lang="en-US" altLang="sk-SK" sz="1400">
                <a:latin typeface="Arial Narrow" panose="020B0606020202030204" pitchFamily="34" charset="0"/>
              </a:rPr>
              <a:t>, Chat bot</a:t>
            </a:r>
            <a:r>
              <a:rPr lang="sk-SK" altLang="sk-SK" sz="1400">
                <a:latin typeface="Arial Narrow" panose="020B0606020202030204" pitchFamily="34" charset="0"/>
              </a:rPr>
              <a:t>y</a:t>
            </a:r>
            <a:r>
              <a:rPr lang="en-US" altLang="sk-SK" sz="14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2542" name="TextBox 29">
            <a:extLst>
              <a:ext uri="{FF2B5EF4-FFF2-40B4-BE49-F238E27FC236}">
                <a16:creationId xmlns:a16="http://schemas.microsoft.com/office/drawing/2014/main" id="{730ECC7D-2EF8-4CC9-9473-719B590A4A0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878262" y="4152901"/>
            <a:ext cx="275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 b="1">
                <a:latin typeface="Arial Narrow" panose="020B0606020202030204" pitchFamily="34" charset="0"/>
              </a:rPr>
              <a:t>Predajcovia/ Distribútori/ Konzultanti</a:t>
            </a:r>
            <a:endParaRPr lang="en-US" altLang="sk-SK" sz="1400" b="1">
              <a:latin typeface="Arial Narrow" panose="020B0606020202030204" pitchFamily="34" charset="0"/>
            </a:endParaRPr>
          </a:p>
        </p:txBody>
      </p:sp>
      <p:sp>
        <p:nvSpPr>
          <p:cNvPr id="22543" name="TextBox 30">
            <a:extLst>
              <a:ext uri="{FF2B5EF4-FFF2-40B4-BE49-F238E27FC236}">
                <a16:creationId xmlns:a16="http://schemas.microsoft.com/office/drawing/2014/main" id="{4DD967C0-A5F1-4390-966D-CDE7826A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5513388"/>
            <a:ext cx="1612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Chat-bot</a:t>
            </a:r>
            <a:r>
              <a:rPr lang="sk-SK" altLang="sk-SK" sz="1400">
                <a:latin typeface="Arial Narrow" panose="020B0606020202030204" pitchFamily="34" charset="0"/>
              </a:rPr>
              <a:t>y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2544" name="TextBox 31">
            <a:extLst>
              <a:ext uri="{FF2B5EF4-FFF2-40B4-BE49-F238E27FC236}">
                <a16:creationId xmlns:a16="http://schemas.microsoft.com/office/drawing/2014/main" id="{EE4FE064-BB5A-423E-A958-B45C2CB8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2506663"/>
            <a:ext cx="2006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Predajcovia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2545" name="TextBox 32">
            <a:extLst>
              <a:ext uri="{FF2B5EF4-FFF2-40B4-BE49-F238E27FC236}">
                <a16:creationId xmlns:a16="http://schemas.microsoft.com/office/drawing/2014/main" id="{FE07978A-CA0D-4511-A540-2A6879A6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4232275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Predajcovia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2546" name="TextBox 15">
            <a:extLst>
              <a:ext uri="{FF2B5EF4-FFF2-40B4-BE49-F238E27FC236}">
                <a16:creationId xmlns:a16="http://schemas.microsoft.com/office/drawing/2014/main" id="{229B848F-D08F-4238-8929-18E9841E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068638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600">
                <a:latin typeface="Arial Narrow" panose="020B0606020202030204" pitchFamily="34" charset="0"/>
              </a:rPr>
              <a:t>Buyer-Pers</a:t>
            </a:r>
            <a:r>
              <a:rPr lang="sk-SK" altLang="sk-SK" sz="1600">
                <a:latin typeface="Arial Narrow" panose="020B0606020202030204" pitchFamily="34" charset="0"/>
              </a:rPr>
              <a:t>ó</a:t>
            </a:r>
            <a:r>
              <a:rPr lang="en-US" altLang="sk-SK" sz="1600">
                <a:latin typeface="Arial Narrow" panose="020B0606020202030204" pitchFamily="34" charset="0"/>
              </a:rPr>
              <a:t>na 1.A </a:t>
            </a:r>
            <a:br>
              <a:rPr lang="en-US" altLang="sk-SK" sz="1600">
                <a:latin typeface="Arial Narrow" panose="020B0606020202030204" pitchFamily="34" charset="0"/>
              </a:rPr>
            </a:br>
            <a:r>
              <a:rPr lang="en-US" altLang="sk-SK" sz="1600">
                <a:latin typeface="Arial Narrow" panose="020B0606020202030204" pitchFamily="34" charset="0"/>
              </a:rPr>
              <a:t>(</a:t>
            </a:r>
            <a:r>
              <a:rPr lang="sk-SK" altLang="sk-SK" sz="1600">
                <a:latin typeface="Arial Narrow" panose="020B0606020202030204" pitchFamily="34" charset="0"/>
              </a:rPr>
              <a:t>Podkategória</a:t>
            </a:r>
            <a:r>
              <a:rPr lang="en-US" altLang="sk-SK" sz="1600">
                <a:latin typeface="Arial Narrow" panose="020B0606020202030204" pitchFamily="34" charset="0"/>
              </a:rPr>
              <a:t>)</a:t>
            </a:r>
            <a:endParaRPr lang="sk-SK" altLang="sk-SK" sz="1600">
              <a:latin typeface="Arial Narrow" panose="020B0606020202030204" pitchFamily="34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C8300823-4FCA-44F2-BB70-AE58AC7D2244}"/>
              </a:ext>
            </a:extLst>
          </p:cNvPr>
          <p:cNvSpPr/>
          <p:nvPr/>
        </p:nvSpPr>
        <p:spPr>
          <a:xfrm>
            <a:off x="9523413" y="1719263"/>
            <a:ext cx="1979612" cy="431958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>
              <a:solidFill>
                <a:srgbClr val="00B050"/>
              </a:solidFill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4DB1002-B1AD-4834-B366-7B7C56790D18}"/>
              </a:ext>
            </a:extLst>
          </p:cNvPr>
          <p:cNvSpPr/>
          <p:nvPr/>
        </p:nvSpPr>
        <p:spPr>
          <a:xfrm>
            <a:off x="706438" y="1706563"/>
            <a:ext cx="1979612" cy="61118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22549" name="TextBox 13">
            <a:extLst>
              <a:ext uri="{FF2B5EF4-FFF2-40B4-BE49-F238E27FC236}">
                <a16:creationId xmlns:a16="http://schemas.microsoft.com/office/drawing/2014/main" id="{E6A9B6C2-DD82-4DE5-B67A-907E5003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836738"/>
            <a:ext cx="1981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Typ Buyer Persóny</a:t>
            </a:r>
          </a:p>
        </p:txBody>
      </p:sp>
      <p:sp>
        <p:nvSpPr>
          <p:cNvPr id="40" name="Obdĺžnik 39">
            <a:extLst>
              <a:ext uri="{FF2B5EF4-FFF2-40B4-BE49-F238E27FC236}">
                <a16:creationId xmlns:a16="http://schemas.microsoft.com/office/drawing/2014/main" id="{E2C1D6C0-C838-4401-BE85-1F56B26A1A58}"/>
              </a:ext>
            </a:extLst>
          </p:cNvPr>
          <p:cNvSpPr/>
          <p:nvPr/>
        </p:nvSpPr>
        <p:spPr>
          <a:xfrm>
            <a:off x="2884488" y="1706563"/>
            <a:ext cx="1979612" cy="6111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22551" name="TextBox 10">
            <a:extLst>
              <a:ext uri="{FF2B5EF4-FFF2-40B4-BE49-F238E27FC236}">
                <a16:creationId xmlns:a16="http://schemas.microsoft.com/office/drawing/2014/main" id="{9ABFF1E1-2880-4AFB-A962-3F9B40640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19263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Povedomie</a:t>
            </a:r>
            <a:b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(Leads)</a:t>
            </a:r>
            <a:endParaRPr lang="sk-SK" altLang="sk-SK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Connector 9">
            <a:extLst>
              <a:ext uri="{FF2B5EF4-FFF2-40B4-BE49-F238E27FC236}">
                <a16:creationId xmlns:a16="http://schemas.microsoft.com/office/drawing/2014/main" id="{DF3B9B76-9FB7-40E8-8B9B-91FAC04B8080}"/>
              </a:ext>
            </a:extLst>
          </p:cNvPr>
          <p:cNvCxnSpPr>
            <a:cxnSpLocks/>
          </p:cNvCxnSpPr>
          <p:nvPr/>
        </p:nvCxnSpPr>
        <p:spPr>
          <a:xfrm>
            <a:off x="744538" y="2932113"/>
            <a:ext cx="10763250" cy="0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">
            <a:extLst>
              <a:ext uri="{FF2B5EF4-FFF2-40B4-BE49-F238E27FC236}">
                <a16:creationId xmlns:a16="http://schemas.microsoft.com/office/drawing/2014/main" id="{E64CC8FF-3FC8-459B-9035-91488DB5F3CA}"/>
              </a:ext>
            </a:extLst>
          </p:cNvPr>
          <p:cNvCxnSpPr>
            <a:cxnSpLocks/>
          </p:cNvCxnSpPr>
          <p:nvPr/>
        </p:nvCxnSpPr>
        <p:spPr>
          <a:xfrm>
            <a:off x="2884488" y="4691063"/>
            <a:ext cx="8607425" cy="0"/>
          </a:xfrm>
          <a:prstGeom prst="line">
            <a:avLst/>
          </a:prstGeom>
          <a:ln w="127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9">
            <a:extLst>
              <a:ext uri="{FF2B5EF4-FFF2-40B4-BE49-F238E27FC236}">
                <a16:creationId xmlns:a16="http://schemas.microsoft.com/office/drawing/2014/main" id="{F4B5F9F8-A205-4914-B986-F52A1D3FE88E}"/>
              </a:ext>
            </a:extLst>
          </p:cNvPr>
          <p:cNvCxnSpPr>
            <a:cxnSpLocks/>
          </p:cNvCxnSpPr>
          <p:nvPr/>
        </p:nvCxnSpPr>
        <p:spPr>
          <a:xfrm>
            <a:off x="2895600" y="3802063"/>
            <a:ext cx="8607425" cy="0"/>
          </a:xfrm>
          <a:prstGeom prst="line">
            <a:avLst/>
          </a:prstGeom>
          <a:ln w="127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55" name="TextBox 22">
            <a:extLst>
              <a:ext uri="{FF2B5EF4-FFF2-40B4-BE49-F238E27FC236}">
                <a16:creationId xmlns:a16="http://schemas.microsoft.com/office/drawing/2014/main" id="{081A5A1F-983D-4B0F-B488-E6606CA54A5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97956" y="3128169"/>
            <a:ext cx="963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>
                <a:latin typeface="Arial Narrow" panose="020B0606020202030204" pitchFamily="34" charset="0"/>
              </a:rPr>
              <a:t>Partnerské spolupráce</a:t>
            </a:r>
          </a:p>
        </p:txBody>
      </p:sp>
      <p:sp>
        <p:nvSpPr>
          <p:cNvPr id="22556" name="TextBox 21">
            <a:extLst>
              <a:ext uri="{FF2B5EF4-FFF2-40B4-BE49-F238E27FC236}">
                <a16:creationId xmlns:a16="http://schemas.microsoft.com/office/drawing/2014/main" id="{4665484F-875C-4B37-83CB-942ECF76A2B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49613" y="3236913"/>
            <a:ext cx="1038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Akcie/ Trhy</a:t>
            </a:r>
          </a:p>
        </p:txBody>
      </p:sp>
      <p:sp>
        <p:nvSpPr>
          <p:cNvPr id="22557" name="TextBox 26">
            <a:extLst>
              <a:ext uri="{FF2B5EF4-FFF2-40B4-BE49-F238E27FC236}">
                <a16:creationId xmlns:a16="http://schemas.microsoft.com/office/drawing/2014/main" id="{45AD5861-66C9-4E8B-878F-B11ED52F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3" y="2332038"/>
            <a:ext cx="876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000">
                <a:latin typeface="Arial Narrow" panose="020B0606020202030204" pitchFamily="34" charset="0"/>
              </a:rPr>
              <a:t>Video </a:t>
            </a:r>
            <a:r>
              <a:rPr lang="sk-SK" altLang="sk-SK" sz="1000">
                <a:latin typeface="Arial Narrow" panose="020B0606020202030204" pitchFamily="34" charset="0"/>
              </a:rPr>
              <a:t>Návody</a:t>
            </a:r>
          </a:p>
        </p:txBody>
      </p:sp>
      <p:sp>
        <p:nvSpPr>
          <p:cNvPr id="22558" name="TextBox 26">
            <a:extLst>
              <a:ext uri="{FF2B5EF4-FFF2-40B4-BE49-F238E27FC236}">
                <a16:creationId xmlns:a16="http://schemas.microsoft.com/office/drawing/2014/main" id="{9843DFD4-4824-4F8F-8021-65ED0682CBC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16163" y="4702175"/>
            <a:ext cx="149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Video Marketing</a:t>
            </a:r>
            <a:endParaRPr lang="sk-SK" altLang="sk-SK" sz="1400">
              <a:latin typeface="Arial Narrow" panose="020B0606020202030204" pitchFamily="34" charset="0"/>
            </a:endParaRPr>
          </a:p>
        </p:txBody>
      </p:sp>
      <p:sp>
        <p:nvSpPr>
          <p:cNvPr id="22559" name="TextBox 25">
            <a:extLst>
              <a:ext uri="{FF2B5EF4-FFF2-40B4-BE49-F238E27FC236}">
                <a16:creationId xmlns:a16="http://schemas.microsoft.com/office/drawing/2014/main" id="{7DCF578F-D793-4905-8165-A749F5355C1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59945" y="3923506"/>
            <a:ext cx="1414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Blogové články</a:t>
            </a:r>
          </a:p>
        </p:txBody>
      </p:sp>
      <p:sp>
        <p:nvSpPr>
          <p:cNvPr id="22560" name="TextBox 25">
            <a:extLst>
              <a:ext uri="{FF2B5EF4-FFF2-40B4-BE49-F238E27FC236}">
                <a16:creationId xmlns:a16="http://schemas.microsoft.com/office/drawing/2014/main" id="{E476CDCE-8F80-4687-8D1C-960A5525926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74951" y="4467225"/>
            <a:ext cx="149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Bannerové reklamy</a:t>
            </a:r>
          </a:p>
        </p:txBody>
      </p:sp>
      <p:sp>
        <p:nvSpPr>
          <p:cNvPr id="22561" name="TextBox 21">
            <a:extLst>
              <a:ext uri="{FF2B5EF4-FFF2-40B4-BE49-F238E27FC236}">
                <a16:creationId xmlns:a16="http://schemas.microsoft.com/office/drawing/2014/main" id="{390732EE-A782-4BE1-A1E7-BF3FBD44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763" y="2954338"/>
            <a:ext cx="860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Account Mana</a:t>
            </a:r>
            <a:r>
              <a:rPr lang="sk-SK" altLang="sk-SK" sz="1400">
                <a:latin typeface="Arial Narrow" panose="020B0606020202030204" pitchFamily="34" charset="0"/>
              </a:rPr>
              <a:t>žéri</a:t>
            </a:r>
          </a:p>
        </p:txBody>
      </p:sp>
      <p:sp>
        <p:nvSpPr>
          <p:cNvPr id="22562" name="TextBox 25">
            <a:extLst>
              <a:ext uri="{FF2B5EF4-FFF2-40B4-BE49-F238E27FC236}">
                <a16:creationId xmlns:a16="http://schemas.microsoft.com/office/drawing/2014/main" id="{B7C44FD3-8A37-47E8-BB23-82BE2CB1678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078288" y="4829175"/>
            <a:ext cx="93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Webináre</a:t>
            </a:r>
          </a:p>
        </p:txBody>
      </p:sp>
      <p:sp>
        <p:nvSpPr>
          <p:cNvPr id="22563" name="TextBox 25">
            <a:extLst>
              <a:ext uri="{FF2B5EF4-FFF2-40B4-BE49-F238E27FC236}">
                <a16:creationId xmlns:a16="http://schemas.microsoft.com/office/drawing/2014/main" id="{7CC6A0A2-94B4-4CD1-8B72-0AAD821039D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843338" y="3216275"/>
            <a:ext cx="1397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Publikácie</a:t>
            </a:r>
          </a:p>
        </p:txBody>
      </p:sp>
      <p:sp>
        <p:nvSpPr>
          <p:cNvPr id="54" name="Obdĺžnik 53">
            <a:extLst>
              <a:ext uri="{FF2B5EF4-FFF2-40B4-BE49-F238E27FC236}">
                <a16:creationId xmlns:a16="http://schemas.microsoft.com/office/drawing/2014/main" id="{3F144B26-BF20-4498-ACD9-096DD9A5C997}"/>
              </a:ext>
            </a:extLst>
          </p:cNvPr>
          <p:cNvSpPr/>
          <p:nvPr/>
        </p:nvSpPr>
        <p:spPr>
          <a:xfrm>
            <a:off x="5106988" y="1733550"/>
            <a:ext cx="1981200" cy="6127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22565" name="TextBox 11">
            <a:extLst>
              <a:ext uri="{FF2B5EF4-FFF2-40B4-BE49-F238E27FC236}">
                <a16:creationId xmlns:a16="http://schemas.microsoft.com/office/drawing/2014/main" id="{7B63E907-B663-40DB-9556-E1AE48DA0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1730375"/>
            <a:ext cx="1981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Zvažovanie</a:t>
            </a:r>
            <a:b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(P</a:t>
            </a:r>
            <a:r>
              <a:rPr lang="sk-SK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otencionálny klienti</a:t>
            </a:r>
            <a: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)</a:t>
            </a:r>
            <a:endParaRPr lang="sk-SK" altLang="sk-SK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Obdĺžnik 54">
            <a:extLst>
              <a:ext uri="{FF2B5EF4-FFF2-40B4-BE49-F238E27FC236}">
                <a16:creationId xmlns:a16="http://schemas.microsoft.com/office/drawing/2014/main" id="{4AFB5CEA-70DE-4330-BCA8-A7BEDA5DAECC}"/>
              </a:ext>
            </a:extLst>
          </p:cNvPr>
          <p:cNvSpPr/>
          <p:nvPr/>
        </p:nvSpPr>
        <p:spPr>
          <a:xfrm>
            <a:off x="7313613" y="1714500"/>
            <a:ext cx="1979612" cy="6127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4BC66328-B2FF-4FD6-99F2-69CBCD15637D}"/>
              </a:ext>
            </a:extLst>
          </p:cNvPr>
          <p:cNvCxnSpPr>
            <a:cxnSpLocks/>
          </p:cNvCxnSpPr>
          <p:nvPr/>
        </p:nvCxnSpPr>
        <p:spPr>
          <a:xfrm>
            <a:off x="698500" y="2336800"/>
            <a:ext cx="10801350" cy="0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8" name="TextBox 12">
            <a:extLst>
              <a:ext uri="{FF2B5EF4-FFF2-40B4-BE49-F238E27FC236}">
                <a16:creationId xmlns:a16="http://schemas.microsoft.com/office/drawing/2014/main" id="{77CA2F90-0500-4336-8A6E-4AF0E4B6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3" y="1701800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Konverzia</a:t>
            </a:r>
            <a:b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(</a:t>
            </a:r>
            <a:r>
              <a:rPr lang="sk-SK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Zákazníci</a:t>
            </a:r>
            <a: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)</a:t>
            </a:r>
            <a:endParaRPr lang="sk-SK" altLang="sk-SK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6" name="Obdĺžnik 55">
            <a:extLst>
              <a:ext uri="{FF2B5EF4-FFF2-40B4-BE49-F238E27FC236}">
                <a16:creationId xmlns:a16="http://schemas.microsoft.com/office/drawing/2014/main" id="{E116EAC8-88F8-499A-93BB-D5EC6BFBD615}"/>
              </a:ext>
            </a:extLst>
          </p:cNvPr>
          <p:cNvSpPr/>
          <p:nvPr/>
        </p:nvSpPr>
        <p:spPr>
          <a:xfrm>
            <a:off x="9512300" y="1706563"/>
            <a:ext cx="1979613" cy="6111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22570" name="TextBox 12">
            <a:extLst>
              <a:ext uri="{FF2B5EF4-FFF2-40B4-BE49-F238E27FC236}">
                <a16:creationId xmlns:a16="http://schemas.microsoft.com/office/drawing/2014/main" id="{565E4E92-ECDD-4EBE-B360-BFF9F039D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475" y="1712913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Loajalita</a:t>
            </a:r>
            <a:b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(</a:t>
            </a:r>
            <a:r>
              <a:rPr lang="sk-SK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Starostlivosť</a:t>
            </a:r>
            <a:r>
              <a:rPr lang="en-US" altLang="sk-SK" sz="1600">
                <a:solidFill>
                  <a:schemeClr val="bg1"/>
                </a:solidFill>
                <a:latin typeface="Arial Narrow" panose="020B0606020202030204" pitchFamily="34" charset="0"/>
              </a:rPr>
              <a:t>)</a:t>
            </a:r>
            <a:endParaRPr lang="sk-SK" altLang="sk-SK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571" name="TextBox 31">
            <a:extLst>
              <a:ext uri="{FF2B5EF4-FFF2-40B4-BE49-F238E27FC236}">
                <a16:creationId xmlns:a16="http://schemas.microsoft.com/office/drawing/2014/main" id="{3B2B5919-3F48-4614-9F08-278A366CF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314700"/>
            <a:ext cx="2005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Predajcovia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2572" name="TextBox 31">
            <a:extLst>
              <a:ext uri="{FF2B5EF4-FFF2-40B4-BE49-F238E27FC236}">
                <a16:creationId xmlns:a16="http://schemas.microsoft.com/office/drawing/2014/main" id="{9690C0DB-B5EA-4239-89FC-D9EC58466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5311775"/>
            <a:ext cx="2005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Predajcovia</a:t>
            </a:r>
            <a:endParaRPr lang="en-US" altLang="sk-SK" sz="1400">
              <a:latin typeface="Arial Narrow" panose="020B0606020202030204" pitchFamily="34" charset="0"/>
            </a:endParaRPr>
          </a:p>
        </p:txBody>
      </p:sp>
      <p:sp>
        <p:nvSpPr>
          <p:cNvPr id="22573" name="TextBox 21">
            <a:extLst>
              <a:ext uri="{FF2B5EF4-FFF2-40B4-BE49-F238E27FC236}">
                <a16:creationId xmlns:a16="http://schemas.microsoft.com/office/drawing/2014/main" id="{AEBDD7C1-5139-4448-93D9-91863A618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113" y="3184525"/>
            <a:ext cx="1038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Zákaznícke akcie</a:t>
            </a:r>
          </a:p>
        </p:txBody>
      </p:sp>
      <p:sp>
        <p:nvSpPr>
          <p:cNvPr id="22574" name="TextBox 21">
            <a:extLst>
              <a:ext uri="{FF2B5EF4-FFF2-40B4-BE49-F238E27FC236}">
                <a16:creationId xmlns:a16="http://schemas.microsoft.com/office/drawing/2014/main" id="{930E84AB-60F6-4412-801B-4B3868BD4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763" y="2359025"/>
            <a:ext cx="99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Zákaznícka podpora</a:t>
            </a:r>
          </a:p>
        </p:txBody>
      </p:sp>
      <p:sp>
        <p:nvSpPr>
          <p:cNvPr id="22575" name="TextBox 21">
            <a:extLst>
              <a:ext uri="{FF2B5EF4-FFF2-40B4-BE49-F238E27FC236}">
                <a16:creationId xmlns:a16="http://schemas.microsoft.com/office/drawing/2014/main" id="{1818E8D2-80AF-45C6-9823-F208F6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113" y="2492375"/>
            <a:ext cx="1038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Notifikácie</a:t>
            </a:r>
          </a:p>
        </p:txBody>
      </p:sp>
      <p:sp>
        <p:nvSpPr>
          <p:cNvPr id="22576" name="TextBox 21">
            <a:extLst>
              <a:ext uri="{FF2B5EF4-FFF2-40B4-BE49-F238E27FC236}">
                <a16:creationId xmlns:a16="http://schemas.microsoft.com/office/drawing/2014/main" id="{98981250-D498-40F0-9AB5-72F4C163644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728994" y="4191794"/>
            <a:ext cx="14319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Helpdesk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Ema</a:t>
            </a:r>
            <a:r>
              <a:rPr lang="sk-SK" altLang="sk-SK" sz="1400">
                <a:latin typeface="Arial Narrow" panose="020B0606020202030204" pitchFamily="34" charset="0"/>
              </a:rPr>
              <a:t>ily</a:t>
            </a:r>
            <a:br>
              <a:rPr lang="sk-SK" altLang="sk-SK" sz="1400">
                <a:latin typeface="Arial Narrow" panose="020B0606020202030204" pitchFamily="34" charset="0"/>
              </a:rPr>
            </a:br>
            <a:r>
              <a:rPr lang="sk-SK" altLang="sk-SK" sz="1400">
                <a:latin typeface="Arial Narrow" panose="020B0606020202030204" pitchFamily="34" charset="0"/>
              </a:rPr>
              <a:t>Notifikácie</a:t>
            </a:r>
            <a:endParaRPr lang="en-US" altLang="sk-SK" sz="1400">
              <a:latin typeface="Arial Narrow" panose="020B0606020202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Vernostný</a:t>
            </a:r>
            <a:r>
              <a:rPr lang="en-US" altLang="sk-SK" sz="1400">
                <a:latin typeface="Arial Narrow" panose="020B0606020202030204" pitchFamily="34" charset="0"/>
              </a:rPr>
              <a:t> program</a:t>
            </a:r>
            <a:endParaRPr lang="sk-SK" altLang="sk-SK" sz="1400">
              <a:latin typeface="Arial Narrow" panose="020B0606020202030204" pitchFamily="34" charset="0"/>
            </a:endParaRPr>
          </a:p>
        </p:txBody>
      </p:sp>
      <p:sp>
        <p:nvSpPr>
          <p:cNvPr id="22577" name="TextBox 25">
            <a:extLst>
              <a:ext uri="{FF2B5EF4-FFF2-40B4-BE49-F238E27FC236}">
                <a16:creationId xmlns:a16="http://schemas.microsoft.com/office/drawing/2014/main" id="{EEE50BC8-E7D4-4DB8-8299-3BCBDAB2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2533650"/>
            <a:ext cx="714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400">
                <a:latin typeface="Arial Narrow" panose="020B0606020202030204" pitchFamily="34" charset="0"/>
              </a:rPr>
              <a:t>OOH</a:t>
            </a:r>
            <a:endParaRPr lang="sk-SK" altLang="sk-SK" sz="1400">
              <a:latin typeface="Arial Narrow" panose="020B0606020202030204" pitchFamily="34" charset="0"/>
            </a:endParaRPr>
          </a:p>
        </p:txBody>
      </p:sp>
      <p:sp>
        <p:nvSpPr>
          <p:cNvPr id="22578" name="TextBox 25">
            <a:extLst>
              <a:ext uri="{FF2B5EF4-FFF2-40B4-BE49-F238E27FC236}">
                <a16:creationId xmlns:a16="http://schemas.microsoft.com/office/drawing/2014/main" id="{64C4D3E0-872C-43A6-AE80-AE458CC535F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944938" y="4560888"/>
            <a:ext cx="714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>
                <a:latin typeface="Arial Narrow" panose="020B0606020202030204" pitchFamily="34" charset="0"/>
              </a:rPr>
              <a:t>Rádio</a:t>
            </a:r>
          </a:p>
        </p:txBody>
      </p:sp>
      <p:sp>
        <p:nvSpPr>
          <p:cNvPr id="22579" name="TextBox 15">
            <a:extLst>
              <a:ext uri="{FF2B5EF4-FFF2-40B4-BE49-F238E27FC236}">
                <a16:creationId xmlns:a16="http://schemas.microsoft.com/office/drawing/2014/main" id="{ECEBF271-5EDB-4A87-A336-91831F190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957638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600">
                <a:latin typeface="Arial Narrow" panose="020B0606020202030204" pitchFamily="34" charset="0"/>
              </a:rPr>
              <a:t>Buyer-Pers</a:t>
            </a:r>
            <a:r>
              <a:rPr lang="sk-SK" altLang="sk-SK" sz="1600">
                <a:latin typeface="Arial Narrow" panose="020B0606020202030204" pitchFamily="34" charset="0"/>
              </a:rPr>
              <a:t>ó</a:t>
            </a:r>
            <a:r>
              <a:rPr lang="en-US" altLang="sk-SK" sz="1600">
                <a:latin typeface="Arial Narrow" panose="020B0606020202030204" pitchFamily="34" charset="0"/>
              </a:rPr>
              <a:t>na 1.</a:t>
            </a:r>
            <a:r>
              <a:rPr lang="sk-SK" altLang="sk-SK" sz="1600">
                <a:latin typeface="Arial Narrow" panose="020B0606020202030204" pitchFamily="34" charset="0"/>
              </a:rPr>
              <a:t>B</a:t>
            </a:r>
            <a:r>
              <a:rPr lang="en-US" altLang="sk-SK" sz="1600">
                <a:latin typeface="Arial Narrow" panose="020B0606020202030204" pitchFamily="34" charset="0"/>
              </a:rPr>
              <a:t> </a:t>
            </a:r>
            <a:br>
              <a:rPr lang="en-US" altLang="sk-SK" sz="1600">
                <a:latin typeface="Arial Narrow" panose="020B0606020202030204" pitchFamily="34" charset="0"/>
              </a:rPr>
            </a:br>
            <a:r>
              <a:rPr lang="en-US" altLang="sk-SK" sz="1600">
                <a:latin typeface="Arial Narrow" panose="020B0606020202030204" pitchFamily="34" charset="0"/>
              </a:rPr>
              <a:t>(</a:t>
            </a:r>
            <a:r>
              <a:rPr lang="sk-SK" altLang="sk-SK" sz="1600">
                <a:latin typeface="Arial Narrow" panose="020B0606020202030204" pitchFamily="34" charset="0"/>
              </a:rPr>
              <a:t>Podkategória</a:t>
            </a:r>
            <a:r>
              <a:rPr lang="en-US" altLang="sk-SK" sz="1600">
                <a:latin typeface="Arial Narrow" panose="020B0606020202030204" pitchFamily="34" charset="0"/>
              </a:rPr>
              <a:t>)</a:t>
            </a:r>
            <a:endParaRPr lang="sk-SK" altLang="sk-SK" sz="1600">
              <a:latin typeface="Arial Narrow" panose="020B0606020202030204" pitchFamily="34" charset="0"/>
            </a:endParaRPr>
          </a:p>
        </p:txBody>
      </p:sp>
      <p:sp>
        <p:nvSpPr>
          <p:cNvPr id="22580" name="TextBox 15">
            <a:extLst>
              <a:ext uri="{FF2B5EF4-FFF2-40B4-BE49-F238E27FC236}">
                <a16:creationId xmlns:a16="http://schemas.microsoft.com/office/drawing/2014/main" id="{EB1B3BA3-3F37-4703-96A3-5C702195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4830763"/>
            <a:ext cx="1981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600">
                <a:latin typeface="Arial Narrow" panose="020B0606020202030204" pitchFamily="34" charset="0"/>
              </a:rPr>
              <a:t>Buyer-Pers</a:t>
            </a:r>
            <a:r>
              <a:rPr lang="sk-SK" altLang="sk-SK" sz="1600">
                <a:latin typeface="Arial Narrow" panose="020B0606020202030204" pitchFamily="34" charset="0"/>
              </a:rPr>
              <a:t>ó</a:t>
            </a:r>
            <a:r>
              <a:rPr lang="en-US" altLang="sk-SK" sz="1600">
                <a:latin typeface="Arial Narrow" panose="020B0606020202030204" pitchFamily="34" charset="0"/>
              </a:rPr>
              <a:t>na 1.</a:t>
            </a:r>
            <a:r>
              <a:rPr lang="sk-SK" altLang="sk-SK" sz="1600">
                <a:latin typeface="Arial Narrow" panose="020B0606020202030204" pitchFamily="34" charset="0"/>
              </a:rPr>
              <a:t>C</a:t>
            </a:r>
            <a:r>
              <a:rPr lang="en-US" altLang="sk-SK" sz="1600">
                <a:latin typeface="Arial Narrow" panose="020B0606020202030204" pitchFamily="34" charset="0"/>
              </a:rPr>
              <a:t> </a:t>
            </a:r>
            <a:br>
              <a:rPr lang="en-US" altLang="sk-SK" sz="1600">
                <a:latin typeface="Arial Narrow" panose="020B0606020202030204" pitchFamily="34" charset="0"/>
              </a:rPr>
            </a:br>
            <a:r>
              <a:rPr lang="en-US" altLang="sk-SK" sz="1600">
                <a:latin typeface="Arial Narrow" panose="020B0606020202030204" pitchFamily="34" charset="0"/>
              </a:rPr>
              <a:t>(</a:t>
            </a:r>
            <a:r>
              <a:rPr lang="sk-SK" altLang="sk-SK" sz="1600">
                <a:latin typeface="Arial Narrow" panose="020B0606020202030204" pitchFamily="34" charset="0"/>
              </a:rPr>
              <a:t>Podkategória</a:t>
            </a:r>
            <a:r>
              <a:rPr lang="en-US" altLang="sk-SK" sz="1600">
                <a:latin typeface="Arial Narrow" panose="020B0606020202030204" pitchFamily="34" charset="0"/>
              </a:rPr>
              <a:t>)</a:t>
            </a:r>
            <a:br>
              <a:rPr lang="sk-SK" altLang="sk-SK" sz="1600">
                <a:latin typeface="Arial Narrow" panose="020B0606020202030204" pitchFamily="34" charset="0"/>
              </a:rPr>
            </a:br>
            <a:r>
              <a:rPr lang="sk-SK" altLang="sk-SK" sz="1600">
                <a:latin typeface="Arial Narrow" panose="020B0606020202030204" pitchFamily="34" charset="0"/>
              </a:rPr>
              <a:t>menšia veľkosť</a:t>
            </a:r>
          </a:p>
        </p:txBody>
      </p:sp>
      <p:sp>
        <p:nvSpPr>
          <p:cNvPr id="22581" name="TextBox 29">
            <a:extLst>
              <a:ext uri="{FF2B5EF4-FFF2-40B4-BE49-F238E27FC236}">
                <a16:creationId xmlns:a16="http://schemas.microsoft.com/office/drawing/2014/main" id="{136E806A-B11F-4B6E-AB94-B012FA925E4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788275" y="4273551"/>
            <a:ext cx="275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 b="1">
                <a:latin typeface="Arial Narrow" panose="020B0606020202030204" pitchFamily="34" charset="0"/>
              </a:rPr>
              <a:t>Predajcovia/ Distribútori/ Konzultanti</a:t>
            </a:r>
            <a:endParaRPr lang="en-US" altLang="sk-SK" sz="1400" b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BAEF15-C58D-4492-8577-C04CB967081C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5" name="Title 1">
            <a:extLst>
              <a:ext uri="{FF2B5EF4-FFF2-40B4-BE49-F238E27FC236}">
                <a16:creationId xmlns:a16="http://schemas.microsoft.com/office/drawing/2014/main" id="{5CA4D715-783D-4879-B6A2-B7C21FC03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Marketing</a:t>
            </a: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ové taktiky </a:t>
            </a: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&amp; </a:t>
            </a: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akčný plán</a:t>
            </a:r>
            <a:endParaRPr lang="en-CA" altLang="en-US" sz="46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4E69F25-9325-4DEE-8B51-57E60A523AF3}"/>
              </a:ext>
            </a:extLst>
          </p:cNvPr>
          <p:cNvSpPr/>
          <p:nvPr/>
        </p:nvSpPr>
        <p:spPr>
          <a:xfrm>
            <a:off x="1668463" y="1139825"/>
            <a:ext cx="720725" cy="46831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Jan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F0D449A-9DF0-4A1E-833F-41707756EBBB}"/>
              </a:ext>
            </a:extLst>
          </p:cNvPr>
          <p:cNvSpPr/>
          <p:nvPr/>
        </p:nvSpPr>
        <p:spPr>
          <a:xfrm>
            <a:off x="2462213" y="1139825"/>
            <a:ext cx="720725" cy="46831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Feb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B9216079-D686-4EB1-9A30-AA20D334D8A7}"/>
              </a:ext>
            </a:extLst>
          </p:cNvPr>
          <p:cNvSpPr/>
          <p:nvPr/>
        </p:nvSpPr>
        <p:spPr>
          <a:xfrm>
            <a:off x="3260725" y="1139825"/>
            <a:ext cx="720725" cy="46831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Mar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AF7ED4F3-0EB6-45D8-AFAD-AC06FCC0D7A9}"/>
              </a:ext>
            </a:extLst>
          </p:cNvPr>
          <p:cNvSpPr/>
          <p:nvPr/>
        </p:nvSpPr>
        <p:spPr>
          <a:xfrm>
            <a:off x="4054475" y="1139825"/>
            <a:ext cx="720725" cy="46831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Apr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2F3C1952-8A0B-4959-9011-062B1C87FCCF}"/>
              </a:ext>
            </a:extLst>
          </p:cNvPr>
          <p:cNvSpPr/>
          <p:nvPr/>
        </p:nvSpPr>
        <p:spPr>
          <a:xfrm>
            <a:off x="4848225" y="1139825"/>
            <a:ext cx="720725" cy="46831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M</a:t>
            </a:r>
            <a:r>
              <a:rPr lang="sk-SK" sz="1600" b="1" dirty="0" err="1">
                <a:latin typeface="Arial Narrow" panose="020B0606020202030204" pitchFamily="34" charset="0"/>
              </a:rPr>
              <a:t>áj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FDFC9F74-7ABB-4CEC-8CBA-E786211B8338}"/>
              </a:ext>
            </a:extLst>
          </p:cNvPr>
          <p:cNvSpPr/>
          <p:nvPr/>
        </p:nvSpPr>
        <p:spPr>
          <a:xfrm>
            <a:off x="5641975" y="1139825"/>
            <a:ext cx="719138" cy="468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J</a:t>
            </a:r>
            <a:r>
              <a:rPr lang="sk-SK" sz="1600" b="1" dirty="0" err="1">
                <a:latin typeface="Arial Narrow" panose="020B0606020202030204" pitchFamily="34" charset="0"/>
              </a:rPr>
              <a:t>ún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9AAC0965-1877-4BF9-BB9B-6B0A13DC8D33}"/>
              </a:ext>
            </a:extLst>
          </p:cNvPr>
          <p:cNvSpPr/>
          <p:nvPr/>
        </p:nvSpPr>
        <p:spPr>
          <a:xfrm>
            <a:off x="6440488" y="1139825"/>
            <a:ext cx="720725" cy="468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J</a:t>
            </a:r>
            <a:r>
              <a:rPr lang="sk-SK" sz="1600" b="1" dirty="0" err="1">
                <a:latin typeface="Arial Narrow" panose="020B0606020202030204" pitchFamily="34" charset="0"/>
              </a:rPr>
              <a:t>úl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B46CBAFD-65DE-4F1A-AF75-A3F77B22F474}"/>
              </a:ext>
            </a:extLst>
          </p:cNvPr>
          <p:cNvSpPr/>
          <p:nvPr/>
        </p:nvSpPr>
        <p:spPr>
          <a:xfrm>
            <a:off x="7234238" y="1139825"/>
            <a:ext cx="720725" cy="468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Aug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C29F46F4-FB34-42E3-8D95-13FABFB19CBF}"/>
              </a:ext>
            </a:extLst>
          </p:cNvPr>
          <p:cNvSpPr/>
          <p:nvPr/>
        </p:nvSpPr>
        <p:spPr>
          <a:xfrm>
            <a:off x="8031163" y="1139825"/>
            <a:ext cx="720725" cy="468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Sept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88222725-6893-4308-9FDC-39306E985FA2}"/>
              </a:ext>
            </a:extLst>
          </p:cNvPr>
          <p:cNvSpPr/>
          <p:nvPr/>
        </p:nvSpPr>
        <p:spPr>
          <a:xfrm>
            <a:off x="8824913" y="1139825"/>
            <a:ext cx="720725" cy="46831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O</a:t>
            </a:r>
            <a:r>
              <a:rPr lang="sk-SK" sz="1600" b="1" dirty="0">
                <a:latin typeface="Arial Narrow" panose="020B0606020202030204" pitchFamily="34" charset="0"/>
              </a:rPr>
              <a:t>k</a:t>
            </a:r>
            <a:r>
              <a:rPr lang="en-US" sz="1600" b="1" dirty="0">
                <a:latin typeface="Arial Narrow" panose="020B0606020202030204" pitchFamily="34" charset="0"/>
              </a:rPr>
              <a:t>t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88B6B267-885E-423E-B230-644DCF63D148}"/>
              </a:ext>
            </a:extLst>
          </p:cNvPr>
          <p:cNvSpPr/>
          <p:nvPr/>
        </p:nvSpPr>
        <p:spPr>
          <a:xfrm>
            <a:off x="9625013" y="1139825"/>
            <a:ext cx="719137" cy="46831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Nov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94FA0475-EA39-4C20-9321-FBDFCEEBF4D6}"/>
              </a:ext>
            </a:extLst>
          </p:cNvPr>
          <p:cNvSpPr/>
          <p:nvPr/>
        </p:nvSpPr>
        <p:spPr>
          <a:xfrm>
            <a:off x="10417175" y="1139825"/>
            <a:ext cx="720725" cy="46831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Dec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B32AD45A-4EC3-4C98-B1DD-6F9DA5B37A8C}"/>
              </a:ext>
            </a:extLst>
          </p:cNvPr>
          <p:cNvSpPr/>
          <p:nvPr/>
        </p:nvSpPr>
        <p:spPr>
          <a:xfrm>
            <a:off x="133350" y="1762125"/>
            <a:ext cx="1439863" cy="468313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PR + Print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CBAD94AB-352D-4CAB-AED3-E585618EFE10}"/>
              </a:ext>
            </a:extLst>
          </p:cNvPr>
          <p:cNvSpPr/>
          <p:nvPr/>
        </p:nvSpPr>
        <p:spPr>
          <a:xfrm>
            <a:off x="133350" y="2330450"/>
            <a:ext cx="1439863" cy="468313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600" b="1" dirty="0">
                <a:latin typeface="Arial Narrow" panose="020B0606020202030204" pitchFamily="34" charset="0"/>
              </a:rPr>
              <a:t>Platený Online </a:t>
            </a:r>
            <a:r>
              <a:rPr lang="en-US" sz="1600" b="1" dirty="0">
                <a:latin typeface="Arial Narrow" panose="020B0606020202030204" pitchFamily="34" charset="0"/>
              </a:rPr>
              <a:t>(SEM)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4859AF66-32DF-4533-875E-467B6E78023F}"/>
              </a:ext>
            </a:extLst>
          </p:cNvPr>
          <p:cNvSpPr/>
          <p:nvPr/>
        </p:nvSpPr>
        <p:spPr>
          <a:xfrm>
            <a:off x="141288" y="2894013"/>
            <a:ext cx="1439862" cy="468312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600" b="1" dirty="0">
                <a:latin typeface="Arial Narrow" panose="020B0606020202030204" pitchFamily="34" charset="0"/>
              </a:rPr>
              <a:t>Akcie a trhy</a:t>
            </a:r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91C469AC-2C55-4D33-B250-7B9E1649BADD}"/>
              </a:ext>
            </a:extLst>
          </p:cNvPr>
          <p:cNvSpPr/>
          <p:nvPr/>
        </p:nvSpPr>
        <p:spPr>
          <a:xfrm>
            <a:off x="141288" y="3460750"/>
            <a:ext cx="1439862" cy="468313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600" b="1" dirty="0">
                <a:latin typeface="Arial Narrow" panose="020B0606020202030204" pitchFamily="34" charset="0"/>
              </a:rPr>
              <a:t>Celoročne</a:t>
            </a:r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E84DA23E-BAEA-494A-ACC1-439C7E9C62EA}"/>
              </a:ext>
            </a:extLst>
          </p:cNvPr>
          <p:cNvSpPr/>
          <p:nvPr/>
        </p:nvSpPr>
        <p:spPr>
          <a:xfrm>
            <a:off x="2462213" y="1744663"/>
            <a:ext cx="1519237" cy="4683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PR </a:t>
            </a: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články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 (2x)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1A4EC1D6-9206-4B91-8160-CBD1074F555F}"/>
              </a:ext>
            </a:extLst>
          </p:cNvPr>
          <p:cNvSpPr/>
          <p:nvPr/>
        </p:nvSpPr>
        <p:spPr>
          <a:xfrm>
            <a:off x="1668463" y="3460750"/>
            <a:ext cx="9469437" cy="468313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Seo</a:t>
            </a:r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+ SEM (Search, display, video) + </a:t>
            </a:r>
            <a:r>
              <a:rPr lang="sk-SK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Sociálne siete </a:t>
            </a:r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+ OOH</a:t>
            </a:r>
            <a:endParaRPr lang="sk-SK" sz="16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90EE865B-DBC4-4047-AF8D-B9CABAC01661}"/>
              </a:ext>
            </a:extLst>
          </p:cNvPr>
          <p:cNvSpPr/>
          <p:nvPr/>
        </p:nvSpPr>
        <p:spPr>
          <a:xfrm>
            <a:off x="9658350" y="1724025"/>
            <a:ext cx="685800" cy="4683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Článok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(1x)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31">
            <a:extLst>
              <a:ext uri="{FF2B5EF4-FFF2-40B4-BE49-F238E27FC236}">
                <a16:creationId xmlns:a16="http://schemas.microsoft.com/office/drawing/2014/main" id="{A37390D8-4506-428F-9045-F147E0EF7950}"/>
              </a:ext>
            </a:extLst>
          </p:cNvPr>
          <p:cNvSpPr/>
          <p:nvPr/>
        </p:nvSpPr>
        <p:spPr>
          <a:xfrm>
            <a:off x="1703388" y="2330450"/>
            <a:ext cx="3865562" cy="4683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PPC (Search, Display, Video) – </a:t>
            </a: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Dodatočný rozpočet</a:t>
            </a: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B52E3B3F-6DDA-4B7D-8C5B-EDCC1A283341}"/>
              </a:ext>
            </a:extLst>
          </p:cNvPr>
          <p:cNvSpPr/>
          <p:nvPr/>
        </p:nvSpPr>
        <p:spPr>
          <a:xfrm>
            <a:off x="8843963" y="2305050"/>
            <a:ext cx="2278062" cy="4683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PPC – Budget increase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9E14DEBE-D9A2-4533-B439-A7AC8A7B4A52}"/>
              </a:ext>
            </a:extLst>
          </p:cNvPr>
          <p:cNvSpPr/>
          <p:nvPr/>
        </p:nvSpPr>
        <p:spPr>
          <a:xfrm>
            <a:off x="3302000" y="2892425"/>
            <a:ext cx="663575" cy="46037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Akcia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 1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924D4966-1CF3-456B-B7CF-F8B57CA9D929}"/>
              </a:ext>
            </a:extLst>
          </p:cNvPr>
          <p:cNvSpPr/>
          <p:nvPr/>
        </p:nvSpPr>
        <p:spPr>
          <a:xfrm>
            <a:off x="133350" y="4040188"/>
            <a:ext cx="1439863" cy="46831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Email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CCA0F7B3-53E3-43B4-9747-86750B4E129E}"/>
              </a:ext>
            </a:extLst>
          </p:cNvPr>
          <p:cNvSpPr/>
          <p:nvPr/>
        </p:nvSpPr>
        <p:spPr>
          <a:xfrm>
            <a:off x="133350" y="4608513"/>
            <a:ext cx="1439863" cy="466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Print </a:t>
            </a:r>
            <a:r>
              <a:rPr lang="sk-SK" sz="1600" b="1" dirty="0">
                <a:latin typeface="Arial Narrow" panose="020B0606020202030204" pitchFamily="34" charset="0"/>
              </a:rPr>
              <a:t>Reklama</a:t>
            </a:r>
          </a:p>
        </p:txBody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4C1C6666-F882-49A2-B4B7-89A36DE06F8A}"/>
              </a:ext>
            </a:extLst>
          </p:cNvPr>
          <p:cNvSpPr/>
          <p:nvPr/>
        </p:nvSpPr>
        <p:spPr>
          <a:xfrm>
            <a:off x="1668463" y="4025900"/>
            <a:ext cx="3128962" cy="4683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Emailové kampane</a:t>
            </a: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150233C9-AA51-4FED-AEE7-518075F953D5}"/>
              </a:ext>
            </a:extLst>
          </p:cNvPr>
          <p:cNvSpPr/>
          <p:nvPr/>
        </p:nvSpPr>
        <p:spPr>
          <a:xfrm>
            <a:off x="133350" y="5167313"/>
            <a:ext cx="1439863" cy="466725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Arial Narrow" panose="020B0606020202030204" pitchFamily="34" charset="0"/>
              </a:rPr>
              <a:t>Branding</a:t>
            </a:r>
            <a:endParaRPr lang="sk-SK" sz="1600" b="1" dirty="0">
              <a:latin typeface="Arial Narrow" panose="020B0606020202030204" pitchFamily="34" charset="0"/>
            </a:endParaRPr>
          </a:p>
        </p:txBody>
      </p:sp>
      <p:sp>
        <p:nvSpPr>
          <p:cNvPr id="58" name="Rectangle 39">
            <a:extLst>
              <a:ext uri="{FF2B5EF4-FFF2-40B4-BE49-F238E27FC236}">
                <a16:creationId xmlns:a16="http://schemas.microsoft.com/office/drawing/2014/main" id="{929341EE-83F4-43EF-A4E1-832867728E95}"/>
              </a:ext>
            </a:extLst>
          </p:cNvPr>
          <p:cNvSpPr/>
          <p:nvPr/>
        </p:nvSpPr>
        <p:spPr>
          <a:xfrm>
            <a:off x="133350" y="5734050"/>
            <a:ext cx="1439863" cy="46831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600" b="1" dirty="0">
                <a:latin typeface="Arial Narrow" panose="020B0606020202030204" pitchFamily="34" charset="0"/>
              </a:rPr>
              <a:t>Volania</a:t>
            </a: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16982A66-03CC-45B4-AD97-309C3554738D}"/>
              </a:ext>
            </a:extLst>
          </p:cNvPr>
          <p:cNvSpPr/>
          <p:nvPr/>
        </p:nvSpPr>
        <p:spPr>
          <a:xfrm>
            <a:off x="4079875" y="5168900"/>
            <a:ext cx="4776788" cy="4683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Branding </a:t>
            </a: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rozpočet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 (R</a:t>
            </a: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á</a:t>
            </a:r>
            <a:r>
              <a:rPr lang="en-US" sz="1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dio</a:t>
            </a: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 alebo iné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Rectangle 41">
            <a:extLst>
              <a:ext uri="{FF2B5EF4-FFF2-40B4-BE49-F238E27FC236}">
                <a16:creationId xmlns:a16="http://schemas.microsoft.com/office/drawing/2014/main" id="{D45650C0-DA2F-4498-8E2A-C1EA21D7AECB}"/>
              </a:ext>
            </a:extLst>
          </p:cNvPr>
          <p:cNvSpPr/>
          <p:nvPr/>
        </p:nvSpPr>
        <p:spPr>
          <a:xfrm>
            <a:off x="1725613" y="5729288"/>
            <a:ext cx="3830637" cy="4683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Cold calls </a:t>
            </a: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alebo zákaznícke volania</a:t>
            </a:r>
          </a:p>
        </p:txBody>
      </p:sp>
      <p:sp>
        <p:nvSpPr>
          <p:cNvPr id="61" name="Rectangle 42">
            <a:extLst>
              <a:ext uri="{FF2B5EF4-FFF2-40B4-BE49-F238E27FC236}">
                <a16:creationId xmlns:a16="http://schemas.microsoft.com/office/drawing/2014/main" id="{01AC737F-FD48-4006-B626-0E6484D52EA6}"/>
              </a:ext>
            </a:extLst>
          </p:cNvPr>
          <p:cNvSpPr/>
          <p:nvPr/>
        </p:nvSpPr>
        <p:spPr>
          <a:xfrm>
            <a:off x="8832850" y="5729288"/>
            <a:ext cx="1511300" cy="4683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Cold calls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43">
            <a:extLst>
              <a:ext uri="{FF2B5EF4-FFF2-40B4-BE49-F238E27FC236}">
                <a16:creationId xmlns:a16="http://schemas.microsoft.com/office/drawing/2014/main" id="{5E819A9D-0F1D-4BB3-BFA2-D83DE9A25562}"/>
              </a:ext>
            </a:extLst>
          </p:cNvPr>
          <p:cNvSpPr/>
          <p:nvPr/>
        </p:nvSpPr>
        <p:spPr>
          <a:xfrm>
            <a:off x="130175" y="6292850"/>
            <a:ext cx="1441450" cy="36036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600" b="1" dirty="0">
                <a:latin typeface="Arial Narrow" panose="020B0606020202030204" pitchFamily="34" charset="0"/>
              </a:rPr>
              <a:t>Iné</a:t>
            </a:r>
          </a:p>
        </p:txBody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18AADEDB-01EF-43A4-9FE4-7202AAFF18FC}"/>
              </a:ext>
            </a:extLst>
          </p:cNvPr>
          <p:cNvSpPr/>
          <p:nvPr/>
        </p:nvSpPr>
        <p:spPr>
          <a:xfrm>
            <a:off x="5664200" y="4625975"/>
            <a:ext cx="3162300" cy="468313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Printová reklama</a:t>
            </a:r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id="{E430B208-FCC4-4EF1-9203-F0ED3DD6D33E}"/>
              </a:ext>
            </a:extLst>
          </p:cNvPr>
          <p:cNvSpPr/>
          <p:nvPr/>
        </p:nvSpPr>
        <p:spPr>
          <a:xfrm>
            <a:off x="1725613" y="6291263"/>
            <a:ext cx="1457325" cy="360362"/>
          </a:xfrm>
          <a:prstGeom prst="rect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Promo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DC3A1950-79F5-48D6-BBE0-EE64BEBBA26F}"/>
              </a:ext>
            </a:extLst>
          </p:cNvPr>
          <p:cNvSpPr/>
          <p:nvPr/>
        </p:nvSpPr>
        <p:spPr>
          <a:xfrm>
            <a:off x="8842375" y="4017963"/>
            <a:ext cx="1501775" cy="4683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Emailové kampane</a:t>
            </a:r>
          </a:p>
        </p:txBody>
      </p:sp>
      <p:sp>
        <p:nvSpPr>
          <p:cNvPr id="66" name="Rectangle 33">
            <a:extLst>
              <a:ext uri="{FF2B5EF4-FFF2-40B4-BE49-F238E27FC236}">
                <a16:creationId xmlns:a16="http://schemas.microsoft.com/office/drawing/2014/main" id="{66F54BDD-2A76-459E-BA07-2309067D23C9}"/>
              </a:ext>
            </a:extLst>
          </p:cNvPr>
          <p:cNvSpPr/>
          <p:nvPr/>
        </p:nvSpPr>
        <p:spPr>
          <a:xfrm>
            <a:off x="4889500" y="2892425"/>
            <a:ext cx="679450" cy="4683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Trh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 2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Rectangle 33">
            <a:extLst>
              <a:ext uri="{FF2B5EF4-FFF2-40B4-BE49-F238E27FC236}">
                <a16:creationId xmlns:a16="http://schemas.microsoft.com/office/drawing/2014/main" id="{3073EA6A-3E2A-4B0D-A142-8A7747FB0B94}"/>
              </a:ext>
            </a:extLst>
          </p:cNvPr>
          <p:cNvSpPr/>
          <p:nvPr/>
        </p:nvSpPr>
        <p:spPr>
          <a:xfrm>
            <a:off x="10458450" y="2879725"/>
            <a:ext cx="679450" cy="4683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Akcia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 2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33">
            <a:extLst>
              <a:ext uri="{FF2B5EF4-FFF2-40B4-BE49-F238E27FC236}">
                <a16:creationId xmlns:a16="http://schemas.microsoft.com/office/drawing/2014/main" id="{D62E1DB2-E9A8-47AB-BFBB-36CD7BBA7283}"/>
              </a:ext>
            </a:extLst>
          </p:cNvPr>
          <p:cNvSpPr/>
          <p:nvPr/>
        </p:nvSpPr>
        <p:spPr>
          <a:xfrm>
            <a:off x="2508250" y="2892425"/>
            <a:ext cx="679450" cy="46831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Trh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 1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9" name="Rectangle 33">
            <a:extLst>
              <a:ext uri="{FF2B5EF4-FFF2-40B4-BE49-F238E27FC236}">
                <a16:creationId xmlns:a16="http://schemas.microsoft.com/office/drawing/2014/main" id="{C135B219-3348-4C03-A69C-2DBB1268927D}"/>
              </a:ext>
            </a:extLst>
          </p:cNvPr>
          <p:cNvSpPr/>
          <p:nvPr/>
        </p:nvSpPr>
        <p:spPr>
          <a:xfrm>
            <a:off x="8856663" y="2878138"/>
            <a:ext cx="677862" cy="468312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Trh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 3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0" name="Rectangle 30">
            <a:extLst>
              <a:ext uri="{FF2B5EF4-FFF2-40B4-BE49-F238E27FC236}">
                <a16:creationId xmlns:a16="http://schemas.microsoft.com/office/drawing/2014/main" id="{ACB3ADAA-DA97-4612-B25A-DB945893AFC2}"/>
              </a:ext>
            </a:extLst>
          </p:cNvPr>
          <p:cNvSpPr/>
          <p:nvPr/>
        </p:nvSpPr>
        <p:spPr>
          <a:xfrm>
            <a:off x="5680075" y="1716088"/>
            <a:ext cx="685800" cy="4699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Článok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(1x)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270C1F58-6ADD-4558-985D-7C5C42BD4D27}"/>
              </a:ext>
            </a:extLst>
          </p:cNvPr>
          <p:cNvSpPr/>
          <p:nvPr/>
        </p:nvSpPr>
        <p:spPr>
          <a:xfrm>
            <a:off x="9640888" y="5167313"/>
            <a:ext cx="1497012" cy="468312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</a:rPr>
              <a:t>(TV)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137C3D3C-3430-4DA5-AB0D-D4F5324D5364}"/>
              </a:ext>
            </a:extLst>
          </p:cNvPr>
          <p:cNvSpPr/>
          <p:nvPr/>
        </p:nvSpPr>
        <p:spPr>
          <a:xfrm>
            <a:off x="5664200" y="6305550"/>
            <a:ext cx="1497013" cy="360363"/>
          </a:xfrm>
          <a:prstGeom prst="rect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Promo</a:t>
            </a:r>
            <a:endParaRPr lang="sk-SK" sz="1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73FF142A-89B4-4EDA-B501-C60F2F76E6CA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79" name="Title 1">
            <a:extLst>
              <a:ext uri="{FF2B5EF4-FFF2-40B4-BE49-F238E27FC236}">
                <a16:creationId xmlns:a16="http://schemas.microsoft.com/office/drawing/2014/main" id="{1D59F6D9-4611-4B44-8C85-63879511D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Výkaz ziskov a strát</a:t>
            </a:r>
            <a:endParaRPr lang="en-CA" altLang="en-US" sz="46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CEAB2996-1A69-4FEC-81CD-53EDCB80C166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1222375"/>
          <a:ext cx="9647238" cy="53721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3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9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1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Výkaz ziskov a strát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‘</a:t>
                      </a:r>
                      <a:r>
                        <a:rPr lang="sk-SK" sz="1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sk-SK" sz="1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€ 000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2018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2019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2020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2021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2022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2023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Tržby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408,8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62 009,5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67 785,4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66 709,3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Rast tržieb </a:t>
                      </a:r>
                      <a:r>
                        <a:rPr lang="en-US" sz="1200" b="0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(%)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9,3%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(1,6%)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Náklady predaja </a:t>
                      </a:r>
                      <a:r>
                        <a:rPr lang="en-US" sz="1200" b="1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1200" b="1" i="0" kern="1200" dirty="0" err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</a:t>
                      </a:r>
                      <a:r>
                        <a:rPr lang="en-US" sz="1200" b="1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(328,8)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(58 263,7)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(62 707,6)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(60 669,7)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Hrubý zisk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79,9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3 745,7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5 077,7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6 039,6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Hrubá marža </a:t>
                      </a:r>
                      <a:r>
                        <a:rPr lang="en-US" sz="1200" b="0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(%)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19,6%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6,0%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7,5%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9,1%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Distribúcia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(188,1)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(1 944,5)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(3 313)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(3 945,8)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SG&amp;A</a:t>
                      </a: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(Administrácia, všeobecné náklady)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(1 055,4)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(831,2)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(1 371,2)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Iné náklady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(107,9)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(34)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(134,3)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EBITDA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(108,1)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638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899,5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588,3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Odpisy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(225,3)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(212,7)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(203,5)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2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EBIT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(108,1)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412,7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686,7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384,8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Úroky a finančné náklady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2,7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(27,8)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(20)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(32,3)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2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Daň z príjmu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(52,1)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(89,6)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(70,5)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3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Profit po zdanení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(108,1)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332,8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577,1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282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44" marR="91444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533EE7-A9F4-4769-8684-88FDB5F9B285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3" name="Title 1">
            <a:extLst>
              <a:ext uri="{FF2B5EF4-FFF2-40B4-BE49-F238E27FC236}">
                <a16:creationId xmlns:a16="http://schemas.microsoft.com/office/drawing/2014/main" id="{DAC56338-6171-4E14-8E66-0CFA4B3B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Súvaha</a:t>
            </a:r>
            <a:endParaRPr lang="en-CA" altLang="en-US" sz="46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CE1B7F7-9E48-4B71-B2FB-B1012EF83F5C}"/>
              </a:ext>
            </a:extLst>
          </p:cNvPr>
          <p:cNvGraphicFramePr>
            <a:graphicFrameLocks noGrp="1"/>
          </p:cNvGraphicFramePr>
          <p:nvPr/>
        </p:nvGraphicFramePr>
        <p:xfrm>
          <a:off x="180975" y="1192213"/>
          <a:ext cx="5786437" cy="555624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3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76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Súvaha - Aktíva 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(‘</a:t>
                      </a:r>
                      <a:r>
                        <a:rPr lang="sk-SK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sk-SK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€ 000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Neobežné aktíva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2019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2020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2021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Nehmotný majetok </a:t>
                      </a:r>
                      <a:r>
                        <a:rPr lang="en-US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&amp; </a:t>
                      </a: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Pozemky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25,1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1 525,7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1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Stroje</a:t>
                      </a:r>
                      <a:r>
                        <a:rPr lang="en-US" sz="11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sk-SK" sz="11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zariadenia</a:t>
                      </a:r>
                      <a:r>
                        <a:rPr lang="en-US" sz="11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&amp; </a:t>
                      </a:r>
                      <a:r>
                        <a:rPr lang="sk-SK" sz="11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vybavenie</a:t>
                      </a:r>
                      <a:endParaRPr lang="en-US" sz="1100" b="0" i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544,3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721,1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1 422,9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Finančné investície</a:t>
                      </a:r>
                      <a:endParaRPr lang="en-US" sz="1200" b="0" i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3 600,4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3 600,4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1 469,0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Odložené dane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Celkové neobežné aktíva</a:t>
                      </a:r>
                      <a:endParaRPr lang="en-US" sz="1200" b="1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4 427,8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4 348,2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7 237,8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kern="1200" dirty="0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Obežné aktíva</a:t>
                      </a:r>
                      <a:endParaRPr lang="en-US" sz="1300" b="1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Hotovosť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769,6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1 148,5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1 542,4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Pohľadávky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341,5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636,6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275,3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Iné pohľadávky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242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659,2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1 120,7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Tovar na sklade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1 060,4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1 953,3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4 564,8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Iné obežné aktíva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14,9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23,7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21,2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Celkové obežné aktíva</a:t>
                      </a:r>
                      <a:endParaRPr lang="en-US" sz="1200" b="1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2 428,4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4 421,4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7 524,4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Celkové aktíva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6 856,2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8 769,6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14 762,1</a:t>
                      </a:r>
                    </a:p>
                  </a:txBody>
                  <a:tcPr marL="91457" marR="91457" marT="45711" marB="4571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B14649D-0B77-4124-B2AD-844026341F7E}"/>
              </a:ext>
            </a:extLst>
          </p:cNvPr>
          <p:cNvGraphicFramePr>
            <a:graphicFrameLocks noGrp="1"/>
          </p:cNvGraphicFramePr>
          <p:nvPr/>
        </p:nvGraphicFramePr>
        <p:xfrm>
          <a:off x="6224588" y="1192213"/>
          <a:ext cx="5786436" cy="555630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6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6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Súvaha - Pasíva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(‘</a:t>
                      </a:r>
                      <a:r>
                        <a:rPr lang="sk-SK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sk-SK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000)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Imanie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2019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2021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Vlastné imanie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Kapitálové fondy</a:t>
                      </a:r>
                      <a:endParaRPr lang="en-US" sz="1200" b="0" i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500,7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500,7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500,7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Nerozdelený zisk</a:t>
                      </a:r>
                      <a:endParaRPr lang="en-US" sz="1200" b="0" i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290,0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612,7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1 261,2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0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Zisk/ strata za bežné obdobie</a:t>
                      </a:r>
                      <a:endParaRPr lang="en-US" sz="10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322,7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648,5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753,9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Celkové imanie</a:t>
                      </a:r>
                      <a:endParaRPr lang="en-US" sz="1200" b="1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1 120,4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1 768,9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2 522,8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kern="1200" dirty="0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Dlhodobé záväzky</a:t>
                      </a:r>
                      <a:endParaRPr lang="en-US" sz="1300" b="1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Dlhodobé pôžičky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97,3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2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Finančné leasingy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12,2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240,7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1 111,0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Odložené dane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6,4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6,4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6,4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Iné dlhodobé záväzky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159,4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55,5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38,5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Celkovo dlhodobé záväzky</a:t>
                      </a:r>
                      <a:endParaRPr lang="en-US" sz="1200" b="1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178,0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302,6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1 253,2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kern="1200" dirty="0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Krátkodobé záväzky</a:t>
                      </a:r>
                      <a:endParaRPr lang="en-US" sz="1300" b="1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Krátkodobé pôžičky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1 000,9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1 448,2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3 154,6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Záväzky z obchodného styku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3 359,5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3 230,8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6 038,5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Iné záväzky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1 197,4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2 019,0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1 793,0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Celkovo krátkodobé záväzky</a:t>
                      </a:r>
                      <a:endParaRPr lang="en-US" sz="1200" b="1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4 536,0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6 698,0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10 986,1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i="0" u="none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Celkové pasíva</a:t>
                      </a:r>
                      <a:endParaRPr lang="en-US" sz="1300" b="1" i="0" u="none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6 856,2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8 769,6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14 762,1</a:t>
                      </a:r>
                    </a:p>
                  </a:txBody>
                  <a:tcPr marL="91457" marR="91457" marT="45707" marB="4570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50C3DD49-D50C-4E33-8F74-C5FB642BF0D6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7" name="Title 1">
            <a:extLst>
              <a:ext uri="{FF2B5EF4-FFF2-40B4-BE49-F238E27FC236}">
                <a16:creationId xmlns:a16="http://schemas.microsoft.com/office/drawing/2014/main" id="{902479C3-35B3-472E-8E6C-45E65F38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Cash Flo</a:t>
            </a: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w</a:t>
            </a:r>
            <a:endParaRPr lang="en-CA" altLang="en-US" sz="46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7ED76C17-C3D5-413F-9537-BEA518D3A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50700"/>
              </p:ext>
            </p:extLst>
          </p:nvPr>
        </p:nvGraphicFramePr>
        <p:xfrm>
          <a:off x="2089150" y="1066800"/>
          <a:ext cx="8339139" cy="569755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2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78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Cash Flow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‘</a:t>
                      </a:r>
                      <a:r>
                        <a:rPr lang="sk-SK" sz="1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sk-SK" sz="1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€ 000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2019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2020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2021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2022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2023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Čistý príjem (EBIT)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322,7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648,5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753,9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Odpisy</a:t>
                      </a:r>
                      <a:endParaRPr lang="en-US" sz="1200" b="0" i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203,5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268,7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314,3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i="0" kern="1200" dirty="0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Prevádzkový</a:t>
                      </a:r>
                      <a:r>
                        <a:rPr lang="en-US" sz="1300" b="1" i="0" kern="1200" dirty="0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Cash Flow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Zmena v pohľadávkach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(62,2)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(295,2)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361,3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Zmeny v tovare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(348,1)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(892,9)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(2 611,5)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Zmeny v ostatných pohľadávkach</a:t>
                      </a:r>
                      <a:endParaRPr lang="en-US" sz="11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(0,4)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(8,7)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2,5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Zmeny v záväzkoch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41,9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(128,7)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2 807,7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8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Cash </a:t>
                      </a:r>
                      <a:r>
                        <a:rPr lang="sk-SK" sz="1200" b="1" i="1" kern="1200" dirty="0" err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flow</a:t>
                      </a:r>
                      <a:r>
                        <a:rPr lang="sk-SK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z prevádzky</a:t>
                      </a:r>
                      <a:endParaRPr lang="en-US" sz="1200" b="1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157,4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(408,3)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1 628,2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8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kern="1200" dirty="0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Investičný Cash </a:t>
                      </a:r>
                      <a:r>
                        <a:rPr lang="sk-SK" sz="1300" b="1" kern="1200" dirty="0" err="1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Flow</a:t>
                      </a:r>
                      <a:endParaRPr lang="en-US" sz="1300" b="1" kern="1200" dirty="0">
                        <a:solidFill>
                          <a:schemeClr val="bg1"/>
                        </a:solidFill>
                        <a:latin typeface="Open Sans" panose="020B0606030504020204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Zmeny v investíciách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392,6</a:t>
                      </a: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(189,1)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(3 203,9)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Cash Flow </a:t>
                      </a:r>
                      <a:r>
                        <a:rPr lang="sk-SK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 investícií</a:t>
                      </a:r>
                      <a:endParaRPr lang="en-US" sz="1200" b="1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sk-SK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392,6</a:t>
                      </a: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(189,1)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(3 203,9)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err="1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</a:t>
                      </a:r>
                      <a:r>
                        <a:rPr lang="sk-SK" sz="1300" b="1" kern="1200" dirty="0" err="1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čný</a:t>
                      </a:r>
                      <a:r>
                        <a:rPr lang="en-US" sz="1300" b="1" kern="1200" dirty="0">
                          <a:solidFill>
                            <a:schemeClr val="bg1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Cash Flow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Zmeny v úveroch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302,6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447,3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1 803,7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Zmeny v imaní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(114,4)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228,4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870,3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Zmeny vo fin. leasingoch</a:t>
                      </a:r>
                      <a:endParaRPr lang="en-US" sz="1200" b="0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101,6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(103,8)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(17,0)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kumimoji="0" lang="sk-SK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Cash flow </a:t>
                      </a:r>
                      <a:r>
                        <a:rPr lang="sk-SK" sz="12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 financovania</a:t>
                      </a:r>
                      <a:endParaRPr lang="en-US" sz="1200" b="1" i="1" kern="12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289,8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571,9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2 657,0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1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8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300" b="1" kern="1200" dirty="0">
                          <a:solidFill>
                            <a:srgbClr val="002060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Celkový </a:t>
                      </a:r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Cash Flow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54,6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-25,5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rgbClr val="002060"/>
                          </a:solidFill>
                          <a:latin typeface="Open Sans" panose="020B0606030504020204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1 081,3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sk-SK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Vložiť sem</a:t>
                      </a:r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</a:txBody>
                  <a:tcPr marL="91439" marR="91439" marT="45714" marB="4571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3" descr="C:\Users\Marek\Projekty\10_Personal_Website\Pics\c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4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11273F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Rectangle 1"/>
          <p:cNvSpPr/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11273F">
              <a:alpha val="8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pic>
        <p:nvPicPr>
          <p:cNvPr id="11" name="Picture 1" descr="C:\Users\Marek\Projekty\10_Personal_Website\Logo\MS-Fin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05650" y="6372225"/>
            <a:ext cx="480000" cy="480000"/>
          </a:xfrm>
          <a:prstGeom prst="rect">
            <a:avLst/>
          </a:prstGeom>
          <a:noFill/>
        </p:spPr>
      </p:pic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3E8A6F2-D3E4-460F-B31A-FA1E320CCD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6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3E8A6F2-D3E4-460F-B31A-FA1E320CC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118" y="2118"/>
                        <a:ext cx="2117" cy="21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2311941" y="3235428"/>
            <a:ext cx="7568121" cy="13131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“</a:t>
            </a:r>
            <a:r>
              <a:rPr lang="sk-SK" sz="3200" b="1" dirty="0">
                <a:solidFill>
                  <a:schemeClr val="bg1"/>
                </a:solidFill>
              </a:rPr>
              <a:t> </a:t>
            </a:r>
            <a:r>
              <a:rPr lang="sk-SK" sz="3200" b="1" dirty="0" err="1">
                <a:solidFill>
                  <a:schemeClr val="bg1"/>
                </a:solidFill>
                <a:latin typeface="Calibri" pitchFamily="34" charset="0"/>
              </a:rPr>
              <a:t>Driving</a:t>
            </a:r>
            <a:r>
              <a:rPr lang="sk-SK" sz="32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sk-SK" sz="3200" b="1" dirty="0" err="1">
                <a:solidFill>
                  <a:schemeClr val="bg1"/>
                </a:solidFill>
                <a:latin typeface="Calibri" pitchFamily="34" charset="0"/>
              </a:rPr>
              <a:t>Business</a:t>
            </a:r>
            <a:r>
              <a:rPr lang="sk-SK" sz="32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sk-SK" sz="3200" b="1" dirty="0" err="1">
                <a:solidFill>
                  <a:schemeClr val="bg1"/>
                </a:solidFill>
                <a:latin typeface="Calibri" pitchFamily="34" charset="0"/>
              </a:rPr>
              <a:t>Performance</a:t>
            </a:r>
            <a:r>
              <a:rPr lang="sk-SK" sz="32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”</a:t>
            </a:r>
            <a:r>
              <a:rPr lang="en-US" sz="32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br>
              <a:rPr lang="en-US" sz="2933" b="1" dirty="0">
                <a:solidFill>
                  <a:schemeClr val="bg1"/>
                </a:solidFill>
                <a:latin typeface="Calibri" pitchFamily="34" charset="0"/>
              </a:rPr>
            </a:br>
            <a:br>
              <a:rPr lang="en-US" sz="2933" b="1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Calibri" pitchFamily="34" charset="0"/>
              </a:rPr>
              <a:t>–</a:t>
            </a:r>
            <a:r>
              <a:rPr lang="sk-SK" sz="2400" b="1" dirty="0">
                <a:solidFill>
                  <a:schemeClr val="bg1"/>
                </a:solidFill>
                <a:latin typeface="Calibri" pitchFamily="34" charset="0"/>
              </a:rPr>
              <a:t> Marek Straka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5710988" y="1596408"/>
            <a:ext cx="770025" cy="770024"/>
            <a:chOff x="4191000" y="483707"/>
            <a:chExt cx="964660" cy="964660"/>
          </a:xfrm>
        </p:grpSpPr>
        <p:sp>
          <p:nvSpPr>
            <p:cNvPr id="3" name="Oval 2"/>
            <p:cNvSpPr/>
            <p:nvPr/>
          </p:nvSpPr>
          <p:spPr bwMode="auto">
            <a:xfrm>
              <a:off x="4191000" y="483707"/>
              <a:ext cx="964660" cy="9646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7"/>
            <p:cNvGrpSpPr/>
            <p:nvPr/>
          </p:nvGrpSpPr>
          <p:grpSpPr>
            <a:xfrm>
              <a:off x="4418382" y="739775"/>
              <a:ext cx="509896" cy="452524"/>
              <a:chOff x="317500" y="3721100"/>
              <a:chExt cx="1255713" cy="1114426"/>
            </a:xfrm>
            <a:solidFill>
              <a:schemeClr val="accent1"/>
            </a:solidFill>
          </p:grpSpPr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317500" y="3721100"/>
                <a:ext cx="541338" cy="1114425"/>
              </a:xfrm>
              <a:custGeom>
                <a:avLst/>
                <a:gdLst>
                  <a:gd name="T0" fmla="*/ 1377 w 1704"/>
                  <a:gd name="T1" fmla="*/ 1 h 3508"/>
                  <a:gd name="T2" fmla="*/ 1439 w 1704"/>
                  <a:gd name="T3" fmla="*/ 18 h 3508"/>
                  <a:gd name="T4" fmla="*/ 1491 w 1704"/>
                  <a:gd name="T5" fmla="*/ 55 h 3508"/>
                  <a:gd name="T6" fmla="*/ 1530 w 1704"/>
                  <a:gd name="T7" fmla="*/ 109 h 3508"/>
                  <a:gd name="T8" fmla="*/ 1696 w 1704"/>
                  <a:gd name="T9" fmla="*/ 469 h 3508"/>
                  <a:gd name="T10" fmla="*/ 1704 w 1704"/>
                  <a:gd name="T11" fmla="*/ 530 h 3508"/>
                  <a:gd name="T12" fmla="*/ 1692 w 1704"/>
                  <a:gd name="T13" fmla="*/ 588 h 3508"/>
                  <a:gd name="T14" fmla="*/ 1663 w 1704"/>
                  <a:gd name="T15" fmla="*/ 640 h 3508"/>
                  <a:gd name="T16" fmla="*/ 1618 w 1704"/>
                  <a:gd name="T17" fmla="*/ 682 h 3508"/>
                  <a:gd name="T18" fmla="*/ 1505 w 1704"/>
                  <a:gd name="T19" fmla="*/ 735 h 3508"/>
                  <a:gd name="T20" fmla="*/ 1353 w 1704"/>
                  <a:gd name="T21" fmla="*/ 820 h 3508"/>
                  <a:gd name="T22" fmla="*/ 1224 w 1704"/>
                  <a:gd name="T23" fmla="*/ 916 h 3508"/>
                  <a:gd name="T24" fmla="*/ 1115 w 1704"/>
                  <a:gd name="T25" fmla="*/ 1023 h 3508"/>
                  <a:gd name="T26" fmla="*/ 1029 w 1704"/>
                  <a:gd name="T27" fmla="*/ 1142 h 3508"/>
                  <a:gd name="T28" fmla="*/ 960 w 1704"/>
                  <a:gd name="T29" fmla="*/ 1275 h 3508"/>
                  <a:gd name="T30" fmla="*/ 907 w 1704"/>
                  <a:gd name="T31" fmla="*/ 1423 h 3508"/>
                  <a:gd name="T32" fmla="*/ 871 w 1704"/>
                  <a:gd name="T33" fmla="*/ 1586 h 3508"/>
                  <a:gd name="T34" fmla="*/ 850 w 1704"/>
                  <a:gd name="T35" fmla="*/ 1766 h 3508"/>
                  <a:gd name="T36" fmla="*/ 1446 w 1704"/>
                  <a:gd name="T37" fmla="*/ 1861 h 3508"/>
                  <a:gd name="T38" fmla="*/ 1513 w 1704"/>
                  <a:gd name="T39" fmla="*/ 1873 h 3508"/>
                  <a:gd name="T40" fmla="*/ 1569 w 1704"/>
                  <a:gd name="T41" fmla="*/ 1907 h 3508"/>
                  <a:gd name="T42" fmla="*/ 1612 w 1704"/>
                  <a:gd name="T43" fmla="*/ 1957 h 3508"/>
                  <a:gd name="T44" fmla="*/ 1635 w 1704"/>
                  <a:gd name="T45" fmla="*/ 2019 h 3508"/>
                  <a:gd name="T46" fmla="*/ 1637 w 1704"/>
                  <a:gd name="T47" fmla="*/ 3315 h 3508"/>
                  <a:gd name="T48" fmla="*/ 1625 w 1704"/>
                  <a:gd name="T49" fmla="*/ 3381 h 3508"/>
                  <a:gd name="T50" fmla="*/ 1592 w 1704"/>
                  <a:gd name="T51" fmla="*/ 3439 h 3508"/>
                  <a:gd name="T52" fmla="*/ 1543 w 1704"/>
                  <a:gd name="T53" fmla="*/ 3481 h 3508"/>
                  <a:gd name="T54" fmla="*/ 1480 w 1704"/>
                  <a:gd name="T55" fmla="*/ 3504 h 3508"/>
                  <a:gd name="T56" fmla="*/ 191 w 1704"/>
                  <a:gd name="T57" fmla="*/ 3508 h 3508"/>
                  <a:gd name="T58" fmla="*/ 125 w 1704"/>
                  <a:gd name="T59" fmla="*/ 3496 h 3508"/>
                  <a:gd name="T60" fmla="*/ 68 w 1704"/>
                  <a:gd name="T61" fmla="*/ 3462 h 3508"/>
                  <a:gd name="T62" fmla="*/ 27 w 1704"/>
                  <a:gd name="T63" fmla="*/ 3412 h 3508"/>
                  <a:gd name="T64" fmla="*/ 4 w 1704"/>
                  <a:gd name="T65" fmla="*/ 3350 h 3508"/>
                  <a:gd name="T66" fmla="*/ 0 w 1704"/>
                  <a:gd name="T67" fmla="*/ 2330 h 3508"/>
                  <a:gd name="T68" fmla="*/ 5 w 1704"/>
                  <a:gd name="T69" fmla="*/ 2055 h 3508"/>
                  <a:gd name="T70" fmla="*/ 21 w 1704"/>
                  <a:gd name="T71" fmla="*/ 1805 h 3508"/>
                  <a:gd name="T72" fmla="*/ 47 w 1704"/>
                  <a:gd name="T73" fmla="*/ 1579 h 3508"/>
                  <a:gd name="T74" fmla="*/ 82 w 1704"/>
                  <a:gd name="T75" fmla="*/ 1377 h 3508"/>
                  <a:gd name="T76" fmla="*/ 128 w 1704"/>
                  <a:gd name="T77" fmla="*/ 1200 h 3508"/>
                  <a:gd name="T78" fmla="*/ 193 w 1704"/>
                  <a:gd name="T79" fmla="*/ 1022 h 3508"/>
                  <a:gd name="T80" fmla="*/ 281 w 1704"/>
                  <a:gd name="T81" fmla="*/ 852 h 3508"/>
                  <a:gd name="T82" fmla="*/ 388 w 1704"/>
                  <a:gd name="T83" fmla="*/ 690 h 3508"/>
                  <a:gd name="T84" fmla="*/ 517 w 1704"/>
                  <a:gd name="T85" fmla="*/ 538 h 3508"/>
                  <a:gd name="T86" fmla="*/ 663 w 1704"/>
                  <a:gd name="T87" fmla="*/ 399 h 3508"/>
                  <a:gd name="T88" fmla="*/ 819 w 1704"/>
                  <a:gd name="T89" fmla="*/ 273 h 3508"/>
                  <a:gd name="T90" fmla="*/ 991 w 1704"/>
                  <a:gd name="T91" fmla="*/ 160 h 3508"/>
                  <a:gd name="T92" fmla="*/ 1180 w 1704"/>
                  <a:gd name="T93" fmla="*/ 61 h 3508"/>
                  <a:gd name="T94" fmla="*/ 1312 w 1704"/>
                  <a:gd name="T95" fmla="*/ 5 h 3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4" h="3508">
                    <a:moveTo>
                      <a:pt x="1345" y="0"/>
                    </a:moveTo>
                    <a:lnTo>
                      <a:pt x="1377" y="1"/>
                    </a:lnTo>
                    <a:lnTo>
                      <a:pt x="1409" y="7"/>
                    </a:lnTo>
                    <a:lnTo>
                      <a:pt x="1439" y="18"/>
                    </a:lnTo>
                    <a:lnTo>
                      <a:pt x="1465" y="34"/>
                    </a:lnTo>
                    <a:lnTo>
                      <a:pt x="1491" y="55"/>
                    </a:lnTo>
                    <a:lnTo>
                      <a:pt x="1511" y="80"/>
                    </a:lnTo>
                    <a:lnTo>
                      <a:pt x="1530" y="109"/>
                    </a:lnTo>
                    <a:lnTo>
                      <a:pt x="1685" y="440"/>
                    </a:lnTo>
                    <a:lnTo>
                      <a:pt x="1696" y="469"/>
                    </a:lnTo>
                    <a:lnTo>
                      <a:pt x="1702" y="499"/>
                    </a:lnTo>
                    <a:lnTo>
                      <a:pt x="1704" y="530"/>
                    </a:lnTo>
                    <a:lnTo>
                      <a:pt x="1700" y="559"/>
                    </a:lnTo>
                    <a:lnTo>
                      <a:pt x="1692" y="588"/>
                    </a:lnTo>
                    <a:lnTo>
                      <a:pt x="1679" y="616"/>
                    </a:lnTo>
                    <a:lnTo>
                      <a:pt x="1663" y="640"/>
                    </a:lnTo>
                    <a:lnTo>
                      <a:pt x="1642" y="662"/>
                    </a:lnTo>
                    <a:lnTo>
                      <a:pt x="1618" y="682"/>
                    </a:lnTo>
                    <a:lnTo>
                      <a:pt x="1590" y="696"/>
                    </a:lnTo>
                    <a:lnTo>
                      <a:pt x="1505" y="735"/>
                    </a:lnTo>
                    <a:lnTo>
                      <a:pt x="1427" y="777"/>
                    </a:lnTo>
                    <a:lnTo>
                      <a:pt x="1353" y="820"/>
                    </a:lnTo>
                    <a:lnTo>
                      <a:pt x="1285" y="867"/>
                    </a:lnTo>
                    <a:lnTo>
                      <a:pt x="1224" y="916"/>
                    </a:lnTo>
                    <a:lnTo>
                      <a:pt x="1167" y="969"/>
                    </a:lnTo>
                    <a:lnTo>
                      <a:pt x="1115" y="1023"/>
                    </a:lnTo>
                    <a:lnTo>
                      <a:pt x="1069" y="1082"/>
                    </a:lnTo>
                    <a:lnTo>
                      <a:pt x="1029" y="1142"/>
                    </a:lnTo>
                    <a:lnTo>
                      <a:pt x="993" y="1207"/>
                    </a:lnTo>
                    <a:lnTo>
                      <a:pt x="960" y="1275"/>
                    </a:lnTo>
                    <a:lnTo>
                      <a:pt x="932" y="1347"/>
                    </a:lnTo>
                    <a:lnTo>
                      <a:pt x="907" y="1423"/>
                    </a:lnTo>
                    <a:lnTo>
                      <a:pt x="886" y="1503"/>
                    </a:lnTo>
                    <a:lnTo>
                      <a:pt x="871" y="1586"/>
                    </a:lnTo>
                    <a:lnTo>
                      <a:pt x="858" y="1675"/>
                    </a:lnTo>
                    <a:lnTo>
                      <a:pt x="850" y="1766"/>
                    </a:lnTo>
                    <a:lnTo>
                      <a:pt x="846" y="1861"/>
                    </a:lnTo>
                    <a:lnTo>
                      <a:pt x="1446" y="1861"/>
                    </a:lnTo>
                    <a:lnTo>
                      <a:pt x="1480" y="1864"/>
                    </a:lnTo>
                    <a:lnTo>
                      <a:pt x="1513" y="1873"/>
                    </a:lnTo>
                    <a:lnTo>
                      <a:pt x="1543" y="1888"/>
                    </a:lnTo>
                    <a:lnTo>
                      <a:pt x="1569" y="1907"/>
                    </a:lnTo>
                    <a:lnTo>
                      <a:pt x="1592" y="1930"/>
                    </a:lnTo>
                    <a:lnTo>
                      <a:pt x="1612" y="1957"/>
                    </a:lnTo>
                    <a:lnTo>
                      <a:pt x="1625" y="1986"/>
                    </a:lnTo>
                    <a:lnTo>
                      <a:pt x="1635" y="2019"/>
                    </a:lnTo>
                    <a:lnTo>
                      <a:pt x="1637" y="2054"/>
                    </a:lnTo>
                    <a:lnTo>
                      <a:pt x="1637" y="3315"/>
                    </a:lnTo>
                    <a:lnTo>
                      <a:pt x="1635" y="3350"/>
                    </a:lnTo>
                    <a:lnTo>
                      <a:pt x="1625" y="3381"/>
                    </a:lnTo>
                    <a:lnTo>
                      <a:pt x="1612" y="3412"/>
                    </a:lnTo>
                    <a:lnTo>
                      <a:pt x="1592" y="3439"/>
                    </a:lnTo>
                    <a:lnTo>
                      <a:pt x="1569" y="3462"/>
                    </a:lnTo>
                    <a:lnTo>
                      <a:pt x="1543" y="3481"/>
                    </a:lnTo>
                    <a:lnTo>
                      <a:pt x="1513" y="3496"/>
                    </a:lnTo>
                    <a:lnTo>
                      <a:pt x="1480" y="3504"/>
                    </a:lnTo>
                    <a:lnTo>
                      <a:pt x="1446" y="3508"/>
                    </a:lnTo>
                    <a:lnTo>
                      <a:pt x="191" y="3508"/>
                    </a:lnTo>
                    <a:lnTo>
                      <a:pt x="157" y="3504"/>
                    </a:lnTo>
                    <a:lnTo>
                      <a:pt x="125" y="3496"/>
                    </a:lnTo>
                    <a:lnTo>
                      <a:pt x="96" y="3481"/>
                    </a:lnTo>
                    <a:lnTo>
                      <a:pt x="68" y="3462"/>
                    </a:lnTo>
                    <a:lnTo>
                      <a:pt x="45" y="3439"/>
                    </a:lnTo>
                    <a:lnTo>
                      <a:pt x="27" y="3412"/>
                    </a:lnTo>
                    <a:lnTo>
                      <a:pt x="12" y="3381"/>
                    </a:lnTo>
                    <a:lnTo>
                      <a:pt x="4" y="3350"/>
                    </a:lnTo>
                    <a:lnTo>
                      <a:pt x="0" y="3315"/>
                    </a:lnTo>
                    <a:lnTo>
                      <a:pt x="0" y="2330"/>
                    </a:lnTo>
                    <a:lnTo>
                      <a:pt x="1" y="2189"/>
                    </a:lnTo>
                    <a:lnTo>
                      <a:pt x="5" y="2055"/>
                    </a:lnTo>
                    <a:lnTo>
                      <a:pt x="12" y="1926"/>
                    </a:lnTo>
                    <a:lnTo>
                      <a:pt x="21" y="1805"/>
                    </a:lnTo>
                    <a:lnTo>
                      <a:pt x="33" y="1689"/>
                    </a:lnTo>
                    <a:lnTo>
                      <a:pt x="47" y="1579"/>
                    </a:lnTo>
                    <a:lnTo>
                      <a:pt x="64" y="1476"/>
                    </a:lnTo>
                    <a:lnTo>
                      <a:pt x="82" y="1377"/>
                    </a:lnTo>
                    <a:lnTo>
                      <a:pt x="104" y="1286"/>
                    </a:lnTo>
                    <a:lnTo>
                      <a:pt x="128" y="1200"/>
                    </a:lnTo>
                    <a:lnTo>
                      <a:pt x="158" y="1110"/>
                    </a:lnTo>
                    <a:lnTo>
                      <a:pt x="193" y="1022"/>
                    </a:lnTo>
                    <a:lnTo>
                      <a:pt x="235" y="936"/>
                    </a:lnTo>
                    <a:lnTo>
                      <a:pt x="281" y="852"/>
                    </a:lnTo>
                    <a:lnTo>
                      <a:pt x="331" y="771"/>
                    </a:lnTo>
                    <a:lnTo>
                      <a:pt x="388" y="690"/>
                    </a:lnTo>
                    <a:lnTo>
                      <a:pt x="450" y="614"/>
                    </a:lnTo>
                    <a:lnTo>
                      <a:pt x="517" y="538"/>
                    </a:lnTo>
                    <a:lnTo>
                      <a:pt x="590" y="465"/>
                    </a:lnTo>
                    <a:lnTo>
                      <a:pt x="663" y="399"/>
                    </a:lnTo>
                    <a:lnTo>
                      <a:pt x="739" y="334"/>
                    </a:lnTo>
                    <a:lnTo>
                      <a:pt x="819" y="273"/>
                    </a:lnTo>
                    <a:lnTo>
                      <a:pt x="903" y="215"/>
                    </a:lnTo>
                    <a:lnTo>
                      <a:pt x="991" y="160"/>
                    </a:lnTo>
                    <a:lnTo>
                      <a:pt x="1083" y="109"/>
                    </a:lnTo>
                    <a:lnTo>
                      <a:pt x="1180" y="61"/>
                    </a:lnTo>
                    <a:lnTo>
                      <a:pt x="1280" y="16"/>
                    </a:lnTo>
                    <a:lnTo>
                      <a:pt x="1312" y="5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0020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1033463" y="3722688"/>
                <a:ext cx="539750" cy="1112838"/>
              </a:xfrm>
              <a:custGeom>
                <a:avLst/>
                <a:gdLst>
                  <a:gd name="T0" fmla="*/ 1375 w 1700"/>
                  <a:gd name="T1" fmla="*/ 0 h 3504"/>
                  <a:gd name="T2" fmla="*/ 1435 w 1700"/>
                  <a:gd name="T3" fmla="*/ 18 h 3504"/>
                  <a:gd name="T4" fmla="*/ 1489 w 1700"/>
                  <a:gd name="T5" fmla="*/ 54 h 3504"/>
                  <a:gd name="T6" fmla="*/ 1526 w 1700"/>
                  <a:gd name="T7" fmla="*/ 108 h 3504"/>
                  <a:gd name="T8" fmla="*/ 1694 w 1700"/>
                  <a:gd name="T9" fmla="*/ 465 h 3504"/>
                  <a:gd name="T10" fmla="*/ 1700 w 1700"/>
                  <a:gd name="T11" fmla="*/ 526 h 3504"/>
                  <a:gd name="T12" fmla="*/ 1689 w 1700"/>
                  <a:gd name="T13" fmla="*/ 584 h 3504"/>
                  <a:gd name="T14" fmla="*/ 1660 w 1700"/>
                  <a:gd name="T15" fmla="*/ 636 h 3504"/>
                  <a:gd name="T16" fmla="*/ 1616 w 1700"/>
                  <a:gd name="T17" fmla="*/ 678 h 3504"/>
                  <a:gd name="T18" fmla="*/ 1503 w 1700"/>
                  <a:gd name="T19" fmla="*/ 731 h 3504"/>
                  <a:gd name="T20" fmla="*/ 1351 w 1700"/>
                  <a:gd name="T21" fmla="*/ 816 h 3504"/>
                  <a:gd name="T22" fmla="*/ 1220 w 1700"/>
                  <a:gd name="T23" fmla="*/ 912 h 3504"/>
                  <a:gd name="T24" fmla="*/ 1113 w 1700"/>
                  <a:gd name="T25" fmla="*/ 1019 h 3504"/>
                  <a:gd name="T26" fmla="*/ 1027 w 1700"/>
                  <a:gd name="T27" fmla="*/ 1138 h 3504"/>
                  <a:gd name="T28" fmla="*/ 958 w 1700"/>
                  <a:gd name="T29" fmla="*/ 1271 h 3504"/>
                  <a:gd name="T30" fmla="*/ 905 w 1700"/>
                  <a:gd name="T31" fmla="*/ 1419 h 3504"/>
                  <a:gd name="T32" fmla="*/ 868 w 1700"/>
                  <a:gd name="T33" fmla="*/ 1582 h 3504"/>
                  <a:gd name="T34" fmla="*/ 848 w 1700"/>
                  <a:gd name="T35" fmla="*/ 1762 h 3504"/>
                  <a:gd name="T36" fmla="*/ 1446 w 1700"/>
                  <a:gd name="T37" fmla="*/ 1857 h 3504"/>
                  <a:gd name="T38" fmla="*/ 1514 w 1700"/>
                  <a:gd name="T39" fmla="*/ 1869 h 3504"/>
                  <a:gd name="T40" fmla="*/ 1570 w 1700"/>
                  <a:gd name="T41" fmla="*/ 1903 h 3504"/>
                  <a:gd name="T42" fmla="*/ 1612 w 1700"/>
                  <a:gd name="T43" fmla="*/ 1953 h 3504"/>
                  <a:gd name="T44" fmla="*/ 1635 w 1700"/>
                  <a:gd name="T45" fmla="*/ 2015 h 3504"/>
                  <a:gd name="T46" fmla="*/ 1638 w 1700"/>
                  <a:gd name="T47" fmla="*/ 3311 h 3504"/>
                  <a:gd name="T48" fmla="*/ 1626 w 1700"/>
                  <a:gd name="T49" fmla="*/ 3377 h 3504"/>
                  <a:gd name="T50" fmla="*/ 1593 w 1700"/>
                  <a:gd name="T51" fmla="*/ 3435 h 3504"/>
                  <a:gd name="T52" fmla="*/ 1543 w 1700"/>
                  <a:gd name="T53" fmla="*/ 3477 h 3504"/>
                  <a:gd name="T54" fmla="*/ 1481 w 1700"/>
                  <a:gd name="T55" fmla="*/ 3500 h 3504"/>
                  <a:gd name="T56" fmla="*/ 192 w 1700"/>
                  <a:gd name="T57" fmla="*/ 3504 h 3504"/>
                  <a:gd name="T58" fmla="*/ 126 w 1700"/>
                  <a:gd name="T59" fmla="*/ 3492 h 3504"/>
                  <a:gd name="T60" fmla="*/ 69 w 1700"/>
                  <a:gd name="T61" fmla="*/ 3458 h 3504"/>
                  <a:gd name="T62" fmla="*/ 27 w 1700"/>
                  <a:gd name="T63" fmla="*/ 3408 h 3504"/>
                  <a:gd name="T64" fmla="*/ 4 w 1700"/>
                  <a:gd name="T65" fmla="*/ 3346 h 3504"/>
                  <a:gd name="T66" fmla="*/ 0 w 1700"/>
                  <a:gd name="T67" fmla="*/ 2326 h 3504"/>
                  <a:gd name="T68" fmla="*/ 6 w 1700"/>
                  <a:gd name="T69" fmla="*/ 2049 h 3504"/>
                  <a:gd name="T70" fmla="*/ 21 w 1700"/>
                  <a:gd name="T71" fmla="*/ 1799 h 3504"/>
                  <a:gd name="T72" fmla="*/ 46 w 1700"/>
                  <a:gd name="T73" fmla="*/ 1574 h 3504"/>
                  <a:gd name="T74" fmla="*/ 80 w 1700"/>
                  <a:gd name="T75" fmla="*/ 1373 h 3504"/>
                  <a:gd name="T76" fmla="*/ 125 w 1700"/>
                  <a:gd name="T77" fmla="*/ 1199 h 3504"/>
                  <a:gd name="T78" fmla="*/ 201 w 1700"/>
                  <a:gd name="T79" fmla="*/ 1000 h 3504"/>
                  <a:gd name="T80" fmla="*/ 305 w 1700"/>
                  <a:gd name="T81" fmla="*/ 810 h 3504"/>
                  <a:gd name="T82" fmla="*/ 434 w 1700"/>
                  <a:gd name="T83" fmla="*/ 630 h 3504"/>
                  <a:gd name="T84" fmla="*/ 591 w 1700"/>
                  <a:gd name="T85" fmla="*/ 461 h 3504"/>
                  <a:gd name="T86" fmla="*/ 763 w 1700"/>
                  <a:gd name="T87" fmla="*/ 314 h 3504"/>
                  <a:gd name="T88" fmla="*/ 954 w 1700"/>
                  <a:gd name="T89" fmla="*/ 183 h 3504"/>
                  <a:gd name="T90" fmla="*/ 1165 w 1700"/>
                  <a:gd name="T91" fmla="*/ 66 h 3504"/>
                  <a:gd name="T92" fmla="*/ 1310 w 1700"/>
                  <a:gd name="T93" fmla="*/ 4 h 3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00" h="3504">
                    <a:moveTo>
                      <a:pt x="1342" y="0"/>
                    </a:moveTo>
                    <a:lnTo>
                      <a:pt x="1375" y="0"/>
                    </a:lnTo>
                    <a:lnTo>
                      <a:pt x="1406" y="6"/>
                    </a:lnTo>
                    <a:lnTo>
                      <a:pt x="1435" y="18"/>
                    </a:lnTo>
                    <a:lnTo>
                      <a:pt x="1463" y="34"/>
                    </a:lnTo>
                    <a:lnTo>
                      <a:pt x="1489" y="54"/>
                    </a:lnTo>
                    <a:lnTo>
                      <a:pt x="1509" y="79"/>
                    </a:lnTo>
                    <a:lnTo>
                      <a:pt x="1526" y="108"/>
                    </a:lnTo>
                    <a:lnTo>
                      <a:pt x="1683" y="436"/>
                    </a:lnTo>
                    <a:lnTo>
                      <a:pt x="1694" y="465"/>
                    </a:lnTo>
                    <a:lnTo>
                      <a:pt x="1700" y="495"/>
                    </a:lnTo>
                    <a:lnTo>
                      <a:pt x="1700" y="526"/>
                    </a:lnTo>
                    <a:lnTo>
                      <a:pt x="1697" y="555"/>
                    </a:lnTo>
                    <a:lnTo>
                      <a:pt x="1689" y="584"/>
                    </a:lnTo>
                    <a:lnTo>
                      <a:pt x="1676" y="612"/>
                    </a:lnTo>
                    <a:lnTo>
                      <a:pt x="1660" y="636"/>
                    </a:lnTo>
                    <a:lnTo>
                      <a:pt x="1640" y="658"/>
                    </a:lnTo>
                    <a:lnTo>
                      <a:pt x="1616" y="678"/>
                    </a:lnTo>
                    <a:lnTo>
                      <a:pt x="1588" y="692"/>
                    </a:lnTo>
                    <a:lnTo>
                      <a:pt x="1503" y="731"/>
                    </a:lnTo>
                    <a:lnTo>
                      <a:pt x="1423" y="773"/>
                    </a:lnTo>
                    <a:lnTo>
                      <a:pt x="1351" y="816"/>
                    </a:lnTo>
                    <a:lnTo>
                      <a:pt x="1283" y="863"/>
                    </a:lnTo>
                    <a:lnTo>
                      <a:pt x="1220" y="912"/>
                    </a:lnTo>
                    <a:lnTo>
                      <a:pt x="1163" y="965"/>
                    </a:lnTo>
                    <a:lnTo>
                      <a:pt x="1113" y="1019"/>
                    </a:lnTo>
                    <a:lnTo>
                      <a:pt x="1067" y="1078"/>
                    </a:lnTo>
                    <a:lnTo>
                      <a:pt x="1027" y="1138"/>
                    </a:lnTo>
                    <a:lnTo>
                      <a:pt x="990" y="1203"/>
                    </a:lnTo>
                    <a:lnTo>
                      <a:pt x="958" y="1271"/>
                    </a:lnTo>
                    <a:lnTo>
                      <a:pt x="930" y="1343"/>
                    </a:lnTo>
                    <a:lnTo>
                      <a:pt x="905" y="1419"/>
                    </a:lnTo>
                    <a:lnTo>
                      <a:pt x="884" y="1499"/>
                    </a:lnTo>
                    <a:lnTo>
                      <a:pt x="868" y="1582"/>
                    </a:lnTo>
                    <a:lnTo>
                      <a:pt x="856" y="1671"/>
                    </a:lnTo>
                    <a:lnTo>
                      <a:pt x="848" y="1762"/>
                    </a:lnTo>
                    <a:lnTo>
                      <a:pt x="843" y="1857"/>
                    </a:lnTo>
                    <a:lnTo>
                      <a:pt x="1446" y="1857"/>
                    </a:lnTo>
                    <a:lnTo>
                      <a:pt x="1481" y="1860"/>
                    </a:lnTo>
                    <a:lnTo>
                      <a:pt x="1514" y="1869"/>
                    </a:lnTo>
                    <a:lnTo>
                      <a:pt x="1543" y="1884"/>
                    </a:lnTo>
                    <a:lnTo>
                      <a:pt x="1570" y="1903"/>
                    </a:lnTo>
                    <a:lnTo>
                      <a:pt x="1593" y="1926"/>
                    </a:lnTo>
                    <a:lnTo>
                      <a:pt x="1612" y="1953"/>
                    </a:lnTo>
                    <a:lnTo>
                      <a:pt x="1626" y="1982"/>
                    </a:lnTo>
                    <a:lnTo>
                      <a:pt x="1635" y="2015"/>
                    </a:lnTo>
                    <a:lnTo>
                      <a:pt x="1638" y="2050"/>
                    </a:lnTo>
                    <a:lnTo>
                      <a:pt x="1638" y="3311"/>
                    </a:lnTo>
                    <a:lnTo>
                      <a:pt x="1635" y="3346"/>
                    </a:lnTo>
                    <a:lnTo>
                      <a:pt x="1626" y="3377"/>
                    </a:lnTo>
                    <a:lnTo>
                      <a:pt x="1612" y="3408"/>
                    </a:lnTo>
                    <a:lnTo>
                      <a:pt x="1593" y="3435"/>
                    </a:lnTo>
                    <a:lnTo>
                      <a:pt x="1570" y="3458"/>
                    </a:lnTo>
                    <a:lnTo>
                      <a:pt x="1543" y="3477"/>
                    </a:lnTo>
                    <a:lnTo>
                      <a:pt x="1514" y="3492"/>
                    </a:lnTo>
                    <a:lnTo>
                      <a:pt x="1481" y="3500"/>
                    </a:lnTo>
                    <a:lnTo>
                      <a:pt x="1446" y="3504"/>
                    </a:lnTo>
                    <a:lnTo>
                      <a:pt x="192" y="3504"/>
                    </a:lnTo>
                    <a:lnTo>
                      <a:pt x="157" y="3500"/>
                    </a:lnTo>
                    <a:lnTo>
                      <a:pt x="126" y="3492"/>
                    </a:lnTo>
                    <a:lnTo>
                      <a:pt x="96" y="3477"/>
                    </a:lnTo>
                    <a:lnTo>
                      <a:pt x="69" y="3458"/>
                    </a:lnTo>
                    <a:lnTo>
                      <a:pt x="46" y="3435"/>
                    </a:lnTo>
                    <a:lnTo>
                      <a:pt x="27" y="3408"/>
                    </a:lnTo>
                    <a:lnTo>
                      <a:pt x="12" y="3377"/>
                    </a:lnTo>
                    <a:lnTo>
                      <a:pt x="4" y="3346"/>
                    </a:lnTo>
                    <a:lnTo>
                      <a:pt x="0" y="3311"/>
                    </a:lnTo>
                    <a:lnTo>
                      <a:pt x="0" y="2326"/>
                    </a:lnTo>
                    <a:lnTo>
                      <a:pt x="1" y="2184"/>
                    </a:lnTo>
                    <a:lnTo>
                      <a:pt x="6" y="2049"/>
                    </a:lnTo>
                    <a:lnTo>
                      <a:pt x="12" y="1921"/>
                    </a:lnTo>
                    <a:lnTo>
                      <a:pt x="21" y="1799"/>
                    </a:lnTo>
                    <a:lnTo>
                      <a:pt x="32" y="1683"/>
                    </a:lnTo>
                    <a:lnTo>
                      <a:pt x="46" y="1574"/>
                    </a:lnTo>
                    <a:lnTo>
                      <a:pt x="62" y="1470"/>
                    </a:lnTo>
                    <a:lnTo>
                      <a:pt x="80" y="1373"/>
                    </a:lnTo>
                    <a:lnTo>
                      <a:pt x="102" y="1283"/>
                    </a:lnTo>
                    <a:lnTo>
                      <a:pt x="125" y="1199"/>
                    </a:lnTo>
                    <a:lnTo>
                      <a:pt x="160" y="1098"/>
                    </a:lnTo>
                    <a:lnTo>
                      <a:pt x="201" y="1000"/>
                    </a:lnTo>
                    <a:lnTo>
                      <a:pt x="249" y="904"/>
                    </a:lnTo>
                    <a:lnTo>
                      <a:pt x="305" y="810"/>
                    </a:lnTo>
                    <a:lnTo>
                      <a:pt x="367" y="719"/>
                    </a:lnTo>
                    <a:lnTo>
                      <a:pt x="434" y="630"/>
                    </a:lnTo>
                    <a:lnTo>
                      <a:pt x="509" y="544"/>
                    </a:lnTo>
                    <a:lnTo>
                      <a:pt x="591" y="461"/>
                    </a:lnTo>
                    <a:lnTo>
                      <a:pt x="675" y="386"/>
                    </a:lnTo>
                    <a:lnTo>
                      <a:pt x="763" y="314"/>
                    </a:lnTo>
                    <a:lnTo>
                      <a:pt x="856" y="246"/>
                    </a:lnTo>
                    <a:lnTo>
                      <a:pt x="954" y="183"/>
                    </a:lnTo>
                    <a:lnTo>
                      <a:pt x="1057" y="122"/>
                    </a:lnTo>
                    <a:lnTo>
                      <a:pt x="1165" y="66"/>
                    </a:lnTo>
                    <a:lnTo>
                      <a:pt x="1277" y="15"/>
                    </a:lnTo>
                    <a:lnTo>
                      <a:pt x="1310" y="4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0020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" name="BlokTextu 3">
            <a:extLst>
              <a:ext uri="{FF2B5EF4-FFF2-40B4-BE49-F238E27FC236}">
                <a16:creationId xmlns:a16="http://schemas.microsoft.com/office/drawing/2014/main" id="{992212C6-64D3-40A1-9E16-737A5A46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6537325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marekstraka.com</a:t>
            </a:r>
          </a:p>
        </p:txBody>
      </p:sp>
    </p:spTree>
    <p:extLst>
      <p:ext uri="{BB962C8B-B14F-4D97-AF65-F5344CB8AC3E}">
        <p14:creationId xmlns:p14="http://schemas.microsoft.com/office/powerpoint/2010/main" val="350584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EA2153-AC66-496C-8944-E3BA89656B58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Title 1">
            <a:extLst>
              <a:ext uri="{FF2B5EF4-FFF2-40B4-BE49-F238E27FC236}">
                <a16:creationId xmlns:a16="http://schemas.microsoft.com/office/drawing/2014/main" id="{52BE2A78-C693-493A-9A66-D03CAD35F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3225"/>
            <a:ext cx="10158412" cy="388938"/>
          </a:xfrm>
        </p:spPr>
        <p:txBody>
          <a:bodyPr/>
          <a:lstStyle/>
          <a:p>
            <a:pPr eaLnBrk="1" hangingPunct="1"/>
            <a:r>
              <a:rPr lang="sk-SK" altLang="en-US" sz="48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Dodávateľský reťazec</a:t>
            </a:r>
            <a:endParaRPr lang="en-CA" altLang="en-US" sz="48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F9AAC4-DAA1-43F4-ACB9-BD03D199597B}"/>
              </a:ext>
            </a:extLst>
          </p:cNvPr>
          <p:cNvSpPr/>
          <p:nvPr/>
        </p:nvSpPr>
        <p:spPr>
          <a:xfrm>
            <a:off x="5621338" y="1101725"/>
            <a:ext cx="949325" cy="94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893DB7-9C1E-49B6-921E-FDC97436D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2093913"/>
            <a:ext cx="17367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[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Úroveň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 1]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4394B11-D58F-41F5-9BFF-76E831331FF6}"/>
              </a:ext>
            </a:extLst>
          </p:cNvPr>
          <p:cNvSpPr/>
          <p:nvPr/>
        </p:nvSpPr>
        <p:spPr>
          <a:xfrm>
            <a:off x="5618163" y="4964113"/>
            <a:ext cx="949325" cy="94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2F121C-A83D-4513-925B-C6FC7039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5913438"/>
            <a:ext cx="17367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[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Úroveň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4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]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276A138-5E57-41D3-955E-374BCDA77E7D}"/>
              </a:ext>
            </a:extLst>
          </p:cNvPr>
          <p:cNvSpPr/>
          <p:nvPr/>
        </p:nvSpPr>
        <p:spPr>
          <a:xfrm>
            <a:off x="7334250" y="2160588"/>
            <a:ext cx="949325" cy="9477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4E8115-EF3A-4D35-A18B-0DE10FE58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213" y="3036888"/>
            <a:ext cx="23098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[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Úroveň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2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1E19F8-E02F-4F3A-ABC1-A3ABC686282D}"/>
              </a:ext>
            </a:extLst>
          </p:cNvPr>
          <p:cNvSpPr/>
          <p:nvPr/>
        </p:nvSpPr>
        <p:spPr>
          <a:xfrm>
            <a:off x="7334250" y="3771900"/>
            <a:ext cx="949325" cy="94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E0F38E-19EA-46FB-854E-865A9512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4660900"/>
            <a:ext cx="25034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[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Úroveň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3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]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F1F5D79-359D-4C02-8A12-1C979877B097}"/>
              </a:ext>
            </a:extLst>
          </p:cNvPr>
          <p:cNvSpPr/>
          <p:nvPr/>
        </p:nvSpPr>
        <p:spPr>
          <a:xfrm>
            <a:off x="3765550" y="3706813"/>
            <a:ext cx="949325" cy="9477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F575CD-380E-4287-AC5E-448BE187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4660900"/>
            <a:ext cx="2003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[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Úroveň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5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]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09A410-21C2-413D-8E3E-CF8BCF463A01}"/>
              </a:ext>
            </a:extLst>
          </p:cNvPr>
          <p:cNvSpPr/>
          <p:nvPr/>
        </p:nvSpPr>
        <p:spPr>
          <a:xfrm>
            <a:off x="3856038" y="2063750"/>
            <a:ext cx="947737" cy="947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9C0459-002D-4F30-879E-DFB08B13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3036888"/>
            <a:ext cx="271303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[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Úroveň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 </a:t>
            </a:r>
            <a:r>
              <a:rPr lang="sk-SK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6</a:t>
            </a:r>
            <a:r>
              <a:rPr lang="en-CA" altLang="en-US" sz="17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]</a:t>
            </a: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3A3136A7-AB98-4BC9-A882-A5D959139651}"/>
              </a:ext>
            </a:extLst>
          </p:cNvPr>
          <p:cNvSpPr/>
          <p:nvPr/>
        </p:nvSpPr>
        <p:spPr>
          <a:xfrm flipH="1">
            <a:off x="6623050" y="1728788"/>
            <a:ext cx="877888" cy="503237"/>
          </a:xfrm>
          <a:custGeom>
            <a:avLst/>
            <a:gdLst>
              <a:gd name="connsiteX0" fmla="*/ 0 w 878440"/>
              <a:gd name="connsiteY0" fmla="*/ 503433 h 503433"/>
              <a:gd name="connsiteX1" fmla="*/ 421240 w 878440"/>
              <a:gd name="connsiteY1" fmla="*/ 179797 h 503433"/>
              <a:gd name="connsiteX2" fmla="*/ 878440 w 878440"/>
              <a:gd name="connsiteY2" fmla="*/ 0 h 503433"/>
              <a:gd name="connsiteX3" fmla="*/ 878440 w 878440"/>
              <a:gd name="connsiteY3" fmla="*/ 0 h 50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440" h="503433">
                <a:moveTo>
                  <a:pt x="0" y="503433"/>
                </a:moveTo>
                <a:cubicBezTo>
                  <a:pt x="137416" y="383568"/>
                  <a:pt x="274833" y="263703"/>
                  <a:pt x="421240" y="179797"/>
                </a:cubicBezTo>
                <a:cubicBezTo>
                  <a:pt x="567647" y="95891"/>
                  <a:pt x="878440" y="0"/>
                  <a:pt x="878440" y="0"/>
                </a:cubicBezTo>
                <a:lnTo>
                  <a:pt x="878440" y="0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E119273-02CB-431D-A008-66115939CA50}"/>
              </a:ext>
            </a:extLst>
          </p:cNvPr>
          <p:cNvSpPr/>
          <p:nvPr/>
        </p:nvSpPr>
        <p:spPr>
          <a:xfrm flipV="1">
            <a:off x="4689475" y="5059363"/>
            <a:ext cx="879475" cy="504825"/>
          </a:xfrm>
          <a:custGeom>
            <a:avLst/>
            <a:gdLst>
              <a:gd name="connsiteX0" fmla="*/ 0 w 878440"/>
              <a:gd name="connsiteY0" fmla="*/ 503433 h 503433"/>
              <a:gd name="connsiteX1" fmla="*/ 421240 w 878440"/>
              <a:gd name="connsiteY1" fmla="*/ 179797 h 503433"/>
              <a:gd name="connsiteX2" fmla="*/ 878440 w 878440"/>
              <a:gd name="connsiteY2" fmla="*/ 0 h 503433"/>
              <a:gd name="connsiteX3" fmla="*/ 878440 w 878440"/>
              <a:gd name="connsiteY3" fmla="*/ 0 h 50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440" h="503433">
                <a:moveTo>
                  <a:pt x="0" y="503433"/>
                </a:moveTo>
                <a:cubicBezTo>
                  <a:pt x="137416" y="383568"/>
                  <a:pt x="274833" y="263703"/>
                  <a:pt x="421240" y="179797"/>
                </a:cubicBezTo>
                <a:cubicBezTo>
                  <a:pt x="567647" y="95891"/>
                  <a:pt x="878440" y="0"/>
                  <a:pt x="878440" y="0"/>
                </a:cubicBezTo>
                <a:lnTo>
                  <a:pt x="878440" y="0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E5866859-4A59-454A-96C2-D308DE09BE84}"/>
              </a:ext>
            </a:extLst>
          </p:cNvPr>
          <p:cNvSpPr/>
          <p:nvPr/>
        </p:nvSpPr>
        <p:spPr>
          <a:xfrm flipH="1" flipV="1">
            <a:off x="6623050" y="5057775"/>
            <a:ext cx="877888" cy="503238"/>
          </a:xfrm>
          <a:custGeom>
            <a:avLst/>
            <a:gdLst>
              <a:gd name="connsiteX0" fmla="*/ 0 w 878440"/>
              <a:gd name="connsiteY0" fmla="*/ 503433 h 503433"/>
              <a:gd name="connsiteX1" fmla="*/ 421240 w 878440"/>
              <a:gd name="connsiteY1" fmla="*/ 179797 h 503433"/>
              <a:gd name="connsiteX2" fmla="*/ 878440 w 878440"/>
              <a:gd name="connsiteY2" fmla="*/ 0 h 503433"/>
              <a:gd name="connsiteX3" fmla="*/ 878440 w 878440"/>
              <a:gd name="connsiteY3" fmla="*/ 0 h 50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440" h="503433">
                <a:moveTo>
                  <a:pt x="0" y="503433"/>
                </a:moveTo>
                <a:cubicBezTo>
                  <a:pt x="137416" y="383568"/>
                  <a:pt x="274833" y="263703"/>
                  <a:pt x="421240" y="179797"/>
                </a:cubicBezTo>
                <a:cubicBezTo>
                  <a:pt x="567647" y="95891"/>
                  <a:pt x="878440" y="0"/>
                  <a:pt x="878440" y="0"/>
                </a:cubicBezTo>
                <a:lnTo>
                  <a:pt x="878440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5700CDE2-65BE-4DBC-AEF2-1FEC57E2CFA2}"/>
              </a:ext>
            </a:extLst>
          </p:cNvPr>
          <p:cNvSpPr/>
          <p:nvPr/>
        </p:nvSpPr>
        <p:spPr>
          <a:xfrm>
            <a:off x="8059738" y="3478213"/>
            <a:ext cx="26987" cy="274637"/>
          </a:xfrm>
          <a:custGeom>
            <a:avLst/>
            <a:gdLst>
              <a:gd name="connsiteX0" fmla="*/ 0 w 26266"/>
              <a:gd name="connsiteY0" fmla="*/ 0 h 513708"/>
              <a:gd name="connsiteX1" fmla="*/ 25686 w 26266"/>
              <a:gd name="connsiteY1" fmla="*/ 231169 h 513708"/>
              <a:gd name="connsiteX2" fmla="*/ 15412 w 26266"/>
              <a:gd name="connsiteY2" fmla="*/ 513708 h 5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66" h="513708">
                <a:moveTo>
                  <a:pt x="0" y="0"/>
                </a:moveTo>
                <a:cubicBezTo>
                  <a:pt x="11558" y="72775"/>
                  <a:pt x="23117" y="145551"/>
                  <a:pt x="25686" y="231169"/>
                </a:cubicBezTo>
                <a:cubicBezTo>
                  <a:pt x="28255" y="316787"/>
                  <a:pt x="21833" y="415247"/>
                  <a:pt x="15412" y="5137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17A558EB-6759-48E5-98FD-3CB0BF05F501}"/>
              </a:ext>
            </a:extLst>
          </p:cNvPr>
          <p:cNvSpPr/>
          <p:nvPr/>
        </p:nvSpPr>
        <p:spPr>
          <a:xfrm flipH="1">
            <a:off x="4027488" y="3430588"/>
            <a:ext cx="26987" cy="274637"/>
          </a:xfrm>
          <a:custGeom>
            <a:avLst/>
            <a:gdLst>
              <a:gd name="connsiteX0" fmla="*/ 0 w 26266"/>
              <a:gd name="connsiteY0" fmla="*/ 0 h 513708"/>
              <a:gd name="connsiteX1" fmla="*/ 25686 w 26266"/>
              <a:gd name="connsiteY1" fmla="*/ 231169 h 513708"/>
              <a:gd name="connsiteX2" fmla="*/ 15412 w 26266"/>
              <a:gd name="connsiteY2" fmla="*/ 513708 h 5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66" h="513708">
                <a:moveTo>
                  <a:pt x="0" y="0"/>
                </a:moveTo>
                <a:cubicBezTo>
                  <a:pt x="11558" y="72775"/>
                  <a:pt x="23117" y="145551"/>
                  <a:pt x="25686" y="231169"/>
                </a:cubicBezTo>
                <a:cubicBezTo>
                  <a:pt x="28255" y="316787"/>
                  <a:pt x="21833" y="415247"/>
                  <a:pt x="15412" y="513708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46F8C0-3552-4F8A-A2A1-B8E9CC45B7C1}"/>
              </a:ext>
            </a:extLst>
          </p:cNvPr>
          <p:cNvSpPr txBox="1">
            <a:spLocks noChangeArrowheads="1"/>
          </p:cNvSpPr>
          <p:nvPr/>
        </p:nvSpPr>
        <p:spPr bwMode="auto">
          <a:xfrm rot="2026297">
            <a:off x="6719888" y="1660525"/>
            <a:ext cx="1025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Logistika</a:t>
            </a: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0D762D3-CC2E-4D1A-88AA-ACF408A4BB5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94638" y="3697288"/>
            <a:ext cx="1027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Logistika</a:t>
            </a: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44DB1C-5B73-4DDE-829D-69B413CC4D62}"/>
              </a:ext>
            </a:extLst>
          </p:cNvPr>
          <p:cNvSpPr txBox="1">
            <a:spLocks noChangeArrowheads="1"/>
          </p:cNvSpPr>
          <p:nvPr/>
        </p:nvSpPr>
        <p:spPr bwMode="auto">
          <a:xfrm rot="8773703" flipV="1">
            <a:off x="6719888" y="5340350"/>
            <a:ext cx="1025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Logistika</a:t>
            </a: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92618E-2722-4E7D-AB85-C67065DFD161}"/>
              </a:ext>
            </a:extLst>
          </p:cNvPr>
          <p:cNvSpPr txBox="1">
            <a:spLocks noChangeArrowheads="1"/>
          </p:cNvSpPr>
          <p:nvPr/>
        </p:nvSpPr>
        <p:spPr bwMode="auto">
          <a:xfrm rot="-8773703" flipH="1" flipV="1">
            <a:off x="4568825" y="5394325"/>
            <a:ext cx="10271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Logistika</a:t>
            </a: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45DBAAC-7519-4134-92EC-19E16C3A7FF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066256" y="3594894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Logistika</a:t>
            </a: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oShape 3">
            <a:extLst>
              <a:ext uri="{FF2B5EF4-FFF2-40B4-BE49-F238E27FC236}">
                <a16:creationId xmlns:a16="http://schemas.microsoft.com/office/drawing/2014/main" id="{85E22B31-403F-4B73-AC2A-93663992A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1376363"/>
            <a:ext cx="9667875" cy="4395787"/>
          </a:xfrm>
          <a:prstGeom prst="homePlate">
            <a:avLst>
              <a:gd name="adj" fmla="val 3333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 altLang="en-US" sz="180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7AB31-DC4E-4CE5-AEBC-7FC8A4A84FD7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" name="Title 1">
            <a:extLst>
              <a:ext uri="{FF2B5EF4-FFF2-40B4-BE49-F238E27FC236}">
                <a16:creationId xmlns:a16="http://schemas.microsoft.com/office/drawing/2014/main" id="{BBD586DE-E94F-4C0E-88AE-0701A453F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804" y="403225"/>
            <a:ext cx="10171621" cy="388938"/>
          </a:xfrm>
        </p:spPr>
        <p:txBody>
          <a:bodyPr/>
          <a:lstStyle/>
          <a:p>
            <a:pPr eaLnBrk="1" hangingPunct="1"/>
            <a:r>
              <a:rPr lang="sk-SK" altLang="en-US" sz="4800" dirty="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Hodnotový reťazec (</a:t>
            </a:r>
            <a:r>
              <a:rPr lang="sk-SK" altLang="en-US" sz="4800" dirty="0" err="1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Value</a:t>
            </a:r>
            <a:r>
              <a:rPr lang="sk-SK" altLang="en-US" sz="4800" dirty="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sk-SK" altLang="en-US" sz="4800" dirty="0" err="1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chain</a:t>
            </a:r>
            <a:r>
              <a:rPr lang="sk-SK" altLang="en-US" sz="4800" dirty="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)</a:t>
            </a:r>
            <a:endParaRPr lang="en-CA" altLang="en-US" sz="4800" dirty="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94" name="Rectangle 13">
            <a:extLst>
              <a:ext uri="{FF2B5EF4-FFF2-40B4-BE49-F238E27FC236}">
                <a16:creationId xmlns:a16="http://schemas.microsoft.com/office/drawing/2014/main" id="{5DD04EF8-74F3-4C7F-8982-6677A646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1492250"/>
            <a:ext cx="7954962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</a:p>
        </p:txBody>
      </p:sp>
      <p:sp>
        <p:nvSpPr>
          <p:cNvPr id="95" name="Rectangle 14">
            <a:extLst>
              <a:ext uri="{FF2B5EF4-FFF2-40B4-BE49-F238E27FC236}">
                <a16:creationId xmlns:a16="http://schemas.microsoft.com/office/drawing/2014/main" id="{3FB7D390-AA1C-42BF-9CF6-E2BFED53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2508250"/>
            <a:ext cx="7954962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D3DDBB25-E810-4A85-B2F6-21A94FE0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3043238"/>
            <a:ext cx="7954962" cy="274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98F936F0-C361-48C5-B968-4225FC6E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884613"/>
            <a:ext cx="1462088" cy="644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225" name="Rectangle 18">
            <a:extLst>
              <a:ext uri="{FF2B5EF4-FFF2-40B4-BE49-F238E27FC236}">
                <a16:creationId xmlns:a16="http://schemas.microsoft.com/office/drawing/2014/main" id="{9487E887-8B1A-4114-B84A-38F1756B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4702175"/>
            <a:ext cx="12985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1" name="Text Box 33">
            <a:extLst>
              <a:ext uri="{FF2B5EF4-FFF2-40B4-BE49-F238E27FC236}">
                <a16:creationId xmlns:a16="http://schemas.microsoft.com/office/drawing/2014/main" id="{A0118727-C216-43AA-9F0C-91FBCCB2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2047875"/>
            <a:ext cx="7954962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</a:p>
        </p:txBody>
      </p:sp>
      <p:sp>
        <p:nvSpPr>
          <p:cNvPr id="97" name="Rectangle 16">
            <a:extLst>
              <a:ext uri="{FF2B5EF4-FFF2-40B4-BE49-F238E27FC236}">
                <a16:creationId xmlns:a16="http://schemas.microsoft.com/office/drawing/2014/main" id="{4C46EF5B-AED0-4559-87BF-2BA92CF6A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3444875"/>
            <a:ext cx="7954962" cy="274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5D41D0-E86B-4366-9D8D-16883A8330A4}"/>
              </a:ext>
            </a:extLst>
          </p:cNvPr>
          <p:cNvCxnSpPr>
            <a:cxnSpLocks/>
          </p:cNvCxnSpPr>
          <p:nvPr/>
        </p:nvCxnSpPr>
        <p:spPr>
          <a:xfrm>
            <a:off x="2068513" y="2006600"/>
            <a:ext cx="86471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371BF7-71B8-49ED-A127-A805676CAD15}"/>
              </a:ext>
            </a:extLst>
          </p:cNvPr>
          <p:cNvCxnSpPr>
            <a:cxnSpLocks/>
          </p:cNvCxnSpPr>
          <p:nvPr/>
        </p:nvCxnSpPr>
        <p:spPr>
          <a:xfrm>
            <a:off x="2090738" y="2368550"/>
            <a:ext cx="8870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1F246-7721-437A-AD3C-76C3EDDBD448}"/>
              </a:ext>
            </a:extLst>
          </p:cNvPr>
          <p:cNvCxnSpPr>
            <a:cxnSpLocks/>
          </p:cNvCxnSpPr>
          <p:nvPr/>
        </p:nvCxnSpPr>
        <p:spPr>
          <a:xfrm>
            <a:off x="2068513" y="2987675"/>
            <a:ext cx="93027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14F8BA-189B-4F56-9E70-B0422EE4F01A}"/>
              </a:ext>
            </a:extLst>
          </p:cNvPr>
          <p:cNvCxnSpPr>
            <a:cxnSpLocks/>
          </p:cNvCxnSpPr>
          <p:nvPr/>
        </p:nvCxnSpPr>
        <p:spPr>
          <a:xfrm>
            <a:off x="2090738" y="3392488"/>
            <a:ext cx="9526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8B6986-9C48-433F-9F16-20604B71945C}"/>
              </a:ext>
            </a:extLst>
          </p:cNvPr>
          <p:cNvCxnSpPr>
            <a:cxnSpLocks/>
          </p:cNvCxnSpPr>
          <p:nvPr/>
        </p:nvCxnSpPr>
        <p:spPr>
          <a:xfrm>
            <a:off x="2090738" y="3784600"/>
            <a:ext cx="9526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307CC1-99B5-4AA6-97DE-FC722698BD5F}"/>
              </a:ext>
            </a:extLst>
          </p:cNvPr>
          <p:cNvCxnSpPr>
            <a:cxnSpLocks/>
          </p:cNvCxnSpPr>
          <p:nvPr/>
        </p:nvCxnSpPr>
        <p:spPr>
          <a:xfrm>
            <a:off x="3873500" y="3784600"/>
            <a:ext cx="0" cy="1987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7">
            <a:extLst>
              <a:ext uri="{FF2B5EF4-FFF2-40B4-BE49-F238E27FC236}">
                <a16:creationId xmlns:a16="http://schemas.microsoft.com/office/drawing/2014/main" id="{0FF82599-DCB1-4567-BA80-7A79E558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884613"/>
            <a:ext cx="1462087" cy="644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FDC51C-96D0-4822-84A4-65C393DFCC1D}"/>
              </a:ext>
            </a:extLst>
          </p:cNvPr>
          <p:cNvCxnSpPr>
            <a:cxnSpLocks/>
          </p:cNvCxnSpPr>
          <p:nvPr/>
        </p:nvCxnSpPr>
        <p:spPr>
          <a:xfrm>
            <a:off x="5780088" y="3784600"/>
            <a:ext cx="0" cy="1987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7">
            <a:extLst>
              <a:ext uri="{FF2B5EF4-FFF2-40B4-BE49-F238E27FC236}">
                <a16:creationId xmlns:a16="http://schemas.microsoft.com/office/drawing/2014/main" id="{DCEA279A-3033-4137-8A0F-DD956DC5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3884613"/>
            <a:ext cx="1462087" cy="644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AF355C-45CE-4DF3-94D3-EC00E21AEDD9}"/>
              </a:ext>
            </a:extLst>
          </p:cNvPr>
          <p:cNvCxnSpPr>
            <a:cxnSpLocks/>
          </p:cNvCxnSpPr>
          <p:nvPr/>
        </p:nvCxnSpPr>
        <p:spPr>
          <a:xfrm>
            <a:off x="7580313" y="3768725"/>
            <a:ext cx="0" cy="1987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7">
            <a:extLst>
              <a:ext uri="{FF2B5EF4-FFF2-40B4-BE49-F238E27FC236}">
                <a16:creationId xmlns:a16="http://schemas.microsoft.com/office/drawing/2014/main" id="{55A40C0B-B620-4F6E-A549-3A685FC5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3884613"/>
            <a:ext cx="1462087" cy="644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8420D-44F7-478F-BBD6-AFD0808536BE}"/>
              </a:ext>
            </a:extLst>
          </p:cNvPr>
          <p:cNvCxnSpPr>
            <a:cxnSpLocks/>
          </p:cNvCxnSpPr>
          <p:nvPr/>
        </p:nvCxnSpPr>
        <p:spPr>
          <a:xfrm>
            <a:off x="9378950" y="3784600"/>
            <a:ext cx="0" cy="1987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7">
            <a:extLst>
              <a:ext uri="{FF2B5EF4-FFF2-40B4-BE49-F238E27FC236}">
                <a16:creationId xmlns:a16="http://schemas.microsoft.com/office/drawing/2014/main" id="{96AF2D3B-A25B-422B-A542-F6544545D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5" y="3884613"/>
            <a:ext cx="1463675" cy="644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>
                <a:solidFill>
                  <a:schemeClr val="bg2"/>
                </a:solidFill>
                <a:latin typeface="Open Sans"/>
                <a:ea typeface="Open Sans"/>
                <a:cs typeface="Open Sans"/>
              </a:rPr>
              <a:t>]</a:t>
            </a: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1200">
              <a:solidFill>
                <a:schemeClr val="bg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D86A2B41-CB36-453C-BC0F-21D55A2FA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552575"/>
            <a:ext cx="1620837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sk-SK" altLang="en-US" sz="1200" b="1" dirty="0">
                <a:solidFill>
                  <a:schemeClr val="bg2">
                    <a:lumMod val="75000"/>
                  </a:schemeClr>
                </a:solidFill>
                <a:latin typeface="Open Sans Semibold"/>
                <a:ea typeface="Open Sans Semibold"/>
                <a:cs typeface="Open Sans Semibold"/>
              </a:rPr>
              <a:t>Vedenie spoločnosti</a:t>
            </a:r>
            <a:endParaRPr lang="en-CA" altLang="en-US" sz="1200" b="1" dirty="0">
              <a:solidFill>
                <a:schemeClr val="bg2">
                  <a:lumMod val="75000"/>
                </a:schemeClr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49" name="Text Box 43">
            <a:extLst>
              <a:ext uri="{FF2B5EF4-FFF2-40B4-BE49-F238E27FC236}">
                <a16:creationId xmlns:a16="http://schemas.microsoft.com/office/drawing/2014/main" id="{ACD3E011-1BAA-412B-8BD9-A634693EA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1963738"/>
            <a:ext cx="17335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sk-SK" altLang="en-US" sz="1200" b="1" dirty="0">
                <a:solidFill>
                  <a:schemeClr val="bg2">
                    <a:lumMod val="75000"/>
                  </a:schemeClr>
                </a:solidFill>
                <a:latin typeface="Open Sans Semibold"/>
                <a:ea typeface="Open Sans Semibold"/>
                <a:cs typeface="Open Sans Semibold"/>
              </a:rPr>
              <a:t>Finančné riadenie</a:t>
            </a:r>
            <a:endParaRPr lang="en-CA" altLang="en-US" sz="1200" b="1" dirty="0">
              <a:solidFill>
                <a:schemeClr val="bg2">
                  <a:lumMod val="75000"/>
                </a:schemeClr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50" name="Text Box 44">
            <a:extLst>
              <a:ext uri="{FF2B5EF4-FFF2-40B4-BE49-F238E27FC236}">
                <a16:creationId xmlns:a16="http://schemas.microsoft.com/office/drawing/2014/main" id="{C82FE1A6-77BA-43DF-961B-10F220A8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422525"/>
            <a:ext cx="17335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sk-SK" altLang="en-US" sz="1200" b="1" dirty="0">
                <a:solidFill>
                  <a:schemeClr val="bg2">
                    <a:lumMod val="75000"/>
                  </a:schemeClr>
                </a:solidFill>
                <a:latin typeface="Open Sans Semibold"/>
                <a:ea typeface="Open Sans Semibold"/>
                <a:cs typeface="Open Sans Semibold"/>
              </a:rPr>
              <a:t>Ľudské zdroje</a:t>
            </a:r>
            <a:endParaRPr lang="en-CA" altLang="en-US" sz="1200" b="1" dirty="0">
              <a:solidFill>
                <a:schemeClr val="bg2">
                  <a:lumMod val="75000"/>
                </a:schemeClr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D20C6-CBF5-475E-9C87-926DFED8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2927350"/>
            <a:ext cx="16224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sk-SK" altLang="en-US" sz="1200" b="1" dirty="0">
                <a:solidFill>
                  <a:schemeClr val="bg2">
                    <a:lumMod val="75000"/>
                  </a:schemeClr>
                </a:solidFill>
                <a:latin typeface="Open Sans Semibold"/>
                <a:ea typeface="Open Sans Semibold"/>
                <a:cs typeface="Open Sans Semibold"/>
              </a:rPr>
              <a:t>Technologické oddelenie</a:t>
            </a:r>
            <a:endParaRPr lang="en-CA" altLang="en-US" sz="1200" b="1" dirty="0">
              <a:solidFill>
                <a:schemeClr val="bg2">
                  <a:lumMod val="75000"/>
                </a:schemeClr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53" name="Text Box 46">
            <a:extLst>
              <a:ext uri="{FF2B5EF4-FFF2-40B4-BE49-F238E27FC236}">
                <a16:creationId xmlns:a16="http://schemas.microsoft.com/office/drawing/2014/main" id="{FC801D3D-7409-416C-A972-905FC629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436938"/>
            <a:ext cx="1620837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sk-SK" altLang="en-US" sz="1200" b="1" dirty="0">
                <a:solidFill>
                  <a:schemeClr val="bg2">
                    <a:lumMod val="75000"/>
                  </a:schemeClr>
                </a:solidFill>
                <a:latin typeface="Open Sans Semibold"/>
                <a:ea typeface="Open Sans Semibold"/>
                <a:cs typeface="Open Sans Semibold"/>
              </a:rPr>
              <a:t>Zásobovanie</a:t>
            </a:r>
            <a:endParaRPr lang="en-CA" altLang="en-US" sz="1200" b="1" dirty="0">
              <a:solidFill>
                <a:schemeClr val="bg2">
                  <a:lumMod val="75000"/>
                </a:schemeClr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F0BDC320-FF4F-43E0-AA1C-6840E9658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5826125"/>
            <a:ext cx="147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2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Tvorba produktu/ služby</a:t>
            </a:r>
            <a:endParaRPr lang="en-CA" altLang="en-US" sz="1200" b="1">
              <a:solidFill>
                <a:srgbClr val="13284C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CA5AA13A-F767-4947-B5CF-15CB17537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5927725"/>
            <a:ext cx="1100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2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Prevádzka</a:t>
            </a:r>
            <a:endParaRPr lang="en-CA" altLang="en-US" sz="1200" b="1">
              <a:solidFill>
                <a:srgbClr val="13284C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60" name="Text Box 56">
            <a:extLst>
              <a:ext uri="{FF2B5EF4-FFF2-40B4-BE49-F238E27FC236}">
                <a16:creationId xmlns:a16="http://schemas.microsoft.com/office/drawing/2014/main" id="{38F7C956-0808-4371-BE40-82A1B9A9B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5900738"/>
            <a:ext cx="1317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2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Logistika</a:t>
            </a:r>
            <a:endParaRPr lang="en-CA" altLang="en-US" sz="1200" b="1">
              <a:solidFill>
                <a:srgbClr val="13284C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61" name="Text Box 57">
            <a:extLst>
              <a:ext uri="{FF2B5EF4-FFF2-40B4-BE49-F238E27FC236}">
                <a16:creationId xmlns:a16="http://schemas.microsoft.com/office/drawing/2014/main" id="{BF439DEE-6F1C-4B5A-AFF7-6E38E1BEB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5837238"/>
            <a:ext cx="121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Marketing &amp; </a:t>
            </a:r>
            <a:r>
              <a:rPr lang="sk-SK" altLang="en-US" sz="12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Obchod</a:t>
            </a:r>
            <a:endParaRPr lang="en-CA" altLang="en-US" sz="1200" b="1">
              <a:solidFill>
                <a:srgbClr val="13284C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62" name="Text Box 58">
            <a:extLst>
              <a:ext uri="{FF2B5EF4-FFF2-40B4-BE49-F238E27FC236}">
                <a16:creationId xmlns:a16="http://schemas.microsoft.com/office/drawing/2014/main" id="{1F01FBC6-80B5-4C1E-BA91-4AB50A88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063" y="5929313"/>
            <a:ext cx="10080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200" b="1">
                <a:solidFill>
                  <a:srgbClr val="13284C"/>
                </a:solidFill>
                <a:latin typeface="Open Sans Semibold"/>
                <a:ea typeface="Open Sans Semibold"/>
                <a:cs typeface="Open Sans Semibold"/>
              </a:rPr>
              <a:t>Služby</a:t>
            </a:r>
            <a:endParaRPr lang="en-CA" altLang="en-US" sz="1200" b="1">
              <a:solidFill>
                <a:srgbClr val="13284C"/>
              </a:solidFill>
              <a:latin typeface="Open Sans Semibold"/>
              <a:ea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08939C-D37A-4606-A07E-6C4AA4BB0FA2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itle 1">
            <a:extLst>
              <a:ext uri="{FF2B5EF4-FFF2-40B4-BE49-F238E27FC236}">
                <a16:creationId xmlns:a16="http://schemas.microsoft.com/office/drawing/2014/main" id="{AF28695A-F594-4E5C-9B37-CA143153D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600" y="403225"/>
            <a:ext cx="11555413" cy="388938"/>
          </a:xfrm>
        </p:spPr>
        <p:txBody>
          <a:bodyPr/>
          <a:lstStyle/>
          <a:p>
            <a:pPr eaLnBrk="1" hangingPunct="1"/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Konkurenčná výhoda</a:t>
            </a:r>
            <a:endParaRPr lang="en-CA" altLang="en-US" sz="46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D2DF829C-FF2C-494C-BF0B-F1802BDBC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302000"/>
            <a:ext cx="13144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Pokračovať</a:t>
            </a:r>
            <a:endParaRPr lang="en-US" sz="1200" kern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F9DB00AE-2E3B-4169-8AFA-03D277494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3290888"/>
            <a:ext cx="769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Tvorba</a:t>
            </a:r>
            <a:endParaRPr lang="en-US" sz="1200" kern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E0F1B1A6-ACCE-45E5-BD01-CA3537520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1113" y="3357563"/>
            <a:ext cx="1314450" cy="538162"/>
          </a:xfrm>
          <a:prstGeom prst="roundRect">
            <a:avLst>
              <a:gd name="adj" fmla="val 6177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Hlavná kompetencia</a:t>
            </a:r>
            <a:endParaRPr lang="en-US" sz="1200" kern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708392E7-FE8F-4E62-98B1-46F6BE68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4344988"/>
            <a:ext cx="1393825" cy="623887"/>
          </a:xfrm>
          <a:prstGeom prst="roundRect">
            <a:avLst>
              <a:gd name="adj" fmla="val 8854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Schopnosti</a:t>
            </a:r>
          </a:p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endParaRPr lang="en-US" sz="1200" kern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0F0E974E-C431-4981-A529-B66C87FE1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3238500"/>
            <a:ext cx="1314450" cy="777875"/>
          </a:xfrm>
          <a:prstGeom prst="roundRect">
            <a:avLst>
              <a:gd name="adj" fmla="val 7476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Stratégia</a:t>
            </a:r>
            <a:endParaRPr lang="en-US" sz="1200" kern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A42420EE-BBF0-4DA1-ADD7-7C0DE1759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349625"/>
            <a:ext cx="1314450" cy="554038"/>
          </a:xfrm>
          <a:prstGeom prst="roundRect">
            <a:avLst>
              <a:gd name="adj" fmla="val 9674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Konkurenčná výhoda</a:t>
            </a:r>
            <a:endParaRPr lang="en-US" sz="1200" kern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A94395EA-6F67-4C0E-A28A-0CB37F155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3243263"/>
            <a:ext cx="1314450" cy="768350"/>
          </a:xfrm>
          <a:prstGeom prst="roundRect">
            <a:avLst>
              <a:gd name="adj" fmla="val 6642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Udržateľná konkurenčná výhoda</a:t>
            </a:r>
            <a:endParaRPr lang="en-US" sz="1200" kern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F9175281-DD8F-4393-AA61-4BF756E52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2568575"/>
            <a:ext cx="768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Tvorba</a:t>
            </a:r>
            <a:endParaRPr lang="en-US" sz="1200" kern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40247F53-E43B-42DF-91AB-E6F50CD12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283075"/>
            <a:ext cx="768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Tvorba</a:t>
            </a:r>
            <a:endParaRPr lang="en-US" sz="1200" kern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92F1F8-AD77-41BF-B408-95050FFBC524}"/>
              </a:ext>
            </a:extLst>
          </p:cNvPr>
          <p:cNvCxnSpPr/>
          <p:nvPr/>
        </p:nvCxnSpPr>
        <p:spPr>
          <a:xfrm>
            <a:off x="6750050" y="3622675"/>
            <a:ext cx="1052513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E87AB2-9739-4443-B45F-FD7D925DC233}"/>
              </a:ext>
            </a:extLst>
          </p:cNvPr>
          <p:cNvCxnSpPr/>
          <p:nvPr/>
        </p:nvCxnSpPr>
        <p:spPr>
          <a:xfrm>
            <a:off x="4557713" y="3622675"/>
            <a:ext cx="8763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Elbow Connector 24">
            <a:extLst>
              <a:ext uri="{FF2B5EF4-FFF2-40B4-BE49-F238E27FC236}">
                <a16:creationId xmlns:a16="http://schemas.microsoft.com/office/drawing/2014/main" id="{A85B67B5-535C-450C-BB92-468C8A77947B}"/>
              </a:ext>
            </a:extLst>
          </p:cNvPr>
          <p:cNvCxnSpPr>
            <a:cxnSpLocks/>
            <a:stCxn id="45" idx="3"/>
            <a:endCxn id="26" idx="0"/>
          </p:cNvCxnSpPr>
          <p:nvPr/>
        </p:nvCxnSpPr>
        <p:spPr>
          <a:xfrm>
            <a:off x="2344738" y="2903538"/>
            <a:ext cx="1560512" cy="334962"/>
          </a:xfrm>
          <a:prstGeom prst="bentConnector2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Text Box 2">
            <a:extLst>
              <a:ext uri="{FF2B5EF4-FFF2-40B4-BE49-F238E27FC236}">
                <a16:creationId xmlns:a16="http://schemas.microsoft.com/office/drawing/2014/main" id="{6BE78722-AC8B-41F7-8F02-D385B6A1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590800"/>
            <a:ext cx="1392238" cy="623888"/>
          </a:xfrm>
          <a:prstGeom prst="roundRect">
            <a:avLst>
              <a:gd name="adj" fmla="val 8854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Zdroje</a:t>
            </a:r>
          </a:p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endParaRPr lang="en-US" sz="1200" kern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6DAA14-55D8-431E-A683-42BFEB5CECCA}"/>
              </a:ext>
            </a:extLst>
          </p:cNvPr>
          <p:cNvCxnSpPr/>
          <p:nvPr/>
        </p:nvCxnSpPr>
        <p:spPr>
          <a:xfrm>
            <a:off x="9102725" y="3622675"/>
            <a:ext cx="1050925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 Box 2">
            <a:extLst>
              <a:ext uri="{FF2B5EF4-FFF2-40B4-BE49-F238E27FC236}">
                <a16:creationId xmlns:a16="http://schemas.microsoft.com/office/drawing/2014/main" id="{B9D191F3-6E0E-4DE5-9CE9-3DC03086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638" y="3290888"/>
            <a:ext cx="1190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800"/>
              </a:spcAft>
              <a:defRPr/>
            </a:pPr>
            <a:r>
              <a:rPr lang="sk-SK" sz="1400" kern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Zlepšiť</a:t>
            </a:r>
            <a:endParaRPr lang="en-US" sz="1200" kern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3" name="Elbow Connector 24">
            <a:extLst>
              <a:ext uri="{FF2B5EF4-FFF2-40B4-BE49-F238E27FC236}">
                <a16:creationId xmlns:a16="http://schemas.microsoft.com/office/drawing/2014/main" id="{C15E8C27-274E-4832-89BA-DE7898A3DF93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2344738" y="4016375"/>
            <a:ext cx="1560512" cy="639763"/>
          </a:xfrm>
          <a:prstGeom prst="bentConnector2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CE5F3F-5BF6-40E9-8496-B23671917B29}"/>
              </a:ext>
            </a:extLst>
          </p:cNvPr>
          <p:cNvSpPr txBox="1"/>
          <p:nvPr/>
        </p:nvSpPr>
        <p:spPr>
          <a:xfrm>
            <a:off x="911225" y="2127250"/>
            <a:ext cx="4427538" cy="276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F1DEB3-7053-4366-9DC6-6120EA6CE6DE}"/>
              </a:ext>
            </a:extLst>
          </p:cNvPr>
          <p:cNvSpPr txBox="1"/>
          <p:nvPr/>
        </p:nvSpPr>
        <p:spPr>
          <a:xfrm>
            <a:off x="952500" y="5129213"/>
            <a:ext cx="3502025" cy="277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E94EA2-1E03-42E3-AA36-6B8D6C886F33}"/>
              </a:ext>
            </a:extLst>
          </p:cNvPr>
          <p:cNvSpPr txBox="1"/>
          <p:nvPr/>
        </p:nvSpPr>
        <p:spPr>
          <a:xfrm>
            <a:off x="5430838" y="4573588"/>
            <a:ext cx="3422650" cy="277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]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DD766E-DF46-404B-9231-693B3AFE431A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1647825" y="2408238"/>
            <a:ext cx="1588" cy="18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226EEA-0EE3-4FD6-B9F2-91A306334D36}"/>
              </a:ext>
            </a:extLst>
          </p:cNvPr>
          <p:cNvCxnSpPr>
            <a:stCxn id="25" idx="2"/>
          </p:cNvCxnSpPr>
          <p:nvPr/>
        </p:nvCxnSpPr>
        <p:spPr>
          <a:xfrm flipH="1">
            <a:off x="1646238" y="4968875"/>
            <a:ext cx="1587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608D3F-326A-40A3-B0C8-C73BCA467181}"/>
              </a:ext>
            </a:extLst>
          </p:cNvPr>
          <p:cNvCxnSpPr>
            <a:stCxn id="29" idx="2"/>
          </p:cNvCxnSpPr>
          <p:nvPr/>
        </p:nvCxnSpPr>
        <p:spPr>
          <a:xfrm flipH="1">
            <a:off x="6083300" y="3903663"/>
            <a:ext cx="4763" cy="66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5">
            <a:extLst>
              <a:ext uri="{FF2B5EF4-FFF2-40B4-BE49-F238E27FC236}">
                <a16:creationId xmlns:a16="http://schemas.microsoft.com/office/drawing/2014/main" id="{10501A39-26B5-4A31-B3B4-29F340A2E013}"/>
              </a:ext>
            </a:extLst>
          </p:cNvPr>
          <p:cNvSpPr txBox="1"/>
          <p:nvPr/>
        </p:nvSpPr>
        <p:spPr>
          <a:xfrm>
            <a:off x="6748463" y="1417638"/>
            <a:ext cx="3422650" cy="277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[</a:t>
            </a:r>
            <a:r>
              <a:rPr lang="sk-SK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Vložiť popis</a:t>
            </a:r>
            <a:r>
              <a:rPr lang="en-US" altLang="sk-SK" sz="1200" dirty="0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]</a:t>
            </a:r>
          </a:p>
        </p:txBody>
      </p:sp>
      <p:cxnSp>
        <p:nvCxnSpPr>
          <p:cNvPr id="28" name="Straight Connector 58">
            <a:extLst>
              <a:ext uri="{FF2B5EF4-FFF2-40B4-BE49-F238E27FC236}">
                <a16:creationId xmlns:a16="http://schemas.microsoft.com/office/drawing/2014/main" id="{389A40FC-95EA-4BE3-BDF3-9AEE9B5CAFCB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8456613" y="1695450"/>
            <a:ext cx="3175" cy="154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04EF7-6FCB-4692-898A-88FBD1B51D6E}"/>
              </a:ext>
            </a:extLst>
          </p:cNvPr>
          <p:cNvSpPr/>
          <p:nvPr/>
        </p:nvSpPr>
        <p:spPr>
          <a:xfrm flipH="1">
            <a:off x="0" y="3803650"/>
            <a:ext cx="12192000" cy="547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80092A-1111-439C-B253-D89D30CE5F25}"/>
              </a:ext>
            </a:extLst>
          </p:cNvPr>
          <p:cNvGrpSpPr>
            <a:grpSpLocks/>
          </p:cNvGrpSpPr>
          <p:nvPr/>
        </p:nvGrpSpPr>
        <p:grpSpPr bwMode="auto">
          <a:xfrm>
            <a:off x="1192213" y="2398713"/>
            <a:ext cx="2044700" cy="1952625"/>
            <a:chOff x="1028701" y="2340186"/>
            <a:chExt cx="2044700" cy="1952171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BCCC9D85-27D3-4957-950F-6D680404EF72}"/>
                </a:ext>
              </a:extLst>
            </p:cNvPr>
            <p:cNvSpPr/>
            <p:nvPr/>
          </p:nvSpPr>
          <p:spPr>
            <a:xfrm flipH="1">
              <a:off x="1028701" y="3743210"/>
              <a:ext cx="2044700" cy="549147"/>
            </a:xfrm>
            <a:prstGeom prst="parallelogram">
              <a:avLst>
                <a:gd name="adj" fmla="val 7272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2010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7460E9-36E9-44CD-A848-429312ACF5BA}"/>
                </a:ext>
              </a:extLst>
            </p:cNvPr>
            <p:cNvCxnSpPr/>
            <p:nvPr/>
          </p:nvCxnSpPr>
          <p:spPr>
            <a:xfrm>
              <a:off x="2051051" y="2340186"/>
              <a:ext cx="0" cy="128875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D01AF2-6E29-454E-8BD6-89D63E2939C9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803650"/>
            <a:ext cx="2044700" cy="1974850"/>
            <a:chOff x="1028701" y="3743779"/>
            <a:chExt cx="2044700" cy="1974853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442F374-5280-4F3B-AF8E-4D526B5BF850}"/>
                </a:ext>
              </a:extLst>
            </p:cNvPr>
            <p:cNvSpPr/>
            <p:nvPr/>
          </p:nvSpPr>
          <p:spPr>
            <a:xfrm flipH="1">
              <a:off x="1028701" y="3743779"/>
              <a:ext cx="2044700" cy="549276"/>
            </a:xfrm>
            <a:prstGeom prst="parallelogram">
              <a:avLst>
                <a:gd name="adj" fmla="val 727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2012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499F85-C2E0-43E3-A173-60A94B1EB8FE}"/>
                </a:ext>
              </a:extLst>
            </p:cNvPr>
            <p:cNvCxnSpPr/>
            <p:nvPr/>
          </p:nvCxnSpPr>
          <p:spPr>
            <a:xfrm flipV="1">
              <a:off x="2051051" y="4429580"/>
              <a:ext cx="0" cy="1289052"/>
            </a:xfrm>
            <a:prstGeom prst="line">
              <a:avLst/>
            </a:prstGeom>
            <a:ln w="2857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57DBA-2B50-4F77-8BE1-2DFC38167155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2398713"/>
            <a:ext cx="2044700" cy="1952625"/>
            <a:chOff x="1028701" y="2340186"/>
            <a:chExt cx="2044700" cy="1952171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0A5F209-5238-418D-B8C6-4046F4216313}"/>
                </a:ext>
              </a:extLst>
            </p:cNvPr>
            <p:cNvSpPr/>
            <p:nvPr/>
          </p:nvSpPr>
          <p:spPr>
            <a:xfrm flipH="1">
              <a:off x="1028701" y="3743210"/>
              <a:ext cx="2044700" cy="549147"/>
            </a:xfrm>
            <a:prstGeom prst="parallelogram">
              <a:avLst>
                <a:gd name="adj" fmla="val 727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2014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39B3F4-671A-411D-A943-022897745733}"/>
                </a:ext>
              </a:extLst>
            </p:cNvPr>
            <p:cNvCxnSpPr/>
            <p:nvPr/>
          </p:nvCxnSpPr>
          <p:spPr>
            <a:xfrm>
              <a:off x="2051051" y="2340186"/>
              <a:ext cx="0" cy="1288750"/>
            </a:xfrm>
            <a:prstGeom prst="line">
              <a:avLst/>
            </a:prstGeom>
            <a:ln w="28575">
              <a:solidFill>
                <a:schemeClr val="accent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703E66-092F-4A6C-A7CE-37D25EBD7F1F}"/>
              </a:ext>
            </a:extLst>
          </p:cNvPr>
          <p:cNvGrpSpPr>
            <a:grpSpLocks/>
          </p:cNvGrpSpPr>
          <p:nvPr/>
        </p:nvGrpSpPr>
        <p:grpSpPr bwMode="auto">
          <a:xfrm>
            <a:off x="7015163" y="3803650"/>
            <a:ext cx="2044700" cy="1974850"/>
            <a:chOff x="1028701" y="3743779"/>
            <a:chExt cx="2044700" cy="1974853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2AAA36-67FB-4FB5-AC8A-F5A5FAB850D8}"/>
                </a:ext>
              </a:extLst>
            </p:cNvPr>
            <p:cNvSpPr/>
            <p:nvPr/>
          </p:nvSpPr>
          <p:spPr>
            <a:xfrm flipH="1">
              <a:off x="1028701" y="3743779"/>
              <a:ext cx="2044700" cy="549276"/>
            </a:xfrm>
            <a:prstGeom prst="parallelogram">
              <a:avLst>
                <a:gd name="adj" fmla="val 727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2016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80B5D8-3C16-4EB8-9950-C9ECD6FA4629}"/>
                </a:ext>
              </a:extLst>
            </p:cNvPr>
            <p:cNvCxnSpPr/>
            <p:nvPr/>
          </p:nvCxnSpPr>
          <p:spPr>
            <a:xfrm flipV="1">
              <a:off x="2051051" y="4429580"/>
              <a:ext cx="0" cy="1289052"/>
            </a:xfrm>
            <a:prstGeom prst="line">
              <a:avLst/>
            </a:prstGeom>
            <a:ln w="28575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94AB5-6A11-4641-A920-BDF654B0A0F6}"/>
              </a:ext>
            </a:extLst>
          </p:cNvPr>
          <p:cNvGrpSpPr>
            <a:grpSpLocks/>
          </p:cNvGrpSpPr>
          <p:nvPr/>
        </p:nvGrpSpPr>
        <p:grpSpPr bwMode="auto">
          <a:xfrm>
            <a:off x="8955088" y="2398713"/>
            <a:ext cx="2044700" cy="1952625"/>
            <a:chOff x="1028701" y="2340186"/>
            <a:chExt cx="2044700" cy="1952171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66A9CB56-9072-4513-92E5-AA5095CEA77A}"/>
                </a:ext>
              </a:extLst>
            </p:cNvPr>
            <p:cNvSpPr/>
            <p:nvPr/>
          </p:nvSpPr>
          <p:spPr>
            <a:xfrm flipH="1">
              <a:off x="1028701" y="3743210"/>
              <a:ext cx="2044700" cy="549147"/>
            </a:xfrm>
            <a:prstGeom prst="parallelogram">
              <a:avLst>
                <a:gd name="adj" fmla="val 727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2018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510DC1-2BF9-47F1-8F19-3A47B41382CE}"/>
                </a:ext>
              </a:extLst>
            </p:cNvPr>
            <p:cNvCxnSpPr/>
            <p:nvPr/>
          </p:nvCxnSpPr>
          <p:spPr>
            <a:xfrm>
              <a:off x="2051051" y="2340186"/>
              <a:ext cx="0" cy="1288750"/>
            </a:xfrm>
            <a:prstGeom prst="line">
              <a:avLst/>
            </a:prstGeom>
            <a:ln w="28575">
              <a:solidFill>
                <a:schemeClr val="accent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0" name="Title 1">
            <a:extLst>
              <a:ext uri="{FF2B5EF4-FFF2-40B4-BE49-F238E27FC236}">
                <a16:creationId xmlns:a16="http://schemas.microsoft.com/office/drawing/2014/main" id="{1BB9ACA3-7A5B-4292-9CC8-AB487A684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315913"/>
            <a:ext cx="10475913" cy="660400"/>
          </a:xfrm>
        </p:spPr>
        <p:txBody>
          <a:bodyPr/>
          <a:lstStyle/>
          <a:p>
            <a:pPr algn="l" eaLnBrk="1" hangingPunct="1"/>
            <a:r>
              <a:rPr lang="sk-SK" altLang="sk-SK">
                <a:solidFill>
                  <a:srgbClr val="1F2C3F"/>
                </a:solidFill>
                <a:latin typeface="Open Sans Light"/>
              </a:rPr>
              <a:t>Časová os I.</a:t>
            </a:r>
            <a:endParaRPr lang="en-US" altLang="sk-SK">
              <a:solidFill>
                <a:srgbClr val="1F2C3F"/>
              </a:solidFill>
              <a:latin typeface="Open Sans Ligh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00324D-442A-41BA-89A6-0AD72B7A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000" y="1177925"/>
            <a:ext cx="11158538" cy="2317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latin typeface="Open Sans Light"/>
              </a:rPr>
              <a:t>Vložiť podtitulok</a:t>
            </a:r>
            <a:endParaRPr lang="en-US" dirty="0">
              <a:latin typeface="Open Sans Light"/>
            </a:endParaRPr>
          </a:p>
        </p:txBody>
      </p:sp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B064F153-F14C-4E22-95CA-C8AA84D270C9}"/>
              </a:ext>
            </a:extLst>
          </p:cNvPr>
          <p:cNvSpPr txBox="1">
            <a:spLocks/>
          </p:cNvSpPr>
          <p:nvPr/>
        </p:nvSpPr>
        <p:spPr>
          <a:xfrm>
            <a:off x="8170863" y="4784725"/>
            <a:ext cx="2339975" cy="101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sk-SK" sz="1600" b="1" dirty="0">
                <a:solidFill>
                  <a:schemeClr val="accent4"/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accent4"/>
                </a:solidFill>
                <a:latin typeface="Open Sans Light"/>
              </a:rPr>
            </a:b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 Light"/>
            </a:endParaRP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84A744B7-846C-450B-B066-3E4C813191FC}"/>
              </a:ext>
            </a:extLst>
          </p:cNvPr>
          <p:cNvSpPr txBox="1">
            <a:spLocks/>
          </p:cNvSpPr>
          <p:nvPr/>
        </p:nvSpPr>
        <p:spPr>
          <a:xfrm>
            <a:off x="6235700" y="2349500"/>
            <a:ext cx="2332038" cy="10350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sk-SK" sz="1600" b="1" dirty="0">
                <a:solidFill>
                  <a:schemeClr val="accent3"/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accent3"/>
                </a:solidFill>
                <a:latin typeface="Open Sans Light"/>
              </a:rPr>
            </a:b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 Light"/>
              </a:rPr>
              <a:t>.</a:t>
            </a:r>
            <a:r>
              <a:rPr lang="en-US" sz="1333" dirty="0">
                <a:solidFill>
                  <a:schemeClr val="bg1">
                    <a:lumMod val="50000"/>
                  </a:schemeClr>
                </a:solidFill>
                <a:latin typeface="Open Sans Light"/>
              </a:rPr>
              <a:t> </a:t>
            </a:r>
          </a:p>
        </p:txBody>
      </p: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16ED260-C758-445A-AB58-06453B5AF8F1}"/>
              </a:ext>
            </a:extLst>
          </p:cNvPr>
          <p:cNvSpPr txBox="1">
            <a:spLocks/>
          </p:cNvSpPr>
          <p:nvPr/>
        </p:nvSpPr>
        <p:spPr>
          <a:xfrm>
            <a:off x="4295775" y="4784725"/>
            <a:ext cx="1943100" cy="101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sk-SK" sz="1600" b="1" dirty="0">
                <a:solidFill>
                  <a:schemeClr val="accent2"/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accent2"/>
                </a:solidFill>
                <a:latin typeface="Open Sans Light"/>
              </a:rPr>
            </a:b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 Light"/>
            </a:endParaRPr>
          </a:p>
        </p:txBody>
      </p:sp>
      <p:sp>
        <p:nvSpPr>
          <p:cNvPr id="41" name="Inhaltsplatzhalter 4">
            <a:extLst>
              <a:ext uri="{FF2B5EF4-FFF2-40B4-BE49-F238E27FC236}">
                <a16:creationId xmlns:a16="http://schemas.microsoft.com/office/drawing/2014/main" id="{533FD6D8-D683-4689-AAD2-8E41157E951B}"/>
              </a:ext>
            </a:extLst>
          </p:cNvPr>
          <p:cNvSpPr txBox="1">
            <a:spLocks/>
          </p:cNvSpPr>
          <p:nvPr/>
        </p:nvSpPr>
        <p:spPr>
          <a:xfrm>
            <a:off x="2352675" y="2359025"/>
            <a:ext cx="2190750" cy="101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sk-SK" sz="1600" b="1" dirty="0">
                <a:solidFill>
                  <a:schemeClr val="accent1"/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accent1"/>
                </a:solidFill>
                <a:latin typeface="Open Sans Light"/>
              </a:rPr>
            </a:b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42" name="Inhaltsplatzhalter 4">
            <a:extLst>
              <a:ext uri="{FF2B5EF4-FFF2-40B4-BE49-F238E27FC236}">
                <a16:creationId xmlns:a16="http://schemas.microsoft.com/office/drawing/2014/main" id="{AB8C252B-E972-4DB3-8EBE-51EF53995746}"/>
              </a:ext>
            </a:extLst>
          </p:cNvPr>
          <p:cNvSpPr txBox="1">
            <a:spLocks/>
          </p:cNvSpPr>
          <p:nvPr/>
        </p:nvSpPr>
        <p:spPr>
          <a:xfrm>
            <a:off x="10117138" y="2359025"/>
            <a:ext cx="1943100" cy="101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sk-SK" sz="1600" b="1" dirty="0">
                <a:solidFill>
                  <a:schemeClr val="accent5"/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accent3"/>
                </a:solidFill>
                <a:latin typeface="Open Sans Light"/>
              </a:rPr>
            </a:b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 Light"/>
            </a:endParaRPr>
          </a:p>
        </p:txBody>
      </p:sp>
      <p:sp>
        <p:nvSpPr>
          <p:cNvPr id="43" name="Freeform 29">
            <a:extLst>
              <a:ext uri="{FF2B5EF4-FFF2-40B4-BE49-F238E27FC236}">
                <a16:creationId xmlns:a16="http://schemas.microsoft.com/office/drawing/2014/main" id="{2D0C138F-9FD0-4C49-9C58-859521BE3B1D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9417051" y="2363787"/>
            <a:ext cx="379412" cy="588963"/>
          </a:xfrm>
          <a:custGeom>
            <a:avLst/>
            <a:gdLst>
              <a:gd name="T0" fmla="*/ 622 w 2155"/>
              <a:gd name="T1" fmla="*/ 1203 h 3337"/>
              <a:gd name="T2" fmla="*/ 541 w 2155"/>
              <a:gd name="T3" fmla="*/ 1706 h 3337"/>
              <a:gd name="T4" fmla="*/ 536 w 2155"/>
              <a:gd name="T5" fmla="*/ 2225 h 3337"/>
              <a:gd name="T6" fmla="*/ 612 w 2155"/>
              <a:gd name="T7" fmla="*/ 2724 h 3337"/>
              <a:gd name="T8" fmla="*/ 1005 w 2155"/>
              <a:gd name="T9" fmla="*/ 2534 h 3337"/>
              <a:gd name="T10" fmla="*/ 1517 w 2155"/>
              <a:gd name="T11" fmla="*/ 2845 h 3337"/>
              <a:gd name="T12" fmla="*/ 1616 w 2155"/>
              <a:gd name="T13" fmla="*/ 2355 h 3337"/>
              <a:gd name="T14" fmla="*/ 1635 w 2155"/>
              <a:gd name="T15" fmla="*/ 1838 h 3337"/>
              <a:gd name="T16" fmla="*/ 1573 w 2155"/>
              <a:gd name="T17" fmla="*/ 1328 h 3337"/>
              <a:gd name="T18" fmla="*/ 1436 w 2155"/>
              <a:gd name="T19" fmla="*/ 852 h 3337"/>
              <a:gd name="T20" fmla="*/ 976 w 2155"/>
              <a:gd name="T21" fmla="*/ 372 h 3337"/>
              <a:gd name="T22" fmla="*/ 791 w 2155"/>
              <a:gd name="T23" fmla="*/ 709 h 3337"/>
              <a:gd name="T24" fmla="*/ 1242 w 2155"/>
              <a:gd name="T25" fmla="*/ 454 h 3337"/>
              <a:gd name="T26" fmla="*/ 1077 w 2155"/>
              <a:gd name="T27" fmla="*/ 0 h 3337"/>
              <a:gd name="T28" fmla="*/ 1104 w 2155"/>
              <a:gd name="T29" fmla="*/ 32 h 3337"/>
              <a:gd name="T30" fmla="*/ 1176 w 2155"/>
              <a:gd name="T31" fmla="*/ 125 h 3337"/>
              <a:gd name="T32" fmla="*/ 1278 w 2155"/>
              <a:gd name="T33" fmla="*/ 276 h 3337"/>
              <a:gd name="T34" fmla="*/ 1398 w 2155"/>
              <a:gd name="T35" fmla="*/ 481 h 3337"/>
              <a:gd name="T36" fmla="*/ 1521 w 2155"/>
              <a:gd name="T37" fmla="*/ 736 h 3337"/>
              <a:gd name="T38" fmla="*/ 1634 w 2155"/>
              <a:gd name="T39" fmla="*/ 1037 h 3337"/>
              <a:gd name="T40" fmla="*/ 1722 w 2155"/>
              <a:gd name="T41" fmla="*/ 1381 h 3337"/>
              <a:gd name="T42" fmla="*/ 1773 w 2155"/>
              <a:gd name="T43" fmla="*/ 1764 h 3337"/>
              <a:gd name="T44" fmla="*/ 1770 w 2155"/>
              <a:gd name="T45" fmla="*/ 2232 h 3337"/>
              <a:gd name="T46" fmla="*/ 1853 w 2155"/>
              <a:gd name="T47" fmla="*/ 2592 h 3337"/>
              <a:gd name="T48" fmla="*/ 2029 w 2155"/>
              <a:gd name="T49" fmla="*/ 2832 h 3337"/>
              <a:gd name="T50" fmla="*/ 2130 w 2155"/>
              <a:gd name="T51" fmla="*/ 3110 h 3337"/>
              <a:gd name="T52" fmla="*/ 2011 w 2155"/>
              <a:gd name="T53" fmla="*/ 3337 h 3337"/>
              <a:gd name="T54" fmla="*/ 1973 w 2155"/>
              <a:gd name="T55" fmla="*/ 3088 h 3337"/>
              <a:gd name="T56" fmla="*/ 1895 w 2155"/>
              <a:gd name="T57" fmla="*/ 2892 h 3337"/>
              <a:gd name="T58" fmla="*/ 1805 w 2155"/>
              <a:gd name="T59" fmla="*/ 2749 h 3337"/>
              <a:gd name="T60" fmla="*/ 1727 w 2155"/>
              <a:gd name="T61" fmla="*/ 2660 h 3337"/>
              <a:gd name="T62" fmla="*/ 1692 w 2155"/>
              <a:gd name="T63" fmla="*/ 2729 h 3337"/>
              <a:gd name="T64" fmla="*/ 1653 w 2155"/>
              <a:gd name="T65" fmla="*/ 2862 h 3337"/>
              <a:gd name="T66" fmla="*/ 1612 w 2155"/>
              <a:gd name="T67" fmla="*/ 2991 h 3337"/>
              <a:gd name="T68" fmla="*/ 1581 w 2155"/>
              <a:gd name="T69" fmla="*/ 3082 h 3337"/>
              <a:gd name="T70" fmla="*/ 1150 w 2155"/>
              <a:gd name="T71" fmla="*/ 3107 h 3337"/>
              <a:gd name="T72" fmla="*/ 582 w 2155"/>
              <a:gd name="T73" fmla="*/ 3107 h 3337"/>
              <a:gd name="T74" fmla="*/ 569 w 2155"/>
              <a:gd name="T75" fmla="*/ 3064 h 3337"/>
              <a:gd name="T76" fmla="*/ 537 w 2155"/>
              <a:gd name="T77" fmla="*/ 2958 h 3337"/>
              <a:gd name="T78" fmla="*/ 499 w 2155"/>
              <a:gd name="T79" fmla="*/ 2824 h 3337"/>
              <a:gd name="T80" fmla="*/ 464 w 2155"/>
              <a:gd name="T81" fmla="*/ 2693 h 3337"/>
              <a:gd name="T82" fmla="*/ 423 w 2155"/>
              <a:gd name="T83" fmla="*/ 2665 h 3337"/>
              <a:gd name="T84" fmla="*/ 339 w 2155"/>
              <a:gd name="T85" fmla="*/ 2765 h 3337"/>
              <a:gd name="T86" fmla="*/ 245 w 2155"/>
              <a:gd name="T87" fmla="*/ 2922 h 3337"/>
              <a:gd name="T88" fmla="*/ 171 w 2155"/>
              <a:gd name="T89" fmla="*/ 3137 h 3337"/>
              <a:gd name="T90" fmla="*/ 0 w 2155"/>
              <a:gd name="T91" fmla="*/ 3337 h 3337"/>
              <a:gd name="T92" fmla="*/ 43 w 2155"/>
              <a:gd name="T93" fmla="*/ 3034 h 3337"/>
              <a:gd name="T94" fmla="*/ 167 w 2155"/>
              <a:gd name="T95" fmla="*/ 2762 h 3337"/>
              <a:gd name="T96" fmla="*/ 365 w 2155"/>
              <a:gd name="T97" fmla="*/ 2531 h 3337"/>
              <a:gd name="T98" fmla="*/ 390 w 2155"/>
              <a:gd name="T99" fmla="*/ 2099 h 3337"/>
              <a:gd name="T100" fmla="*/ 404 w 2155"/>
              <a:gd name="T101" fmla="*/ 1640 h 3337"/>
              <a:gd name="T102" fmla="*/ 468 w 2155"/>
              <a:gd name="T103" fmla="*/ 1243 h 3337"/>
              <a:gd name="T104" fmla="*/ 567 w 2155"/>
              <a:gd name="T105" fmla="*/ 899 h 3337"/>
              <a:gd name="T106" fmla="*/ 686 w 2155"/>
              <a:gd name="T107" fmla="*/ 607 h 3337"/>
              <a:gd name="T108" fmla="*/ 810 w 2155"/>
              <a:gd name="T109" fmla="*/ 370 h 3337"/>
              <a:gd name="T110" fmla="*/ 926 w 2155"/>
              <a:gd name="T111" fmla="*/ 191 h 3337"/>
              <a:gd name="T112" fmla="*/ 1017 w 2155"/>
              <a:gd name="T113" fmla="*/ 69 h 3337"/>
              <a:gd name="T114" fmla="*/ 1070 w 2155"/>
              <a:gd name="T115" fmla="*/ 8 h 3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55" h="3337">
                <a:moveTo>
                  <a:pt x="730" y="852"/>
                </a:moveTo>
                <a:lnTo>
                  <a:pt x="690" y="967"/>
                </a:lnTo>
                <a:lnTo>
                  <a:pt x="653" y="1084"/>
                </a:lnTo>
                <a:lnTo>
                  <a:pt x="622" y="1203"/>
                </a:lnTo>
                <a:lnTo>
                  <a:pt x="594" y="1326"/>
                </a:lnTo>
                <a:lnTo>
                  <a:pt x="572" y="1451"/>
                </a:lnTo>
                <a:lnTo>
                  <a:pt x="554" y="1578"/>
                </a:lnTo>
                <a:lnTo>
                  <a:pt x="541" y="1706"/>
                </a:lnTo>
                <a:lnTo>
                  <a:pt x="534" y="1837"/>
                </a:lnTo>
                <a:lnTo>
                  <a:pt x="531" y="1969"/>
                </a:lnTo>
                <a:lnTo>
                  <a:pt x="531" y="2097"/>
                </a:lnTo>
                <a:lnTo>
                  <a:pt x="536" y="2225"/>
                </a:lnTo>
                <a:lnTo>
                  <a:pt x="547" y="2352"/>
                </a:lnTo>
                <a:lnTo>
                  <a:pt x="564" y="2478"/>
                </a:lnTo>
                <a:lnTo>
                  <a:pt x="585" y="2601"/>
                </a:lnTo>
                <a:lnTo>
                  <a:pt x="612" y="2724"/>
                </a:lnTo>
                <a:lnTo>
                  <a:pt x="644" y="2845"/>
                </a:lnTo>
                <a:lnTo>
                  <a:pt x="682" y="2965"/>
                </a:lnTo>
                <a:lnTo>
                  <a:pt x="1005" y="2965"/>
                </a:lnTo>
                <a:lnTo>
                  <a:pt x="1005" y="2534"/>
                </a:lnTo>
                <a:lnTo>
                  <a:pt x="1149" y="2534"/>
                </a:lnTo>
                <a:lnTo>
                  <a:pt x="1149" y="2965"/>
                </a:lnTo>
                <a:lnTo>
                  <a:pt x="1479" y="2965"/>
                </a:lnTo>
                <a:lnTo>
                  <a:pt x="1517" y="2845"/>
                </a:lnTo>
                <a:lnTo>
                  <a:pt x="1550" y="2725"/>
                </a:lnTo>
                <a:lnTo>
                  <a:pt x="1577" y="2603"/>
                </a:lnTo>
                <a:lnTo>
                  <a:pt x="1598" y="2480"/>
                </a:lnTo>
                <a:lnTo>
                  <a:pt x="1616" y="2355"/>
                </a:lnTo>
                <a:lnTo>
                  <a:pt x="1628" y="2228"/>
                </a:lnTo>
                <a:lnTo>
                  <a:pt x="1635" y="2099"/>
                </a:lnTo>
                <a:lnTo>
                  <a:pt x="1637" y="1969"/>
                </a:lnTo>
                <a:lnTo>
                  <a:pt x="1635" y="1838"/>
                </a:lnTo>
                <a:lnTo>
                  <a:pt x="1627" y="1709"/>
                </a:lnTo>
                <a:lnTo>
                  <a:pt x="1614" y="1580"/>
                </a:lnTo>
                <a:lnTo>
                  <a:pt x="1596" y="1453"/>
                </a:lnTo>
                <a:lnTo>
                  <a:pt x="1573" y="1328"/>
                </a:lnTo>
                <a:lnTo>
                  <a:pt x="1545" y="1205"/>
                </a:lnTo>
                <a:lnTo>
                  <a:pt x="1514" y="1085"/>
                </a:lnTo>
                <a:lnTo>
                  <a:pt x="1476" y="967"/>
                </a:lnTo>
                <a:lnTo>
                  <a:pt x="1436" y="852"/>
                </a:lnTo>
                <a:lnTo>
                  <a:pt x="730" y="852"/>
                </a:lnTo>
                <a:close/>
                <a:moveTo>
                  <a:pt x="1085" y="222"/>
                </a:moveTo>
                <a:lnTo>
                  <a:pt x="1029" y="295"/>
                </a:lnTo>
                <a:lnTo>
                  <a:pt x="976" y="372"/>
                </a:lnTo>
                <a:lnTo>
                  <a:pt x="925" y="453"/>
                </a:lnTo>
                <a:lnTo>
                  <a:pt x="877" y="536"/>
                </a:lnTo>
                <a:lnTo>
                  <a:pt x="832" y="621"/>
                </a:lnTo>
                <a:lnTo>
                  <a:pt x="791" y="709"/>
                </a:lnTo>
                <a:lnTo>
                  <a:pt x="1376" y="709"/>
                </a:lnTo>
                <a:lnTo>
                  <a:pt x="1334" y="621"/>
                </a:lnTo>
                <a:lnTo>
                  <a:pt x="1289" y="536"/>
                </a:lnTo>
                <a:lnTo>
                  <a:pt x="1242" y="454"/>
                </a:lnTo>
                <a:lnTo>
                  <a:pt x="1192" y="373"/>
                </a:lnTo>
                <a:lnTo>
                  <a:pt x="1140" y="296"/>
                </a:lnTo>
                <a:lnTo>
                  <a:pt x="1085" y="222"/>
                </a:lnTo>
                <a:close/>
                <a:moveTo>
                  <a:pt x="1077" y="0"/>
                </a:moveTo>
                <a:lnTo>
                  <a:pt x="1079" y="2"/>
                </a:lnTo>
                <a:lnTo>
                  <a:pt x="1085" y="8"/>
                </a:lnTo>
                <a:lnTo>
                  <a:pt x="1093" y="18"/>
                </a:lnTo>
                <a:lnTo>
                  <a:pt x="1104" y="32"/>
                </a:lnTo>
                <a:lnTo>
                  <a:pt x="1118" y="50"/>
                </a:lnTo>
                <a:lnTo>
                  <a:pt x="1135" y="71"/>
                </a:lnTo>
                <a:lnTo>
                  <a:pt x="1155" y="96"/>
                </a:lnTo>
                <a:lnTo>
                  <a:pt x="1176" y="125"/>
                </a:lnTo>
                <a:lnTo>
                  <a:pt x="1200" y="157"/>
                </a:lnTo>
                <a:lnTo>
                  <a:pt x="1224" y="194"/>
                </a:lnTo>
                <a:lnTo>
                  <a:pt x="1250" y="233"/>
                </a:lnTo>
                <a:lnTo>
                  <a:pt x="1278" y="276"/>
                </a:lnTo>
                <a:lnTo>
                  <a:pt x="1307" y="323"/>
                </a:lnTo>
                <a:lnTo>
                  <a:pt x="1337" y="372"/>
                </a:lnTo>
                <a:lnTo>
                  <a:pt x="1367" y="425"/>
                </a:lnTo>
                <a:lnTo>
                  <a:pt x="1398" y="481"/>
                </a:lnTo>
                <a:lnTo>
                  <a:pt x="1429" y="540"/>
                </a:lnTo>
                <a:lnTo>
                  <a:pt x="1460" y="603"/>
                </a:lnTo>
                <a:lnTo>
                  <a:pt x="1491" y="668"/>
                </a:lnTo>
                <a:lnTo>
                  <a:pt x="1521" y="736"/>
                </a:lnTo>
                <a:lnTo>
                  <a:pt x="1551" y="807"/>
                </a:lnTo>
                <a:lnTo>
                  <a:pt x="1580" y="881"/>
                </a:lnTo>
                <a:lnTo>
                  <a:pt x="1608" y="958"/>
                </a:lnTo>
                <a:lnTo>
                  <a:pt x="1634" y="1037"/>
                </a:lnTo>
                <a:lnTo>
                  <a:pt x="1659" y="1119"/>
                </a:lnTo>
                <a:lnTo>
                  <a:pt x="1682" y="1204"/>
                </a:lnTo>
                <a:lnTo>
                  <a:pt x="1703" y="1292"/>
                </a:lnTo>
                <a:lnTo>
                  <a:pt x="1722" y="1381"/>
                </a:lnTo>
                <a:lnTo>
                  <a:pt x="1740" y="1473"/>
                </a:lnTo>
                <a:lnTo>
                  <a:pt x="1754" y="1568"/>
                </a:lnTo>
                <a:lnTo>
                  <a:pt x="1765" y="1665"/>
                </a:lnTo>
                <a:lnTo>
                  <a:pt x="1773" y="1764"/>
                </a:lnTo>
                <a:lnTo>
                  <a:pt x="1778" y="1866"/>
                </a:lnTo>
                <a:lnTo>
                  <a:pt x="1780" y="1969"/>
                </a:lnTo>
                <a:lnTo>
                  <a:pt x="1777" y="2101"/>
                </a:lnTo>
                <a:lnTo>
                  <a:pt x="1770" y="2232"/>
                </a:lnTo>
                <a:lnTo>
                  <a:pt x="1757" y="2362"/>
                </a:lnTo>
                <a:lnTo>
                  <a:pt x="1740" y="2491"/>
                </a:lnTo>
                <a:lnTo>
                  <a:pt x="1799" y="2539"/>
                </a:lnTo>
                <a:lnTo>
                  <a:pt x="1853" y="2592"/>
                </a:lnTo>
                <a:lnTo>
                  <a:pt x="1904" y="2648"/>
                </a:lnTo>
                <a:lnTo>
                  <a:pt x="1949" y="2707"/>
                </a:lnTo>
                <a:lnTo>
                  <a:pt x="1991" y="2769"/>
                </a:lnTo>
                <a:lnTo>
                  <a:pt x="2029" y="2832"/>
                </a:lnTo>
                <a:lnTo>
                  <a:pt x="2061" y="2899"/>
                </a:lnTo>
                <a:lnTo>
                  <a:pt x="2090" y="2967"/>
                </a:lnTo>
                <a:lnTo>
                  <a:pt x="2113" y="3038"/>
                </a:lnTo>
                <a:lnTo>
                  <a:pt x="2130" y="3110"/>
                </a:lnTo>
                <a:lnTo>
                  <a:pt x="2144" y="3184"/>
                </a:lnTo>
                <a:lnTo>
                  <a:pt x="2152" y="3260"/>
                </a:lnTo>
                <a:lnTo>
                  <a:pt x="2155" y="3337"/>
                </a:lnTo>
                <a:lnTo>
                  <a:pt x="2011" y="3337"/>
                </a:lnTo>
                <a:lnTo>
                  <a:pt x="2006" y="3270"/>
                </a:lnTo>
                <a:lnTo>
                  <a:pt x="1998" y="3206"/>
                </a:lnTo>
                <a:lnTo>
                  <a:pt x="1987" y="3145"/>
                </a:lnTo>
                <a:lnTo>
                  <a:pt x="1973" y="3088"/>
                </a:lnTo>
                <a:lnTo>
                  <a:pt x="1955" y="3035"/>
                </a:lnTo>
                <a:lnTo>
                  <a:pt x="1937" y="2984"/>
                </a:lnTo>
                <a:lnTo>
                  <a:pt x="1917" y="2936"/>
                </a:lnTo>
                <a:lnTo>
                  <a:pt x="1895" y="2892"/>
                </a:lnTo>
                <a:lnTo>
                  <a:pt x="1873" y="2852"/>
                </a:lnTo>
                <a:lnTo>
                  <a:pt x="1850" y="2814"/>
                </a:lnTo>
                <a:lnTo>
                  <a:pt x="1827" y="2780"/>
                </a:lnTo>
                <a:lnTo>
                  <a:pt x="1805" y="2749"/>
                </a:lnTo>
                <a:lnTo>
                  <a:pt x="1784" y="2722"/>
                </a:lnTo>
                <a:lnTo>
                  <a:pt x="1763" y="2699"/>
                </a:lnTo>
                <a:lnTo>
                  <a:pt x="1744" y="2677"/>
                </a:lnTo>
                <a:lnTo>
                  <a:pt x="1727" y="2660"/>
                </a:lnTo>
                <a:lnTo>
                  <a:pt x="1712" y="2647"/>
                </a:lnTo>
                <a:lnTo>
                  <a:pt x="1706" y="2671"/>
                </a:lnTo>
                <a:lnTo>
                  <a:pt x="1700" y="2700"/>
                </a:lnTo>
                <a:lnTo>
                  <a:pt x="1692" y="2729"/>
                </a:lnTo>
                <a:lnTo>
                  <a:pt x="1683" y="2762"/>
                </a:lnTo>
                <a:lnTo>
                  <a:pt x="1674" y="2794"/>
                </a:lnTo>
                <a:lnTo>
                  <a:pt x="1663" y="2829"/>
                </a:lnTo>
                <a:lnTo>
                  <a:pt x="1653" y="2862"/>
                </a:lnTo>
                <a:lnTo>
                  <a:pt x="1642" y="2897"/>
                </a:lnTo>
                <a:lnTo>
                  <a:pt x="1632" y="2929"/>
                </a:lnTo>
                <a:lnTo>
                  <a:pt x="1622" y="2961"/>
                </a:lnTo>
                <a:lnTo>
                  <a:pt x="1612" y="2991"/>
                </a:lnTo>
                <a:lnTo>
                  <a:pt x="1602" y="3018"/>
                </a:lnTo>
                <a:lnTo>
                  <a:pt x="1594" y="3044"/>
                </a:lnTo>
                <a:lnTo>
                  <a:pt x="1587" y="3065"/>
                </a:lnTo>
                <a:lnTo>
                  <a:pt x="1581" y="3082"/>
                </a:lnTo>
                <a:lnTo>
                  <a:pt x="1577" y="3095"/>
                </a:lnTo>
                <a:lnTo>
                  <a:pt x="1574" y="3105"/>
                </a:lnTo>
                <a:lnTo>
                  <a:pt x="1573" y="3107"/>
                </a:lnTo>
                <a:lnTo>
                  <a:pt x="1150" y="3107"/>
                </a:lnTo>
                <a:lnTo>
                  <a:pt x="1150" y="3337"/>
                </a:lnTo>
                <a:lnTo>
                  <a:pt x="1005" y="3337"/>
                </a:lnTo>
                <a:lnTo>
                  <a:pt x="1005" y="3107"/>
                </a:lnTo>
                <a:lnTo>
                  <a:pt x="582" y="3107"/>
                </a:lnTo>
                <a:lnTo>
                  <a:pt x="581" y="3105"/>
                </a:lnTo>
                <a:lnTo>
                  <a:pt x="579" y="3095"/>
                </a:lnTo>
                <a:lnTo>
                  <a:pt x="575" y="3082"/>
                </a:lnTo>
                <a:lnTo>
                  <a:pt x="569" y="3064"/>
                </a:lnTo>
                <a:lnTo>
                  <a:pt x="563" y="3043"/>
                </a:lnTo>
                <a:lnTo>
                  <a:pt x="554" y="3017"/>
                </a:lnTo>
                <a:lnTo>
                  <a:pt x="546" y="2989"/>
                </a:lnTo>
                <a:lnTo>
                  <a:pt x="537" y="2958"/>
                </a:lnTo>
                <a:lnTo>
                  <a:pt x="528" y="2926"/>
                </a:lnTo>
                <a:lnTo>
                  <a:pt x="518" y="2892"/>
                </a:lnTo>
                <a:lnTo>
                  <a:pt x="509" y="2858"/>
                </a:lnTo>
                <a:lnTo>
                  <a:pt x="499" y="2824"/>
                </a:lnTo>
                <a:lnTo>
                  <a:pt x="489" y="2789"/>
                </a:lnTo>
                <a:lnTo>
                  <a:pt x="480" y="2756"/>
                </a:lnTo>
                <a:lnTo>
                  <a:pt x="472" y="2723"/>
                </a:lnTo>
                <a:lnTo>
                  <a:pt x="464" y="2693"/>
                </a:lnTo>
                <a:lnTo>
                  <a:pt x="458" y="2664"/>
                </a:lnTo>
                <a:lnTo>
                  <a:pt x="453" y="2639"/>
                </a:lnTo>
                <a:lnTo>
                  <a:pt x="440" y="2650"/>
                </a:lnTo>
                <a:lnTo>
                  <a:pt x="423" y="2665"/>
                </a:lnTo>
                <a:lnTo>
                  <a:pt x="405" y="2685"/>
                </a:lnTo>
                <a:lnTo>
                  <a:pt x="385" y="2708"/>
                </a:lnTo>
                <a:lnTo>
                  <a:pt x="362" y="2734"/>
                </a:lnTo>
                <a:lnTo>
                  <a:pt x="339" y="2765"/>
                </a:lnTo>
                <a:lnTo>
                  <a:pt x="315" y="2798"/>
                </a:lnTo>
                <a:lnTo>
                  <a:pt x="292" y="2836"/>
                </a:lnTo>
                <a:lnTo>
                  <a:pt x="269" y="2877"/>
                </a:lnTo>
                <a:lnTo>
                  <a:pt x="245" y="2922"/>
                </a:lnTo>
                <a:lnTo>
                  <a:pt x="224" y="2971"/>
                </a:lnTo>
                <a:lnTo>
                  <a:pt x="203" y="3022"/>
                </a:lnTo>
                <a:lnTo>
                  <a:pt x="186" y="3078"/>
                </a:lnTo>
                <a:lnTo>
                  <a:pt x="171" y="3137"/>
                </a:lnTo>
                <a:lnTo>
                  <a:pt x="158" y="3200"/>
                </a:lnTo>
                <a:lnTo>
                  <a:pt x="150" y="3267"/>
                </a:lnTo>
                <a:lnTo>
                  <a:pt x="144" y="3337"/>
                </a:lnTo>
                <a:lnTo>
                  <a:pt x="0" y="3337"/>
                </a:lnTo>
                <a:lnTo>
                  <a:pt x="3" y="3259"/>
                </a:lnTo>
                <a:lnTo>
                  <a:pt x="11" y="3182"/>
                </a:lnTo>
                <a:lnTo>
                  <a:pt x="24" y="3107"/>
                </a:lnTo>
                <a:lnTo>
                  <a:pt x="43" y="3034"/>
                </a:lnTo>
                <a:lnTo>
                  <a:pt x="67" y="2963"/>
                </a:lnTo>
                <a:lnTo>
                  <a:pt x="96" y="2894"/>
                </a:lnTo>
                <a:lnTo>
                  <a:pt x="129" y="2827"/>
                </a:lnTo>
                <a:lnTo>
                  <a:pt x="167" y="2762"/>
                </a:lnTo>
                <a:lnTo>
                  <a:pt x="210" y="2700"/>
                </a:lnTo>
                <a:lnTo>
                  <a:pt x="257" y="2641"/>
                </a:lnTo>
                <a:lnTo>
                  <a:pt x="309" y="2584"/>
                </a:lnTo>
                <a:lnTo>
                  <a:pt x="365" y="2531"/>
                </a:lnTo>
                <a:lnTo>
                  <a:pt x="425" y="2482"/>
                </a:lnTo>
                <a:lnTo>
                  <a:pt x="409" y="2356"/>
                </a:lnTo>
                <a:lnTo>
                  <a:pt x="397" y="2228"/>
                </a:lnTo>
                <a:lnTo>
                  <a:pt x="390" y="2099"/>
                </a:lnTo>
                <a:lnTo>
                  <a:pt x="388" y="1969"/>
                </a:lnTo>
                <a:lnTo>
                  <a:pt x="390" y="1856"/>
                </a:lnTo>
                <a:lnTo>
                  <a:pt x="395" y="1746"/>
                </a:lnTo>
                <a:lnTo>
                  <a:pt x="404" y="1640"/>
                </a:lnTo>
                <a:lnTo>
                  <a:pt x="416" y="1535"/>
                </a:lnTo>
                <a:lnTo>
                  <a:pt x="430" y="1435"/>
                </a:lnTo>
                <a:lnTo>
                  <a:pt x="448" y="1337"/>
                </a:lnTo>
                <a:lnTo>
                  <a:pt x="468" y="1243"/>
                </a:lnTo>
                <a:lnTo>
                  <a:pt x="489" y="1152"/>
                </a:lnTo>
                <a:lnTo>
                  <a:pt x="514" y="1064"/>
                </a:lnTo>
                <a:lnTo>
                  <a:pt x="539" y="980"/>
                </a:lnTo>
                <a:lnTo>
                  <a:pt x="567" y="899"/>
                </a:lnTo>
                <a:lnTo>
                  <a:pt x="595" y="821"/>
                </a:lnTo>
                <a:lnTo>
                  <a:pt x="625" y="746"/>
                </a:lnTo>
                <a:lnTo>
                  <a:pt x="655" y="675"/>
                </a:lnTo>
                <a:lnTo>
                  <a:pt x="686" y="607"/>
                </a:lnTo>
                <a:lnTo>
                  <a:pt x="717" y="543"/>
                </a:lnTo>
                <a:lnTo>
                  <a:pt x="748" y="482"/>
                </a:lnTo>
                <a:lnTo>
                  <a:pt x="779" y="424"/>
                </a:lnTo>
                <a:lnTo>
                  <a:pt x="810" y="370"/>
                </a:lnTo>
                <a:lnTo>
                  <a:pt x="840" y="321"/>
                </a:lnTo>
                <a:lnTo>
                  <a:pt x="870" y="274"/>
                </a:lnTo>
                <a:lnTo>
                  <a:pt x="898" y="230"/>
                </a:lnTo>
                <a:lnTo>
                  <a:pt x="926" y="191"/>
                </a:lnTo>
                <a:lnTo>
                  <a:pt x="951" y="155"/>
                </a:lnTo>
                <a:lnTo>
                  <a:pt x="976" y="123"/>
                </a:lnTo>
                <a:lnTo>
                  <a:pt x="997" y="94"/>
                </a:lnTo>
                <a:lnTo>
                  <a:pt x="1017" y="69"/>
                </a:lnTo>
                <a:lnTo>
                  <a:pt x="1035" y="49"/>
                </a:lnTo>
                <a:lnTo>
                  <a:pt x="1049" y="31"/>
                </a:lnTo>
                <a:lnTo>
                  <a:pt x="1061" y="17"/>
                </a:lnTo>
                <a:lnTo>
                  <a:pt x="1070" y="8"/>
                </a:lnTo>
                <a:lnTo>
                  <a:pt x="1075" y="2"/>
                </a:lnTo>
                <a:lnTo>
                  <a:pt x="10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B21D99-A309-4A42-B651-1E29C5672F41}"/>
              </a:ext>
            </a:extLst>
          </p:cNvPr>
          <p:cNvGrpSpPr/>
          <p:nvPr/>
        </p:nvGrpSpPr>
        <p:grpSpPr>
          <a:xfrm>
            <a:off x="7426228" y="5297590"/>
            <a:ext cx="469597" cy="490585"/>
            <a:chOff x="5330825" y="4986338"/>
            <a:chExt cx="568325" cy="5937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Freeform 125">
              <a:extLst>
                <a:ext uri="{FF2B5EF4-FFF2-40B4-BE49-F238E27FC236}">
                  <a16:creationId xmlns:a16="http://schemas.microsoft.com/office/drawing/2014/main" id="{0FB185ED-0E9B-4D99-8F25-7E56D82536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0825" y="4986338"/>
              <a:ext cx="568325" cy="593725"/>
            </a:xfrm>
            <a:custGeom>
              <a:avLst/>
              <a:gdLst>
                <a:gd name="T0" fmla="*/ 1168 w 3223"/>
                <a:gd name="T1" fmla="*/ 1285 h 3366"/>
                <a:gd name="T2" fmla="*/ 968 w 3223"/>
                <a:gd name="T3" fmla="*/ 1430 h 3366"/>
                <a:gd name="T4" fmla="*/ 789 w 3223"/>
                <a:gd name="T5" fmla="*/ 1623 h 3366"/>
                <a:gd name="T6" fmla="*/ 633 w 3223"/>
                <a:gd name="T7" fmla="*/ 1856 h 3366"/>
                <a:gd name="T8" fmla="*/ 503 w 3223"/>
                <a:gd name="T9" fmla="*/ 2128 h 3366"/>
                <a:gd name="T10" fmla="*/ 401 w 3223"/>
                <a:gd name="T11" fmla="*/ 2429 h 3366"/>
                <a:gd name="T12" fmla="*/ 330 w 3223"/>
                <a:gd name="T13" fmla="*/ 2756 h 3366"/>
                <a:gd name="T14" fmla="*/ 291 w 3223"/>
                <a:gd name="T15" fmla="*/ 3103 h 3366"/>
                <a:gd name="T16" fmla="*/ 2932 w 3223"/>
                <a:gd name="T17" fmla="*/ 3103 h 3366"/>
                <a:gd name="T18" fmla="*/ 2894 w 3223"/>
                <a:gd name="T19" fmla="*/ 2756 h 3366"/>
                <a:gd name="T20" fmla="*/ 2823 w 3223"/>
                <a:gd name="T21" fmla="*/ 2429 h 3366"/>
                <a:gd name="T22" fmla="*/ 2721 w 3223"/>
                <a:gd name="T23" fmla="*/ 2128 h 3366"/>
                <a:gd name="T24" fmla="*/ 2592 w 3223"/>
                <a:gd name="T25" fmla="*/ 1856 h 3366"/>
                <a:gd name="T26" fmla="*/ 2437 w 3223"/>
                <a:gd name="T27" fmla="*/ 1623 h 3366"/>
                <a:gd name="T28" fmla="*/ 2259 w 3223"/>
                <a:gd name="T29" fmla="*/ 1430 h 3366"/>
                <a:gd name="T30" fmla="*/ 2061 w 3223"/>
                <a:gd name="T31" fmla="*/ 1285 h 3366"/>
                <a:gd name="T32" fmla="*/ 1311 w 3223"/>
                <a:gd name="T33" fmla="*/ 1217 h 3366"/>
                <a:gd name="T34" fmla="*/ 1876 w 3223"/>
                <a:gd name="T35" fmla="*/ 1074 h 3366"/>
                <a:gd name="T36" fmla="*/ 1261 w 3223"/>
                <a:gd name="T37" fmla="*/ 144 h 3366"/>
                <a:gd name="T38" fmla="*/ 1970 w 3223"/>
                <a:gd name="T39" fmla="*/ 144 h 3366"/>
                <a:gd name="T40" fmla="*/ 2049 w 3223"/>
                <a:gd name="T41" fmla="*/ 0 h 3366"/>
                <a:gd name="T42" fmla="*/ 2094 w 3223"/>
                <a:gd name="T43" fmla="*/ 14 h 3366"/>
                <a:gd name="T44" fmla="*/ 2116 w 3223"/>
                <a:gd name="T45" fmla="*/ 47 h 3366"/>
                <a:gd name="T46" fmla="*/ 2122 w 3223"/>
                <a:gd name="T47" fmla="*/ 79 h 3366"/>
                <a:gd name="T48" fmla="*/ 2013 w 3223"/>
                <a:gd name="T49" fmla="*/ 1103 h 3366"/>
                <a:gd name="T50" fmla="*/ 2235 w 3223"/>
                <a:gd name="T51" fmla="*/ 1231 h 3366"/>
                <a:gd name="T52" fmla="*/ 2436 w 3223"/>
                <a:gd name="T53" fmla="*/ 1409 h 3366"/>
                <a:gd name="T54" fmla="*/ 2615 w 3223"/>
                <a:gd name="T55" fmla="*/ 1631 h 3366"/>
                <a:gd name="T56" fmla="*/ 2769 w 3223"/>
                <a:gd name="T57" fmla="*/ 1892 h 3366"/>
                <a:gd name="T58" fmla="*/ 2895 w 3223"/>
                <a:gd name="T59" fmla="*/ 2187 h 3366"/>
                <a:gd name="T60" fmla="*/ 2990 w 3223"/>
                <a:gd name="T61" fmla="*/ 2510 h 3366"/>
                <a:gd name="T62" fmla="*/ 3052 w 3223"/>
                <a:gd name="T63" fmla="*/ 2857 h 3366"/>
                <a:gd name="T64" fmla="*/ 3078 w 3223"/>
                <a:gd name="T65" fmla="*/ 3222 h 3366"/>
                <a:gd name="T66" fmla="*/ 0 w 3223"/>
                <a:gd name="T67" fmla="*/ 3366 h 3366"/>
                <a:gd name="T68" fmla="*/ 149 w 3223"/>
                <a:gd name="T69" fmla="*/ 3099 h 3366"/>
                <a:gd name="T70" fmla="*/ 187 w 3223"/>
                <a:gd name="T71" fmla="*/ 2739 h 3366"/>
                <a:gd name="T72" fmla="*/ 261 w 3223"/>
                <a:gd name="T73" fmla="*/ 2398 h 3366"/>
                <a:gd name="T74" fmla="*/ 366 w 3223"/>
                <a:gd name="T75" fmla="*/ 2083 h 3366"/>
                <a:gd name="T76" fmla="*/ 502 w 3223"/>
                <a:gd name="T77" fmla="*/ 1798 h 3366"/>
                <a:gd name="T78" fmla="*/ 665 w 3223"/>
                <a:gd name="T79" fmla="*/ 1549 h 3366"/>
                <a:gd name="T80" fmla="*/ 852 w 3223"/>
                <a:gd name="T81" fmla="*/ 1342 h 3366"/>
                <a:gd name="T82" fmla="*/ 1061 w 3223"/>
                <a:gd name="T83" fmla="*/ 1181 h 3366"/>
                <a:gd name="T84" fmla="*/ 1211 w 3223"/>
                <a:gd name="T85" fmla="*/ 745 h 3366"/>
                <a:gd name="T86" fmla="*/ 1101 w 3223"/>
                <a:gd name="T87" fmla="*/ 64 h 3366"/>
                <a:gd name="T88" fmla="*/ 1110 w 3223"/>
                <a:gd name="T89" fmla="*/ 31 h 3366"/>
                <a:gd name="T90" fmla="*/ 1139 w 3223"/>
                <a:gd name="T91" fmla="*/ 6 h 3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3" h="3366">
                  <a:moveTo>
                    <a:pt x="1311" y="1217"/>
                  </a:moveTo>
                  <a:lnTo>
                    <a:pt x="1239" y="1248"/>
                  </a:lnTo>
                  <a:lnTo>
                    <a:pt x="1168" y="1285"/>
                  </a:lnTo>
                  <a:lnTo>
                    <a:pt x="1099" y="1328"/>
                  </a:lnTo>
                  <a:lnTo>
                    <a:pt x="1033" y="1376"/>
                  </a:lnTo>
                  <a:lnTo>
                    <a:pt x="968" y="1430"/>
                  </a:lnTo>
                  <a:lnTo>
                    <a:pt x="906" y="1489"/>
                  </a:lnTo>
                  <a:lnTo>
                    <a:pt x="847" y="1553"/>
                  </a:lnTo>
                  <a:lnTo>
                    <a:pt x="789" y="1623"/>
                  </a:lnTo>
                  <a:lnTo>
                    <a:pt x="735" y="1696"/>
                  </a:lnTo>
                  <a:lnTo>
                    <a:pt x="682" y="1775"/>
                  </a:lnTo>
                  <a:lnTo>
                    <a:pt x="633" y="1856"/>
                  </a:lnTo>
                  <a:lnTo>
                    <a:pt x="586" y="1943"/>
                  </a:lnTo>
                  <a:lnTo>
                    <a:pt x="544" y="2034"/>
                  </a:lnTo>
                  <a:lnTo>
                    <a:pt x="503" y="2128"/>
                  </a:lnTo>
                  <a:lnTo>
                    <a:pt x="465" y="2225"/>
                  </a:lnTo>
                  <a:lnTo>
                    <a:pt x="432" y="2326"/>
                  </a:lnTo>
                  <a:lnTo>
                    <a:pt x="401" y="2429"/>
                  </a:lnTo>
                  <a:lnTo>
                    <a:pt x="374" y="2536"/>
                  </a:lnTo>
                  <a:lnTo>
                    <a:pt x="349" y="2645"/>
                  </a:lnTo>
                  <a:lnTo>
                    <a:pt x="330" y="2756"/>
                  </a:lnTo>
                  <a:lnTo>
                    <a:pt x="313" y="2870"/>
                  </a:lnTo>
                  <a:lnTo>
                    <a:pt x="300" y="2986"/>
                  </a:lnTo>
                  <a:lnTo>
                    <a:pt x="291" y="3103"/>
                  </a:lnTo>
                  <a:lnTo>
                    <a:pt x="287" y="3222"/>
                  </a:lnTo>
                  <a:lnTo>
                    <a:pt x="2937" y="3222"/>
                  </a:lnTo>
                  <a:lnTo>
                    <a:pt x="2932" y="3103"/>
                  </a:lnTo>
                  <a:lnTo>
                    <a:pt x="2924" y="2986"/>
                  </a:lnTo>
                  <a:lnTo>
                    <a:pt x="2910" y="2870"/>
                  </a:lnTo>
                  <a:lnTo>
                    <a:pt x="2894" y="2756"/>
                  </a:lnTo>
                  <a:lnTo>
                    <a:pt x="2874" y="2645"/>
                  </a:lnTo>
                  <a:lnTo>
                    <a:pt x="2850" y="2536"/>
                  </a:lnTo>
                  <a:lnTo>
                    <a:pt x="2823" y="2429"/>
                  </a:lnTo>
                  <a:lnTo>
                    <a:pt x="2792" y="2326"/>
                  </a:lnTo>
                  <a:lnTo>
                    <a:pt x="2759" y="2225"/>
                  </a:lnTo>
                  <a:lnTo>
                    <a:pt x="2721" y="2128"/>
                  </a:lnTo>
                  <a:lnTo>
                    <a:pt x="2681" y="2034"/>
                  </a:lnTo>
                  <a:lnTo>
                    <a:pt x="2638" y="1943"/>
                  </a:lnTo>
                  <a:lnTo>
                    <a:pt x="2592" y="1856"/>
                  </a:lnTo>
                  <a:lnTo>
                    <a:pt x="2543" y="1775"/>
                  </a:lnTo>
                  <a:lnTo>
                    <a:pt x="2491" y="1696"/>
                  </a:lnTo>
                  <a:lnTo>
                    <a:pt x="2437" y="1623"/>
                  </a:lnTo>
                  <a:lnTo>
                    <a:pt x="2380" y="1553"/>
                  </a:lnTo>
                  <a:lnTo>
                    <a:pt x="2321" y="1489"/>
                  </a:lnTo>
                  <a:lnTo>
                    <a:pt x="2259" y="1430"/>
                  </a:lnTo>
                  <a:lnTo>
                    <a:pt x="2195" y="1376"/>
                  </a:lnTo>
                  <a:lnTo>
                    <a:pt x="2130" y="1328"/>
                  </a:lnTo>
                  <a:lnTo>
                    <a:pt x="2061" y="1285"/>
                  </a:lnTo>
                  <a:lnTo>
                    <a:pt x="1991" y="1248"/>
                  </a:lnTo>
                  <a:lnTo>
                    <a:pt x="1920" y="1217"/>
                  </a:lnTo>
                  <a:lnTo>
                    <a:pt x="1311" y="1217"/>
                  </a:lnTo>
                  <a:close/>
                  <a:moveTo>
                    <a:pt x="1354" y="809"/>
                  </a:moveTo>
                  <a:lnTo>
                    <a:pt x="1354" y="1074"/>
                  </a:lnTo>
                  <a:lnTo>
                    <a:pt x="1876" y="1074"/>
                  </a:lnTo>
                  <a:lnTo>
                    <a:pt x="1876" y="809"/>
                  </a:lnTo>
                  <a:lnTo>
                    <a:pt x="1354" y="809"/>
                  </a:lnTo>
                  <a:close/>
                  <a:moveTo>
                    <a:pt x="1261" y="144"/>
                  </a:moveTo>
                  <a:lnTo>
                    <a:pt x="1345" y="666"/>
                  </a:lnTo>
                  <a:lnTo>
                    <a:pt x="1885" y="666"/>
                  </a:lnTo>
                  <a:lnTo>
                    <a:pt x="1970" y="144"/>
                  </a:lnTo>
                  <a:lnTo>
                    <a:pt x="1261" y="144"/>
                  </a:lnTo>
                  <a:close/>
                  <a:moveTo>
                    <a:pt x="1175" y="0"/>
                  </a:moveTo>
                  <a:lnTo>
                    <a:pt x="2049" y="0"/>
                  </a:lnTo>
                  <a:lnTo>
                    <a:pt x="2067" y="2"/>
                  </a:lnTo>
                  <a:lnTo>
                    <a:pt x="2082" y="7"/>
                  </a:lnTo>
                  <a:lnTo>
                    <a:pt x="2094" y="14"/>
                  </a:lnTo>
                  <a:lnTo>
                    <a:pt x="2103" y="24"/>
                  </a:lnTo>
                  <a:lnTo>
                    <a:pt x="2111" y="35"/>
                  </a:lnTo>
                  <a:lnTo>
                    <a:pt x="2116" y="47"/>
                  </a:lnTo>
                  <a:lnTo>
                    <a:pt x="2119" y="58"/>
                  </a:lnTo>
                  <a:lnTo>
                    <a:pt x="2122" y="68"/>
                  </a:lnTo>
                  <a:lnTo>
                    <a:pt x="2122" y="79"/>
                  </a:lnTo>
                  <a:lnTo>
                    <a:pt x="2120" y="86"/>
                  </a:lnTo>
                  <a:lnTo>
                    <a:pt x="2013" y="745"/>
                  </a:lnTo>
                  <a:lnTo>
                    <a:pt x="2013" y="1103"/>
                  </a:lnTo>
                  <a:lnTo>
                    <a:pt x="2089" y="1139"/>
                  </a:lnTo>
                  <a:lnTo>
                    <a:pt x="2162" y="1182"/>
                  </a:lnTo>
                  <a:lnTo>
                    <a:pt x="2235" y="1231"/>
                  </a:lnTo>
                  <a:lnTo>
                    <a:pt x="2304" y="1285"/>
                  </a:lnTo>
                  <a:lnTo>
                    <a:pt x="2371" y="1344"/>
                  </a:lnTo>
                  <a:lnTo>
                    <a:pt x="2436" y="1409"/>
                  </a:lnTo>
                  <a:lnTo>
                    <a:pt x="2498" y="1478"/>
                  </a:lnTo>
                  <a:lnTo>
                    <a:pt x="2558" y="1552"/>
                  </a:lnTo>
                  <a:lnTo>
                    <a:pt x="2615" y="1631"/>
                  </a:lnTo>
                  <a:lnTo>
                    <a:pt x="2669" y="1714"/>
                  </a:lnTo>
                  <a:lnTo>
                    <a:pt x="2721" y="1801"/>
                  </a:lnTo>
                  <a:lnTo>
                    <a:pt x="2769" y="1892"/>
                  </a:lnTo>
                  <a:lnTo>
                    <a:pt x="2814" y="1987"/>
                  </a:lnTo>
                  <a:lnTo>
                    <a:pt x="2857" y="2085"/>
                  </a:lnTo>
                  <a:lnTo>
                    <a:pt x="2895" y="2187"/>
                  </a:lnTo>
                  <a:lnTo>
                    <a:pt x="2930" y="2292"/>
                  </a:lnTo>
                  <a:lnTo>
                    <a:pt x="2962" y="2399"/>
                  </a:lnTo>
                  <a:lnTo>
                    <a:pt x="2990" y="2510"/>
                  </a:lnTo>
                  <a:lnTo>
                    <a:pt x="3014" y="2623"/>
                  </a:lnTo>
                  <a:lnTo>
                    <a:pt x="3036" y="2739"/>
                  </a:lnTo>
                  <a:lnTo>
                    <a:pt x="3052" y="2857"/>
                  </a:lnTo>
                  <a:lnTo>
                    <a:pt x="3065" y="2977"/>
                  </a:lnTo>
                  <a:lnTo>
                    <a:pt x="3074" y="3099"/>
                  </a:lnTo>
                  <a:lnTo>
                    <a:pt x="3078" y="3222"/>
                  </a:lnTo>
                  <a:lnTo>
                    <a:pt x="3223" y="3222"/>
                  </a:lnTo>
                  <a:lnTo>
                    <a:pt x="3223" y="3366"/>
                  </a:lnTo>
                  <a:lnTo>
                    <a:pt x="0" y="3366"/>
                  </a:lnTo>
                  <a:lnTo>
                    <a:pt x="0" y="3222"/>
                  </a:lnTo>
                  <a:lnTo>
                    <a:pt x="145" y="3222"/>
                  </a:lnTo>
                  <a:lnTo>
                    <a:pt x="149" y="3099"/>
                  </a:lnTo>
                  <a:lnTo>
                    <a:pt x="158" y="2977"/>
                  </a:lnTo>
                  <a:lnTo>
                    <a:pt x="171" y="2857"/>
                  </a:lnTo>
                  <a:lnTo>
                    <a:pt x="187" y="2739"/>
                  </a:lnTo>
                  <a:lnTo>
                    <a:pt x="209" y="2622"/>
                  </a:lnTo>
                  <a:lnTo>
                    <a:pt x="233" y="2509"/>
                  </a:lnTo>
                  <a:lnTo>
                    <a:pt x="261" y="2398"/>
                  </a:lnTo>
                  <a:lnTo>
                    <a:pt x="293" y="2290"/>
                  </a:lnTo>
                  <a:lnTo>
                    <a:pt x="328" y="2185"/>
                  </a:lnTo>
                  <a:lnTo>
                    <a:pt x="366" y="2083"/>
                  </a:lnTo>
                  <a:lnTo>
                    <a:pt x="409" y="1984"/>
                  </a:lnTo>
                  <a:lnTo>
                    <a:pt x="454" y="1889"/>
                  </a:lnTo>
                  <a:lnTo>
                    <a:pt x="502" y="1798"/>
                  </a:lnTo>
                  <a:lnTo>
                    <a:pt x="554" y="1711"/>
                  </a:lnTo>
                  <a:lnTo>
                    <a:pt x="608" y="1628"/>
                  </a:lnTo>
                  <a:lnTo>
                    <a:pt x="665" y="1549"/>
                  </a:lnTo>
                  <a:lnTo>
                    <a:pt x="725" y="1475"/>
                  </a:lnTo>
                  <a:lnTo>
                    <a:pt x="787" y="1407"/>
                  </a:lnTo>
                  <a:lnTo>
                    <a:pt x="852" y="1342"/>
                  </a:lnTo>
                  <a:lnTo>
                    <a:pt x="919" y="1283"/>
                  </a:lnTo>
                  <a:lnTo>
                    <a:pt x="989" y="1229"/>
                  </a:lnTo>
                  <a:lnTo>
                    <a:pt x="1061" y="1181"/>
                  </a:lnTo>
                  <a:lnTo>
                    <a:pt x="1135" y="1138"/>
                  </a:lnTo>
                  <a:lnTo>
                    <a:pt x="1211" y="1103"/>
                  </a:lnTo>
                  <a:lnTo>
                    <a:pt x="1211" y="745"/>
                  </a:lnTo>
                  <a:lnTo>
                    <a:pt x="1104" y="86"/>
                  </a:lnTo>
                  <a:lnTo>
                    <a:pt x="1102" y="75"/>
                  </a:lnTo>
                  <a:lnTo>
                    <a:pt x="1101" y="64"/>
                  </a:lnTo>
                  <a:lnTo>
                    <a:pt x="1102" y="52"/>
                  </a:lnTo>
                  <a:lnTo>
                    <a:pt x="1106" y="41"/>
                  </a:lnTo>
                  <a:lnTo>
                    <a:pt x="1110" y="31"/>
                  </a:lnTo>
                  <a:lnTo>
                    <a:pt x="1117" y="20"/>
                  </a:lnTo>
                  <a:lnTo>
                    <a:pt x="1127" y="12"/>
                  </a:lnTo>
                  <a:lnTo>
                    <a:pt x="1139" y="6"/>
                  </a:lnTo>
                  <a:lnTo>
                    <a:pt x="1155" y="1"/>
                  </a:lnTo>
                  <a:lnTo>
                    <a:pt x="1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" name="Freeform 126">
              <a:extLst>
                <a:ext uri="{FF2B5EF4-FFF2-40B4-BE49-F238E27FC236}">
                  <a16:creationId xmlns:a16="http://schemas.microsoft.com/office/drawing/2014/main" id="{9FB899BC-1F82-4264-9CC7-989F7A13D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2600" y="5262563"/>
              <a:ext cx="104775" cy="231775"/>
            </a:xfrm>
            <a:custGeom>
              <a:avLst/>
              <a:gdLst>
                <a:gd name="T0" fmla="*/ 357 w 588"/>
                <a:gd name="T1" fmla="*/ 1044 h 1312"/>
                <a:gd name="T2" fmla="*/ 404 w 588"/>
                <a:gd name="T3" fmla="*/ 1015 h 1312"/>
                <a:gd name="T4" fmla="*/ 440 w 588"/>
                <a:gd name="T5" fmla="*/ 971 h 1312"/>
                <a:gd name="T6" fmla="*/ 459 w 588"/>
                <a:gd name="T7" fmla="*/ 918 h 1312"/>
                <a:gd name="T8" fmla="*/ 459 w 588"/>
                <a:gd name="T9" fmla="*/ 859 h 1312"/>
                <a:gd name="T10" fmla="*/ 440 w 588"/>
                <a:gd name="T11" fmla="*/ 804 h 1312"/>
                <a:gd name="T12" fmla="*/ 404 w 588"/>
                <a:gd name="T13" fmla="*/ 761 h 1312"/>
                <a:gd name="T14" fmla="*/ 357 w 588"/>
                <a:gd name="T15" fmla="*/ 732 h 1312"/>
                <a:gd name="T16" fmla="*/ 205 w 588"/>
                <a:gd name="T17" fmla="*/ 281 h 1312"/>
                <a:gd name="T18" fmla="*/ 163 w 588"/>
                <a:gd name="T19" fmla="*/ 318 h 1312"/>
                <a:gd name="T20" fmla="*/ 135 w 588"/>
                <a:gd name="T21" fmla="*/ 367 h 1312"/>
                <a:gd name="T22" fmla="*/ 125 w 588"/>
                <a:gd name="T23" fmla="*/ 425 h 1312"/>
                <a:gd name="T24" fmla="*/ 135 w 588"/>
                <a:gd name="T25" fmla="*/ 482 h 1312"/>
                <a:gd name="T26" fmla="*/ 163 w 588"/>
                <a:gd name="T27" fmla="*/ 531 h 1312"/>
                <a:gd name="T28" fmla="*/ 205 w 588"/>
                <a:gd name="T29" fmla="*/ 569 h 1312"/>
                <a:gd name="T30" fmla="*/ 230 w 588"/>
                <a:gd name="T31" fmla="*/ 268 h 1312"/>
                <a:gd name="T32" fmla="*/ 357 w 588"/>
                <a:gd name="T33" fmla="*/ 0 h 1312"/>
                <a:gd name="T34" fmla="*/ 395 w 588"/>
                <a:gd name="T35" fmla="*/ 149 h 1312"/>
                <a:gd name="T36" fmla="*/ 465 w 588"/>
                <a:gd name="T37" fmla="*/ 185 h 1312"/>
                <a:gd name="T38" fmla="*/ 522 w 588"/>
                <a:gd name="T39" fmla="*/ 239 h 1312"/>
                <a:gd name="T40" fmla="*/ 562 w 588"/>
                <a:gd name="T41" fmla="*/ 306 h 1312"/>
                <a:gd name="T42" fmla="*/ 585 w 588"/>
                <a:gd name="T43" fmla="*/ 383 h 1312"/>
                <a:gd name="T44" fmla="*/ 462 w 588"/>
                <a:gd name="T45" fmla="*/ 425 h 1312"/>
                <a:gd name="T46" fmla="*/ 452 w 588"/>
                <a:gd name="T47" fmla="*/ 367 h 1312"/>
                <a:gd name="T48" fmla="*/ 424 w 588"/>
                <a:gd name="T49" fmla="*/ 318 h 1312"/>
                <a:gd name="T50" fmla="*/ 382 w 588"/>
                <a:gd name="T51" fmla="*/ 281 h 1312"/>
                <a:gd name="T52" fmla="*/ 357 w 588"/>
                <a:gd name="T53" fmla="*/ 599 h 1312"/>
                <a:gd name="T54" fmla="*/ 431 w 588"/>
                <a:gd name="T55" fmla="*/ 627 h 1312"/>
                <a:gd name="T56" fmla="*/ 495 w 588"/>
                <a:gd name="T57" fmla="*/ 673 h 1312"/>
                <a:gd name="T58" fmla="*/ 544 w 588"/>
                <a:gd name="T59" fmla="*/ 734 h 1312"/>
                <a:gd name="T60" fmla="*/ 576 w 588"/>
                <a:gd name="T61" fmla="*/ 806 h 1312"/>
                <a:gd name="T62" fmla="*/ 588 w 588"/>
                <a:gd name="T63" fmla="*/ 887 h 1312"/>
                <a:gd name="T64" fmla="*/ 576 w 588"/>
                <a:gd name="T65" fmla="*/ 968 h 1312"/>
                <a:gd name="T66" fmla="*/ 544 w 588"/>
                <a:gd name="T67" fmla="*/ 1040 h 1312"/>
                <a:gd name="T68" fmla="*/ 495 w 588"/>
                <a:gd name="T69" fmla="*/ 1101 h 1312"/>
                <a:gd name="T70" fmla="*/ 431 w 588"/>
                <a:gd name="T71" fmla="*/ 1146 h 1312"/>
                <a:gd name="T72" fmla="*/ 357 w 588"/>
                <a:gd name="T73" fmla="*/ 1174 h 1312"/>
                <a:gd name="T74" fmla="*/ 231 w 588"/>
                <a:gd name="T75" fmla="*/ 1312 h 1312"/>
                <a:gd name="T76" fmla="*/ 193 w 588"/>
                <a:gd name="T77" fmla="*/ 1162 h 1312"/>
                <a:gd name="T78" fmla="*/ 123 w 588"/>
                <a:gd name="T79" fmla="*/ 1126 h 1312"/>
                <a:gd name="T80" fmla="*/ 66 w 588"/>
                <a:gd name="T81" fmla="*/ 1073 h 1312"/>
                <a:gd name="T82" fmla="*/ 25 w 588"/>
                <a:gd name="T83" fmla="*/ 1005 h 1312"/>
                <a:gd name="T84" fmla="*/ 3 w 588"/>
                <a:gd name="T85" fmla="*/ 929 h 1312"/>
                <a:gd name="T86" fmla="*/ 126 w 588"/>
                <a:gd name="T87" fmla="*/ 887 h 1312"/>
                <a:gd name="T88" fmla="*/ 136 w 588"/>
                <a:gd name="T89" fmla="*/ 944 h 1312"/>
                <a:gd name="T90" fmla="*/ 163 w 588"/>
                <a:gd name="T91" fmla="*/ 994 h 1312"/>
                <a:gd name="T92" fmla="*/ 206 w 588"/>
                <a:gd name="T93" fmla="*/ 1031 h 1312"/>
                <a:gd name="T94" fmla="*/ 231 w 588"/>
                <a:gd name="T95" fmla="*/ 712 h 1312"/>
                <a:gd name="T96" fmla="*/ 156 w 588"/>
                <a:gd name="T97" fmla="*/ 684 h 1312"/>
                <a:gd name="T98" fmla="*/ 93 w 588"/>
                <a:gd name="T99" fmla="*/ 639 h 1312"/>
                <a:gd name="T100" fmla="*/ 43 w 588"/>
                <a:gd name="T101" fmla="*/ 578 h 1312"/>
                <a:gd name="T102" fmla="*/ 12 w 588"/>
                <a:gd name="T103" fmla="*/ 506 h 1312"/>
                <a:gd name="T104" fmla="*/ 0 w 588"/>
                <a:gd name="T105" fmla="*/ 425 h 1312"/>
                <a:gd name="T106" fmla="*/ 12 w 588"/>
                <a:gd name="T107" fmla="*/ 343 h 1312"/>
                <a:gd name="T108" fmla="*/ 43 w 588"/>
                <a:gd name="T109" fmla="*/ 271 h 1312"/>
                <a:gd name="T110" fmla="*/ 93 w 588"/>
                <a:gd name="T111" fmla="*/ 211 h 1312"/>
                <a:gd name="T112" fmla="*/ 156 w 588"/>
                <a:gd name="T113" fmla="*/ 165 h 1312"/>
                <a:gd name="T114" fmla="*/ 231 w 588"/>
                <a:gd name="T115" fmla="*/ 13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8" h="1312">
                  <a:moveTo>
                    <a:pt x="357" y="732"/>
                  </a:moveTo>
                  <a:lnTo>
                    <a:pt x="357" y="1044"/>
                  </a:lnTo>
                  <a:lnTo>
                    <a:pt x="382" y="1031"/>
                  </a:lnTo>
                  <a:lnTo>
                    <a:pt x="404" y="1015"/>
                  </a:lnTo>
                  <a:lnTo>
                    <a:pt x="424" y="994"/>
                  </a:lnTo>
                  <a:lnTo>
                    <a:pt x="440" y="971"/>
                  </a:lnTo>
                  <a:lnTo>
                    <a:pt x="452" y="945"/>
                  </a:lnTo>
                  <a:lnTo>
                    <a:pt x="459" y="918"/>
                  </a:lnTo>
                  <a:lnTo>
                    <a:pt x="462" y="888"/>
                  </a:lnTo>
                  <a:lnTo>
                    <a:pt x="459" y="859"/>
                  </a:lnTo>
                  <a:lnTo>
                    <a:pt x="452" y="830"/>
                  </a:lnTo>
                  <a:lnTo>
                    <a:pt x="440" y="804"/>
                  </a:lnTo>
                  <a:lnTo>
                    <a:pt x="424" y="781"/>
                  </a:lnTo>
                  <a:lnTo>
                    <a:pt x="404" y="761"/>
                  </a:lnTo>
                  <a:lnTo>
                    <a:pt x="382" y="744"/>
                  </a:lnTo>
                  <a:lnTo>
                    <a:pt x="357" y="732"/>
                  </a:lnTo>
                  <a:close/>
                  <a:moveTo>
                    <a:pt x="230" y="268"/>
                  </a:moveTo>
                  <a:lnTo>
                    <a:pt x="205" y="281"/>
                  </a:lnTo>
                  <a:lnTo>
                    <a:pt x="183" y="298"/>
                  </a:lnTo>
                  <a:lnTo>
                    <a:pt x="163" y="318"/>
                  </a:lnTo>
                  <a:lnTo>
                    <a:pt x="147" y="341"/>
                  </a:lnTo>
                  <a:lnTo>
                    <a:pt x="135" y="367"/>
                  </a:lnTo>
                  <a:lnTo>
                    <a:pt x="128" y="395"/>
                  </a:lnTo>
                  <a:lnTo>
                    <a:pt x="125" y="425"/>
                  </a:lnTo>
                  <a:lnTo>
                    <a:pt x="128" y="455"/>
                  </a:lnTo>
                  <a:lnTo>
                    <a:pt x="135" y="482"/>
                  </a:lnTo>
                  <a:lnTo>
                    <a:pt x="147" y="509"/>
                  </a:lnTo>
                  <a:lnTo>
                    <a:pt x="163" y="531"/>
                  </a:lnTo>
                  <a:lnTo>
                    <a:pt x="183" y="551"/>
                  </a:lnTo>
                  <a:lnTo>
                    <a:pt x="205" y="569"/>
                  </a:lnTo>
                  <a:lnTo>
                    <a:pt x="230" y="581"/>
                  </a:lnTo>
                  <a:lnTo>
                    <a:pt x="230" y="268"/>
                  </a:lnTo>
                  <a:close/>
                  <a:moveTo>
                    <a:pt x="231" y="0"/>
                  </a:moveTo>
                  <a:lnTo>
                    <a:pt x="357" y="0"/>
                  </a:lnTo>
                  <a:lnTo>
                    <a:pt x="357" y="137"/>
                  </a:lnTo>
                  <a:lnTo>
                    <a:pt x="395" y="149"/>
                  </a:lnTo>
                  <a:lnTo>
                    <a:pt x="431" y="165"/>
                  </a:lnTo>
                  <a:lnTo>
                    <a:pt x="465" y="185"/>
                  </a:lnTo>
                  <a:lnTo>
                    <a:pt x="495" y="211"/>
                  </a:lnTo>
                  <a:lnTo>
                    <a:pt x="522" y="239"/>
                  </a:lnTo>
                  <a:lnTo>
                    <a:pt x="544" y="271"/>
                  </a:lnTo>
                  <a:lnTo>
                    <a:pt x="562" y="306"/>
                  </a:lnTo>
                  <a:lnTo>
                    <a:pt x="576" y="343"/>
                  </a:lnTo>
                  <a:lnTo>
                    <a:pt x="585" y="383"/>
                  </a:lnTo>
                  <a:lnTo>
                    <a:pt x="588" y="425"/>
                  </a:lnTo>
                  <a:lnTo>
                    <a:pt x="462" y="425"/>
                  </a:lnTo>
                  <a:lnTo>
                    <a:pt x="459" y="395"/>
                  </a:lnTo>
                  <a:lnTo>
                    <a:pt x="452" y="367"/>
                  </a:lnTo>
                  <a:lnTo>
                    <a:pt x="440" y="341"/>
                  </a:lnTo>
                  <a:lnTo>
                    <a:pt x="424" y="318"/>
                  </a:lnTo>
                  <a:lnTo>
                    <a:pt x="404" y="298"/>
                  </a:lnTo>
                  <a:lnTo>
                    <a:pt x="382" y="281"/>
                  </a:lnTo>
                  <a:lnTo>
                    <a:pt x="357" y="268"/>
                  </a:lnTo>
                  <a:lnTo>
                    <a:pt x="357" y="599"/>
                  </a:lnTo>
                  <a:lnTo>
                    <a:pt x="395" y="611"/>
                  </a:lnTo>
                  <a:lnTo>
                    <a:pt x="431" y="627"/>
                  </a:lnTo>
                  <a:lnTo>
                    <a:pt x="465" y="648"/>
                  </a:lnTo>
                  <a:lnTo>
                    <a:pt x="495" y="673"/>
                  </a:lnTo>
                  <a:lnTo>
                    <a:pt x="522" y="701"/>
                  </a:lnTo>
                  <a:lnTo>
                    <a:pt x="544" y="734"/>
                  </a:lnTo>
                  <a:lnTo>
                    <a:pt x="562" y="769"/>
                  </a:lnTo>
                  <a:lnTo>
                    <a:pt x="576" y="806"/>
                  </a:lnTo>
                  <a:lnTo>
                    <a:pt x="585" y="845"/>
                  </a:lnTo>
                  <a:lnTo>
                    <a:pt x="588" y="887"/>
                  </a:lnTo>
                  <a:lnTo>
                    <a:pt x="585" y="928"/>
                  </a:lnTo>
                  <a:lnTo>
                    <a:pt x="576" y="968"/>
                  </a:lnTo>
                  <a:lnTo>
                    <a:pt x="562" y="1005"/>
                  </a:lnTo>
                  <a:lnTo>
                    <a:pt x="544" y="1040"/>
                  </a:lnTo>
                  <a:lnTo>
                    <a:pt x="522" y="1073"/>
                  </a:lnTo>
                  <a:lnTo>
                    <a:pt x="495" y="1101"/>
                  </a:lnTo>
                  <a:lnTo>
                    <a:pt x="465" y="1126"/>
                  </a:lnTo>
                  <a:lnTo>
                    <a:pt x="431" y="1146"/>
                  </a:lnTo>
                  <a:lnTo>
                    <a:pt x="395" y="1162"/>
                  </a:lnTo>
                  <a:lnTo>
                    <a:pt x="357" y="1174"/>
                  </a:lnTo>
                  <a:lnTo>
                    <a:pt x="357" y="1312"/>
                  </a:lnTo>
                  <a:lnTo>
                    <a:pt x="231" y="1312"/>
                  </a:lnTo>
                  <a:lnTo>
                    <a:pt x="231" y="1174"/>
                  </a:lnTo>
                  <a:lnTo>
                    <a:pt x="193" y="1162"/>
                  </a:lnTo>
                  <a:lnTo>
                    <a:pt x="156" y="1147"/>
                  </a:lnTo>
                  <a:lnTo>
                    <a:pt x="123" y="1126"/>
                  </a:lnTo>
                  <a:lnTo>
                    <a:pt x="93" y="1101"/>
                  </a:lnTo>
                  <a:lnTo>
                    <a:pt x="66" y="1073"/>
                  </a:lnTo>
                  <a:lnTo>
                    <a:pt x="43" y="1041"/>
                  </a:lnTo>
                  <a:lnTo>
                    <a:pt x="25" y="1005"/>
                  </a:lnTo>
                  <a:lnTo>
                    <a:pt x="12" y="969"/>
                  </a:lnTo>
                  <a:lnTo>
                    <a:pt x="3" y="929"/>
                  </a:lnTo>
                  <a:lnTo>
                    <a:pt x="0" y="887"/>
                  </a:lnTo>
                  <a:lnTo>
                    <a:pt x="126" y="887"/>
                  </a:lnTo>
                  <a:lnTo>
                    <a:pt x="129" y="917"/>
                  </a:lnTo>
                  <a:lnTo>
                    <a:pt x="136" y="944"/>
                  </a:lnTo>
                  <a:lnTo>
                    <a:pt x="148" y="971"/>
                  </a:lnTo>
                  <a:lnTo>
                    <a:pt x="163" y="994"/>
                  </a:lnTo>
                  <a:lnTo>
                    <a:pt x="184" y="1015"/>
                  </a:lnTo>
                  <a:lnTo>
                    <a:pt x="206" y="1031"/>
                  </a:lnTo>
                  <a:lnTo>
                    <a:pt x="231" y="1043"/>
                  </a:lnTo>
                  <a:lnTo>
                    <a:pt x="231" y="712"/>
                  </a:lnTo>
                  <a:lnTo>
                    <a:pt x="193" y="700"/>
                  </a:lnTo>
                  <a:lnTo>
                    <a:pt x="156" y="684"/>
                  </a:lnTo>
                  <a:lnTo>
                    <a:pt x="123" y="664"/>
                  </a:lnTo>
                  <a:lnTo>
                    <a:pt x="93" y="639"/>
                  </a:lnTo>
                  <a:lnTo>
                    <a:pt x="66" y="611"/>
                  </a:lnTo>
                  <a:lnTo>
                    <a:pt x="43" y="578"/>
                  </a:lnTo>
                  <a:lnTo>
                    <a:pt x="25" y="543"/>
                  </a:lnTo>
                  <a:lnTo>
                    <a:pt x="12" y="506"/>
                  </a:lnTo>
                  <a:lnTo>
                    <a:pt x="3" y="466"/>
                  </a:lnTo>
                  <a:lnTo>
                    <a:pt x="0" y="425"/>
                  </a:lnTo>
                  <a:lnTo>
                    <a:pt x="3" y="383"/>
                  </a:lnTo>
                  <a:lnTo>
                    <a:pt x="12" y="343"/>
                  </a:lnTo>
                  <a:lnTo>
                    <a:pt x="25" y="307"/>
                  </a:lnTo>
                  <a:lnTo>
                    <a:pt x="43" y="271"/>
                  </a:lnTo>
                  <a:lnTo>
                    <a:pt x="66" y="239"/>
                  </a:lnTo>
                  <a:lnTo>
                    <a:pt x="93" y="211"/>
                  </a:lnTo>
                  <a:lnTo>
                    <a:pt x="122" y="185"/>
                  </a:lnTo>
                  <a:lnTo>
                    <a:pt x="156" y="165"/>
                  </a:lnTo>
                  <a:lnTo>
                    <a:pt x="193" y="149"/>
                  </a:lnTo>
                  <a:lnTo>
                    <a:pt x="231" y="137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7" name="Freeform 269">
            <a:extLst>
              <a:ext uri="{FF2B5EF4-FFF2-40B4-BE49-F238E27FC236}">
                <a16:creationId xmlns:a16="http://schemas.microsoft.com/office/drawing/2014/main" id="{05ABF898-2563-4787-97FB-0D73289AA451}"/>
              </a:ext>
            </a:extLst>
          </p:cNvPr>
          <p:cNvSpPr>
            <a:spLocks noEditPoints="1"/>
          </p:cNvSpPr>
          <p:nvPr/>
        </p:nvSpPr>
        <p:spPr bwMode="auto">
          <a:xfrm>
            <a:off x="1606550" y="2370138"/>
            <a:ext cx="420688" cy="420687"/>
          </a:xfrm>
          <a:custGeom>
            <a:avLst/>
            <a:gdLst>
              <a:gd name="T0" fmla="*/ 2588 w 3368"/>
              <a:gd name="T1" fmla="*/ 2628 h 3370"/>
              <a:gd name="T2" fmla="*/ 2508 w 3368"/>
              <a:gd name="T3" fmla="*/ 2956 h 3370"/>
              <a:gd name="T4" fmla="*/ 2728 w 3368"/>
              <a:gd name="T5" fmla="*/ 3202 h 3370"/>
              <a:gd name="T6" fmla="*/ 3068 w 3368"/>
              <a:gd name="T7" fmla="*/ 3163 h 3370"/>
              <a:gd name="T8" fmla="*/ 3222 w 3368"/>
              <a:gd name="T9" fmla="*/ 2868 h 3370"/>
              <a:gd name="T10" fmla="*/ 3065 w 3368"/>
              <a:gd name="T11" fmla="*/ 2573 h 3370"/>
              <a:gd name="T12" fmla="*/ 417 w 3368"/>
              <a:gd name="T13" fmla="*/ 2520 h 3370"/>
              <a:gd name="T14" fmla="*/ 169 w 3368"/>
              <a:gd name="T15" fmla="*/ 2737 h 3370"/>
              <a:gd name="T16" fmla="*/ 209 w 3368"/>
              <a:gd name="T17" fmla="*/ 3073 h 3370"/>
              <a:gd name="T18" fmla="*/ 508 w 3368"/>
              <a:gd name="T19" fmla="*/ 3226 h 3370"/>
              <a:gd name="T20" fmla="*/ 805 w 3368"/>
              <a:gd name="T21" fmla="*/ 3073 h 3370"/>
              <a:gd name="T22" fmla="*/ 845 w 3368"/>
              <a:gd name="T23" fmla="*/ 2737 h 3370"/>
              <a:gd name="T24" fmla="*/ 595 w 3368"/>
              <a:gd name="T25" fmla="*/ 2520 h 3370"/>
              <a:gd name="T26" fmla="*/ 1407 w 3368"/>
              <a:gd name="T27" fmla="*/ 1111 h 3370"/>
              <a:gd name="T28" fmla="*/ 1094 w 3368"/>
              <a:gd name="T29" fmla="*/ 1454 h 3370"/>
              <a:gd name="T30" fmla="*/ 1094 w 3368"/>
              <a:gd name="T31" fmla="*/ 1935 h 3370"/>
              <a:gd name="T32" fmla="*/ 1407 w 3368"/>
              <a:gd name="T33" fmla="*/ 2278 h 3370"/>
              <a:gd name="T34" fmla="*/ 1886 w 3368"/>
              <a:gd name="T35" fmla="*/ 2321 h 3370"/>
              <a:gd name="T36" fmla="*/ 2256 w 3368"/>
              <a:gd name="T37" fmla="*/ 2041 h 3370"/>
              <a:gd name="T38" fmla="*/ 2344 w 3368"/>
              <a:gd name="T39" fmla="*/ 1571 h 3370"/>
              <a:gd name="T40" fmla="*/ 2097 w 3368"/>
              <a:gd name="T41" fmla="*/ 1174 h 3370"/>
              <a:gd name="T42" fmla="*/ 2860 w 3368"/>
              <a:gd name="T43" fmla="*/ 145 h 3370"/>
              <a:gd name="T44" fmla="*/ 2562 w 3368"/>
              <a:gd name="T45" fmla="*/ 298 h 3370"/>
              <a:gd name="T46" fmla="*/ 2522 w 3368"/>
              <a:gd name="T47" fmla="*/ 634 h 3370"/>
              <a:gd name="T48" fmla="*/ 2770 w 3368"/>
              <a:gd name="T49" fmla="*/ 851 h 3370"/>
              <a:gd name="T50" fmla="*/ 3102 w 3368"/>
              <a:gd name="T51" fmla="*/ 772 h 3370"/>
              <a:gd name="T52" fmla="*/ 3219 w 3368"/>
              <a:gd name="T53" fmla="*/ 458 h 3370"/>
              <a:gd name="T54" fmla="*/ 3028 w 3368"/>
              <a:gd name="T55" fmla="*/ 187 h 3370"/>
              <a:gd name="T56" fmla="*/ 3020 w 3368"/>
              <a:gd name="T57" fmla="*/ 26 h 3370"/>
              <a:gd name="T58" fmla="*/ 3322 w 3368"/>
              <a:gd name="T59" fmla="*/ 294 h 3370"/>
              <a:gd name="T60" fmla="*/ 3321 w 3368"/>
              <a:gd name="T61" fmla="*/ 710 h 3370"/>
              <a:gd name="T62" fmla="*/ 3018 w 3368"/>
              <a:gd name="T63" fmla="*/ 979 h 3370"/>
              <a:gd name="T64" fmla="*/ 2617 w 3368"/>
              <a:gd name="T65" fmla="*/ 944 h 3370"/>
              <a:gd name="T66" fmla="*/ 2486 w 3368"/>
              <a:gd name="T67" fmla="*/ 1550 h 3370"/>
              <a:gd name="T68" fmla="*/ 2396 w 3368"/>
              <a:gd name="T69" fmla="*/ 2087 h 3370"/>
              <a:gd name="T70" fmla="*/ 2808 w 3368"/>
              <a:gd name="T71" fmla="*/ 2369 h 3370"/>
              <a:gd name="T72" fmla="*/ 3201 w 3368"/>
              <a:gd name="T73" fmla="*/ 2495 h 3370"/>
              <a:gd name="T74" fmla="*/ 3368 w 3368"/>
              <a:gd name="T75" fmla="*/ 2868 h 3370"/>
              <a:gd name="T76" fmla="*/ 3199 w 3368"/>
              <a:gd name="T77" fmla="*/ 3242 h 3370"/>
              <a:gd name="T78" fmla="*/ 2805 w 3368"/>
              <a:gd name="T79" fmla="*/ 3367 h 3370"/>
              <a:gd name="T80" fmla="*/ 2451 w 3368"/>
              <a:gd name="T81" fmla="*/ 3165 h 3370"/>
              <a:gd name="T82" fmla="*/ 2364 w 3368"/>
              <a:gd name="T83" fmla="*/ 2766 h 3370"/>
              <a:gd name="T84" fmla="*/ 2123 w 3368"/>
              <a:gd name="T85" fmla="*/ 2373 h 3370"/>
              <a:gd name="T86" fmla="*/ 1638 w 3368"/>
              <a:gd name="T87" fmla="*/ 2489 h 3370"/>
              <a:gd name="T88" fmla="*/ 1183 w 3368"/>
              <a:gd name="T89" fmla="*/ 2299 h 3370"/>
              <a:gd name="T90" fmla="*/ 1011 w 3368"/>
              <a:gd name="T91" fmla="*/ 2923 h 3370"/>
              <a:gd name="T92" fmla="*/ 805 w 3368"/>
              <a:gd name="T93" fmla="*/ 3273 h 3370"/>
              <a:gd name="T94" fmla="*/ 398 w 3368"/>
              <a:gd name="T95" fmla="*/ 3358 h 3370"/>
              <a:gd name="T96" fmla="*/ 69 w 3368"/>
              <a:gd name="T97" fmla="*/ 3123 h 3370"/>
              <a:gd name="T98" fmla="*/ 11 w 3368"/>
              <a:gd name="T99" fmla="*/ 2759 h 3370"/>
              <a:gd name="T100" fmla="*/ 250 w 3368"/>
              <a:gd name="T101" fmla="*/ 2434 h 3370"/>
              <a:gd name="T102" fmla="*/ 671 w 3368"/>
              <a:gd name="T103" fmla="*/ 2392 h 3370"/>
              <a:gd name="T104" fmla="*/ 951 w 3368"/>
              <a:gd name="T105" fmla="*/ 1963 h 3370"/>
              <a:gd name="T106" fmla="*/ 954 w 3368"/>
              <a:gd name="T107" fmla="*/ 1415 h 3370"/>
              <a:gd name="T108" fmla="*/ 1298 w 3368"/>
              <a:gd name="T109" fmla="*/ 1004 h 3370"/>
              <a:gd name="T110" fmla="*/ 1842 w 3368"/>
              <a:gd name="T111" fmla="*/ 908 h 3370"/>
              <a:gd name="T112" fmla="*/ 2438 w 3368"/>
              <a:gd name="T113" fmla="*/ 783 h 3370"/>
              <a:gd name="T114" fmla="*/ 2364 w 3368"/>
              <a:gd name="T115" fmla="*/ 393 h 3370"/>
              <a:gd name="T116" fmla="*/ 2603 w 3368"/>
              <a:gd name="T117" fmla="*/ 6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68" h="3370">
                <a:moveTo>
                  <a:pt x="2860" y="2509"/>
                </a:moveTo>
                <a:lnTo>
                  <a:pt x="2814" y="2512"/>
                </a:lnTo>
                <a:lnTo>
                  <a:pt x="2770" y="2520"/>
                </a:lnTo>
                <a:lnTo>
                  <a:pt x="2728" y="2534"/>
                </a:lnTo>
                <a:lnTo>
                  <a:pt x="2689" y="2551"/>
                </a:lnTo>
                <a:lnTo>
                  <a:pt x="2652" y="2573"/>
                </a:lnTo>
                <a:lnTo>
                  <a:pt x="2618" y="2598"/>
                </a:lnTo>
                <a:lnTo>
                  <a:pt x="2588" y="2628"/>
                </a:lnTo>
                <a:lnTo>
                  <a:pt x="2562" y="2662"/>
                </a:lnTo>
                <a:lnTo>
                  <a:pt x="2540" y="2698"/>
                </a:lnTo>
                <a:lnTo>
                  <a:pt x="2522" y="2737"/>
                </a:lnTo>
                <a:lnTo>
                  <a:pt x="2508" y="2779"/>
                </a:lnTo>
                <a:lnTo>
                  <a:pt x="2501" y="2822"/>
                </a:lnTo>
                <a:lnTo>
                  <a:pt x="2498" y="2868"/>
                </a:lnTo>
                <a:lnTo>
                  <a:pt x="2501" y="2913"/>
                </a:lnTo>
                <a:lnTo>
                  <a:pt x="2508" y="2956"/>
                </a:lnTo>
                <a:lnTo>
                  <a:pt x="2522" y="2998"/>
                </a:lnTo>
                <a:lnTo>
                  <a:pt x="2540" y="3037"/>
                </a:lnTo>
                <a:lnTo>
                  <a:pt x="2562" y="3073"/>
                </a:lnTo>
                <a:lnTo>
                  <a:pt x="2588" y="3106"/>
                </a:lnTo>
                <a:lnTo>
                  <a:pt x="2618" y="3136"/>
                </a:lnTo>
                <a:lnTo>
                  <a:pt x="2652" y="3163"/>
                </a:lnTo>
                <a:lnTo>
                  <a:pt x="2689" y="3184"/>
                </a:lnTo>
                <a:lnTo>
                  <a:pt x="2728" y="3202"/>
                </a:lnTo>
                <a:lnTo>
                  <a:pt x="2770" y="3215"/>
                </a:lnTo>
                <a:lnTo>
                  <a:pt x="2814" y="3223"/>
                </a:lnTo>
                <a:lnTo>
                  <a:pt x="2860" y="3226"/>
                </a:lnTo>
                <a:lnTo>
                  <a:pt x="2906" y="3223"/>
                </a:lnTo>
                <a:lnTo>
                  <a:pt x="2950" y="3215"/>
                </a:lnTo>
                <a:lnTo>
                  <a:pt x="2992" y="3202"/>
                </a:lnTo>
                <a:lnTo>
                  <a:pt x="3031" y="3184"/>
                </a:lnTo>
                <a:lnTo>
                  <a:pt x="3068" y="3163"/>
                </a:lnTo>
                <a:lnTo>
                  <a:pt x="3102" y="3136"/>
                </a:lnTo>
                <a:lnTo>
                  <a:pt x="3132" y="3106"/>
                </a:lnTo>
                <a:lnTo>
                  <a:pt x="3159" y="3073"/>
                </a:lnTo>
                <a:lnTo>
                  <a:pt x="3180" y="3037"/>
                </a:lnTo>
                <a:lnTo>
                  <a:pt x="3199" y="2998"/>
                </a:lnTo>
                <a:lnTo>
                  <a:pt x="3211" y="2956"/>
                </a:lnTo>
                <a:lnTo>
                  <a:pt x="3219" y="2913"/>
                </a:lnTo>
                <a:lnTo>
                  <a:pt x="3222" y="2868"/>
                </a:lnTo>
                <a:lnTo>
                  <a:pt x="3219" y="2822"/>
                </a:lnTo>
                <a:lnTo>
                  <a:pt x="3211" y="2779"/>
                </a:lnTo>
                <a:lnTo>
                  <a:pt x="3198" y="2737"/>
                </a:lnTo>
                <a:lnTo>
                  <a:pt x="3179" y="2698"/>
                </a:lnTo>
                <a:lnTo>
                  <a:pt x="3157" y="2662"/>
                </a:lnTo>
                <a:lnTo>
                  <a:pt x="3130" y="2628"/>
                </a:lnTo>
                <a:lnTo>
                  <a:pt x="3099" y="2598"/>
                </a:lnTo>
                <a:lnTo>
                  <a:pt x="3065" y="2573"/>
                </a:lnTo>
                <a:lnTo>
                  <a:pt x="3028" y="2551"/>
                </a:lnTo>
                <a:lnTo>
                  <a:pt x="2989" y="2534"/>
                </a:lnTo>
                <a:lnTo>
                  <a:pt x="2948" y="2520"/>
                </a:lnTo>
                <a:lnTo>
                  <a:pt x="2904" y="2512"/>
                </a:lnTo>
                <a:lnTo>
                  <a:pt x="2860" y="2509"/>
                </a:lnTo>
                <a:close/>
                <a:moveTo>
                  <a:pt x="508" y="2509"/>
                </a:moveTo>
                <a:lnTo>
                  <a:pt x="461" y="2512"/>
                </a:lnTo>
                <a:lnTo>
                  <a:pt x="417" y="2520"/>
                </a:lnTo>
                <a:lnTo>
                  <a:pt x="375" y="2534"/>
                </a:lnTo>
                <a:lnTo>
                  <a:pt x="336" y="2551"/>
                </a:lnTo>
                <a:lnTo>
                  <a:pt x="299" y="2573"/>
                </a:lnTo>
                <a:lnTo>
                  <a:pt x="266" y="2598"/>
                </a:lnTo>
                <a:lnTo>
                  <a:pt x="236" y="2628"/>
                </a:lnTo>
                <a:lnTo>
                  <a:pt x="209" y="2662"/>
                </a:lnTo>
                <a:lnTo>
                  <a:pt x="187" y="2698"/>
                </a:lnTo>
                <a:lnTo>
                  <a:pt x="169" y="2737"/>
                </a:lnTo>
                <a:lnTo>
                  <a:pt x="156" y="2779"/>
                </a:lnTo>
                <a:lnTo>
                  <a:pt x="148" y="2822"/>
                </a:lnTo>
                <a:lnTo>
                  <a:pt x="146" y="2868"/>
                </a:lnTo>
                <a:lnTo>
                  <a:pt x="148" y="2913"/>
                </a:lnTo>
                <a:lnTo>
                  <a:pt x="156" y="2956"/>
                </a:lnTo>
                <a:lnTo>
                  <a:pt x="169" y="2998"/>
                </a:lnTo>
                <a:lnTo>
                  <a:pt x="187" y="3037"/>
                </a:lnTo>
                <a:lnTo>
                  <a:pt x="209" y="3073"/>
                </a:lnTo>
                <a:lnTo>
                  <a:pt x="236" y="3106"/>
                </a:lnTo>
                <a:lnTo>
                  <a:pt x="266" y="3136"/>
                </a:lnTo>
                <a:lnTo>
                  <a:pt x="299" y="3163"/>
                </a:lnTo>
                <a:lnTo>
                  <a:pt x="336" y="3184"/>
                </a:lnTo>
                <a:lnTo>
                  <a:pt x="375" y="3202"/>
                </a:lnTo>
                <a:lnTo>
                  <a:pt x="417" y="3215"/>
                </a:lnTo>
                <a:lnTo>
                  <a:pt x="461" y="3223"/>
                </a:lnTo>
                <a:lnTo>
                  <a:pt x="508" y="3226"/>
                </a:lnTo>
                <a:lnTo>
                  <a:pt x="553" y="3223"/>
                </a:lnTo>
                <a:lnTo>
                  <a:pt x="598" y="3215"/>
                </a:lnTo>
                <a:lnTo>
                  <a:pt x="639" y="3202"/>
                </a:lnTo>
                <a:lnTo>
                  <a:pt x="679" y="3184"/>
                </a:lnTo>
                <a:lnTo>
                  <a:pt x="716" y="3163"/>
                </a:lnTo>
                <a:lnTo>
                  <a:pt x="749" y="3136"/>
                </a:lnTo>
                <a:lnTo>
                  <a:pt x="779" y="3106"/>
                </a:lnTo>
                <a:lnTo>
                  <a:pt x="805" y="3073"/>
                </a:lnTo>
                <a:lnTo>
                  <a:pt x="828" y="3037"/>
                </a:lnTo>
                <a:lnTo>
                  <a:pt x="845" y="2998"/>
                </a:lnTo>
                <a:lnTo>
                  <a:pt x="858" y="2956"/>
                </a:lnTo>
                <a:lnTo>
                  <a:pt x="867" y="2913"/>
                </a:lnTo>
                <a:lnTo>
                  <a:pt x="870" y="2868"/>
                </a:lnTo>
                <a:lnTo>
                  <a:pt x="867" y="2822"/>
                </a:lnTo>
                <a:lnTo>
                  <a:pt x="858" y="2779"/>
                </a:lnTo>
                <a:lnTo>
                  <a:pt x="845" y="2737"/>
                </a:lnTo>
                <a:lnTo>
                  <a:pt x="827" y="2698"/>
                </a:lnTo>
                <a:lnTo>
                  <a:pt x="803" y="2662"/>
                </a:lnTo>
                <a:lnTo>
                  <a:pt x="776" y="2628"/>
                </a:lnTo>
                <a:lnTo>
                  <a:pt x="747" y="2598"/>
                </a:lnTo>
                <a:lnTo>
                  <a:pt x="713" y="2573"/>
                </a:lnTo>
                <a:lnTo>
                  <a:pt x="676" y="2551"/>
                </a:lnTo>
                <a:lnTo>
                  <a:pt x="637" y="2534"/>
                </a:lnTo>
                <a:lnTo>
                  <a:pt x="595" y="2520"/>
                </a:lnTo>
                <a:lnTo>
                  <a:pt x="552" y="2512"/>
                </a:lnTo>
                <a:lnTo>
                  <a:pt x="508" y="2509"/>
                </a:lnTo>
                <a:close/>
                <a:moveTo>
                  <a:pt x="1702" y="1041"/>
                </a:moveTo>
                <a:lnTo>
                  <a:pt x="1640" y="1043"/>
                </a:lnTo>
                <a:lnTo>
                  <a:pt x="1578" y="1053"/>
                </a:lnTo>
                <a:lnTo>
                  <a:pt x="1519" y="1067"/>
                </a:lnTo>
                <a:lnTo>
                  <a:pt x="1461" y="1086"/>
                </a:lnTo>
                <a:lnTo>
                  <a:pt x="1407" y="1111"/>
                </a:lnTo>
                <a:lnTo>
                  <a:pt x="1356" y="1141"/>
                </a:lnTo>
                <a:lnTo>
                  <a:pt x="1306" y="1174"/>
                </a:lnTo>
                <a:lnTo>
                  <a:pt x="1261" y="1212"/>
                </a:lnTo>
                <a:lnTo>
                  <a:pt x="1219" y="1254"/>
                </a:lnTo>
                <a:lnTo>
                  <a:pt x="1182" y="1299"/>
                </a:lnTo>
                <a:lnTo>
                  <a:pt x="1149" y="1348"/>
                </a:lnTo>
                <a:lnTo>
                  <a:pt x="1119" y="1399"/>
                </a:lnTo>
                <a:lnTo>
                  <a:pt x="1094" y="1454"/>
                </a:lnTo>
                <a:lnTo>
                  <a:pt x="1075" y="1511"/>
                </a:lnTo>
                <a:lnTo>
                  <a:pt x="1060" y="1571"/>
                </a:lnTo>
                <a:lnTo>
                  <a:pt x="1052" y="1631"/>
                </a:lnTo>
                <a:lnTo>
                  <a:pt x="1049" y="1695"/>
                </a:lnTo>
                <a:lnTo>
                  <a:pt x="1052" y="1757"/>
                </a:lnTo>
                <a:lnTo>
                  <a:pt x="1060" y="1819"/>
                </a:lnTo>
                <a:lnTo>
                  <a:pt x="1075" y="1878"/>
                </a:lnTo>
                <a:lnTo>
                  <a:pt x="1094" y="1935"/>
                </a:lnTo>
                <a:lnTo>
                  <a:pt x="1119" y="1990"/>
                </a:lnTo>
                <a:lnTo>
                  <a:pt x="1149" y="2041"/>
                </a:lnTo>
                <a:lnTo>
                  <a:pt x="1182" y="2091"/>
                </a:lnTo>
                <a:lnTo>
                  <a:pt x="1219" y="2136"/>
                </a:lnTo>
                <a:lnTo>
                  <a:pt x="1261" y="2177"/>
                </a:lnTo>
                <a:lnTo>
                  <a:pt x="1306" y="2215"/>
                </a:lnTo>
                <a:lnTo>
                  <a:pt x="1356" y="2249"/>
                </a:lnTo>
                <a:lnTo>
                  <a:pt x="1407" y="2278"/>
                </a:lnTo>
                <a:lnTo>
                  <a:pt x="1461" y="2302"/>
                </a:lnTo>
                <a:lnTo>
                  <a:pt x="1519" y="2323"/>
                </a:lnTo>
                <a:lnTo>
                  <a:pt x="1578" y="2336"/>
                </a:lnTo>
                <a:lnTo>
                  <a:pt x="1640" y="2345"/>
                </a:lnTo>
                <a:lnTo>
                  <a:pt x="1702" y="2348"/>
                </a:lnTo>
                <a:lnTo>
                  <a:pt x="1765" y="2345"/>
                </a:lnTo>
                <a:lnTo>
                  <a:pt x="1826" y="2336"/>
                </a:lnTo>
                <a:lnTo>
                  <a:pt x="1886" y="2321"/>
                </a:lnTo>
                <a:lnTo>
                  <a:pt x="1942" y="2302"/>
                </a:lnTo>
                <a:lnTo>
                  <a:pt x="1998" y="2277"/>
                </a:lnTo>
                <a:lnTo>
                  <a:pt x="2049" y="2249"/>
                </a:lnTo>
                <a:lnTo>
                  <a:pt x="2097" y="2215"/>
                </a:lnTo>
                <a:lnTo>
                  <a:pt x="2143" y="2177"/>
                </a:lnTo>
                <a:lnTo>
                  <a:pt x="2184" y="2135"/>
                </a:lnTo>
                <a:lnTo>
                  <a:pt x="2222" y="2090"/>
                </a:lnTo>
                <a:lnTo>
                  <a:pt x="2256" y="2041"/>
                </a:lnTo>
                <a:lnTo>
                  <a:pt x="2286" y="1989"/>
                </a:lnTo>
                <a:lnTo>
                  <a:pt x="2310" y="1935"/>
                </a:lnTo>
                <a:lnTo>
                  <a:pt x="2330" y="1878"/>
                </a:lnTo>
                <a:lnTo>
                  <a:pt x="2344" y="1819"/>
                </a:lnTo>
                <a:lnTo>
                  <a:pt x="2353" y="1757"/>
                </a:lnTo>
                <a:lnTo>
                  <a:pt x="2356" y="1695"/>
                </a:lnTo>
                <a:lnTo>
                  <a:pt x="2353" y="1631"/>
                </a:lnTo>
                <a:lnTo>
                  <a:pt x="2344" y="1571"/>
                </a:lnTo>
                <a:lnTo>
                  <a:pt x="2330" y="1511"/>
                </a:lnTo>
                <a:lnTo>
                  <a:pt x="2310" y="1454"/>
                </a:lnTo>
                <a:lnTo>
                  <a:pt x="2286" y="1399"/>
                </a:lnTo>
                <a:lnTo>
                  <a:pt x="2256" y="1348"/>
                </a:lnTo>
                <a:lnTo>
                  <a:pt x="2222" y="1299"/>
                </a:lnTo>
                <a:lnTo>
                  <a:pt x="2184" y="1254"/>
                </a:lnTo>
                <a:lnTo>
                  <a:pt x="2143" y="1212"/>
                </a:lnTo>
                <a:lnTo>
                  <a:pt x="2097" y="1174"/>
                </a:lnTo>
                <a:lnTo>
                  <a:pt x="2049" y="1141"/>
                </a:lnTo>
                <a:lnTo>
                  <a:pt x="1998" y="1111"/>
                </a:lnTo>
                <a:lnTo>
                  <a:pt x="1942" y="1086"/>
                </a:lnTo>
                <a:lnTo>
                  <a:pt x="1886" y="1067"/>
                </a:lnTo>
                <a:lnTo>
                  <a:pt x="1826" y="1053"/>
                </a:lnTo>
                <a:lnTo>
                  <a:pt x="1765" y="1043"/>
                </a:lnTo>
                <a:lnTo>
                  <a:pt x="1702" y="1041"/>
                </a:lnTo>
                <a:close/>
                <a:moveTo>
                  <a:pt x="2860" y="145"/>
                </a:moveTo>
                <a:lnTo>
                  <a:pt x="2814" y="148"/>
                </a:lnTo>
                <a:lnTo>
                  <a:pt x="2770" y="156"/>
                </a:lnTo>
                <a:lnTo>
                  <a:pt x="2728" y="169"/>
                </a:lnTo>
                <a:lnTo>
                  <a:pt x="2689" y="187"/>
                </a:lnTo>
                <a:lnTo>
                  <a:pt x="2652" y="208"/>
                </a:lnTo>
                <a:lnTo>
                  <a:pt x="2618" y="235"/>
                </a:lnTo>
                <a:lnTo>
                  <a:pt x="2588" y="265"/>
                </a:lnTo>
                <a:lnTo>
                  <a:pt x="2562" y="298"/>
                </a:lnTo>
                <a:lnTo>
                  <a:pt x="2540" y="334"/>
                </a:lnTo>
                <a:lnTo>
                  <a:pt x="2522" y="373"/>
                </a:lnTo>
                <a:lnTo>
                  <a:pt x="2508" y="415"/>
                </a:lnTo>
                <a:lnTo>
                  <a:pt x="2501" y="458"/>
                </a:lnTo>
                <a:lnTo>
                  <a:pt x="2498" y="504"/>
                </a:lnTo>
                <a:lnTo>
                  <a:pt x="2501" y="549"/>
                </a:lnTo>
                <a:lnTo>
                  <a:pt x="2508" y="592"/>
                </a:lnTo>
                <a:lnTo>
                  <a:pt x="2522" y="634"/>
                </a:lnTo>
                <a:lnTo>
                  <a:pt x="2540" y="673"/>
                </a:lnTo>
                <a:lnTo>
                  <a:pt x="2562" y="709"/>
                </a:lnTo>
                <a:lnTo>
                  <a:pt x="2588" y="743"/>
                </a:lnTo>
                <a:lnTo>
                  <a:pt x="2618" y="772"/>
                </a:lnTo>
                <a:lnTo>
                  <a:pt x="2652" y="798"/>
                </a:lnTo>
                <a:lnTo>
                  <a:pt x="2689" y="820"/>
                </a:lnTo>
                <a:lnTo>
                  <a:pt x="2728" y="837"/>
                </a:lnTo>
                <a:lnTo>
                  <a:pt x="2770" y="851"/>
                </a:lnTo>
                <a:lnTo>
                  <a:pt x="2814" y="859"/>
                </a:lnTo>
                <a:lnTo>
                  <a:pt x="2860" y="862"/>
                </a:lnTo>
                <a:lnTo>
                  <a:pt x="2906" y="859"/>
                </a:lnTo>
                <a:lnTo>
                  <a:pt x="2950" y="851"/>
                </a:lnTo>
                <a:lnTo>
                  <a:pt x="2992" y="837"/>
                </a:lnTo>
                <a:lnTo>
                  <a:pt x="3031" y="820"/>
                </a:lnTo>
                <a:lnTo>
                  <a:pt x="3068" y="798"/>
                </a:lnTo>
                <a:lnTo>
                  <a:pt x="3102" y="772"/>
                </a:lnTo>
                <a:lnTo>
                  <a:pt x="3132" y="743"/>
                </a:lnTo>
                <a:lnTo>
                  <a:pt x="3159" y="709"/>
                </a:lnTo>
                <a:lnTo>
                  <a:pt x="3180" y="673"/>
                </a:lnTo>
                <a:lnTo>
                  <a:pt x="3199" y="634"/>
                </a:lnTo>
                <a:lnTo>
                  <a:pt x="3211" y="592"/>
                </a:lnTo>
                <a:lnTo>
                  <a:pt x="3219" y="549"/>
                </a:lnTo>
                <a:lnTo>
                  <a:pt x="3222" y="504"/>
                </a:lnTo>
                <a:lnTo>
                  <a:pt x="3219" y="458"/>
                </a:lnTo>
                <a:lnTo>
                  <a:pt x="3211" y="415"/>
                </a:lnTo>
                <a:lnTo>
                  <a:pt x="3198" y="373"/>
                </a:lnTo>
                <a:lnTo>
                  <a:pt x="3179" y="334"/>
                </a:lnTo>
                <a:lnTo>
                  <a:pt x="3157" y="298"/>
                </a:lnTo>
                <a:lnTo>
                  <a:pt x="3130" y="265"/>
                </a:lnTo>
                <a:lnTo>
                  <a:pt x="3099" y="235"/>
                </a:lnTo>
                <a:lnTo>
                  <a:pt x="3065" y="208"/>
                </a:lnTo>
                <a:lnTo>
                  <a:pt x="3028" y="187"/>
                </a:lnTo>
                <a:lnTo>
                  <a:pt x="2989" y="169"/>
                </a:lnTo>
                <a:lnTo>
                  <a:pt x="2948" y="156"/>
                </a:lnTo>
                <a:lnTo>
                  <a:pt x="2904" y="148"/>
                </a:lnTo>
                <a:lnTo>
                  <a:pt x="2860" y="145"/>
                </a:lnTo>
                <a:close/>
                <a:moveTo>
                  <a:pt x="2859" y="0"/>
                </a:moveTo>
                <a:lnTo>
                  <a:pt x="2916" y="3"/>
                </a:lnTo>
                <a:lnTo>
                  <a:pt x="2969" y="11"/>
                </a:lnTo>
                <a:lnTo>
                  <a:pt x="3020" y="26"/>
                </a:lnTo>
                <a:lnTo>
                  <a:pt x="3069" y="44"/>
                </a:lnTo>
                <a:lnTo>
                  <a:pt x="3117" y="68"/>
                </a:lnTo>
                <a:lnTo>
                  <a:pt x="3160" y="97"/>
                </a:lnTo>
                <a:lnTo>
                  <a:pt x="3201" y="128"/>
                </a:lnTo>
                <a:lnTo>
                  <a:pt x="3237" y="164"/>
                </a:lnTo>
                <a:lnTo>
                  <a:pt x="3269" y="204"/>
                </a:lnTo>
                <a:lnTo>
                  <a:pt x="3298" y="247"/>
                </a:lnTo>
                <a:lnTo>
                  <a:pt x="3322" y="294"/>
                </a:lnTo>
                <a:lnTo>
                  <a:pt x="3341" y="343"/>
                </a:lnTo>
                <a:lnTo>
                  <a:pt x="3354" y="393"/>
                </a:lnTo>
                <a:lnTo>
                  <a:pt x="3364" y="446"/>
                </a:lnTo>
                <a:lnTo>
                  <a:pt x="3367" y="502"/>
                </a:lnTo>
                <a:lnTo>
                  <a:pt x="3364" y="557"/>
                </a:lnTo>
                <a:lnTo>
                  <a:pt x="3354" y="611"/>
                </a:lnTo>
                <a:lnTo>
                  <a:pt x="3340" y="662"/>
                </a:lnTo>
                <a:lnTo>
                  <a:pt x="3321" y="710"/>
                </a:lnTo>
                <a:lnTo>
                  <a:pt x="3296" y="756"/>
                </a:lnTo>
                <a:lnTo>
                  <a:pt x="3267" y="799"/>
                </a:lnTo>
                <a:lnTo>
                  <a:pt x="3234" y="839"/>
                </a:lnTo>
                <a:lnTo>
                  <a:pt x="3198" y="875"/>
                </a:lnTo>
                <a:lnTo>
                  <a:pt x="3157" y="908"/>
                </a:lnTo>
                <a:lnTo>
                  <a:pt x="3113" y="936"/>
                </a:lnTo>
                <a:lnTo>
                  <a:pt x="3066" y="959"/>
                </a:lnTo>
                <a:lnTo>
                  <a:pt x="3018" y="979"/>
                </a:lnTo>
                <a:lnTo>
                  <a:pt x="2967" y="992"/>
                </a:lnTo>
                <a:lnTo>
                  <a:pt x="2913" y="1000"/>
                </a:lnTo>
                <a:lnTo>
                  <a:pt x="2859" y="1003"/>
                </a:lnTo>
                <a:lnTo>
                  <a:pt x="2807" y="1001"/>
                </a:lnTo>
                <a:lnTo>
                  <a:pt x="2757" y="993"/>
                </a:lnTo>
                <a:lnTo>
                  <a:pt x="2708" y="981"/>
                </a:lnTo>
                <a:lnTo>
                  <a:pt x="2661" y="964"/>
                </a:lnTo>
                <a:lnTo>
                  <a:pt x="2617" y="944"/>
                </a:lnTo>
                <a:lnTo>
                  <a:pt x="2575" y="918"/>
                </a:lnTo>
                <a:lnTo>
                  <a:pt x="2312" y="1180"/>
                </a:lnTo>
                <a:lnTo>
                  <a:pt x="2353" y="1233"/>
                </a:lnTo>
                <a:lnTo>
                  <a:pt x="2389" y="1291"/>
                </a:lnTo>
                <a:lnTo>
                  <a:pt x="2422" y="1352"/>
                </a:lnTo>
                <a:lnTo>
                  <a:pt x="2449" y="1416"/>
                </a:lnTo>
                <a:lnTo>
                  <a:pt x="2470" y="1481"/>
                </a:lnTo>
                <a:lnTo>
                  <a:pt x="2486" y="1550"/>
                </a:lnTo>
                <a:lnTo>
                  <a:pt x="2495" y="1621"/>
                </a:lnTo>
                <a:lnTo>
                  <a:pt x="2498" y="1694"/>
                </a:lnTo>
                <a:lnTo>
                  <a:pt x="2495" y="1764"/>
                </a:lnTo>
                <a:lnTo>
                  <a:pt x="2487" y="1833"/>
                </a:lnTo>
                <a:lnTo>
                  <a:pt x="2471" y="1900"/>
                </a:lnTo>
                <a:lnTo>
                  <a:pt x="2451" y="1966"/>
                </a:lnTo>
                <a:lnTo>
                  <a:pt x="2426" y="2027"/>
                </a:lnTo>
                <a:lnTo>
                  <a:pt x="2396" y="2087"/>
                </a:lnTo>
                <a:lnTo>
                  <a:pt x="2361" y="2143"/>
                </a:lnTo>
                <a:lnTo>
                  <a:pt x="2321" y="2196"/>
                </a:lnTo>
                <a:lnTo>
                  <a:pt x="2577" y="2450"/>
                </a:lnTo>
                <a:lnTo>
                  <a:pt x="2618" y="2425"/>
                </a:lnTo>
                <a:lnTo>
                  <a:pt x="2663" y="2405"/>
                </a:lnTo>
                <a:lnTo>
                  <a:pt x="2709" y="2388"/>
                </a:lnTo>
                <a:lnTo>
                  <a:pt x="2758" y="2376"/>
                </a:lnTo>
                <a:lnTo>
                  <a:pt x="2808" y="2369"/>
                </a:lnTo>
                <a:lnTo>
                  <a:pt x="2860" y="2366"/>
                </a:lnTo>
                <a:lnTo>
                  <a:pt x="2916" y="2369"/>
                </a:lnTo>
                <a:lnTo>
                  <a:pt x="2970" y="2378"/>
                </a:lnTo>
                <a:lnTo>
                  <a:pt x="3021" y="2391"/>
                </a:lnTo>
                <a:lnTo>
                  <a:pt x="3070" y="2411"/>
                </a:lnTo>
                <a:lnTo>
                  <a:pt x="3118" y="2434"/>
                </a:lnTo>
                <a:lnTo>
                  <a:pt x="3161" y="2462"/>
                </a:lnTo>
                <a:lnTo>
                  <a:pt x="3201" y="2495"/>
                </a:lnTo>
                <a:lnTo>
                  <a:pt x="3238" y="2531"/>
                </a:lnTo>
                <a:lnTo>
                  <a:pt x="3270" y="2571"/>
                </a:lnTo>
                <a:lnTo>
                  <a:pt x="3299" y="2614"/>
                </a:lnTo>
                <a:lnTo>
                  <a:pt x="3323" y="2660"/>
                </a:lnTo>
                <a:lnTo>
                  <a:pt x="3342" y="2708"/>
                </a:lnTo>
                <a:lnTo>
                  <a:pt x="3357" y="2759"/>
                </a:lnTo>
                <a:lnTo>
                  <a:pt x="3365" y="2813"/>
                </a:lnTo>
                <a:lnTo>
                  <a:pt x="3368" y="2868"/>
                </a:lnTo>
                <a:lnTo>
                  <a:pt x="3365" y="2923"/>
                </a:lnTo>
                <a:lnTo>
                  <a:pt x="3355" y="2976"/>
                </a:lnTo>
                <a:lnTo>
                  <a:pt x="3341" y="3027"/>
                </a:lnTo>
                <a:lnTo>
                  <a:pt x="3322" y="3076"/>
                </a:lnTo>
                <a:lnTo>
                  <a:pt x="3297" y="3123"/>
                </a:lnTo>
                <a:lnTo>
                  <a:pt x="3268" y="3165"/>
                </a:lnTo>
                <a:lnTo>
                  <a:pt x="3236" y="3205"/>
                </a:lnTo>
                <a:lnTo>
                  <a:pt x="3199" y="3242"/>
                </a:lnTo>
                <a:lnTo>
                  <a:pt x="3158" y="3273"/>
                </a:lnTo>
                <a:lnTo>
                  <a:pt x="3114" y="3301"/>
                </a:lnTo>
                <a:lnTo>
                  <a:pt x="3068" y="3325"/>
                </a:lnTo>
                <a:lnTo>
                  <a:pt x="3019" y="3344"/>
                </a:lnTo>
                <a:lnTo>
                  <a:pt x="2968" y="3358"/>
                </a:lnTo>
                <a:lnTo>
                  <a:pt x="2916" y="3367"/>
                </a:lnTo>
                <a:lnTo>
                  <a:pt x="2861" y="3370"/>
                </a:lnTo>
                <a:lnTo>
                  <a:pt x="2805" y="3367"/>
                </a:lnTo>
                <a:lnTo>
                  <a:pt x="2751" y="3358"/>
                </a:lnTo>
                <a:lnTo>
                  <a:pt x="2699" y="3344"/>
                </a:lnTo>
                <a:lnTo>
                  <a:pt x="2650" y="3325"/>
                </a:lnTo>
                <a:lnTo>
                  <a:pt x="2604" y="3301"/>
                </a:lnTo>
                <a:lnTo>
                  <a:pt x="2561" y="3273"/>
                </a:lnTo>
                <a:lnTo>
                  <a:pt x="2520" y="3242"/>
                </a:lnTo>
                <a:lnTo>
                  <a:pt x="2484" y="3205"/>
                </a:lnTo>
                <a:lnTo>
                  <a:pt x="2451" y="3165"/>
                </a:lnTo>
                <a:lnTo>
                  <a:pt x="2422" y="3123"/>
                </a:lnTo>
                <a:lnTo>
                  <a:pt x="2399" y="3076"/>
                </a:lnTo>
                <a:lnTo>
                  <a:pt x="2379" y="3027"/>
                </a:lnTo>
                <a:lnTo>
                  <a:pt x="2365" y="2976"/>
                </a:lnTo>
                <a:lnTo>
                  <a:pt x="2357" y="2923"/>
                </a:lnTo>
                <a:lnTo>
                  <a:pt x="2354" y="2868"/>
                </a:lnTo>
                <a:lnTo>
                  <a:pt x="2357" y="2816"/>
                </a:lnTo>
                <a:lnTo>
                  <a:pt x="2364" y="2766"/>
                </a:lnTo>
                <a:lnTo>
                  <a:pt x="2376" y="2716"/>
                </a:lnTo>
                <a:lnTo>
                  <a:pt x="2394" y="2670"/>
                </a:lnTo>
                <a:lnTo>
                  <a:pt x="2415" y="2626"/>
                </a:lnTo>
                <a:lnTo>
                  <a:pt x="2441" y="2585"/>
                </a:lnTo>
                <a:lnTo>
                  <a:pt x="2469" y="2546"/>
                </a:lnTo>
                <a:lnTo>
                  <a:pt x="2221" y="2300"/>
                </a:lnTo>
                <a:lnTo>
                  <a:pt x="2173" y="2338"/>
                </a:lnTo>
                <a:lnTo>
                  <a:pt x="2123" y="2373"/>
                </a:lnTo>
                <a:lnTo>
                  <a:pt x="2069" y="2403"/>
                </a:lnTo>
                <a:lnTo>
                  <a:pt x="2013" y="2429"/>
                </a:lnTo>
                <a:lnTo>
                  <a:pt x="1955" y="2451"/>
                </a:lnTo>
                <a:lnTo>
                  <a:pt x="1894" y="2468"/>
                </a:lnTo>
                <a:lnTo>
                  <a:pt x="1833" y="2482"/>
                </a:lnTo>
                <a:lnTo>
                  <a:pt x="1768" y="2489"/>
                </a:lnTo>
                <a:lnTo>
                  <a:pt x="1703" y="2492"/>
                </a:lnTo>
                <a:lnTo>
                  <a:pt x="1638" y="2489"/>
                </a:lnTo>
                <a:lnTo>
                  <a:pt x="1573" y="2482"/>
                </a:lnTo>
                <a:lnTo>
                  <a:pt x="1511" y="2468"/>
                </a:lnTo>
                <a:lnTo>
                  <a:pt x="1450" y="2451"/>
                </a:lnTo>
                <a:lnTo>
                  <a:pt x="1392" y="2429"/>
                </a:lnTo>
                <a:lnTo>
                  <a:pt x="1336" y="2403"/>
                </a:lnTo>
                <a:lnTo>
                  <a:pt x="1282" y="2372"/>
                </a:lnTo>
                <a:lnTo>
                  <a:pt x="1232" y="2338"/>
                </a:lnTo>
                <a:lnTo>
                  <a:pt x="1183" y="2299"/>
                </a:lnTo>
                <a:lnTo>
                  <a:pt x="914" y="2566"/>
                </a:lnTo>
                <a:lnTo>
                  <a:pt x="943" y="2610"/>
                </a:lnTo>
                <a:lnTo>
                  <a:pt x="968" y="2656"/>
                </a:lnTo>
                <a:lnTo>
                  <a:pt x="988" y="2705"/>
                </a:lnTo>
                <a:lnTo>
                  <a:pt x="1003" y="2757"/>
                </a:lnTo>
                <a:lnTo>
                  <a:pt x="1011" y="2812"/>
                </a:lnTo>
                <a:lnTo>
                  <a:pt x="1014" y="2868"/>
                </a:lnTo>
                <a:lnTo>
                  <a:pt x="1011" y="2923"/>
                </a:lnTo>
                <a:lnTo>
                  <a:pt x="1003" y="2976"/>
                </a:lnTo>
                <a:lnTo>
                  <a:pt x="988" y="3027"/>
                </a:lnTo>
                <a:lnTo>
                  <a:pt x="968" y="3076"/>
                </a:lnTo>
                <a:lnTo>
                  <a:pt x="944" y="3123"/>
                </a:lnTo>
                <a:lnTo>
                  <a:pt x="915" y="3165"/>
                </a:lnTo>
                <a:lnTo>
                  <a:pt x="882" y="3205"/>
                </a:lnTo>
                <a:lnTo>
                  <a:pt x="845" y="3242"/>
                </a:lnTo>
                <a:lnTo>
                  <a:pt x="805" y="3273"/>
                </a:lnTo>
                <a:lnTo>
                  <a:pt x="761" y="3301"/>
                </a:lnTo>
                <a:lnTo>
                  <a:pt x="715" y="3325"/>
                </a:lnTo>
                <a:lnTo>
                  <a:pt x="666" y="3344"/>
                </a:lnTo>
                <a:lnTo>
                  <a:pt x="614" y="3358"/>
                </a:lnTo>
                <a:lnTo>
                  <a:pt x="562" y="3367"/>
                </a:lnTo>
                <a:lnTo>
                  <a:pt x="508" y="3370"/>
                </a:lnTo>
                <a:lnTo>
                  <a:pt x="451" y="3367"/>
                </a:lnTo>
                <a:lnTo>
                  <a:pt x="398" y="3358"/>
                </a:lnTo>
                <a:lnTo>
                  <a:pt x="347" y="3344"/>
                </a:lnTo>
                <a:lnTo>
                  <a:pt x="296" y="3325"/>
                </a:lnTo>
                <a:lnTo>
                  <a:pt x="250" y="3301"/>
                </a:lnTo>
                <a:lnTo>
                  <a:pt x="207" y="3273"/>
                </a:lnTo>
                <a:lnTo>
                  <a:pt x="166" y="3242"/>
                </a:lnTo>
                <a:lnTo>
                  <a:pt x="130" y="3205"/>
                </a:lnTo>
                <a:lnTo>
                  <a:pt x="97" y="3165"/>
                </a:lnTo>
                <a:lnTo>
                  <a:pt x="69" y="3123"/>
                </a:lnTo>
                <a:lnTo>
                  <a:pt x="45" y="3076"/>
                </a:lnTo>
                <a:lnTo>
                  <a:pt x="26" y="3027"/>
                </a:lnTo>
                <a:lnTo>
                  <a:pt x="11" y="2976"/>
                </a:lnTo>
                <a:lnTo>
                  <a:pt x="3" y="2923"/>
                </a:lnTo>
                <a:lnTo>
                  <a:pt x="0" y="2868"/>
                </a:lnTo>
                <a:lnTo>
                  <a:pt x="0" y="2868"/>
                </a:lnTo>
                <a:lnTo>
                  <a:pt x="3" y="2813"/>
                </a:lnTo>
                <a:lnTo>
                  <a:pt x="11" y="2759"/>
                </a:lnTo>
                <a:lnTo>
                  <a:pt x="26" y="2708"/>
                </a:lnTo>
                <a:lnTo>
                  <a:pt x="45" y="2660"/>
                </a:lnTo>
                <a:lnTo>
                  <a:pt x="69" y="2614"/>
                </a:lnTo>
                <a:lnTo>
                  <a:pt x="97" y="2571"/>
                </a:lnTo>
                <a:lnTo>
                  <a:pt x="130" y="2531"/>
                </a:lnTo>
                <a:lnTo>
                  <a:pt x="166" y="2495"/>
                </a:lnTo>
                <a:lnTo>
                  <a:pt x="207" y="2462"/>
                </a:lnTo>
                <a:lnTo>
                  <a:pt x="250" y="2434"/>
                </a:lnTo>
                <a:lnTo>
                  <a:pt x="296" y="2411"/>
                </a:lnTo>
                <a:lnTo>
                  <a:pt x="347" y="2391"/>
                </a:lnTo>
                <a:lnTo>
                  <a:pt x="398" y="2378"/>
                </a:lnTo>
                <a:lnTo>
                  <a:pt x="451" y="2369"/>
                </a:lnTo>
                <a:lnTo>
                  <a:pt x="508" y="2366"/>
                </a:lnTo>
                <a:lnTo>
                  <a:pt x="564" y="2369"/>
                </a:lnTo>
                <a:lnTo>
                  <a:pt x="618" y="2378"/>
                </a:lnTo>
                <a:lnTo>
                  <a:pt x="671" y="2392"/>
                </a:lnTo>
                <a:lnTo>
                  <a:pt x="720" y="2412"/>
                </a:lnTo>
                <a:lnTo>
                  <a:pt x="767" y="2436"/>
                </a:lnTo>
                <a:lnTo>
                  <a:pt x="811" y="2465"/>
                </a:lnTo>
                <a:lnTo>
                  <a:pt x="1081" y="2195"/>
                </a:lnTo>
                <a:lnTo>
                  <a:pt x="1042" y="2142"/>
                </a:lnTo>
                <a:lnTo>
                  <a:pt x="1007" y="2086"/>
                </a:lnTo>
                <a:lnTo>
                  <a:pt x="976" y="2026"/>
                </a:lnTo>
                <a:lnTo>
                  <a:pt x="951" y="1963"/>
                </a:lnTo>
                <a:lnTo>
                  <a:pt x="931" y="1899"/>
                </a:lnTo>
                <a:lnTo>
                  <a:pt x="916" y="1832"/>
                </a:lnTo>
                <a:lnTo>
                  <a:pt x="907" y="1763"/>
                </a:lnTo>
                <a:lnTo>
                  <a:pt x="903" y="1693"/>
                </a:lnTo>
                <a:lnTo>
                  <a:pt x="907" y="1621"/>
                </a:lnTo>
                <a:lnTo>
                  <a:pt x="917" y="1550"/>
                </a:lnTo>
                <a:lnTo>
                  <a:pt x="932" y="1481"/>
                </a:lnTo>
                <a:lnTo>
                  <a:pt x="954" y="1415"/>
                </a:lnTo>
                <a:lnTo>
                  <a:pt x="980" y="1351"/>
                </a:lnTo>
                <a:lnTo>
                  <a:pt x="1012" y="1291"/>
                </a:lnTo>
                <a:lnTo>
                  <a:pt x="1049" y="1233"/>
                </a:lnTo>
                <a:lnTo>
                  <a:pt x="1091" y="1179"/>
                </a:lnTo>
                <a:lnTo>
                  <a:pt x="1137" y="1130"/>
                </a:lnTo>
                <a:lnTo>
                  <a:pt x="1188" y="1083"/>
                </a:lnTo>
                <a:lnTo>
                  <a:pt x="1241" y="1041"/>
                </a:lnTo>
                <a:lnTo>
                  <a:pt x="1298" y="1004"/>
                </a:lnTo>
                <a:lnTo>
                  <a:pt x="1359" y="973"/>
                </a:lnTo>
                <a:lnTo>
                  <a:pt x="1422" y="946"/>
                </a:lnTo>
                <a:lnTo>
                  <a:pt x="1489" y="924"/>
                </a:lnTo>
                <a:lnTo>
                  <a:pt x="1558" y="909"/>
                </a:lnTo>
                <a:lnTo>
                  <a:pt x="1629" y="899"/>
                </a:lnTo>
                <a:lnTo>
                  <a:pt x="1701" y="896"/>
                </a:lnTo>
                <a:lnTo>
                  <a:pt x="1772" y="899"/>
                </a:lnTo>
                <a:lnTo>
                  <a:pt x="1842" y="908"/>
                </a:lnTo>
                <a:lnTo>
                  <a:pt x="1910" y="923"/>
                </a:lnTo>
                <a:lnTo>
                  <a:pt x="1975" y="944"/>
                </a:lnTo>
                <a:lnTo>
                  <a:pt x="2038" y="971"/>
                </a:lnTo>
                <a:lnTo>
                  <a:pt x="2098" y="1001"/>
                </a:lnTo>
                <a:lnTo>
                  <a:pt x="2155" y="1037"/>
                </a:lnTo>
                <a:lnTo>
                  <a:pt x="2208" y="1078"/>
                </a:lnTo>
                <a:lnTo>
                  <a:pt x="2467" y="822"/>
                </a:lnTo>
                <a:lnTo>
                  <a:pt x="2438" y="783"/>
                </a:lnTo>
                <a:lnTo>
                  <a:pt x="2413" y="742"/>
                </a:lnTo>
                <a:lnTo>
                  <a:pt x="2391" y="699"/>
                </a:lnTo>
                <a:lnTo>
                  <a:pt x="2375" y="653"/>
                </a:lnTo>
                <a:lnTo>
                  <a:pt x="2363" y="603"/>
                </a:lnTo>
                <a:lnTo>
                  <a:pt x="2355" y="554"/>
                </a:lnTo>
                <a:lnTo>
                  <a:pt x="2353" y="502"/>
                </a:lnTo>
                <a:lnTo>
                  <a:pt x="2356" y="446"/>
                </a:lnTo>
                <a:lnTo>
                  <a:pt x="2364" y="393"/>
                </a:lnTo>
                <a:lnTo>
                  <a:pt x="2378" y="343"/>
                </a:lnTo>
                <a:lnTo>
                  <a:pt x="2397" y="294"/>
                </a:lnTo>
                <a:lnTo>
                  <a:pt x="2421" y="247"/>
                </a:lnTo>
                <a:lnTo>
                  <a:pt x="2450" y="204"/>
                </a:lnTo>
                <a:lnTo>
                  <a:pt x="2482" y="164"/>
                </a:lnTo>
                <a:lnTo>
                  <a:pt x="2519" y="128"/>
                </a:lnTo>
                <a:lnTo>
                  <a:pt x="2559" y="97"/>
                </a:lnTo>
                <a:lnTo>
                  <a:pt x="2603" y="68"/>
                </a:lnTo>
                <a:lnTo>
                  <a:pt x="2649" y="44"/>
                </a:lnTo>
                <a:lnTo>
                  <a:pt x="2698" y="26"/>
                </a:lnTo>
                <a:lnTo>
                  <a:pt x="2749" y="11"/>
                </a:lnTo>
                <a:lnTo>
                  <a:pt x="2804" y="3"/>
                </a:lnTo>
                <a:lnTo>
                  <a:pt x="285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99BA24-ADE2-4D9B-B235-0A62EDAB9B45}"/>
              </a:ext>
            </a:extLst>
          </p:cNvPr>
          <p:cNvGrpSpPr/>
          <p:nvPr/>
        </p:nvGrpSpPr>
        <p:grpSpPr>
          <a:xfrm>
            <a:off x="5398736" y="2405513"/>
            <a:ext cx="558297" cy="332889"/>
            <a:chOff x="7212013" y="3560763"/>
            <a:chExt cx="593725" cy="3540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Freeform 297">
              <a:extLst>
                <a:ext uri="{FF2B5EF4-FFF2-40B4-BE49-F238E27FC236}">
                  <a16:creationId xmlns:a16="http://schemas.microsoft.com/office/drawing/2014/main" id="{5BBEF0FB-34EB-4571-AFF2-72FB62425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2013" y="3560763"/>
              <a:ext cx="593725" cy="354013"/>
            </a:xfrm>
            <a:custGeom>
              <a:avLst/>
              <a:gdLst>
                <a:gd name="T0" fmla="*/ 1488 w 3365"/>
                <a:gd name="T1" fmla="*/ 155 h 2009"/>
                <a:gd name="T2" fmla="*/ 1205 w 3365"/>
                <a:gd name="T3" fmla="*/ 210 h 2009"/>
                <a:gd name="T4" fmla="*/ 936 w 3365"/>
                <a:gd name="T5" fmla="*/ 309 h 2009"/>
                <a:gd name="T6" fmla="*/ 687 w 3365"/>
                <a:gd name="T7" fmla="*/ 450 h 2009"/>
                <a:gd name="T8" fmla="*/ 464 w 3365"/>
                <a:gd name="T9" fmla="*/ 630 h 2009"/>
                <a:gd name="T10" fmla="*/ 270 w 3365"/>
                <a:gd name="T11" fmla="*/ 844 h 2009"/>
                <a:gd name="T12" fmla="*/ 213 w 3365"/>
                <a:gd name="T13" fmla="*/ 1086 h 2009"/>
                <a:gd name="T14" fmla="*/ 396 w 3365"/>
                <a:gd name="T15" fmla="*/ 1312 h 2009"/>
                <a:gd name="T16" fmla="*/ 610 w 3365"/>
                <a:gd name="T17" fmla="*/ 1503 h 2009"/>
                <a:gd name="T18" fmla="*/ 851 w 3365"/>
                <a:gd name="T19" fmla="*/ 1657 h 2009"/>
                <a:gd name="T20" fmla="*/ 1114 w 3365"/>
                <a:gd name="T21" fmla="*/ 1770 h 2009"/>
                <a:gd name="T22" fmla="*/ 1392 w 3365"/>
                <a:gd name="T23" fmla="*/ 1841 h 2009"/>
                <a:gd name="T24" fmla="*/ 1682 w 3365"/>
                <a:gd name="T25" fmla="*/ 1864 h 2009"/>
                <a:gd name="T26" fmla="*/ 1974 w 3365"/>
                <a:gd name="T27" fmla="*/ 1841 h 2009"/>
                <a:gd name="T28" fmla="*/ 2252 w 3365"/>
                <a:gd name="T29" fmla="*/ 1770 h 2009"/>
                <a:gd name="T30" fmla="*/ 2514 w 3365"/>
                <a:gd name="T31" fmla="*/ 1657 h 2009"/>
                <a:gd name="T32" fmla="*/ 2756 w 3365"/>
                <a:gd name="T33" fmla="*/ 1503 h 2009"/>
                <a:gd name="T34" fmla="*/ 2970 w 3365"/>
                <a:gd name="T35" fmla="*/ 1312 h 2009"/>
                <a:gd name="T36" fmla="*/ 3152 w 3365"/>
                <a:gd name="T37" fmla="*/ 1086 h 2009"/>
                <a:gd name="T38" fmla="*/ 3096 w 3365"/>
                <a:gd name="T39" fmla="*/ 844 h 2009"/>
                <a:gd name="T40" fmla="*/ 2902 w 3365"/>
                <a:gd name="T41" fmla="*/ 630 h 2009"/>
                <a:gd name="T42" fmla="*/ 2679 w 3365"/>
                <a:gd name="T43" fmla="*/ 450 h 2009"/>
                <a:gd name="T44" fmla="*/ 2430 w 3365"/>
                <a:gd name="T45" fmla="*/ 309 h 2009"/>
                <a:gd name="T46" fmla="*/ 2160 w 3365"/>
                <a:gd name="T47" fmla="*/ 210 h 2009"/>
                <a:gd name="T48" fmla="*/ 1878 w 3365"/>
                <a:gd name="T49" fmla="*/ 155 h 2009"/>
                <a:gd name="T50" fmla="*/ 1682 w 3365"/>
                <a:gd name="T51" fmla="*/ 0 h 2009"/>
                <a:gd name="T52" fmla="*/ 1987 w 3365"/>
                <a:gd name="T53" fmla="*/ 25 h 2009"/>
                <a:gd name="T54" fmla="*/ 2280 w 3365"/>
                <a:gd name="T55" fmla="*/ 97 h 2009"/>
                <a:gd name="T56" fmla="*/ 2557 w 3365"/>
                <a:gd name="T57" fmla="*/ 213 h 2009"/>
                <a:gd name="T58" fmla="*/ 2812 w 3365"/>
                <a:gd name="T59" fmla="*/ 371 h 2009"/>
                <a:gd name="T60" fmla="*/ 3043 w 3365"/>
                <a:gd name="T61" fmla="*/ 566 h 2009"/>
                <a:gd name="T62" fmla="*/ 3242 w 3365"/>
                <a:gd name="T63" fmla="*/ 797 h 2009"/>
                <a:gd name="T64" fmla="*/ 3362 w 3365"/>
                <a:gd name="T65" fmla="*/ 982 h 2009"/>
                <a:gd name="T66" fmla="*/ 3362 w 3365"/>
                <a:gd name="T67" fmla="*/ 1027 h 2009"/>
                <a:gd name="T68" fmla="*/ 3242 w 3365"/>
                <a:gd name="T69" fmla="*/ 1212 h 2009"/>
                <a:gd name="T70" fmla="*/ 3043 w 3365"/>
                <a:gd name="T71" fmla="*/ 1443 h 2009"/>
                <a:gd name="T72" fmla="*/ 2813 w 3365"/>
                <a:gd name="T73" fmla="*/ 1638 h 2009"/>
                <a:gd name="T74" fmla="*/ 2557 w 3365"/>
                <a:gd name="T75" fmla="*/ 1796 h 2009"/>
                <a:gd name="T76" fmla="*/ 2281 w 3365"/>
                <a:gd name="T77" fmla="*/ 1912 h 2009"/>
                <a:gd name="T78" fmla="*/ 1987 w 3365"/>
                <a:gd name="T79" fmla="*/ 1983 h 2009"/>
                <a:gd name="T80" fmla="*/ 1682 w 3365"/>
                <a:gd name="T81" fmla="*/ 2009 h 2009"/>
                <a:gd name="T82" fmla="*/ 1378 w 3365"/>
                <a:gd name="T83" fmla="*/ 1983 h 2009"/>
                <a:gd name="T84" fmla="*/ 1085 w 3365"/>
                <a:gd name="T85" fmla="*/ 1912 h 2009"/>
                <a:gd name="T86" fmla="*/ 809 w 3365"/>
                <a:gd name="T87" fmla="*/ 1796 h 2009"/>
                <a:gd name="T88" fmla="*/ 553 w 3365"/>
                <a:gd name="T89" fmla="*/ 1638 h 2009"/>
                <a:gd name="T90" fmla="*/ 323 w 3365"/>
                <a:gd name="T91" fmla="*/ 1443 h 2009"/>
                <a:gd name="T92" fmla="*/ 124 w 3365"/>
                <a:gd name="T93" fmla="*/ 1212 h 2009"/>
                <a:gd name="T94" fmla="*/ 4 w 3365"/>
                <a:gd name="T95" fmla="*/ 1027 h 2009"/>
                <a:gd name="T96" fmla="*/ 4 w 3365"/>
                <a:gd name="T97" fmla="*/ 982 h 2009"/>
                <a:gd name="T98" fmla="*/ 124 w 3365"/>
                <a:gd name="T99" fmla="*/ 797 h 2009"/>
                <a:gd name="T100" fmla="*/ 323 w 3365"/>
                <a:gd name="T101" fmla="*/ 566 h 2009"/>
                <a:gd name="T102" fmla="*/ 553 w 3365"/>
                <a:gd name="T103" fmla="*/ 371 h 2009"/>
                <a:gd name="T104" fmla="*/ 809 w 3365"/>
                <a:gd name="T105" fmla="*/ 213 h 2009"/>
                <a:gd name="T106" fmla="*/ 1085 w 3365"/>
                <a:gd name="T107" fmla="*/ 97 h 2009"/>
                <a:gd name="T108" fmla="*/ 1378 w 3365"/>
                <a:gd name="T109" fmla="*/ 25 h 2009"/>
                <a:gd name="T110" fmla="*/ 1682 w 3365"/>
                <a:gd name="T111" fmla="*/ 0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65" h="2009">
                  <a:moveTo>
                    <a:pt x="1682" y="143"/>
                  </a:moveTo>
                  <a:lnTo>
                    <a:pt x="1585" y="146"/>
                  </a:lnTo>
                  <a:lnTo>
                    <a:pt x="1488" y="155"/>
                  </a:lnTo>
                  <a:lnTo>
                    <a:pt x="1392" y="168"/>
                  </a:lnTo>
                  <a:lnTo>
                    <a:pt x="1297" y="186"/>
                  </a:lnTo>
                  <a:lnTo>
                    <a:pt x="1205" y="210"/>
                  </a:lnTo>
                  <a:lnTo>
                    <a:pt x="1114" y="239"/>
                  </a:lnTo>
                  <a:lnTo>
                    <a:pt x="1024" y="271"/>
                  </a:lnTo>
                  <a:lnTo>
                    <a:pt x="936" y="309"/>
                  </a:lnTo>
                  <a:lnTo>
                    <a:pt x="851" y="352"/>
                  </a:lnTo>
                  <a:lnTo>
                    <a:pt x="768" y="399"/>
                  </a:lnTo>
                  <a:lnTo>
                    <a:pt x="687" y="450"/>
                  </a:lnTo>
                  <a:lnTo>
                    <a:pt x="610" y="506"/>
                  </a:lnTo>
                  <a:lnTo>
                    <a:pt x="536" y="565"/>
                  </a:lnTo>
                  <a:lnTo>
                    <a:pt x="464" y="630"/>
                  </a:lnTo>
                  <a:lnTo>
                    <a:pt x="396" y="697"/>
                  </a:lnTo>
                  <a:lnTo>
                    <a:pt x="332" y="769"/>
                  </a:lnTo>
                  <a:lnTo>
                    <a:pt x="270" y="844"/>
                  </a:lnTo>
                  <a:lnTo>
                    <a:pt x="213" y="922"/>
                  </a:lnTo>
                  <a:lnTo>
                    <a:pt x="160" y="1004"/>
                  </a:lnTo>
                  <a:lnTo>
                    <a:pt x="213" y="1086"/>
                  </a:lnTo>
                  <a:lnTo>
                    <a:pt x="270" y="1165"/>
                  </a:lnTo>
                  <a:lnTo>
                    <a:pt x="332" y="1240"/>
                  </a:lnTo>
                  <a:lnTo>
                    <a:pt x="396" y="1312"/>
                  </a:lnTo>
                  <a:lnTo>
                    <a:pt x="464" y="1379"/>
                  </a:lnTo>
                  <a:lnTo>
                    <a:pt x="536" y="1443"/>
                  </a:lnTo>
                  <a:lnTo>
                    <a:pt x="610" y="1503"/>
                  </a:lnTo>
                  <a:lnTo>
                    <a:pt x="687" y="1558"/>
                  </a:lnTo>
                  <a:lnTo>
                    <a:pt x="768" y="1609"/>
                  </a:lnTo>
                  <a:lnTo>
                    <a:pt x="851" y="1657"/>
                  </a:lnTo>
                  <a:lnTo>
                    <a:pt x="936" y="1700"/>
                  </a:lnTo>
                  <a:lnTo>
                    <a:pt x="1024" y="1737"/>
                  </a:lnTo>
                  <a:lnTo>
                    <a:pt x="1114" y="1770"/>
                  </a:lnTo>
                  <a:lnTo>
                    <a:pt x="1205" y="1799"/>
                  </a:lnTo>
                  <a:lnTo>
                    <a:pt x="1297" y="1822"/>
                  </a:lnTo>
                  <a:lnTo>
                    <a:pt x="1392" y="1841"/>
                  </a:lnTo>
                  <a:lnTo>
                    <a:pt x="1488" y="1854"/>
                  </a:lnTo>
                  <a:lnTo>
                    <a:pt x="1585" y="1862"/>
                  </a:lnTo>
                  <a:lnTo>
                    <a:pt x="1682" y="1864"/>
                  </a:lnTo>
                  <a:lnTo>
                    <a:pt x="1781" y="1862"/>
                  </a:lnTo>
                  <a:lnTo>
                    <a:pt x="1878" y="1854"/>
                  </a:lnTo>
                  <a:lnTo>
                    <a:pt x="1974" y="1841"/>
                  </a:lnTo>
                  <a:lnTo>
                    <a:pt x="2068" y="1822"/>
                  </a:lnTo>
                  <a:lnTo>
                    <a:pt x="2160" y="1799"/>
                  </a:lnTo>
                  <a:lnTo>
                    <a:pt x="2252" y="1770"/>
                  </a:lnTo>
                  <a:lnTo>
                    <a:pt x="2342" y="1737"/>
                  </a:lnTo>
                  <a:lnTo>
                    <a:pt x="2430" y="1700"/>
                  </a:lnTo>
                  <a:lnTo>
                    <a:pt x="2514" y="1657"/>
                  </a:lnTo>
                  <a:lnTo>
                    <a:pt x="2598" y="1609"/>
                  </a:lnTo>
                  <a:lnTo>
                    <a:pt x="2679" y="1558"/>
                  </a:lnTo>
                  <a:lnTo>
                    <a:pt x="2756" y="1503"/>
                  </a:lnTo>
                  <a:lnTo>
                    <a:pt x="2831" y="1443"/>
                  </a:lnTo>
                  <a:lnTo>
                    <a:pt x="2902" y="1379"/>
                  </a:lnTo>
                  <a:lnTo>
                    <a:pt x="2970" y="1312"/>
                  </a:lnTo>
                  <a:lnTo>
                    <a:pt x="3035" y="1240"/>
                  </a:lnTo>
                  <a:lnTo>
                    <a:pt x="3096" y="1165"/>
                  </a:lnTo>
                  <a:lnTo>
                    <a:pt x="3152" y="1086"/>
                  </a:lnTo>
                  <a:lnTo>
                    <a:pt x="3205" y="1004"/>
                  </a:lnTo>
                  <a:lnTo>
                    <a:pt x="3152" y="922"/>
                  </a:lnTo>
                  <a:lnTo>
                    <a:pt x="3096" y="844"/>
                  </a:lnTo>
                  <a:lnTo>
                    <a:pt x="3035" y="769"/>
                  </a:lnTo>
                  <a:lnTo>
                    <a:pt x="2970" y="697"/>
                  </a:lnTo>
                  <a:lnTo>
                    <a:pt x="2902" y="630"/>
                  </a:lnTo>
                  <a:lnTo>
                    <a:pt x="2831" y="565"/>
                  </a:lnTo>
                  <a:lnTo>
                    <a:pt x="2756" y="506"/>
                  </a:lnTo>
                  <a:lnTo>
                    <a:pt x="2679" y="450"/>
                  </a:lnTo>
                  <a:lnTo>
                    <a:pt x="2598" y="399"/>
                  </a:lnTo>
                  <a:lnTo>
                    <a:pt x="2514" y="352"/>
                  </a:lnTo>
                  <a:lnTo>
                    <a:pt x="2430" y="309"/>
                  </a:lnTo>
                  <a:lnTo>
                    <a:pt x="2342" y="271"/>
                  </a:lnTo>
                  <a:lnTo>
                    <a:pt x="2252" y="239"/>
                  </a:lnTo>
                  <a:lnTo>
                    <a:pt x="2160" y="210"/>
                  </a:lnTo>
                  <a:lnTo>
                    <a:pt x="2068" y="186"/>
                  </a:lnTo>
                  <a:lnTo>
                    <a:pt x="1974" y="168"/>
                  </a:lnTo>
                  <a:lnTo>
                    <a:pt x="1878" y="155"/>
                  </a:lnTo>
                  <a:lnTo>
                    <a:pt x="1781" y="146"/>
                  </a:lnTo>
                  <a:lnTo>
                    <a:pt x="1682" y="143"/>
                  </a:lnTo>
                  <a:close/>
                  <a:moveTo>
                    <a:pt x="1682" y="0"/>
                  </a:moveTo>
                  <a:lnTo>
                    <a:pt x="1785" y="3"/>
                  </a:lnTo>
                  <a:lnTo>
                    <a:pt x="1887" y="11"/>
                  </a:lnTo>
                  <a:lnTo>
                    <a:pt x="1987" y="25"/>
                  </a:lnTo>
                  <a:lnTo>
                    <a:pt x="2086" y="44"/>
                  </a:lnTo>
                  <a:lnTo>
                    <a:pt x="2184" y="68"/>
                  </a:lnTo>
                  <a:lnTo>
                    <a:pt x="2280" y="97"/>
                  </a:lnTo>
                  <a:lnTo>
                    <a:pt x="2375" y="131"/>
                  </a:lnTo>
                  <a:lnTo>
                    <a:pt x="2466" y="170"/>
                  </a:lnTo>
                  <a:lnTo>
                    <a:pt x="2557" y="213"/>
                  </a:lnTo>
                  <a:lnTo>
                    <a:pt x="2645" y="261"/>
                  </a:lnTo>
                  <a:lnTo>
                    <a:pt x="2730" y="313"/>
                  </a:lnTo>
                  <a:lnTo>
                    <a:pt x="2812" y="371"/>
                  </a:lnTo>
                  <a:lnTo>
                    <a:pt x="2892" y="432"/>
                  </a:lnTo>
                  <a:lnTo>
                    <a:pt x="2969" y="497"/>
                  </a:lnTo>
                  <a:lnTo>
                    <a:pt x="3043" y="566"/>
                  </a:lnTo>
                  <a:lnTo>
                    <a:pt x="3112" y="639"/>
                  </a:lnTo>
                  <a:lnTo>
                    <a:pt x="3178" y="717"/>
                  </a:lnTo>
                  <a:lnTo>
                    <a:pt x="3242" y="797"/>
                  </a:lnTo>
                  <a:lnTo>
                    <a:pt x="3300" y="881"/>
                  </a:lnTo>
                  <a:lnTo>
                    <a:pt x="3355" y="969"/>
                  </a:lnTo>
                  <a:lnTo>
                    <a:pt x="3362" y="982"/>
                  </a:lnTo>
                  <a:lnTo>
                    <a:pt x="3365" y="997"/>
                  </a:lnTo>
                  <a:lnTo>
                    <a:pt x="3365" y="1012"/>
                  </a:lnTo>
                  <a:lnTo>
                    <a:pt x="3362" y="1027"/>
                  </a:lnTo>
                  <a:lnTo>
                    <a:pt x="3355" y="1040"/>
                  </a:lnTo>
                  <a:lnTo>
                    <a:pt x="3301" y="1128"/>
                  </a:lnTo>
                  <a:lnTo>
                    <a:pt x="3242" y="1212"/>
                  </a:lnTo>
                  <a:lnTo>
                    <a:pt x="3179" y="1292"/>
                  </a:lnTo>
                  <a:lnTo>
                    <a:pt x="3112" y="1370"/>
                  </a:lnTo>
                  <a:lnTo>
                    <a:pt x="3043" y="1443"/>
                  </a:lnTo>
                  <a:lnTo>
                    <a:pt x="2969" y="1512"/>
                  </a:lnTo>
                  <a:lnTo>
                    <a:pt x="2893" y="1577"/>
                  </a:lnTo>
                  <a:lnTo>
                    <a:pt x="2813" y="1638"/>
                  </a:lnTo>
                  <a:lnTo>
                    <a:pt x="2731" y="1694"/>
                  </a:lnTo>
                  <a:lnTo>
                    <a:pt x="2645" y="1748"/>
                  </a:lnTo>
                  <a:lnTo>
                    <a:pt x="2557" y="1796"/>
                  </a:lnTo>
                  <a:lnTo>
                    <a:pt x="2466" y="1839"/>
                  </a:lnTo>
                  <a:lnTo>
                    <a:pt x="2375" y="1878"/>
                  </a:lnTo>
                  <a:lnTo>
                    <a:pt x="2281" y="1912"/>
                  </a:lnTo>
                  <a:lnTo>
                    <a:pt x="2184" y="1941"/>
                  </a:lnTo>
                  <a:lnTo>
                    <a:pt x="2086" y="1965"/>
                  </a:lnTo>
                  <a:lnTo>
                    <a:pt x="1987" y="1983"/>
                  </a:lnTo>
                  <a:lnTo>
                    <a:pt x="1887" y="1998"/>
                  </a:lnTo>
                  <a:lnTo>
                    <a:pt x="1785" y="2006"/>
                  </a:lnTo>
                  <a:lnTo>
                    <a:pt x="1682" y="2009"/>
                  </a:lnTo>
                  <a:lnTo>
                    <a:pt x="1580" y="2006"/>
                  </a:lnTo>
                  <a:lnTo>
                    <a:pt x="1479" y="1998"/>
                  </a:lnTo>
                  <a:lnTo>
                    <a:pt x="1378" y="1983"/>
                  </a:lnTo>
                  <a:lnTo>
                    <a:pt x="1279" y="1965"/>
                  </a:lnTo>
                  <a:lnTo>
                    <a:pt x="1181" y="1941"/>
                  </a:lnTo>
                  <a:lnTo>
                    <a:pt x="1085" y="1912"/>
                  </a:lnTo>
                  <a:lnTo>
                    <a:pt x="991" y="1878"/>
                  </a:lnTo>
                  <a:lnTo>
                    <a:pt x="899" y="1839"/>
                  </a:lnTo>
                  <a:lnTo>
                    <a:pt x="809" y="1796"/>
                  </a:lnTo>
                  <a:lnTo>
                    <a:pt x="721" y="1748"/>
                  </a:lnTo>
                  <a:lnTo>
                    <a:pt x="635" y="1694"/>
                  </a:lnTo>
                  <a:lnTo>
                    <a:pt x="553" y="1638"/>
                  </a:lnTo>
                  <a:lnTo>
                    <a:pt x="473" y="1577"/>
                  </a:lnTo>
                  <a:lnTo>
                    <a:pt x="397" y="1512"/>
                  </a:lnTo>
                  <a:lnTo>
                    <a:pt x="323" y="1443"/>
                  </a:lnTo>
                  <a:lnTo>
                    <a:pt x="253" y="1370"/>
                  </a:lnTo>
                  <a:lnTo>
                    <a:pt x="187" y="1292"/>
                  </a:lnTo>
                  <a:lnTo>
                    <a:pt x="124" y="1212"/>
                  </a:lnTo>
                  <a:lnTo>
                    <a:pt x="65" y="1128"/>
                  </a:lnTo>
                  <a:lnTo>
                    <a:pt x="11" y="1040"/>
                  </a:lnTo>
                  <a:lnTo>
                    <a:pt x="4" y="1027"/>
                  </a:lnTo>
                  <a:lnTo>
                    <a:pt x="0" y="1012"/>
                  </a:lnTo>
                  <a:lnTo>
                    <a:pt x="0" y="997"/>
                  </a:lnTo>
                  <a:lnTo>
                    <a:pt x="4" y="982"/>
                  </a:lnTo>
                  <a:lnTo>
                    <a:pt x="11" y="969"/>
                  </a:lnTo>
                  <a:lnTo>
                    <a:pt x="65" y="881"/>
                  </a:lnTo>
                  <a:lnTo>
                    <a:pt x="124" y="797"/>
                  </a:lnTo>
                  <a:lnTo>
                    <a:pt x="187" y="717"/>
                  </a:lnTo>
                  <a:lnTo>
                    <a:pt x="253" y="639"/>
                  </a:lnTo>
                  <a:lnTo>
                    <a:pt x="323" y="566"/>
                  </a:lnTo>
                  <a:lnTo>
                    <a:pt x="397" y="497"/>
                  </a:lnTo>
                  <a:lnTo>
                    <a:pt x="473" y="432"/>
                  </a:lnTo>
                  <a:lnTo>
                    <a:pt x="553" y="371"/>
                  </a:lnTo>
                  <a:lnTo>
                    <a:pt x="635" y="313"/>
                  </a:lnTo>
                  <a:lnTo>
                    <a:pt x="721" y="261"/>
                  </a:lnTo>
                  <a:lnTo>
                    <a:pt x="809" y="213"/>
                  </a:lnTo>
                  <a:lnTo>
                    <a:pt x="899" y="170"/>
                  </a:lnTo>
                  <a:lnTo>
                    <a:pt x="991" y="131"/>
                  </a:lnTo>
                  <a:lnTo>
                    <a:pt x="1085" y="97"/>
                  </a:lnTo>
                  <a:lnTo>
                    <a:pt x="1181" y="68"/>
                  </a:lnTo>
                  <a:lnTo>
                    <a:pt x="1279" y="44"/>
                  </a:lnTo>
                  <a:lnTo>
                    <a:pt x="1378" y="25"/>
                  </a:lnTo>
                  <a:lnTo>
                    <a:pt x="1479" y="11"/>
                  </a:lnTo>
                  <a:lnTo>
                    <a:pt x="1580" y="3"/>
                  </a:lnTo>
                  <a:lnTo>
                    <a:pt x="16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0" name="Freeform 298">
              <a:extLst>
                <a:ext uri="{FF2B5EF4-FFF2-40B4-BE49-F238E27FC236}">
                  <a16:creationId xmlns:a16="http://schemas.microsoft.com/office/drawing/2014/main" id="{71D25382-454C-4540-93C9-7F1795311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4576" y="3624263"/>
              <a:ext cx="227013" cy="227013"/>
            </a:xfrm>
            <a:custGeom>
              <a:avLst/>
              <a:gdLst>
                <a:gd name="T0" fmla="*/ 536 w 1287"/>
                <a:gd name="T1" fmla="*/ 155 h 1290"/>
                <a:gd name="T2" fmla="*/ 390 w 1287"/>
                <a:gd name="T3" fmla="*/ 211 h 1290"/>
                <a:gd name="T4" fmla="*/ 272 w 1287"/>
                <a:gd name="T5" fmla="*/ 309 h 1290"/>
                <a:gd name="T6" fmla="*/ 188 w 1287"/>
                <a:gd name="T7" fmla="*/ 438 h 1290"/>
                <a:gd name="T8" fmla="*/ 146 w 1287"/>
                <a:gd name="T9" fmla="*/ 590 h 1290"/>
                <a:gd name="T10" fmla="*/ 155 w 1287"/>
                <a:gd name="T11" fmla="*/ 754 h 1290"/>
                <a:gd name="T12" fmla="*/ 212 w 1287"/>
                <a:gd name="T13" fmla="*/ 899 h 1290"/>
                <a:gd name="T14" fmla="*/ 307 w 1287"/>
                <a:gd name="T15" fmla="*/ 1019 h 1290"/>
                <a:gd name="T16" fmla="*/ 436 w 1287"/>
                <a:gd name="T17" fmla="*/ 1103 h 1290"/>
                <a:gd name="T18" fmla="*/ 589 w 1287"/>
                <a:gd name="T19" fmla="*/ 1144 h 1290"/>
                <a:gd name="T20" fmla="*/ 752 w 1287"/>
                <a:gd name="T21" fmla="*/ 1136 h 1290"/>
                <a:gd name="T22" fmla="*/ 897 w 1287"/>
                <a:gd name="T23" fmla="*/ 1080 h 1290"/>
                <a:gd name="T24" fmla="*/ 1016 w 1287"/>
                <a:gd name="T25" fmla="*/ 982 h 1290"/>
                <a:gd name="T26" fmla="*/ 1100 w 1287"/>
                <a:gd name="T27" fmla="*/ 853 h 1290"/>
                <a:gd name="T28" fmla="*/ 1141 w 1287"/>
                <a:gd name="T29" fmla="*/ 701 h 1290"/>
                <a:gd name="T30" fmla="*/ 1133 w 1287"/>
                <a:gd name="T31" fmla="*/ 537 h 1290"/>
                <a:gd name="T32" fmla="*/ 1076 w 1287"/>
                <a:gd name="T33" fmla="*/ 391 h 1290"/>
                <a:gd name="T34" fmla="*/ 980 w 1287"/>
                <a:gd name="T35" fmla="*/ 272 h 1290"/>
                <a:gd name="T36" fmla="*/ 851 w 1287"/>
                <a:gd name="T37" fmla="*/ 188 h 1290"/>
                <a:gd name="T38" fmla="*/ 699 w 1287"/>
                <a:gd name="T39" fmla="*/ 147 h 1290"/>
                <a:gd name="T40" fmla="*/ 706 w 1287"/>
                <a:gd name="T41" fmla="*/ 2 h 1290"/>
                <a:gd name="T42" fmla="*/ 882 w 1287"/>
                <a:gd name="T43" fmla="*/ 44 h 1290"/>
                <a:gd name="T44" fmla="*/ 1034 w 1287"/>
                <a:gd name="T45" fmla="*/ 130 h 1290"/>
                <a:gd name="T46" fmla="*/ 1156 w 1287"/>
                <a:gd name="T47" fmla="*/ 254 h 1290"/>
                <a:gd name="T48" fmla="*/ 1242 w 1287"/>
                <a:gd name="T49" fmla="*/ 407 h 1290"/>
                <a:gd name="T50" fmla="*/ 1284 w 1287"/>
                <a:gd name="T51" fmla="*/ 583 h 1290"/>
                <a:gd name="T52" fmla="*/ 1275 w 1287"/>
                <a:gd name="T53" fmla="*/ 768 h 1290"/>
                <a:gd name="T54" fmla="*/ 1218 w 1287"/>
                <a:gd name="T55" fmla="*/ 937 h 1290"/>
                <a:gd name="T56" fmla="*/ 1119 w 1287"/>
                <a:gd name="T57" fmla="*/ 1082 h 1290"/>
                <a:gd name="T58" fmla="*/ 986 w 1287"/>
                <a:gd name="T59" fmla="*/ 1193 h 1290"/>
                <a:gd name="T60" fmla="*/ 826 w 1287"/>
                <a:gd name="T61" fmla="*/ 1265 h 1290"/>
                <a:gd name="T62" fmla="*/ 643 w 1287"/>
                <a:gd name="T63" fmla="*/ 1290 h 1290"/>
                <a:gd name="T64" fmla="*/ 462 w 1287"/>
                <a:gd name="T65" fmla="*/ 1265 h 1290"/>
                <a:gd name="T66" fmla="*/ 301 w 1287"/>
                <a:gd name="T67" fmla="*/ 1193 h 1290"/>
                <a:gd name="T68" fmla="*/ 169 w 1287"/>
                <a:gd name="T69" fmla="*/ 1082 h 1290"/>
                <a:gd name="T70" fmla="*/ 70 w 1287"/>
                <a:gd name="T71" fmla="*/ 937 h 1290"/>
                <a:gd name="T72" fmla="*/ 13 w 1287"/>
                <a:gd name="T73" fmla="*/ 768 h 1290"/>
                <a:gd name="T74" fmla="*/ 3 w 1287"/>
                <a:gd name="T75" fmla="*/ 583 h 1290"/>
                <a:gd name="T76" fmla="*/ 45 w 1287"/>
                <a:gd name="T77" fmla="*/ 407 h 1290"/>
                <a:gd name="T78" fmla="*/ 131 w 1287"/>
                <a:gd name="T79" fmla="*/ 254 h 1290"/>
                <a:gd name="T80" fmla="*/ 254 w 1287"/>
                <a:gd name="T81" fmla="*/ 130 h 1290"/>
                <a:gd name="T82" fmla="*/ 406 w 1287"/>
                <a:gd name="T83" fmla="*/ 44 h 1290"/>
                <a:gd name="T84" fmla="*/ 582 w 1287"/>
                <a:gd name="T85" fmla="*/ 2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7" h="1290">
                  <a:moveTo>
                    <a:pt x="643" y="144"/>
                  </a:moveTo>
                  <a:lnTo>
                    <a:pt x="589" y="147"/>
                  </a:lnTo>
                  <a:lnTo>
                    <a:pt x="536" y="155"/>
                  </a:lnTo>
                  <a:lnTo>
                    <a:pt x="485" y="168"/>
                  </a:lnTo>
                  <a:lnTo>
                    <a:pt x="436" y="188"/>
                  </a:lnTo>
                  <a:lnTo>
                    <a:pt x="390" y="211"/>
                  </a:lnTo>
                  <a:lnTo>
                    <a:pt x="347" y="240"/>
                  </a:lnTo>
                  <a:lnTo>
                    <a:pt x="308" y="272"/>
                  </a:lnTo>
                  <a:lnTo>
                    <a:pt x="272" y="309"/>
                  </a:lnTo>
                  <a:lnTo>
                    <a:pt x="240" y="348"/>
                  </a:lnTo>
                  <a:lnTo>
                    <a:pt x="212" y="391"/>
                  </a:lnTo>
                  <a:lnTo>
                    <a:pt x="188" y="438"/>
                  </a:lnTo>
                  <a:lnTo>
                    <a:pt x="169" y="486"/>
                  </a:lnTo>
                  <a:lnTo>
                    <a:pt x="155" y="537"/>
                  </a:lnTo>
                  <a:lnTo>
                    <a:pt x="146" y="590"/>
                  </a:lnTo>
                  <a:lnTo>
                    <a:pt x="144" y="645"/>
                  </a:lnTo>
                  <a:lnTo>
                    <a:pt x="146" y="701"/>
                  </a:lnTo>
                  <a:lnTo>
                    <a:pt x="155" y="754"/>
                  </a:lnTo>
                  <a:lnTo>
                    <a:pt x="169" y="805"/>
                  </a:lnTo>
                  <a:lnTo>
                    <a:pt x="188" y="853"/>
                  </a:lnTo>
                  <a:lnTo>
                    <a:pt x="212" y="899"/>
                  </a:lnTo>
                  <a:lnTo>
                    <a:pt x="239" y="942"/>
                  </a:lnTo>
                  <a:lnTo>
                    <a:pt x="272" y="982"/>
                  </a:lnTo>
                  <a:lnTo>
                    <a:pt x="307" y="1019"/>
                  </a:lnTo>
                  <a:lnTo>
                    <a:pt x="347" y="1051"/>
                  </a:lnTo>
                  <a:lnTo>
                    <a:pt x="390" y="1080"/>
                  </a:lnTo>
                  <a:lnTo>
                    <a:pt x="436" y="1103"/>
                  </a:lnTo>
                  <a:lnTo>
                    <a:pt x="485" y="1121"/>
                  </a:lnTo>
                  <a:lnTo>
                    <a:pt x="536" y="1136"/>
                  </a:lnTo>
                  <a:lnTo>
                    <a:pt x="589" y="1144"/>
                  </a:lnTo>
                  <a:lnTo>
                    <a:pt x="643" y="1147"/>
                  </a:lnTo>
                  <a:lnTo>
                    <a:pt x="699" y="1144"/>
                  </a:lnTo>
                  <a:lnTo>
                    <a:pt x="752" y="1136"/>
                  </a:lnTo>
                  <a:lnTo>
                    <a:pt x="803" y="1121"/>
                  </a:lnTo>
                  <a:lnTo>
                    <a:pt x="851" y="1103"/>
                  </a:lnTo>
                  <a:lnTo>
                    <a:pt x="897" y="1080"/>
                  </a:lnTo>
                  <a:lnTo>
                    <a:pt x="941" y="1051"/>
                  </a:lnTo>
                  <a:lnTo>
                    <a:pt x="980" y="1019"/>
                  </a:lnTo>
                  <a:lnTo>
                    <a:pt x="1016" y="982"/>
                  </a:lnTo>
                  <a:lnTo>
                    <a:pt x="1048" y="942"/>
                  </a:lnTo>
                  <a:lnTo>
                    <a:pt x="1076" y="899"/>
                  </a:lnTo>
                  <a:lnTo>
                    <a:pt x="1100" y="853"/>
                  </a:lnTo>
                  <a:lnTo>
                    <a:pt x="1118" y="805"/>
                  </a:lnTo>
                  <a:lnTo>
                    <a:pt x="1133" y="754"/>
                  </a:lnTo>
                  <a:lnTo>
                    <a:pt x="1141" y="701"/>
                  </a:lnTo>
                  <a:lnTo>
                    <a:pt x="1144" y="645"/>
                  </a:lnTo>
                  <a:lnTo>
                    <a:pt x="1141" y="590"/>
                  </a:lnTo>
                  <a:lnTo>
                    <a:pt x="1133" y="537"/>
                  </a:lnTo>
                  <a:lnTo>
                    <a:pt x="1118" y="486"/>
                  </a:lnTo>
                  <a:lnTo>
                    <a:pt x="1100" y="438"/>
                  </a:lnTo>
                  <a:lnTo>
                    <a:pt x="1076" y="391"/>
                  </a:lnTo>
                  <a:lnTo>
                    <a:pt x="1048" y="348"/>
                  </a:lnTo>
                  <a:lnTo>
                    <a:pt x="1015" y="309"/>
                  </a:lnTo>
                  <a:lnTo>
                    <a:pt x="980" y="272"/>
                  </a:lnTo>
                  <a:lnTo>
                    <a:pt x="940" y="240"/>
                  </a:lnTo>
                  <a:lnTo>
                    <a:pt x="897" y="211"/>
                  </a:lnTo>
                  <a:lnTo>
                    <a:pt x="851" y="188"/>
                  </a:lnTo>
                  <a:lnTo>
                    <a:pt x="803" y="168"/>
                  </a:lnTo>
                  <a:lnTo>
                    <a:pt x="752" y="155"/>
                  </a:lnTo>
                  <a:lnTo>
                    <a:pt x="699" y="147"/>
                  </a:lnTo>
                  <a:lnTo>
                    <a:pt x="643" y="144"/>
                  </a:lnTo>
                  <a:close/>
                  <a:moveTo>
                    <a:pt x="643" y="0"/>
                  </a:moveTo>
                  <a:lnTo>
                    <a:pt x="706" y="2"/>
                  </a:lnTo>
                  <a:lnTo>
                    <a:pt x="766" y="12"/>
                  </a:lnTo>
                  <a:lnTo>
                    <a:pt x="826" y="26"/>
                  </a:lnTo>
                  <a:lnTo>
                    <a:pt x="882" y="44"/>
                  </a:lnTo>
                  <a:lnTo>
                    <a:pt x="935" y="69"/>
                  </a:lnTo>
                  <a:lnTo>
                    <a:pt x="986" y="98"/>
                  </a:lnTo>
                  <a:lnTo>
                    <a:pt x="1034" y="130"/>
                  </a:lnTo>
                  <a:lnTo>
                    <a:pt x="1079" y="168"/>
                  </a:lnTo>
                  <a:lnTo>
                    <a:pt x="1119" y="209"/>
                  </a:lnTo>
                  <a:lnTo>
                    <a:pt x="1156" y="254"/>
                  </a:lnTo>
                  <a:lnTo>
                    <a:pt x="1190" y="302"/>
                  </a:lnTo>
                  <a:lnTo>
                    <a:pt x="1218" y="353"/>
                  </a:lnTo>
                  <a:lnTo>
                    <a:pt x="1242" y="407"/>
                  </a:lnTo>
                  <a:lnTo>
                    <a:pt x="1261" y="463"/>
                  </a:lnTo>
                  <a:lnTo>
                    <a:pt x="1275" y="523"/>
                  </a:lnTo>
                  <a:lnTo>
                    <a:pt x="1284" y="583"/>
                  </a:lnTo>
                  <a:lnTo>
                    <a:pt x="1287" y="645"/>
                  </a:lnTo>
                  <a:lnTo>
                    <a:pt x="1284" y="708"/>
                  </a:lnTo>
                  <a:lnTo>
                    <a:pt x="1275" y="768"/>
                  </a:lnTo>
                  <a:lnTo>
                    <a:pt x="1261" y="828"/>
                  </a:lnTo>
                  <a:lnTo>
                    <a:pt x="1242" y="884"/>
                  </a:lnTo>
                  <a:lnTo>
                    <a:pt x="1218" y="937"/>
                  </a:lnTo>
                  <a:lnTo>
                    <a:pt x="1190" y="988"/>
                  </a:lnTo>
                  <a:lnTo>
                    <a:pt x="1156" y="1037"/>
                  </a:lnTo>
                  <a:lnTo>
                    <a:pt x="1119" y="1082"/>
                  </a:lnTo>
                  <a:lnTo>
                    <a:pt x="1079" y="1123"/>
                  </a:lnTo>
                  <a:lnTo>
                    <a:pt x="1034" y="1159"/>
                  </a:lnTo>
                  <a:lnTo>
                    <a:pt x="986" y="1193"/>
                  </a:lnTo>
                  <a:lnTo>
                    <a:pt x="935" y="1222"/>
                  </a:lnTo>
                  <a:lnTo>
                    <a:pt x="882" y="1246"/>
                  </a:lnTo>
                  <a:lnTo>
                    <a:pt x="826" y="1265"/>
                  </a:lnTo>
                  <a:lnTo>
                    <a:pt x="766" y="1279"/>
                  </a:lnTo>
                  <a:lnTo>
                    <a:pt x="706" y="1287"/>
                  </a:lnTo>
                  <a:lnTo>
                    <a:pt x="643" y="1290"/>
                  </a:lnTo>
                  <a:lnTo>
                    <a:pt x="582" y="1287"/>
                  </a:lnTo>
                  <a:lnTo>
                    <a:pt x="521" y="1279"/>
                  </a:lnTo>
                  <a:lnTo>
                    <a:pt x="462" y="1265"/>
                  </a:lnTo>
                  <a:lnTo>
                    <a:pt x="406" y="1246"/>
                  </a:lnTo>
                  <a:lnTo>
                    <a:pt x="352" y="1222"/>
                  </a:lnTo>
                  <a:lnTo>
                    <a:pt x="301" y="1193"/>
                  </a:lnTo>
                  <a:lnTo>
                    <a:pt x="254" y="1159"/>
                  </a:lnTo>
                  <a:lnTo>
                    <a:pt x="209" y="1123"/>
                  </a:lnTo>
                  <a:lnTo>
                    <a:pt x="169" y="1082"/>
                  </a:lnTo>
                  <a:lnTo>
                    <a:pt x="131" y="1037"/>
                  </a:lnTo>
                  <a:lnTo>
                    <a:pt x="98" y="988"/>
                  </a:lnTo>
                  <a:lnTo>
                    <a:pt x="70" y="937"/>
                  </a:lnTo>
                  <a:lnTo>
                    <a:pt x="45" y="884"/>
                  </a:lnTo>
                  <a:lnTo>
                    <a:pt x="26" y="828"/>
                  </a:lnTo>
                  <a:lnTo>
                    <a:pt x="13" y="768"/>
                  </a:lnTo>
                  <a:lnTo>
                    <a:pt x="3" y="708"/>
                  </a:lnTo>
                  <a:lnTo>
                    <a:pt x="0" y="645"/>
                  </a:lnTo>
                  <a:lnTo>
                    <a:pt x="3" y="583"/>
                  </a:lnTo>
                  <a:lnTo>
                    <a:pt x="13" y="523"/>
                  </a:lnTo>
                  <a:lnTo>
                    <a:pt x="26" y="463"/>
                  </a:lnTo>
                  <a:lnTo>
                    <a:pt x="45" y="407"/>
                  </a:lnTo>
                  <a:lnTo>
                    <a:pt x="70" y="353"/>
                  </a:lnTo>
                  <a:lnTo>
                    <a:pt x="98" y="302"/>
                  </a:lnTo>
                  <a:lnTo>
                    <a:pt x="131" y="254"/>
                  </a:lnTo>
                  <a:lnTo>
                    <a:pt x="169" y="209"/>
                  </a:lnTo>
                  <a:lnTo>
                    <a:pt x="209" y="168"/>
                  </a:lnTo>
                  <a:lnTo>
                    <a:pt x="254" y="130"/>
                  </a:lnTo>
                  <a:lnTo>
                    <a:pt x="301" y="98"/>
                  </a:lnTo>
                  <a:lnTo>
                    <a:pt x="352" y="69"/>
                  </a:lnTo>
                  <a:lnTo>
                    <a:pt x="406" y="44"/>
                  </a:lnTo>
                  <a:lnTo>
                    <a:pt x="462" y="26"/>
                  </a:lnTo>
                  <a:lnTo>
                    <a:pt x="521" y="12"/>
                  </a:lnTo>
                  <a:lnTo>
                    <a:pt x="582" y="2"/>
                  </a:lnTo>
                  <a:lnTo>
                    <a:pt x="6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1" name="Freeform 299">
              <a:extLst>
                <a:ext uri="{FF2B5EF4-FFF2-40B4-BE49-F238E27FC236}">
                  <a16:creationId xmlns:a16="http://schemas.microsoft.com/office/drawing/2014/main" id="{9329F856-4D99-431D-85EC-EE70C2CBD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076" y="3687763"/>
              <a:ext cx="101600" cy="100013"/>
            </a:xfrm>
            <a:custGeom>
              <a:avLst/>
              <a:gdLst>
                <a:gd name="T0" fmla="*/ 285 w 572"/>
                <a:gd name="T1" fmla="*/ 0 h 573"/>
                <a:gd name="T2" fmla="*/ 328 w 572"/>
                <a:gd name="T3" fmla="*/ 3 h 573"/>
                <a:gd name="T4" fmla="*/ 369 w 572"/>
                <a:gd name="T5" fmla="*/ 12 h 573"/>
                <a:gd name="T6" fmla="*/ 406 w 572"/>
                <a:gd name="T7" fmla="*/ 26 h 573"/>
                <a:gd name="T8" fmla="*/ 441 w 572"/>
                <a:gd name="T9" fmla="*/ 46 h 573"/>
                <a:gd name="T10" fmla="*/ 473 w 572"/>
                <a:gd name="T11" fmla="*/ 70 h 573"/>
                <a:gd name="T12" fmla="*/ 501 w 572"/>
                <a:gd name="T13" fmla="*/ 98 h 573"/>
                <a:gd name="T14" fmla="*/ 526 w 572"/>
                <a:gd name="T15" fmla="*/ 131 h 573"/>
                <a:gd name="T16" fmla="*/ 545 w 572"/>
                <a:gd name="T17" fmla="*/ 166 h 573"/>
                <a:gd name="T18" fmla="*/ 559 w 572"/>
                <a:gd name="T19" fmla="*/ 203 h 573"/>
                <a:gd name="T20" fmla="*/ 569 w 572"/>
                <a:gd name="T21" fmla="*/ 244 h 573"/>
                <a:gd name="T22" fmla="*/ 572 w 572"/>
                <a:gd name="T23" fmla="*/ 286 h 573"/>
                <a:gd name="T24" fmla="*/ 569 w 572"/>
                <a:gd name="T25" fmla="*/ 328 h 573"/>
                <a:gd name="T26" fmla="*/ 559 w 572"/>
                <a:gd name="T27" fmla="*/ 369 h 573"/>
                <a:gd name="T28" fmla="*/ 545 w 572"/>
                <a:gd name="T29" fmla="*/ 407 h 573"/>
                <a:gd name="T30" fmla="*/ 526 w 572"/>
                <a:gd name="T31" fmla="*/ 442 h 573"/>
                <a:gd name="T32" fmla="*/ 501 w 572"/>
                <a:gd name="T33" fmla="*/ 475 h 573"/>
                <a:gd name="T34" fmla="*/ 473 w 572"/>
                <a:gd name="T35" fmla="*/ 502 h 573"/>
                <a:gd name="T36" fmla="*/ 441 w 572"/>
                <a:gd name="T37" fmla="*/ 527 h 573"/>
                <a:gd name="T38" fmla="*/ 406 w 572"/>
                <a:gd name="T39" fmla="*/ 546 h 573"/>
                <a:gd name="T40" fmla="*/ 369 w 572"/>
                <a:gd name="T41" fmla="*/ 561 h 573"/>
                <a:gd name="T42" fmla="*/ 328 w 572"/>
                <a:gd name="T43" fmla="*/ 570 h 573"/>
                <a:gd name="T44" fmla="*/ 285 w 572"/>
                <a:gd name="T45" fmla="*/ 573 h 573"/>
                <a:gd name="T46" fmla="*/ 244 w 572"/>
                <a:gd name="T47" fmla="*/ 570 h 573"/>
                <a:gd name="T48" fmla="*/ 203 w 572"/>
                <a:gd name="T49" fmla="*/ 561 h 573"/>
                <a:gd name="T50" fmla="*/ 166 w 572"/>
                <a:gd name="T51" fmla="*/ 546 h 573"/>
                <a:gd name="T52" fmla="*/ 131 w 572"/>
                <a:gd name="T53" fmla="*/ 527 h 573"/>
                <a:gd name="T54" fmla="*/ 98 w 572"/>
                <a:gd name="T55" fmla="*/ 502 h 573"/>
                <a:gd name="T56" fmla="*/ 71 w 572"/>
                <a:gd name="T57" fmla="*/ 475 h 573"/>
                <a:gd name="T58" fmla="*/ 46 w 572"/>
                <a:gd name="T59" fmla="*/ 442 h 573"/>
                <a:gd name="T60" fmla="*/ 27 w 572"/>
                <a:gd name="T61" fmla="*/ 407 h 573"/>
                <a:gd name="T62" fmla="*/ 13 w 572"/>
                <a:gd name="T63" fmla="*/ 369 h 573"/>
                <a:gd name="T64" fmla="*/ 3 w 572"/>
                <a:gd name="T65" fmla="*/ 328 h 573"/>
                <a:gd name="T66" fmla="*/ 0 w 572"/>
                <a:gd name="T67" fmla="*/ 286 h 573"/>
                <a:gd name="T68" fmla="*/ 143 w 572"/>
                <a:gd name="T69" fmla="*/ 286 h 573"/>
                <a:gd name="T70" fmla="*/ 146 w 572"/>
                <a:gd name="T71" fmla="*/ 315 h 573"/>
                <a:gd name="T72" fmla="*/ 154 w 572"/>
                <a:gd name="T73" fmla="*/ 342 h 573"/>
                <a:gd name="T74" fmla="*/ 168 w 572"/>
                <a:gd name="T75" fmla="*/ 366 h 573"/>
                <a:gd name="T76" fmla="*/ 185 w 572"/>
                <a:gd name="T77" fmla="*/ 388 h 573"/>
                <a:gd name="T78" fmla="*/ 206 w 572"/>
                <a:gd name="T79" fmla="*/ 405 h 573"/>
                <a:gd name="T80" fmla="*/ 231 w 572"/>
                <a:gd name="T81" fmla="*/ 418 h 573"/>
                <a:gd name="T82" fmla="*/ 257 w 572"/>
                <a:gd name="T83" fmla="*/ 427 h 573"/>
                <a:gd name="T84" fmla="*/ 285 w 572"/>
                <a:gd name="T85" fmla="*/ 430 h 573"/>
                <a:gd name="T86" fmla="*/ 315 w 572"/>
                <a:gd name="T87" fmla="*/ 427 h 573"/>
                <a:gd name="T88" fmla="*/ 341 w 572"/>
                <a:gd name="T89" fmla="*/ 418 h 573"/>
                <a:gd name="T90" fmla="*/ 366 w 572"/>
                <a:gd name="T91" fmla="*/ 405 h 573"/>
                <a:gd name="T92" fmla="*/ 387 w 572"/>
                <a:gd name="T93" fmla="*/ 388 h 573"/>
                <a:gd name="T94" fmla="*/ 404 w 572"/>
                <a:gd name="T95" fmla="*/ 366 h 573"/>
                <a:gd name="T96" fmla="*/ 418 w 572"/>
                <a:gd name="T97" fmla="*/ 342 h 573"/>
                <a:gd name="T98" fmla="*/ 426 w 572"/>
                <a:gd name="T99" fmla="*/ 315 h 573"/>
                <a:gd name="T100" fmla="*/ 429 w 572"/>
                <a:gd name="T101" fmla="*/ 286 h 573"/>
                <a:gd name="T102" fmla="*/ 426 w 572"/>
                <a:gd name="T103" fmla="*/ 258 h 573"/>
                <a:gd name="T104" fmla="*/ 418 w 572"/>
                <a:gd name="T105" fmla="*/ 231 h 573"/>
                <a:gd name="T106" fmla="*/ 404 w 572"/>
                <a:gd name="T107" fmla="*/ 207 h 573"/>
                <a:gd name="T108" fmla="*/ 387 w 572"/>
                <a:gd name="T109" fmla="*/ 185 h 573"/>
                <a:gd name="T110" fmla="*/ 366 w 572"/>
                <a:gd name="T111" fmla="*/ 168 h 573"/>
                <a:gd name="T112" fmla="*/ 341 w 572"/>
                <a:gd name="T113" fmla="*/ 154 h 573"/>
                <a:gd name="T114" fmla="*/ 315 w 572"/>
                <a:gd name="T115" fmla="*/ 146 h 573"/>
                <a:gd name="T116" fmla="*/ 285 w 572"/>
                <a:gd name="T117" fmla="*/ 143 h 573"/>
                <a:gd name="T118" fmla="*/ 285 w 572"/>
                <a:gd name="T11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2" h="573">
                  <a:moveTo>
                    <a:pt x="285" y="0"/>
                  </a:moveTo>
                  <a:lnTo>
                    <a:pt x="328" y="3"/>
                  </a:lnTo>
                  <a:lnTo>
                    <a:pt x="369" y="12"/>
                  </a:lnTo>
                  <a:lnTo>
                    <a:pt x="406" y="26"/>
                  </a:lnTo>
                  <a:lnTo>
                    <a:pt x="441" y="46"/>
                  </a:lnTo>
                  <a:lnTo>
                    <a:pt x="473" y="70"/>
                  </a:lnTo>
                  <a:lnTo>
                    <a:pt x="501" y="98"/>
                  </a:lnTo>
                  <a:lnTo>
                    <a:pt x="526" y="131"/>
                  </a:lnTo>
                  <a:lnTo>
                    <a:pt x="545" y="166"/>
                  </a:lnTo>
                  <a:lnTo>
                    <a:pt x="559" y="203"/>
                  </a:lnTo>
                  <a:lnTo>
                    <a:pt x="569" y="244"/>
                  </a:lnTo>
                  <a:lnTo>
                    <a:pt x="572" y="286"/>
                  </a:lnTo>
                  <a:lnTo>
                    <a:pt x="569" y="328"/>
                  </a:lnTo>
                  <a:lnTo>
                    <a:pt x="559" y="369"/>
                  </a:lnTo>
                  <a:lnTo>
                    <a:pt x="545" y="407"/>
                  </a:lnTo>
                  <a:lnTo>
                    <a:pt x="526" y="442"/>
                  </a:lnTo>
                  <a:lnTo>
                    <a:pt x="501" y="475"/>
                  </a:lnTo>
                  <a:lnTo>
                    <a:pt x="473" y="502"/>
                  </a:lnTo>
                  <a:lnTo>
                    <a:pt x="441" y="527"/>
                  </a:lnTo>
                  <a:lnTo>
                    <a:pt x="406" y="546"/>
                  </a:lnTo>
                  <a:lnTo>
                    <a:pt x="369" y="561"/>
                  </a:lnTo>
                  <a:lnTo>
                    <a:pt x="328" y="570"/>
                  </a:lnTo>
                  <a:lnTo>
                    <a:pt x="285" y="573"/>
                  </a:lnTo>
                  <a:lnTo>
                    <a:pt x="244" y="570"/>
                  </a:lnTo>
                  <a:lnTo>
                    <a:pt x="203" y="561"/>
                  </a:lnTo>
                  <a:lnTo>
                    <a:pt x="166" y="546"/>
                  </a:lnTo>
                  <a:lnTo>
                    <a:pt x="131" y="527"/>
                  </a:lnTo>
                  <a:lnTo>
                    <a:pt x="98" y="502"/>
                  </a:lnTo>
                  <a:lnTo>
                    <a:pt x="71" y="475"/>
                  </a:lnTo>
                  <a:lnTo>
                    <a:pt x="46" y="442"/>
                  </a:lnTo>
                  <a:lnTo>
                    <a:pt x="27" y="407"/>
                  </a:lnTo>
                  <a:lnTo>
                    <a:pt x="13" y="369"/>
                  </a:lnTo>
                  <a:lnTo>
                    <a:pt x="3" y="328"/>
                  </a:lnTo>
                  <a:lnTo>
                    <a:pt x="0" y="286"/>
                  </a:lnTo>
                  <a:lnTo>
                    <a:pt x="143" y="286"/>
                  </a:lnTo>
                  <a:lnTo>
                    <a:pt x="146" y="315"/>
                  </a:lnTo>
                  <a:lnTo>
                    <a:pt x="154" y="342"/>
                  </a:lnTo>
                  <a:lnTo>
                    <a:pt x="168" y="366"/>
                  </a:lnTo>
                  <a:lnTo>
                    <a:pt x="185" y="388"/>
                  </a:lnTo>
                  <a:lnTo>
                    <a:pt x="206" y="405"/>
                  </a:lnTo>
                  <a:lnTo>
                    <a:pt x="231" y="418"/>
                  </a:lnTo>
                  <a:lnTo>
                    <a:pt x="257" y="427"/>
                  </a:lnTo>
                  <a:lnTo>
                    <a:pt x="285" y="430"/>
                  </a:lnTo>
                  <a:lnTo>
                    <a:pt x="315" y="427"/>
                  </a:lnTo>
                  <a:lnTo>
                    <a:pt x="341" y="418"/>
                  </a:lnTo>
                  <a:lnTo>
                    <a:pt x="366" y="405"/>
                  </a:lnTo>
                  <a:lnTo>
                    <a:pt x="387" y="388"/>
                  </a:lnTo>
                  <a:lnTo>
                    <a:pt x="404" y="366"/>
                  </a:lnTo>
                  <a:lnTo>
                    <a:pt x="418" y="342"/>
                  </a:lnTo>
                  <a:lnTo>
                    <a:pt x="426" y="315"/>
                  </a:lnTo>
                  <a:lnTo>
                    <a:pt x="429" y="286"/>
                  </a:lnTo>
                  <a:lnTo>
                    <a:pt x="426" y="258"/>
                  </a:lnTo>
                  <a:lnTo>
                    <a:pt x="418" y="231"/>
                  </a:lnTo>
                  <a:lnTo>
                    <a:pt x="404" y="207"/>
                  </a:lnTo>
                  <a:lnTo>
                    <a:pt x="387" y="185"/>
                  </a:lnTo>
                  <a:lnTo>
                    <a:pt x="366" y="168"/>
                  </a:lnTo>
                  <a:lnTo>
                    <a:pt x="341" y="154"/>
                  </a:lnTo>
                  <a:lnTo>
                    <a:pt x="315" y="146"/>
                  </a:lnTo>
                  <a:lnTo>
                    <a:pt x="285" y="143"/>
                  </a:lnTo>
                  <a:lnTo>
                    <a:pt x="2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52" name="Freeform 447">
            <a:extLst>
              <a:ext uri="{FF2B5EF4-FFF2-40B4-BE49-F238E27FC236}">
                <a16:creationId xmlns:a16="http://schemas.microsoft.com/office/drawing/2014/main" id="{F7429D8F-0C51-4799-8FBF-AA0B9BC1FC74}"/>
              </a:ext>
            </a:extLst>
          </p:cNvPr>
          <p:cNvSpPr>
            <a:spLocks noEditPoints="1"/>
          </p:cNvSpPr>
          <p:nvPr/>
        </p:nvSpPr>
        <p:spPr bwMode="auto">
          <a:xfrm>
            <a:off x="3508375" y="5260975"/>
            <a:ext cx="506413" cy="504825"/>
          </a:xfrm>
          <a:custGeom>
            <a:avLst/>
            <a:gdLst>
              <a:gd name="T0" fmla="*/ 1761 w 3376"/>
              <a:gd name="T1" fmla="*/ 1402 h 3366"/>
              <a:gd name="T2" fmla="*/ 1372 w 3376"/>
              <a:gd name="T3" fmla="*/ 1612 h 3366"/>
              <a:gd name="T4" fmla="*/ 1134 w 3376"/>
              <a:gd name="T5" fmla="*/ 1931 h 3366"/>
              <a:gd name="T6" fmla="*/ 1097 w 3376"/>
              <a:gd name="T7" fmla="*/ 2315 h 3366"/>
              <a:gd name="T8" fmla="*/ 1274 w 3376"/>
              <a:gd name="T9" fmla="*/ 2662 h 3366"/>
              <a:gd name="T10" fmla="*/ 1618 w 3376"/>
              <a:gd name="T11" fmla="*/ 2913 h 3366"/>
              <a:gd name="T12" fmla="*/ 2078 w 3376"/>
              <a:gd name="T13" fmla="*/ 3026 h 3366"/>
              <a:gd name="T14" fmla="*/ 2491 w 3376"/>
              <a:gd name="T15" fmla="*/ 2985 h 3366"/>
              <a:gd name="T16" fmla="*/ 2910 w 3376"/>
              <a:gd name="T17" fmla="*/ 2790 h 3366"/>
              <a:gd name="T18" fmla="*/ 3012 w 3376"/>
              <a:gd name="T19" fmla="*/ 2701 h 3366"/>
              <a:gd name="T20" fmla="*/ 3151 w 3376"/>
              <a:gd name="T21" fmla="*/ 2514 h 3366"/>
              <a:gd name="T22" fmla="*/ 3238 w 3376"/>
              <a:gd name="T23" fmla="*/ 2239 h 3366"/>
              <a:gd name="T24" fmla="*/ 3163 w 3376"/>
              <a:gd name="T25" fmla="*/ 1872 h 3366"/>
              <a:gd name="T26" fmla="*/ 2896 w 3376"/>
              <a:gd name="T27" fmla="*/ 1568 h 3366"/>
              <a:gd name="T28" fmla="*/ 2488 w 3376"/>
              <a:gd name="T29" fmla="*/ 1381 h 3366"/>
              <a:gd name="T30" fmla="*/ 1137 w 3376"/>
              <a:gd name="T31" fmla="*/ 149 h 3366"/>
              <a:gd name="T32" fmla="*/ 678 w 3376"/>
              <a:gd name="T33" fmla="*/ 263 h 3366"/>
              <a:gd name="T34" fmla="*/ 333 w 3376"/>
              <a:gd name="T35" fmla="*/ 513 h 3366"/>
              <a:gd name="T36" fmla="*/ 157 w 3376"/>
              <a:gd name="T37" fmla="*/ 860 h 3366"/>
              <a:gd name="T38" fmla="*/ 176 w 3376"/>
              <a:gd name="T39" fmla="*/ 1193 h 3366"/>
              <a:gd name="T40" fmla="*/ 300 w 3376"/>
              <a:gd name="T41" fmla="*/ 1425 h 3366"/>
              <a:gd name="T42" fmla="*/ 434 w 3376"/>
              <a:gd name="T43" fmla="*/ 1564 h 3366"/>
              <a:gd name="T44" fmla="*/ 352 w 3376"/>
              <a:gd name="T45" fmla="*/ 1910 h 3366"/>
              <a:gd name="T46" fmla="*/ 817 w 3376"/>
              <a:gd name="T47" fmla="*/ 1765 h 3366"/>
              <a:gd name="T48" fmla="*/ 960 w 3376"/>
              <a:gd name="T49" fmla="*/ 1801 h 3366"/>
              <a:gd name="T50" fmla="*/ 1141 w 3376"/>
              <a:gd name="T51" fmla="*/ 1630 h 3366"/>
              <a:gd name="T52" fmla="*/ 1499 w 3376"/>
              <a:gd name="T53" fmla="*/ 1348 h 3366"/>
              <a:gd name="T54" fmla="*/ 1978 w 3376"/>
              <a:gd name="T55" fmla="*/ 1204 h 3366"/>
              <a:gd name="T56" fmla="*/ 2304 w 3376"/>
              <a:gd name="T57" fmla="*/ 1093 h 3366"/>
              <a:gd name="T58" fmla="*/ 2252 w 3376"/>
              <a:gd name="T59" fmla="*/ 720 h 3366"/>
              <a:gd name="T60" fmla="*/ 1985 w 3376"/>
              <a:gd name="T61" fmla="*/ 394 h 3366"/>
              <a:gd name="T62" fmla="*/ 1563 w 3376"/>
              <a:gd name="T63" fmla="*/ 190 h 3366"/>
              <a:gd name="T64" fmla="*/ 1313 w 3376"/>
              <a:gd name="T65" fmla="*/ 2 h 3366"/>
              <a:gd name="T66" fmla="*/ 1813 w 3376"/>
              <a:gd name="T67" fmla="*/ 123 h 3366"/>
              <a:gd name="T68" fmla="*/ 2197 w 3376"/>
              <a:gd name="T69" fmla="*/ 393 h 3366"/>
              <a:gd name="T70" fmla="*/ 2413 w 3376"/>
              <a:gd name="T71" fmla="*/ 768 h 3366"/>
              <a:gd name="T72" fmla="*/ 2422 w 3376"/>
              <a:gd name="T73" fmla="*/ 1158 h 3366"/>
              <a:gd name="T74" fmla="*/ 2811 w 3376"/>
              <a:gd name="T75" fmla="*/ 1349 h 3366"/>
              <a:gd name="T76" fmla="*/ 3176 w 3376"/>
              <a:gd name="T77" fmla="*/ 1639 h 3366"/>
              <a:gd name="T78" fmla="*/ 3363 w 3376"/>
              <a:gd name="T79" fmla="*/ 2032 h 3366"/>
              <a:gd name="T80" fmla="*/ 3334 w 3376"/>
              <a:gd name="T81" fmla="*/ 2434 h 3366"/>
              <a:gd name="T82" fmla="*/ 3120 w 3376"/>
              <a:gd name="T83" fmla="*/ 2781 h 3366"/>
              <a:gd name="T84" fmla="*/ 2341 w 3376"/>
              <a:gd name="T85" fmla="*/ 3151 h 3366"/>
              <a:gd name="T86" fmla="*/ 1802 w 3376"/>
              <a:gd name="T87" fmla="*/ 3119 h 3366"/>
              <a:gd name="T88" fmla="*/ 1353 w 3376"/>
              <a:gd name="T89" fmla="*/ 2919 h 3366"/>
              <a:gd name="T90" fmla="*/ 1047 w 3376"/>
              <a:gd name="T91" fmla="*/ 2592 h 3366"/>
              <a:gd name="T92" fmla="*/ 933 w 3376"/>
              <a:gd name="T93" fmla="*/ 2177 h 3366"/>
              <a:gd name="T94" fmla="*/ 828 w 3376"/>
              <a:gd name="T95" fmla="*/ 1916 h 3366"/>
              <a:gd name="T96" fmla="*/ 154 w 3376"/>
              <a:gd name="T97" fmla="*/ 1462 h 3366"/>
              <a:gd name="T98" fmla="*/ 3 w 3376"/>
              <a:gd name="T99" fmla="*/ 1057 h 3366"/>
              <a:gd name="T100" fmla="*/ 80 w 3376"/>
              <a:gd name="T101" fmla="*/ 634 h 3366"/>
              <a:gd name="T102" fmla="*/ 358 w 3376"/>
              <a:gd name="T103" fmla="*/ 288 h 3366"/>
              <a:gd name="T104" fmla="*/ 786 w 3376"/>
              <a:gd name="T105" fmla="*/ 64 h 3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76" h="3366">
                <a:moveTo>
                  <a:pt x="2162" y="1342"/>
                </a:moveTo>
                <a:lnTo>
                  <a:pt x="2078" y="1344"/>
                </a:lnTo>
                <a:lnTo>
                  <a:pt x="1995" y="1351"/>
                </a:lnTo>
                <a:lnTo>
                  <a:pt x="1915" y="1363"/>
                </a:lnTo>
                <a:lnTo>
                  <a:pt x="1837" y="1381"/>
                </a:lnTo>
                <a:lnTo>
                  <a:pt x="1761" y="1402"/>
                </a:lnTo>
                <a:lnTo>
                  <a:pt x="1687" y="1428"/>
                </a:lnTo>
                <a:lnTo>
                  <a:pt x="1618" y="1457"/>
                </a:lnTo>
                <a:lnTo>
                  <a:pt x="1551" y="1490"/>
                </a:lnTo>
                <a:lnTo>
                  <a:pt x="1488" y="1528"/>
                </a:lnTo>
                <a:lnTo>
                  <a:pt x="1429" y="1568"/>
                </a:lnTo>
                <a:lnTo>
                  <a:pt x="1372" y="1612"/>
                </a:lnTo>
                <a:lnTo>
                  <a:pt x="1321" y="1658"/>
                </a:lnTo>
                <a:lnTo>
                  <a:pt x="1274" y="1708"/>
                </a:lnTo>
                <a:lnTo>
                  <a:pt x="1232" y="1760"/>
                </a:lnTo>
                <a:lnTo>
                  <a:pt x="1194" y="1815"/>
                </a:lnTo>
                <a:lnTo>
                  <a:pt x="1162" y="1872"/>
                </a:lnTo>
                <a:lnTo>
                  <a:pt x="1134" y="1931"/>
                </a:lnTo>
                <a:lnTo>
                  <a:pt x="1113" y="1992"/>
                </a:lnTo>
                <a:lnTo>
                  <a:pt x="1097" y="2055"/>
                </a:lnTo>
                <a:lnTo>
                  <a:pt x="1088" y="2119"/>
                </a:lnTo>
                <a:lnTo>
                  <a:pt x="1085" y="2186"/>
                </a:lnTo>
                <a:lnTo>
                  <a:pt x="1088" y="2251"/>
                </a:lnTo>
                <a:lnTo>
                  <a:pt x="1097" y="2315"/>
                </a:lnTo>
                <a:lnTo>
                  <a:pt x="1113" y="2378"/>
                </a:lnTo>
                <a:lnTo>
                  <a:pt x="1134" y="2439"/>
                </a:lnTo>
                <a:lnTo>
                  <a:pt x="1162" y="2499"/>
                </a:lnTo>
                <a:lnTo>
                  <a:pt x="1194" y="2556"/>
                </a:lnTo>
                <a:lnTo>
                  <a:pt x="1232" y="2610"/>
                </a:lnTo>
                <a:lnTo>
                  <a:pt x="1274" y="2662"/>
                </a:lnTo>
                <a:lnTo>
                  <a:pt x="1321" y="2712"/>
                </a:lnTo>
                <a:lnTo>
                  <a:pt x="1372" y="2759"/>
                </a:lnTo>
                <a:lnTo>
                  <a:pt x="1429" y="2802"/>
                </a:lnTo>
                <a:lnTo>
                  <a:pt x="1488" y="2843"/>
                </a:lnTo>
                <a:lnTo>
                  <a:pt x="1551" y="2880"/>
                </a:lnTo>
                <a:lnTo>
                  <a:pt x="1618" y="2913"/>
                </a:lnTo>
                <a:lnTo>
                  <a:pt x="1687" y="2942"/>
                </a:lnTo>
                <a:lnTo>
                  <a:pt x="1761" y="2968"/>
                </a:lnTo>
                <a:lnTo>
                  <a:pt x="1837" y="2989"/>
                </a:lnTo>
                <a:lnTo>
                  <a:pt x="1915" y="3007"/>
                </a:lnTo>
                <a:lnTo>
                  <a:pt x="1995" y="3019"/>
                </a:lnTo>
                <a:lnTo>
                  <a:pt x="2078" y="3026"/>
                </a:lnTo>
                <a:lnTo>
                  <a:pt x="2162" y="3028"/>
                </a:lnTo>
                <a:lnTo>
                  <a:pt x="2227" y="3027"/>
                </a:lnTo>
                <a:lnTo>
                  <a:pt x="2293" y="3022"/>
                </a:lnTo>
                <a:lnTo>
                  <a:pt x="2360" y="3013"/>
                </a:lnTo>
                <a:lnTo>
                  <a:pt x="2426" y="3001"/>
                </a:lnTo>
                <a:lnTo>
                  <a:pt x="2491" y="2985"/>
                </a:lnTo>
                <a:lnTo>
                  <a:pt x="2554" y="2967"/>
                </a:lnTo>
                <a:lnTo>
                  <a:pt x="2614" y="2944"/>
                </a:lnTo>
                <a:lnTo>
                  <a:pt x="3031" y="3106"/>
                </a:lnTo>
                <a:lnTo>
                  <a:pt x="2902" y="2796"/>
                </a:lnTo>
                <a:lnTo>
                  <a:pt x="2904" y="2795"/>
                </a:lnTo>
                <a:lnTo>
                  <a:pt x="2910" y="2790"/>
                </a:lnTo>
                <a:lnTo>
                  <a:pt x="2921" y="2783"/>
                </a:lnTo>
                <a:lnTo>
                  <a:pt x="2934" y="2773"/>
                </a:lnTo>
                <a:lnTo>
                  <a:pt x="2950" y="2758"/>
                </a:lnTo>
                <a:lnTo>
                  <a:pt x="2969" y="2742"/>
                </a:lnTo>
                <a:lnTo>
                  <a:pt x="2989" y="2724"/>
                </a:lnTo>
                <a:lnTo>
                  <a:pt x="3012" y="2701"/>
                </a:lnTo>
                <a:lnTo>
                  <a:pt x="3035" y="2677"/>
                </a:lnTo>
                <a:lnTo>
                  <a:pt x="3058" y="2649"/>
                </a:lnTo>
                <a:lnTo>
                  <a:pt x="3083" y="2619"/>
                </a:lnTo>
                <a:lnTo>
                  <a:pt x="3106" y="2587"/>
                </a:lnTo>
                <a:lnTo>
                  <a:pt x="3130" y="2552"/>
                </a:lnTo>
                <a:lnTo>
                  <a:pt x="3151" y="2514"/>
                </a:lnTo>
                <a:lnTo>
                  <a:pt x="3173" y="2474"/>
                </a:lnTo>
                <a:lnTo>
                  <a:pt x="3191" y="2431"/>
                </a:lnTo>
                <a:lnTo>
                  <a:pt x="3208" y="2386"/>
                </a:lnTo>
                <a:lnTo>
                  <a:pt x="3221" y="2339"/>
                </a:lnTo>
                <a:lnTo>
                  <a:pt x="3230" y="2290"/>
                </a:lnTo>
                <a:lnTo>
                  <a:pt x="3238" y="2239"/>
                </a:lnTo>
                <a:lnTo>
                  <a:pt x="3240" y="2186"/>
                </a:lnTo>
                <a:lnTo>
                  <a:pt x="3237" y="2119"/>
                </a:lnTo>
                <a:lnTo>
                  <a:pt x="3226" y="2055"/>
                </a:lnTo>
                <a:lnTo>
                  <a:pt x="3211" y="1992"/>
                </a:lnTo>
                <a:lnTo>
                  <a:pt x="3189" y="1931"/>
                </a:lnTo>
                <a:lnTo>
                  <a:pt x="3163" y="1872"/>
                </a:lnTo>
                <a:lnTo>
                  <a:pt x="3130" y="1814"/>
                </a:lnTo>
                <a:lnTo>
                  <a:pt x="3093" y="1760"/>
                </a:lnTo>
                <a:lnTo>
                  <a:pt x="3050" y="1708"/>
                </a:lnTo>
                <a:lnTo>
                  <a:pt x="3003" y="1658"/>
                </a:lnTo>
                <a:lnTo>
                  <a:pt x="2951" y="1611"/>
                </a:lnTo>
                <a:lnTo>
                  <a:pt x="2896" y="1568"/>
                </a:lnTo>
                <a:lnTo>
                  <a:pt x="2837" y="1527"/>
                </a:lnTo>
                <a:lnTo>
                  <a:pt x="2773" y="1490"/>
                </a:lnTo>
                <a:lnTo>
                  <a:pt x="2706" y="1457"/>
                </a:lnTo>
                <a:lnTo>
                  <a:pt x="2637" y="1428"/>
                </a:lnTo>
                <a:lnTo>
                  <a:pt x="2563" y="1402"/>
                </a:lnTo>
                <a:lnTo>
                  <a:pt x="2488" y="1381"/>
                </a:lnTo>
                <a:lnTo>
                  <a:pt x="2409" y="1363"/>
                </a:lnTo>
                <a:lnTo>
                  <a:pt x="2329" y="1351"/>
                </a:lnTo>
                <a:lnTo>
                  <a:pt x="2246" y="1344"/>
                </a:lnTo>
                <a:lnTo>
                  <a:pt x="2162" y="1342"/>
                </a:lnTo>
                <a:close/>
                <a:moveTo>
                  <a:pt x="1221" y="146"/>
                </a:moveTo>
                <a:lnTo>
                  <a:pt x="1137" y="149"/>
                </a:lnTo>
                <a:lnTo>
                  <a:pt x="1055" y="157"/>
                </a:lnTo>
                <a:lnTo>
                  <a:pt x="974" y="169"/>
                </a:lnTo>
                <a:lnTo>
                  <a:pt x="896" y="186"/>
                </a:lnTo>
                <a:lnTo>
                  <a:pt x="820" y="208"/>
                </a:lnTo>
                <a:lnTo>
                  <a:pt x="748" y="233"/>
                </a:lnTo>
                <a:lnTo>
                  <a:pt x="678" y="263"/>
                </a:lnTo>
                <a:lnTo>
                  <a:pt x="610" y="296"/>
                </a:lnTo>
                <a:lnTo>
                  <a:pt x="548" y="332"/>
                </a:lnTo>
                <a:lnTo>
                  <a:pt x="488" y="373"/>
                </a:lnTo>
                <a:lnTo>
                  <a:pt x="432" y="417"/>
                </a:lnTo>
                <a:lnTo>
                  <a:pt x="380" y="463"/>
                </a:lnTo>
                <a:lnTo>
                  <a:pt x="333" y="513"/>
                </a:lnTo>
                <a:lnTo>
                  <a:pt x="291" y="566"/>
                </a:lnTo>
                <a:lnTo>
                  <a:pt x="253" y="621"/>
                </a:lnTo>
                <a:lnTo>
                  <a:pt x="221" y="677"/>
                </a:lnTo>
                <a:lnTo>
                  <a:pt x="194" y="736"/>
                </a:lnTo>
                <a:lnTo>
                  <a:pt x="172" y="798"/>
                </a:lnTo>
                <a:lnTo>
                  <a:pt x="157" y="860"/>
                </a:lnTo>
                <a:lnTo>
                  <a:pt x="148" y="925"/>
                </a:lnTo>
                <a:lnTo>
                  <a:pt x="145" y="990"/>
                </a:lnTo>
                <a:lnTo>
                  <a:pt x="147" y="1044"/>
                </a:lnTo>
                <a:lnTo>
                  <a:pt x="153" y="1095"/>
                </a:lnTo>
                <a:lnTo>
                  <a:pt x="163" y="1145"/>
                </a:lnTo>
                <a:lnTo>
                  <a:pt x="176" y="1193"/>
                </a:lnTo>
                <a:lnTo>
                  <a:pt x="193" y="1238"/>
                </a:lnTo>
                <a:lnTo>
                  <a:pt x="211" y="1279"/>
                </a:lnTo>
                <a:lnTo>
                  <a:pt x="232" y="1319"/>
                </a:lnTo>
                <a:lnTo>
                  <a:pt x="254" y="1357"/>
                </a:lnTo>
                <a:lnTo>
                  <a:pt x="277" y="1392"/>
                </a:lnTo>
                <a:lnTo>
                  <a:pt x="300" y="1425"/>
                </a:lnTo>
                <a:lnTo>
                  <a:pt x="325" y="1454"/>
                </a:lnTo>
                <a:lnTo>
                  <a:pt x="349" y="1482"/>
                </a:lnTo>
                <a:lnTo>
                  <a:pt x="372" y="1507"/>
                </a:lnTo>
                <a:lnTo>
                  <a:pt x="394" y="1529"/>
                </a:lnTo>
                <a:lnTo>
                  <a:pt x="415" y="1547"/>
                </a:lnTo>
                <a:lnTo>
                  <a:pt x="434" y="1564"/>
                </a:lnTo>
                <a:lnTo>
                  <a:pt x="449" y="1577"/>
                </a:lnTo>
                <a:lnTo>
                  <a:pt x="464" y="1588"/>
                </a:lnTo>
                <a:lnTo>
                  <a:pt x="473" y="1595"/>
                </a:lnTo>
                <a:lnTo>
                  <a:pt x="480" y="1601"/>
                </a:lnTo>
                <a:lnTo>
                  <a:pt x="482" y="1602"/>
                </a:lnTo>
                <a:lnTo>
                  <a:pt x="352" y="1910"/>
                </a:lnTo>
                <a:lnTo>
                  <a:pt x="761" y="1750"/>
                </a:lnTo>
                <a:lnTo>
                  <a:pt x="764" y="1750"/>
                </a:lnTo>
                <a:lnTo>
                  <a:pt x="771" y="1753"/>
                </a:lnTo>
                <a:lnTo>
                  <a:pt x="783" y="1756"/>
                </a:lnTo>
                <a:lnTo>
                  <a:pt x="799" y="1760"/>
                </a:lnTo>
                <a:lnTo>
                  <a:pt x="817" y="1765"/>
                </a:lnTo>
                <a:lnTo>
                  <a:pt x="839" y="1771"/>
                </a:lnTo>
                <a:lnTo>
                  <a:pt x="861" y="1778"/>
                </a:lnTo>
                <a:lnTo>
                  <a:pt x="885" y="1784"/>
                </a:lnTo>
                <a:lnTo>
                  <a:pt x="911" y="1790"/>
                </a:lnTo>
                <a:lnTo>
                  <a:pt x="935" y="1796"/>
                </a:lnTo>
                <a:lnTo>
                  <a:pt x="960" y="1801"/>
                </a:lnTo>
                <a:lnTo>
                  <a:pt x="982" y="1805"/>
                </a:lnTo>
                <a:lnTo>
                  <a:pt x="1004" y="1808"/>
                </a:lnTo>
                <a:lnTo>
                  <a:pt x="1023" y="1810"/>
                </a:lnTo>
                <a:lnTo>
                  <a:pt x="1057" y="1748"/>
                </a:lnTo>
                <a:lnTo>
                  <a:pt x="1097" y="1688"/>
                </a:lnTo>
                <a:lnTo>
                  <a:pt x="1141" y="1630"/>
                </a:lnTo>
                <a:lnTo>
                  <a:pt x="1191" y="1575"/>
                </a:lnTo>
                <a:lnTo>
                  <a:pt x="1245" y="1524"/>
                </a:lnTo>
                <a:lnTo>
                  <a:pt x="1302" y="1475"/>
                </a:lnTo>
                <a:lnTo>
                  <a:pt x="1365" y="1429"/>
                </a:lnTo>
                <a:lnTo>
                  <a:pt x="1431" y="1387"/>
                </a:lnTo>
                <a:lnTo>
                  <a:pt x="1499" y="1348"/>
                </a:lnTo>
                <a:lnTo>
                  <a:pt x="1572" y="1313"/>
                </a:lnTo>
                <a:lnTo>
                  <a:pt x="1648" y="1283"/>
                </a:lnTo>
                <a:lnTo>
                  <a:pt x="1727" y="1256"/>
                </a:lnTo>
                <a:lnTo>
                  <a:pt x="1808" y="1234"/>
                </a:lnTo>
                <a:lnTo>
                  <a:pt x="1892" y="1217"/>
                </a:lnTo>
                <a:lnTo>
                  <a:pt x="1978" y="1204"/>
                </a:lnTo>
                <a:lnTo>
                  <a:pt x="2065" y="1197"/>
                </a:lnTo>
                <a:lnTo>
                  <a:pt x="2156" y="1194"/>
                </a:lnTo>
                <a:lnTo>
                  <a:pt x="2217" y="1195"/>
                </a:lnTo>
                <a:lnTo>
                  <a:pt x="2279" y="1199"/>
                </a:lnTo>
                <a:lnTo>
                  <a:pt x="2293" y="1147"/>
                </a:lnTo>
                <a:lnTo>
                  <a:pt x="2304" y="1093"/>
                </a:lnTo>
                <a:lnTo>
                  <a:pt x="2312" y="1039"/>
                </a:lnTo>
                <a:lnTo>
                  <a:pt x="2314" y="983"/>
                </a:lnTo>
                <a:lnTo>
                  <a:pt x="2307" y="915"/>
                </a:lnTo>
                <a:lnTo>
                  <a:pt x="2295" y="849"/>
                </a:lnTo>
                <a:lnTo>
                  <a:pt x="2277" y="783"/>
                </a:lnTo>
                <a:lnTo>
                  <a:pt x="2252" y="720"/>
                </a:lnTo>
                <a:lnTo>
                  <a:pt x="2220" y="660"/>
                </a:lnTo>
                <a:lnTo>
                  <a:pt x="2184" y="600"/>
                </a:lnTo>
                <a:lnTo>
                  <a:pt x="2142" y="544"/>
                </a:lnTo>
                <a:lnTo>
                  <a:pt x="2094" y="491"/>
                </a:lnTo>
                <a:lnTo>
                  <a:pt x="2043" y="441"/>
                </a:lnTo>
                <a:lnTo>
                  <a:pt x="1985" y="394"/>
                </a:lnTo>
                <a:lnTo>
                  <a:pt x="1925" y="350"/>
                </a:lnTo>
                <a:lnTo>
                  <a:pt x="1859" y="310"/>
                </a:lnTo>
                <a:lnTo>
                  <a:pt x="1791" y="273"/>
                </a:lnTo>
                <a:lnTo>
                  <a:pt x="1718" y="241"/>
                </a:lnTo>
                <a:lnTo>
                  <a:pt x="1642" y="213"/>
                </a:lnTo>
                <a:lnTo>
                  <a:pt x="1563" y="190"/>
                </a:lnTo>
                <a:lnTo>
                  <a:pt x="1481" y="171"/>
                </a:lnTo>
                <a:lnTo>
                  <a:pt x="1397" y="158"/>
                </a:lnTo>
                <a:lnTo>
                  <a:pt x="1311" y="149"/>
                </a:lnTo>
                <a:lnTo>
                  <a:pt x="1221" y="146"/>
                </a:lnTo>
                <a:close/>
                <a:moveTo>
                  <a:pt x="1221" y="0"/>
                </a:moveTo>
                <a:lnTo>
                  <a:pt x="1313" y="2"/>
                </a:lnTo>
                <a:lnTo>
                  <a:pt x="1402" y="10"/>
                </a:lnTo>
                <a:lnTo>
                  <a:pt x="1489" y="24"/>
                </a:lnTo>
                <a:lnTo>
                  <a:pt x="1574" y="42"/>
                </a:lnTo>
                <a:lnTo>
                  <a:pt x="1656" y="64"/>
                </a:lnTo>
                <a:lnTo>
                  <a:pt x="1736" y="91"/>
                </a:lnTo>
                <a:lnTo>
                  <a:pt x="1813" y="123"/>
                </a:lnTo>
                <a:lnTo>
                  <a:pt x="1886" y="159"/>
                </a:lnTo>
                <a:lnTo>
                  <a:pt x="1957" y="198"/>
                </a:lnTo>
                <a:lnTo>
                  <a:pt x="2022" y="241"/>
                </a:lnTo>
                <a:lnTo>
                  <a:pt x="2085" y="288"/>
                </a:lnTo>
                <a:lnTo>
                  <a:pt x="2143" y="339"/>
                </a:lnTo>
                <a:lnTo>
                  <a:pt x="2197" y="393"/>
                </a:lnTo>
                <a:lnTo>
                  <a:pt x="2246" y="449"/>
                </a:lnTo>
                <a:lnTo>
                  <a:pt x="2290" y="508"/>
                </a:lnTo>
                <a:lnTo>
                  <a:pt x="2329" y="570"/>
                </a:lnTo>
                <a:lnTo>
                  <a:pt x="2363" y="634"/>
                </a:lnTo>
                <a:lnTo>
                  <a:pt x="2390" y="701"/>
                </a:lnTo>
                <a:lnTo>
                  <a:pt x="2413" y="768"/>
                </a:lnTo>
                <a:lnTo>
                  <a:pt x="2429" y="839"/>
                </a:lnTo>
                <a:lnTo>
                  <a:pt x="2439" y="910"/>
                </a:lnTo>
                <a:lnTo>
                  <a:pt x="2443" y="984"/>
                </a:lnTo>
                <a:lnTo>
                  <a:pt x="2440" y="1041"/>
                </a:lnTo>
                <a:lnTo>
                  <a:pt x="2434" y="1099"/>
                </a:lnTo>
                <a:lnTo>
                  <a:pt x="2422" y="1158"/>
                </a:lnTo>
                <a:lnTo>
                  <a:pt x="2407" y="1216"/>
                </a:lnTo>
                <a:lnTo>
                  <a:pt x="2493" y="1233"/>
                </a:lnTo>
                <a:lnTo>
                  <a:pt x="2577" y="1255"/>
                </a:lnTo>
                <a:lnTo>
                  <a:pt x="2658" y="1283"/>
                </a:lnTo>
                <a:lnTo>
                  <a:pt x="2736" y="1313"/>
                </a:lnTo>
                <a:lnTo>
                  <a:pt x="2811" y="1349"/>
                </a:lnTo>
                <a:lnTo>
                  <a:pt x="2882" y="1388"/>
                </a:lnTo>
                <a:lnTo>
                  <a:pt x="2949" y="1432"/>
                </a:lnTo>
                <a:lnTo>
                  <a:pt x="3012" y="1479"/>
                </a:lnTo>
                <a:lnTo>
                  <a:pt x="3071" y="1529"/>
                </a:lnTo>
                <a:lnTo>
                  <a:pt x="3126" y="1582"/>
                </a:lnTo>
                <a:lnTo>
                  <a:pt x="3176" y="1639"/>
                </a:lnTo>
                <a:lnTo>
                  <a:pt x="3221" y="1699"/>
                </a:lnTo>
                <a:lnTo>
                  <a:pt x="3260" y="1761"/>
                </a:lnTo>
                <a:lnTo>
                  <a:pt x="3295" y="1826"/>
                </a:lnTo>
                <a:lnTo>
                  <a:pt x="3324" y="1892"/>
                </a:lnTo>
                <a:lnTo>
                  <a:pt x="3346" y="1962"/>
                </a:lnTo>
                <a:lnTo>
                  <a:pt x="3363" y="2032"/>
                </a:lnTo>
                <a:lnTo>
                  <a:pt x="3372" y="2105"/>
                </a:lnTo>
                <a:lnTo>
                  <a:pt x="3376" y="2178"/>
                </a:lnTo>
                <a:lnTo>
                  <a:pt x="3373" y="2243"/>
                </a:lnTo>
                <a:lnTo>
                  <a:pt x="3365" y="2307"/>
                </a:lnTo>
                <a:lnTo>
                  <a:pt x="3352" y="2372"/>
                </a:lnTo>
                <a:lnTo>
                  <a:pt x="3334" y="2434"/>
                </a:lnTo>
                <a:lnTo>
                  <a:pt x="3310" y="2495"/>
                </a:lnTo>
                <a:lnTo>
                  <a:pt x="3282" y="2556"/>
                </a:lnTo>
                <a:lnTo>
                  <a:pt x="3249" y="2615"/>
                </a:lnTo>
                <a:lnTo>
                  <a:pt x="3210" y="2672"/>
                </a:lnTo>
                <a:lnTo>
                  <a:pt x="3167" y="2728"/>
                </a:lnTo>
                <a:lnTo>
                  <a:pt x="3120" y="2781"/>
                </a:lnTo>
                <a:lnTo>
                  <a:pt x="3066" y="2832"/>
                </a:lnTo>
                <a:lnTo>
                  <a:pt x="3289" y="3366"/>
                </a:lnTo>
                <a:lnTo>
                  <a:pt x="2614" y="3092"/>
                </a:lnTo>
                <a:lnTo>
                  <a:pt x="2524" y="3117"/>
                </a:lnTo>
                <a:lnTo>
                  <a:pt x="2433" y="3137"/>
                </a:lnTo>
                <a:lnTo>
                  <a:pt x="2341" y="3151"/>
                </a:lnTo>
                <a:lnTo>
                  <a:pt x="2248" y="3159"/>
                </a:lnTo>
                <a:lnTo>
                  <a:pt x="2155" y="3161"/>
                </a:lnTo>
                <a:lnTo>
                  <a:pt x="2063" y="3158"/>
                </a:lnTo>
                <a:lnTo>
                  <a:pt x="1974" y="3151"/>
                </a:lnTo>
                <a:lnTo>
                  <a:pt x="1887" y="3138"/>
                </a:lnTo>
                <a:lnTo>
                  <a:pt x="1802" y="3119"/>
                </a:lnTo>
                <a:lnTo>
                  <a:pt x="1719" y="3097"/>
                </a:lnTo>
                <a:lnTo>
                  <a:pt x="1640" y="3069"/>
                </a:lnTo>
                <a:lnTo>
                  <a:pt x="1563" y="3039"/>
                </a:lnTo>
                <a:lnTo>
                  <a:pt x="1489" y="3003"/>
                </a:lnTo>
                <a:lnTo>
                  <a:pt x="1419" y="2963"/>
                </a:lnTo>
                <a:lnTo>
                  <a:pt x="1353" y="2919"/>
                </a:lnTo>
                <a:lnTo>
                  <a:pt x="1291" y="2873"/>
                </a:lnTo>
                <a:lnTo>
                  <a:pt x="1233" y="2822"/>
                </a:lnTo>
                <a:lnTo>
                  <a:pt x="1179" y="2769"/>
                </a:lnTo>
                <a:lnTo>
                  <a:pt x="1130" y="2712"/>
                </a:lnTo>
                <a:lnTo>
                  <a:pt x="1086" y="2653"/>
                </a:lnTo>
                <a:lnTo>
                  <a:pt x="1047" y="2592"/>
                </a:lnTo>
                <a:lnTo>
                  <a:pt x="1013" y="2527"/>
                </a:lnTo>
                <a:lnTo>
                  <a:pt x="986" y="2461"/>
                </a:lnTo>
                <a:lnTo>
                  <a:pt x="963" y="2392"/>
                </a:lnTo>
                <a:lnTo>
                  <a:pt x="947" y="2323"/>
                </a:lnTo>
                <a:lnTo>
                  <a:pt x="937" y="2251"/>
                </a:lnTo>
                <a:lnTo>
                  <a:pt x="933" y="2177"/>
                </a:lnTo>
                <a:lnTo>
                  <a:pt x="936" y="2118"/>
                </a:lnTo>
                <a:lnTo>
                  <a:pt x="942" y="2060"/>
                </a:lnTo>
                <a:lnTo>
                  <a:pt x="953" y="2002"/>
                </a:lnTo>
                <a:lnTo>
                  <a:pt x="968" y="1945"/>
                </a:lnTo>
                <a:lnTo>
                  <a:pt x="897" y="1931"/>
                </a:lnTo>
                <a:lnTo>
                  <a:pt x="828" y="1916"/>
                </a:lnTo>
                <a:lnTo>
                  <a:pt x="761" y="1896"/>
                </a:lnTo>
                <a:lnTo>
                  <a:pt x="86" y="2170"/>
                </a:lnTo>
                <a:lnTo>
                  <a:pt x="309" y="1636"/>
                </a:lnTo>
                <a:lnTo>
                  <a:pt x="251" y="1581"/>
                </a:lnTo>
                <a:lnTo>
                  <a:pt x="200" y="1522"/>
                </a:lnTo>
                <a:lnTo>
                  <a:pt x="154" y="1462"/>
                </a:lnTo>
                <a:lnTo>
                  <a:pt x="113" y="1399"/>
                </a:lnTo>
                <a:lnTo>
                  <a:pt x="79" y="1334"/>
                </a:lnTo>
                <a:lnTo>
                  <a:pt x="51" y="1267"/>
                </a:lnTo>
                <a:lnTo>
                  <a:pt x="29" y="1199"/>
                </a:lnTo>
                <a:lnTo>
                  <a:pt x="13" y="1128"/>
                </a:lnTo>
                <a:lnTo>
                  <a:pt x="3" y="1057"/>
                </a:lnTo>
                <a:lnTo>
                  <a:pt x="0" y="984"/>
                </a:lnTo>
                <a:lnTo>
                  <a:pt x="3" y="910"/>
                </a:lnTo>
                <a:lnTo>
                  <a:pt x="13" y="839"/>
                </a:lnTo>
                <a:lnTo>
                  <a:pt x="30" y="768"/>
                </a:lnTo>
                <a:lnTo>
                  <a:pt x="52" y="701"/>
                </a:lnTo>
                <a:lnTo>
                  <a:pt x="80" y="634"/>
                </a:lnTo>
                <a:lnTo>
                  <a:pt x="114" y="570"/>
                </a:lnTo>
                <a:lnTo>
                  <a:pt x="153" y="508"/>
                </a:lnTo>
                <a:lnTo>
                  <a:pt x="197" y="449"/>
                </a:lnTo>
                <a:lnTo>
                  <a:pt x="246" y="393"/>
                </a:lnTo>
                <a:lnTo>
                  <a:pt x="299" y="339"/>
                </a:lnTo>
                <a:lnTo>
                  <a:pt x="358" y="288"/>
                </a:lnTo>
                <a:lnTo>
                  <a:pt x="419" y="241"/>
                </a:lnTo>
                <a:lnTo>
                  <a:pt x="486" y="198"/>
                </a:lnTo>
                <a:lnTo>
                  <a:pt x="556" y="159"/>
                </a:lnTo>
                <a:lnTo>
                  <a:pt x="630" y="123"/>
                </a:lnTo>
                <a:lnTo>
                  <a:pt x="706" y="91"/>
                </a:lnTo>
                <a:lnTo>
                  <a:pt x="786" y="64"/>
                </a:lnTo>
                <a:lnTo>
                  <a:pt x="868" y="42"/>
                </a:lnTo>
                <a:lnTo>
                  <a:pt x="953" y="24"/>
                </a:lnTo>
                <a:lnTo>
                  <a:pt x="1040" y="10"/>
                </a:lnTo>
                <a:lnTo>
                  <a:pt x="1130" y="2"/>
                </a:lnTo>
                <a:lnTo>
                  <a:pt x="122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cxnSp>
        <p:nvCxnSpPr>
          <p:cNvPr id="35" name="Straight Connector 3">
            <a:extLst>
              <a:ext uri="{FF2B5EF4-FFF2-40B4-BE49-F238E27FC236}">
                <a16:creationId xmlns:a16="http://schemas.microsoft.com/office/drawing/2014/main" id="{868ED9BC-2B18-47CD-A2BB-7023A35E8650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D9D1-F337-4FA3-B854-EF4BA777A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000" y="1177925"/>
            <a:ext cx="11158538" cy="2317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latin typeface="Open Sans Light"/>
              </a:rPr>
              <a:t>Podtitulok</a:t>
            </a:r>
            <a:endParaRPr lang="en-US" dirty="0">
              <a:latin typeface="Open Sans Ligh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1E6016-09A0-45FD-A4A3-337F81215654}"/>
              </a:ext>
            </a:extLst>
          </p:cNvPr>
          <p:cNvGrpSpPr/>
          <p:nvPr/>
        </p:nvGrpSpPr>
        <p:grpSpPr>
          <a:xfrm>
            <a:off x="2882130" y="3695700"/>
            <a:ext cx="2095061" cy="546539"/>
            <a:chOff x="2161597" y="2771775"/>
            <a:chExt cx="1571296" cy="409904"/>
          </a:xfrm>
          <a:solidFill>
            <a:schemeClr val="accent2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EB860C-A3EE-46F7-BFCE-6460AA1C6309}"/>
                </a:ext>
              </a:extLst>
            </p:cNvPr>
            <p:cNvSpPr/>
            <p:nvPr/>
          </p:nvSpPr>
          <p:spPr bwMode="auto">
            <a:xfrm>
              <a:off x="2161597" y="2976727"/>
              <a:ext cx="1571296" cy="204952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F65DDE66-2E43-4B33-BA63-9DEDFC19FFAB}"/>
                </a:ext>
              </a:extLst>
            </p:cNvPr>
            <p:cNvSpPr/>
            <p:nvPr/>
          </p:nvSpPr>
          <p:spPr bwMode="auto">
            <a:xfrm>
              <a:off x="2776452" y="2771775"/>
              <a:ext cx="341586" cy="204952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DBAC48-4D8B-41D7-870F-E00E4150E95F}"/>
              </a:ext>
            </a:extLst>
          </p:cNvPr>
          <p:cNvCxnSpPr/>
          <p:nvPr/>
        </p:nvCxnSpPr>
        <p:spPr>
          <a:xfrm>
            <a:off x="3929063" y="4333875"/>
            <a:ext cx="0" cy="72866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846298-A308-446F-8D71-6EE4E067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153025"/>
            <a:ext cx="1184275" cy="1184275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20" tIns="60960" rIns="121920" bIns="6096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2400"/>
          </a:p>
        </p:txBody>
      </p:sp>
      <p:sp>
        <p:nvSpPr>
          <p:cNvPr id="42" name="Inhaltsplatzhalter 4">
            <a:extLst>
              <a:ext uri="{FF2B5EF4-FFF2-40B4-BE49-F238E27FC236}">
                <a16:creationId xmlns:a16="http://schemas.microsoft.com/office/drawing/2014/main" id="{AF88F99C-4CD8-4248-9DB6-2C09C199D868}"/>
              </a:ext>
            </a:extLst>
          </p:cNvPr>
          <p:cNvSpPr txBox="1">
            <a:spLocks/>
          </p:cNvSpPr>
          <p:nvPr/>
        </p:nvSpPr>
        <p:spPr>
          <a:xfrm>
            <a:off x="2941638" y="1892300"/>
            <a:ext cx="1976437" cy="15970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20</a:t>
            </a:r>
            <a:r>
              <a:rPr lang="sk-SK" sz="1867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18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sk-SK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A1B18C-F4D0-4268-8CA5-004C5EBCF47C}"/>
              </a:ext>
            </a:extLst>
          </p:cNvPr>
          <p:cNvGrpSpPr/>
          <p:nvPr/>
        </p:nvGrpSpPr>
        <p:grpSpPr>
          <a:xfrm>
            <a:off x="5048468" y="3968969"/>
            <a:ext cx="2095061" cy="546539"/>
            <a:chOff x="3786351" y="2976727"/>
            <a:chExt cx="1571296" cy="409904"/>
          </a:xfrm>
          <a:solidFill>
            <a:schemeClr val="accent3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233CD76-32BE-420F-8539-AD11C528AE08}"/>
                </a:ext>
              </a:extLst>
            </p:cNvPr>
            <p:cNvSpPr/>
            <p:nvPr/>
          </p:nvSpPr>
          <p:spPr bwMode="auto">
            <a:xfrm>
              <a:off x="3786351" y="2976727"/>
              <a:ext cx="1571296" cy="204952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C37E8507-F093-4980-93E8-27538C45CBE6}"/>
                </a:ext>
              </a:extLst>
            </p:cNvPr>
            <p:cNvSpPr/>
            <p:nvPr/>
          </p:nvSpPr>
          <p:spPr bwMode="auto">
            <a:xfrm flipV="1">
              <a:off x="4401206" y="3181679"/>
              <a:ext cx="341586" cy="204952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F153FE-F965-4A6D-97A5-AE127121D602}"/>
              </a:ext>
            </a:extLst>
          </p:cNvPr>
          <p:cNvCxnSpPr/>
          <p:nvPr/>
        </p:nvCxnSpPr>
        <p:spPr>
          <a:xfrm>
            <a:off x="6096000" y="3167063"/>
            <a:ext cx="0" cy="72866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73BBC3D-C88D-40C2-AF8D-EDA22B55A6DF}"/>
              </a:ext>
            </a:extLst>
          </p:cNvPr>
          <p:cNvSpPr/>
          <p:nvPr/>
        </p:nvSpPr>
        <p:spPr bwMode="auto">
          <a:xfrm>
            <a:off x="5503863" y="1879600"/>
            <a:ext cx="1184275" cy="1184275"/>
          </a:xfrm>
          <a:prstGeom prst="ellips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n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7A429B-CDDB-49C4-BCD8-26AC50A31F30}"/>
              </a:ext>
            </a:extLst>
          </p:cNvPr>
          <p:cNvGrpSpPr/>
          <p:nvPr/>
        </p:nvGrpSpPr>
        <p:grpSpPr>
          <a:xfrm>
            <a:off x="7214807" y="3695700"/>
            <a:ext cx="2095061" cy="546539"/>
            <a:chOff x="5411105" y="2771775"/>
            <a:chExt cx="1571296" cy="409904"/>
          </a:xfrm>
          <a:solidFill>
            <a:schemeClr val="accent4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4682A17-02F7-4EB7-8D12-5299B492F77C}"/>
                </a:ext>
              </a:extLst>
            </p:cNvPr>
            <p:cNvSpPr/>
            <p:nvPr/>
          </p:nvSpPr>
          <p:spPr bwMode="auto">
            <a:xfrm>
              <a:off x="5411105" y="2976727"/>
              <a:ext cx="1571296" cy="204952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B69E8E7-51FE-474C-971F-6494E7CD4AE5}"/>
                </a:ext>
              </a:extLst>
            </p:cNvPr>
            <p:cNvSpPr/>
            <p:nvPr/>
          </p:nvSpPr>
          <p:spPr bwMode="auto">
            <a:xfrm>
              <a:off x="6025960" y="2771775"/>
              <a:ext cx="341586" cy="204952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AD7920-0B06-43E7-818B-465175F4B78D}"/>
              </a:ext>
            </a:extLst>
          </p:cNvPr>
          <p:cNvCxnSpPr/>
          <p:nvPr/>
        </p:nvCxnSpPr>
        <p:spPr>
          <a:xfrm>
            <a:off x="8262938" y="4333875"/>
            <a:ext cx="0" cy="72866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8E5178F-9763-4B8B-9C31-9E1FB6754422}"/>
              </a:ext>
            </a:extLst>
          </p:cNvPr>
          <p:cNvSpPr/>
          <p:nvPr/>
        </p:nvSpPr>
        <p:spPr bwMode="auto">
          <a:xfrm>
            <a:off x="7670800" y="5153025"/>
            <a:ext cx="1184275" cy="1184275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n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0823F-79BF-454F-B7A5-FA13A5A2C388}"/>
              </a:ext>
            </a:extLst>
          </p:cNvPr>
          <p:cNvGrpSpPr/>
          <p:nvPr/>
        </p:nvGrpSpPr>
        <p:grpSpPr>
          <a:xfrm>
            <a:off x="713828" y="3974668"/>
            <a:ext cx="2097024" cy="540841"/>
            <a:chOff x="535371" y="2981000"/>
            <a:chExt cx="1572768" cy="405631"/>
          </a:xfrm>
          <a:solidFill>
            <a:schemeClr val="accent1"/>
          </a:solidFill>
        </p:grpSpPr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3523477-E8BE-4B82-8FB3-AA56299E5A17}"/>
                </a:ext>
              </a:extLst>
            </p:cNvPr>
            <p:cNvSpPr/>
            <p:nvPr/>
          </p:nvSpPr>
          <p:spPr bwMode="auto">
            <a:xfrm rot="16200000">
              <a:off x="1221171" y="2295200"/>
              <a:ext cx="201168" cy="157276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83EE1E5-0F98-4555-8101-CF97E297DFEA}"/>
                </a:ext>
              </a:extLst>
            </p:cNvPr>
            <p:cNvSpPr/>
            <p:nvPr/>
          </p:nvSpPr>
          <p:spPr bwMode="auto">
            <a:xfrm flipV="1">
              <a:off x="1150962" y="3181679"/>
              <a:ext cx="341586" cy="204952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7C88C86-D960-40C0-B43C-A41AAB585A8B}"/>
              </a:ext>
            </a:extLst>
          </p:cNvPr>
          <p:cNvCxnSpPr/>
          <p:nvPr/>
        </p:nvCxnSpPr>
        <p:spPr>
          <a:xfrm>
            <a:off x="1762125" y="3167063"/>
            <a:ext cx="0" cy="7286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C03D18E8-D5A7-46F7-9339-2CA8BBD9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1879600"/>
            <a:ext cx="1184275" cy="1184275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20" tIns="60960" rIns="121920" bIns="6096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24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5D46FCE-14E4-48A2-950A-5165EC4635AD}"/>
              </a:ext>
            </a:extLst>
          </p:cNvPr>
          <p:cNvCxnSpPr/>
          <p:nvPr/>
        </p:nvCxnSpPr>
        <p:spPr>
          <a:xfrm>
            <a:off x="10429875" y="3167063"/>
            <a:ext cx="0" cy="7286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DA12CA0-3B5C-468F-A278-5F13A82D5D93}"/>
              </a:ext>
            </a:extLst>
          </p:cNvPr>
          <p:cNvSpPr/>
          <p:nvPr/>
        </p:nvSpPr>
        <p:spPr bwMode="auto">
          <a:xfrm>
            <a:off x="9839325" y="1879600"/>
            <a:ext cx="1182688" cy="118427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</p:spPr>
        <p:txBody>
          <a:bodyPr lIns="121920" tIns="60960" rIns="121920" bIns="6096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BA9314-1F18-4924-9B95-2969C4B1F28D}"/>
              </a:ext>
            </a:extLst>
          </p:cNvPr>
          <p:cNvGrpSpPr/>
          <p:nvPr/>
        </p:nvGrpSpPr>
        <p:grpSpPr>
          <a:xfrm>
            <a:off x="9381148" y="3974668"/>
            <a:ext cx="2097024" cy="540841"/>
            <a:chOff x="7035861" y="2981000"/>
            <a:chExt cx="1572768" cy="405631"/>
          </a:xfrm>
          <a:solidFill>
            <a:schemeClr val="accent5"/>
          </a:solidFill>
        </p:grpSpPr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24C58D82-80CA-41FC-B549-4A30C1CD0354}"/>
                </a:ext>
              </a:extLst>
            </p:cNvPr>
            <p:cNvSpPr/>
            <p:nvPr/>
          </p:nvSpPr>
          <p:spPr bwMode="auto">
            <a:xfrm flipV="1">
              <a:off x="7652188" y="3181679"/>
              <a:ext cx="341586" cy="204952"/>
            </a:xfrm>
            <a:prstGeom prst="triangl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87" name="Round Same Side Corner Rectangle 86">
              <a:extLst>
                <a:ext uri="{FF2B5EF4-FFF2-40B4-BE49-F238E27FC236}">
                  <a16:creationId xmlns:a16="http://schemas.microsoft.com/office/drawing/2014/main" id="{D7D82114-E2FE-4D9B-A745-28684AD00CC9}"/>
                </a:ext>
              </a:extLst>
            </p:cNvPr>
            <p:cNvSpPr/>
            <p:nvPr/>
          </p:nvSpPr>
          <p:spPr bwMode="auto">
            <a:xfrm rot="5400000" flipH="1">
              <a:off x="7721661" y="2295200"/>
              <a:ext cx="201168" cy="157276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2E5584F-FB10-4228-9A36-303AADF4BEAD}"/>
              </a:ext>
            </a:extLst>
          </p:cNvPr>
          <p:cNvGrpSpPr/>
          <p:nvPr/>
        </p:nvGrpSpPr>
        <p:grpSpPr>
          <a:xfrm>
            <a:off x="3543770" y="5476240"/>
            <a:ext cx="743823" cy="557432"/>
            <a:chOff x="4932363" y="1844675"/>
            <a:chExt cx="2705100" cy="2027238"/>
          </a:xfrm>
          <a:solidFill>
            <a:schemeClr val="accent2"/>
          </a:solidFill>
        </p:grpSpPr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3A02A71-B48B-486F-B1EE-73048D830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F0A2F0EB-5F53-4867-A7F2-D791351D6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DF26D93-5A55-4865-92AA-52DDB15A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F371CF68-0D1E-4F09-86FC-815FBEA88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A4B8CDE-4290-4170-B479-083077AEDB75}"/>
              </a:ext>
            </a:extLst>
          </p:cNvPr>
          <p:cNvGrpSpPr/>
          <p:nvPr/>
        </p:nvGrpSpPr>
        <p:grpSpPr>
          <a:xfrm>
            <a:off x="5800460" y="2120900"/>
            <a:ext cx="591075" cy="558835"/>
            <a:chOff x="415925" y="3217863"/>
            <a:chExt cx="436563" cy="412750"/>
          </a:xfrm>
          <a:solidFill>
            <a:schemeClr val="accent3"/>
          </a:solidFill>
        </p:grpSpPr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752C5B01-D253-4760-BB0F-809191B30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411E39B4-F043-4904-9997-9D04DC76C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647521E-2EC5-45ED-9CFC-C6E752E96984}"/>
              </a:ext>
            </a:extLst>
          </p:cNvPr>
          <p:cNvGrpSpPr/>
          <p:nvPr/>
        </p:nvGrpSpPr>
        <p:grpSpPr>
          <a:xfrm>
            <a:off x="1435417" y="2131277"/>
            <a:ext cx="663875" cy="591032"/>
            <a:chOff x="-774700" y="744538"/>
            <a:chExt cx="1143000" cy="1017587"/>
          </a:xfrm>
          <a:solidFill>
            <a:schemeClr val="accent1"/>
          </a:solidFill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54BF804A-9383-4F82-B81C-15FE8FEE7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4700" y="744538"/>
              <a:ext cx="1143000" cy="455613"/>
            </a:xfrm>
            <a:custGeom>
              <a:avLst/>
              <a:gdLst>
                <a:gd name="T0" fmla="*/ 1790 w 3602"/>
                <a:gd name="T1" fmla="*/ 0 h 1434"/>
                <a:gd name="T2" fmla="*/ 1813 w 3602"/>
                <a:gd name="T3" fmla="*/ 0 h 1434"/>
                <a:gd name="T4" fmla="*/ 1836 w 3602"/>
                <a:gd name="T5" fmla="*/ 6 h 1434"/>
                <a:gd name="T6" fmla="*/ 1856 w 3602"/>
                <a:gd name="T7" fmla="*/ 17 h 1434"/>
                <a:gd name="T8" fmla="*/ 3565 w 3602"/>
                <a:gd name="T9" fmla="*/ 1266 h 1434"/>
                <a:gd name="T10" fmla="*/ 3580 w 3602"/>
                <a:gd name="T11" fmla="*/ 1280 h 1434"/>
                <a:gd name="T12" fmla="*/ 3592 w 3602"/>
                <a:gd name="T13" fmla="*/ 1298 h 1434"/>
                <a:gd name="T14" fmla="*/ 3600 w 3602"/>
                <a:gd name="T15" fmla="*/ 1316 h 1434"/>
                <a:gd name="T16" fmla="*/ 3602 w 3602"/>
                <a:gd name="T17" fmla="*/ 1337 h 1434"/>
                <a:gd name="T18" fmla="*/ 3601 w 3602"/>
                <a:gd name="T19" fmla="*/ 1358 h 1434"/>
                <a:gd name="T20" fmla="*/ 3596 w 3602"/>
                <a:gd name="T21" fmla="*/ 1378 h 1434"/>
                <a:gd name="T22" fmla="*/ 3585 w 3602"/>
                <a:gd name="T23" fmla="*/ 1396 h 1434"/>
                <a:gd name="T24" fmla="*/ 3570 w 3602"/>
                <a:gd name="T25" fmla="*/ 1413 h 1434"/>
                <a:gd name="T26" fmla="*/ 3551 w 3602"/>
                <a:gd name="T27" fmla="*/ 1425 h 1434"/>
                <a:gd name="T28" fmla="*/ 3530 w 3602"/>
                <a:gd name="T29" fmla="*/ 1432 h 1434"/>
                <a:gd name="T30" fmla="*/ 3509 w 3602"/>
                <a:gd name="T31" fmla="*/ 1434 h 1434"/>
                <a:gd name="T32" fmla="*/ 3490 w 3602"/>
                <a:gd name="T33" fmla="*/ 1432 h 1434"/>
                <a:gd name="T34" fmla="*/ 3471 w 3602"/>
                <a:gd name="T35" fmla="*/ 1427 h 1434"/>
                <a:gd name="T36" fmla="*/ 3454 w 3602"/>
                <a:gd name="T37" fmla="*/ 1417 h 1434"/>
                <a:gd name="T38" fmla="*/ 1802 w 3602"/>
                <a:gd name="T39" fmla="*/ 209 h 1434"/>
                <a:gd name="T40" fmla="*/ 149 w 3602"/>
                <a:gd name="T41" fmla="*/ 1417 h 1434"/>
                <a:gd name="T42" fmla="*/ 130 w 3602"/>
                <a:gd name="T43" fmla="*/ 1427 h 1434"/>
                <a:gd name="T44" fmla="*/ 110 w 3602"/>
                <a:gd name="T45" fmla="*/ 1433 h 1434"/>
                <a:gd name="T46" fmla="*/ 90 w 3602"/>
                <a:gd name="T47" fmla="*/ 1434 h 1434"/>
                <a:gd name="T48" fmla="*/ 69 w 3602"/>
                <a:gd name="T49" fmla="*/ 1431 h 1434"/>
                <a:gd name="T50" fmla="*/ 50 w 3602"/>
                <a:gd name="T51" fmla="*/ 1424 h 1434"/>
                <a:gd name="T52" fmla="*/ 33 w 3602"/>
                <a:gd name="T53" fmla="*/ 1413 h 1434"/>
                <a:gd name="T54" fmla="*/ 19 w 3602"/>
                <a:gd name="T55" fmla="*/ 1396 h 1434"/>
                <a:gd name="T56" fmla="*/ 8 w 3602"/>
                <a:gd name="T57" fmla="*/ 1378 h 1434"/>
                <a:gd name="T58" fmla="*/ 1 w 3602"/>
                <a:gd name="T59" fmla="*/ 1358 h 1434"/>
                <a:gd name="T60" fmla="*/ 0 w 3602"/>
                <a:gd name="T61" fmla="*/ 1337 h 1434"/>
                <a:gd name="T62" fmla="*/ 3 w 3602"/>
                <a:gd name="T63" fmla="*/ 1316 h 1434"/>
                <a:gd name="T64" fmla="*/ 11 w 3602"/>
                <a:gd name="T65" fmla="*/ 1298 h 1434"/>
                <a:gd name="T66" fmla="*/ 23 w 3602"/>
                <a:gd name="T67" fmla="*/ 1280 h 1434"/>
                <a:gd name="T68" fmla="*/ 38 w 3602"/>
                <a:gd name="T69" fmla="*/ 1266 h 1434"/>
                <a:gd name="T70" fmla="*/ 1746 w 3602"/>
                <a:gd name="T71" fmla="*/ 17 h 1434"/>
                <a:gd name="T72" fmla="*/ 1767 w 3602"/>
                <a:gd name="T73" fmla="*/ 6 h 1434"/>
                <a:gd name="T74" fmla="*/ 1790 w 3602"/>
                <a:gd name="T75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2" h="1434">
                  <a:moveTo>
                    <a:pt x="1790" y="0"/>
                  </a:moveTo>
                  <a:lnTo>
                    <a:pt x="1813" y="0"/>
                  </a:lnTo>
                  <a:lnTo>
                    <a:pt x="1836" y="6"/>
                  </a:lnTo>
                  <a:lnTo>
                    <a:pt x="1856" y="17"/>
                  </a:lnTo>
                  <a:lnTo>
                    <a:pt x="3565" y="1266"/>
                  </a:lnTo>
                  <a:lnTo>
                    <a:pt x="3580" y="1280"/>
                  </a:lnTo>
                  <a:lnTo>
                    <a:pt x="3592" y="1298"/>
                  </a:lnTo>
                  <a:lnTo>
                    <a:pt x="3600" y="1316"/>
                  </a:lnTo>
                  <a:lnTo>
                    <a:pt x="3602" y="1337"/>
                  </a:lnTo>
                  <a:lnTo>
                    <a:pt x="3601" y="1358"/>
                  </a:lnTo>
                  <a:lnTo>
                    <a:pt x="3596" y="1378"/>
                  </a:lnTo>
                  <a:lnTo>
                    <a:pt x="3585" y="1396"/>
                  </a:lnTo>
                  <a:lnTo>
                    <a:pt x="3570" y="1413"/>
                  </a:lnTo>
                  <a:lnTo>
                    <a:pt x="3551" y="1425"/>
                  </a:lnTo>
                  <a:lnTo>
                    <a:pt x="3530" y="1432"/>
                  </a:lnTo>
                  <a:lnTo>
                    <a:pt x="3509" y="1434"/>
                  </a:lnTo>
                  <a:lnTo>
                    <a:pt x="3490" y="1432"/>
                  </a:lnTo>
                  <a:lnTo>
                    <a:pt x="3471" y="1427"/>
                  </a:lnTo>
                  <a:lnTo>
                    <a:pt x="3454" y="1417"/>
                  </a:lnTo>
                  <a:lnTo>
                    <a:pt x="1802" y="209"/>
                  </a:lnTo>
                  <a:lnTo>
                    <a:pt x="149" y="1417"/>
                  </a:lnTo>
                  <a:lnTo>
                    <a:pt x="130" y="1427"/>
                  </a:lnTo>
                  <a:lnTo>
                    <a:pt x="110" y="1433"/>
                  </a:lnTo>
                  <a:lnTo>
                    <a:pt x="90" y="1434"/>
                  </a:lnTo>
                  <a:lnTo>
                    <a:pt x="69" y="1431"/>
                  </a:lnTo>
                  <a:lnTo>
                    <a:pt x="50" y="1424"/>
                  </a:lnTo>
                  <a:lnTo>
                    <a:pt x="33" y="1413"/>
                  </a:lnTo>
                  <a:lnTo>
                    <a:pt x="19" y="1396"/>
                  </a:lnTo>
                  <a:lnTo>
                    <a:pt x="8" y="1378"/>
                  </a:lnTo>
                  <a:lnTo>
                    <a:pt x="1" y="1358"/>
                  </a:lnTo>
                  <a:lnTo>
                    <a:pt x="0" y="1337"/>
                  </a:lnTo>
                  <a:lnTo>
                    <a:pt x="3" y="1316"/>
                  </a:lnTo>
                  <a:lnTo>
                    <a:pt x="11" y="1298"/>
                  </a:lnTo>
                  <a:lnTo>
                    <a:pt x="23" y="1280"/>
                  </a:lnTo>
                  <a:lnTo>
                    <a:pt x="38" y="1266"/>
                  </a:lnTo>
                  <a:lnTo>
                    <a:pt x="1746" y="17"/>
                  </a:lnTo>
                  <a:lnTo>
                    <a:pt x="1767" y="6"/>
                  </a:lnTo>
                  <a:lnTo>
                    <a:pt x="17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30D3516F-C7E9-4E0D-AAF3-2A22F8CB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9288" y="1200150"/>
              <a:ext cx="892175" cy="561975"/>
            </a:xfrm>
            <a:custGeom>
              <a:avLst/>
              <a:gdLst>
                <a:gd name="T0" fmla="*/ 118 w 2808"/>
                <a:gd name="T1" fmla="*/ 3 h 1768"/>
                <a:gd name="T2" fmla="*/ 160 w 2808"/>
                <a:gd name="T3" fmla="*/ 27 h 1768"/>
                <a:gd name="T4" fmla="*/ 184 w 2808"/>
                <a:gd name="T5" fmla="*/ 69 h 1768"/>
                <a:gd name="T6" fmla="*/ 187 w 2808"/>
                <a:gd name="T7" fmla="*/ 1581 h 1768"/>
                <a:gd name="T8" fmla="*/ 937 w 2808"/>
                <a:gd name="T9" fmla="*/ 769 h 1768"/>
                <a:gd name="T10" fmla="*/ 949 w 2808"/>
                <a:gd name="T11" fmla="*/ 662 h 1768"/>
                <a:gd name="T12" fmla="*/ 984 w 2808"/>
                <a:gd name="T13" fmla="*/ 563 h 1768"/>
                <a:gd name="T14" fmla="*/ 1039 w 2808"/>
                <a:gd name="T15" fmla="*/ 477 h 1768"/>
                <a:gd name="T16" fmla="*/ 1112 w 2808"/>
                <a:gd name="T17" fmla="*/ 404 h 1768"/>
                <a:gd name="T18" fmla="*/ 1199 w 2808"/>
                <a:gd name="T19" fmla="*/ 349 h 1768"/>
                <a:gd name="T20" fmla="*/ 1298 w 2808"/>
                <a:gd name="T21" fmla="*/ 314 h 1768"/>
                <a:gd name="T22" fmla="*/ 1405 w 2808"/>
                <a:gd name="T23" fmla="*/ 301 h 1768"/>
                <a:gd name="T24" fmla="*/ 1512 w 2808"/>
                <a:gd name="T25" fmla="*/ 314 h 1768"/>
                <a:gd name="T26" fmla="*/ 1610 w 2808"/>
                <a:gd name="T27" fmla="*/ 349 h 1768"/>
                <a:gd name="T28" fmla="*/ 1697 w 2808"/>
                <a:gd name="T29" fmla="*/ 404 h 1768"/>
                <a:gd name="T30" fmla="*/ 1770 w 2808"/>
                <a:gd name="T31" fmla="*/ 477 h 1768"/>
                <a:gd name="T32" fmla="*/ 1825 w 2808"/>
                <a:gd name="T33" fmla="*/ 563 h 1768"/>
                <a:gd name="T34" fmla="*/ 1860 w 2808"/>
                <a:gd name="T35" fmla="*/ 662 h 1768"/>
                <a:gd name="T36" fmla="*/ 1873 w 2808"/>
                <a:gd name="T37" fmla="*/ 769 h 1768"/>
                <a:gd name="T38" fmla="*/ 2621 w 2808"/>
                <a:gd name="T39" fmla="*/ 1581 h 1768"/>
                <a:gd name="T40" fmla="*/ 2624 w 2808"/>
                <a:gd name="T41" fmla="*/ 69 h 1768"/>
                <a:gd name="T42" fmla="*/ 2649 w 2808"/>
                <a:gd name="T43" fmla="*/ 27 h 1768"/>
                <a:gd name="T44" fmla="*/ 2690 w 2808"/>
                <a:gd name="T45" fmla="*/ 3 h 1768"/>
                <a:gd name="T46" fmla="*/ 2740 w 2808"/>
                <a:gd name="T47" fmla="*/ 3 h 1768"/>
                <a:gd name="T48" fmla="*/ 2781 w 2808"/>
                <a:gd name="T49" fmla="*/ 27 h 1768"/>
                <a:gd name="T50" fmla="*/ 2805 w 2808"/>
                <a:gd name="T51" fmla="*/ 69 h 1768"/>
                <a:gd name="T52" fmla="*/ 2808 w 2808"/>
                <a:gd name="T53" fmla="*/ 1674 h 1768"/>
                <a:gd name="T54" fmla="*/ 2796 w 2808"/>
                <a:gd name="T55" fmla="*/ 1721 h 1768"/>
                <a:gd name="T56" fmla="*/ 2762 w 2808"/>
                <a:gd name="T57" fmla="*/ 1755 h 1768"/>
                <a:gd name="T58" fmla="*/ 2715 w 2808"/>
                <a:gd name="T59" fmla="*/ 1768 h 1768"/>
                <a:gd name="T60" fmla="*/ 1755 w 2808"/>
                <a:gd name="T61" fmla="*/ 1765 h 1768"/>
                <a:gd name="T62" fmla="*/ 1715 w 2808"/>
                <a:gd name="T63" fmla="*/ 1743 h 1768"/>
                <a:gd name="T64" fmla="*/ 1690 w 2808"/>
                <a:gd name="T65" fmla="*/ 1705 h 1768"/>
                <a:gd name="T66" fmla="*/ 1686 w 2808"/>
                <a:gd name="T67" fmla="*/ 1678 h 1768"/>
                <a:gd name="T68" fmla="*/ 1686 w 2808"/>
                <a:gd name="T69" fmla="*/ 769 h 1768"/>
                <a:gd name="T70" fmla="*/ 1674 w 2808"/>
                <a:gd name="T71" fmla="*/ 688 h 1768"/>
                <a:gd name="T72" fmla="*/ 1640 w 2808"/>
                <a:gd name="T73" fmla="*/ 616 h 1768"/>
                <a:gd name="T74" fmla="*/ 1589 w 2808"/>
                <a:gd name="T75" fmla="*/ 557 h 1768"/>
                <a:gd name="T76" fmla="*/ 1523 w 2808"/>
                <a:gd name="T77" fmla="*/ 514 h 1768"/>
                <a:gd name="T78" fmla="*/ 1446 w 2808"/>
                <a:gd name="T79" fmla="*/ 491 h 1768"/>
                <a:gd name="T80" fmla="*/ 1363 w 2808"/>
                <a:gd name="T81" fmla="*/ 491 h 1768"/>
                <a:gd name="T82" fmla="*/ 1287 w 2808"/>
                <a:gd name="T83" fmla="*/ 514 h 1768"/>
                <a:gd name="T84" fmla="*/ 1220 w 2808"/>
                <a:gd name="T85" fmla="*/ 557 h 1768"/>
                <a:gd name="T86" fmla="*/ 1168 w 2808"/>
                <a:gd name="T87" fmla="*/ 616 h 1768"/>
                <a:gd name="T88" fmla="*/ 1136 w 2808"/>
                <a:gd name="T89" fmla="*/ 688 h 1768"/>
                <a:gd name="T90" fmla="*/ 1124 w 2808"/>
                <a:gd name="T91" fmla="*/ 769 h 1768"/>
                <a:gd name="T92" fmla="*/ 1124 w 2808"/>
                <a:gd name="T93" fmla="*/ 1678 h 1768"/>
                <a:gd name="T94" fmla="*/ 1118 w 2808"/>
                <a:gd name="T95" fmla="*/ 1705 h 1768"/>
                <a:gd name="T96" fmla="*/ 1094 w 2808"/>
                <a:gd name="T97" fmla="*/ 1743 h 1768"/>
                <a:gd name="T98" fmla="*/ 1054 w 2808"/>
                <a:gd name="T99" fmla="*/ 1765 h 1768"/>
                <a:gd name="T100" fmla="*/ 94 w 2808"/>
                <a:gd name="T101" fmla="*/ 1768 h 1768"/>
                <a:gd name="T102" fmla="*/ 47 w 2808"/>
                <a:gd name="T103" fmla="*/ 1755 h 1768"/>
                <a:gd name="T104" fmla="*/ 13 w 2808"/>
                <a:gd name="T105" fmla="*/ 1721 h 1768"/>
                <a:gd name="T106" fmla="*/ 0 w 2808"/>
                <a:gd name="T107" fmla="*/ 1674 h 1768"/>
                <a:gd name="T108" fmla="*/ 3 w 2808"/>
                <a:gd name="T109" fmla="*/ 69 h 1768"/>
                <a:gd name="T110" fmla="*/ 27 w 2808"/>
                <a:gd name="T111" fmla="*/ 27 h 1768"/>
                <a:gd name="T112" fmla="*/ 69 w 2808"/>
                <a:gd name="T113" fmla="*/ 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8" h="1768">
                  <a:moveTo>
                    <a:pt x="94" y="0"/>
                  </a:moveTo>
                  <a:lnTo>
                    <a:pt x="118" y="3"/>
                  </a:lnTo>
                  <a:lnTo>
                    <a:pt x="141" y="13"/>
                  </a:lnTo>
                  <a:lnTo>
                    <a:pt x="160" y="27"/>
                  </a:lnTo>
                  <a:lnTo>
                    <a:pt x="175" y="46"/>
                  </a:lnTo>
                  <a:lnTo>
                    <a:pt x="184" y="69"/>
                  </a:lnTo>
                  <a:lnTo>
                    <a:pt x="187" y="94"/>
                  </a:lnTo>
                  <a:lnTo>
                    <a:pt x="187" y="1581"/>
                  </a:lnTo>
                  <a:lnTo>
                    <a:pt x="937" y="1581"/>
                  </a:lnTo>
                  <a:lnTo>
                    <a:pt x="937" y="769"/>
                  </a:lnTo>
                  <a:lnTo>
                    <a:pt x="940" y="714"/>
                  </a:lnTo>
                  <a:lnTo>
                    <a:pt x="949" y="662"/>
                  </a:lnTo>
                  <a:lnTo>
                    <a:pt x="964" y="611"/>
                  </a:lnTo>
                  <a:lnTo>
                    <a:pt x="984" y="563"/>
                  </a:lnTo>
                  <a:lnTo>
                    <a:pt x="1010" y="519"/>
                  </a:lnTo>
                  <a:lnTo>
                    <a:pt x="1039" y="477"/>
                  </a:lnTo>
                  <a:lnTo>
                    <a:pt x="1073" y="439"/>
                  </a:lnTo>
                  <a:lnTo>
                    <a:pt x="1112" y="404"/>
                  </a:lnTo>
                  <a:lnTo>
                    <a:pt x="1154" y="374"/>
                  </a:lnTo>
                  <a:lnTo>
                    <a:pt x="1199" y="349"/>
                  </a:lnTo>
                  <a:lnTo>
                    <a:pt x="1247" y="328"/>
                  </a:lnTo>
                  <a:lnTo>
                    <a:pt x="1298" y="314"/>
                  </a:lnTo>
                  <a:lnTo>
                    <a:pt x="1350" y="304"/>
                  </a:lnTo>
                  <a:lnTo>
                    <a:pt x="1405" y="301"/>
                  </a:lnTo>
                  <a:lnTo>
                    <a:pt x="1459" y="304"/>
                  </a:lnTo>
                  <a:lnTo>
                    <a:pt x="1512" y="314"/>
                  </a:lnTo>
                  <a:lnTo>
                    <a:pt x="1562" y="328"/>
                  </a:lnTo>
                  <a:lnTo>
                    <a:pt x="1610" y="349"/>
                  </a:lnTo>
                  <a:lnTo>
                    <a:pt x="1655" y="374"/>
                  </a:lnTo>
                  <a:lnTo>
                    <a:pt x="1697" y="404"/>
                  </a:lnTo>
                  <a:lnTo>
                    <a:pt x="1735" y="439"/>
                  </a:lnTo>
                  <a:lnTo>
                    <a:pt x="1770" y="477"/>
                  </a:lnTo>
                  <a:lnTo>
                    <a:pt x="1800" y="519"/>
                  </a:lnTo>
                  <a:lnTo>
                    <a:pt x="1825" y="563"/>
                  </a:lnTo>
                  <a:lnTo>
                    <a:pt x="1846" y="611"/>
                  </a:lnTo>
                  <a:lnTo>
                    <a:pt x="1860" y="662"/>
                  </a:lnTo>
                  <a:lnTo>
                    <a:pt x="1870" y="714"/>
                  </a:lnTo>
                  <a:lnTo>
                    <a:pt x="1873" y="769"/>
                  </a:lnTo>
                  <a:lnTo>
                    <a:pt x="1873" y="1581"/>
                  </a:lnTo>
                  <a:lnTo>
                    <a:pt x="2621" y="1581"/>
                  </a:lnTo>
                  <a:lnTo>
                    <a:pt x="2621" y="94"/>
                  </a:lnTo>
                  <a:lnTo>
                    <a:pt x="2624" y="69"/>
                  </a:lnTo>
                  <a:lnTo>
                    <a:pt x="2634" y="46"/>
                  </a:lnTo>
                  <a:lnTo>
                    <a:pt x="2649" y="27"/>
                  </a:lnTo>
                  <a:lnTo>
                    <a:pt x="2668" y="13"/>
                  </a:lnTo>
                  <a:lnTo>
                    <a:pt x="2690" y="3"/>
                  </a:lnTo>
                  <a:lnTo>
                    <a:pt x="2715" y="0"/>
                  </a:lnTo>
                  <a:lnTo>
                    <a:pt x="2740" y="3"/>
                  </a:lnTo>
                  <a:lnTo>
                    <a:pt x="2762" y="13"/>
                  </a:lnTo>
                  <a:lnTo>
                    <a:pt x="2781" y="27"/>
                  </a:lnTo>
                  <a:lnTo>
                    <a:pt x="2796" y="46"/>
                  </a:lnTo>
                  <a:lnTo>
                    <a:pt x="2805" y="69"/>
                  </a:lnTo>
                  <a:lnTo>
                    <a:pt x="2808" y="94"/>
                  </a:lnTo>
                  <a:lnTo>
                    <a:pt x="2808" y="1674"/>
                  </a:lnTo>
                  <a:lnTo>
                    <a:pt x="2805" y="1699"/>
                  </a:lnTo>
                  <a:lnTo>
                    <a:pt x="2796" y="1721"/>
                  </a:lnTo>
                  <a:lnTo>
                    <a:pt x="2781" y="1741"/>
                  </a:lnTo>
                  <a:lnTo>
                    <a:pt x="2762" y="1755"/>
                  </a:lnTo>
                  <a:lnTo>
                    <a:pt x="2740" y="1765"/>
                  </a:lnTo>
                  <a:lnTo>
                    <a:pt x="2715" y="1768"/>
                  </a:lnTo>
                  <a:lnTo>
                    <a:pt x="1779" y="1768"/>
                  </a:lnTo>
                  <a:lnTo>
                    <a:pt x="1755" y="1765"/>
                  </a:lnTo>
                  <a:lnTo>
                    <a:pt x="1734" y="1756"/>
                  </a:lnTo>
                  <a:lnTo>
                    <a:pt x="1715" y="1743"/>
                  </a:lnTo>
                  <a:lnTo>
                    <a:pt x="1700" y="1725"/>
                  </a:lnTo>
                  <a:lnTo>
                    <a:pt x="1690" y="1705"/>
                  </a:lnTo>
                  <a:lnTo>
                    <a:pt x="1686" y="1682"/>
                  </a:lnTo>
                  <a:lnTo>
                    <a:pt x="1686" y="1678"/>
                  </a:lnTo>
                  <a:lnTo>
                    <a:pt x="1686" y="1674"/>
                  </a:lnTo>
                  <a:lnTo>
                    <a:pt x="1686" y="769"/>
                  </a:lnTo>
                  <a:lnTo>
                    <a:pt x="1683" y="727"/>
                  </a:lnTo>
                  <a:lnTo>
                    <a:pt x="1674" y="688"/>
                  </a:lnTo>
                  <a:lnTo>
                    <a:pt x="1660" y="651"/>
                  </a:lnTo>
                  <a:lnTo>
                    <a:pt x="1640" y="616"/>
                  </a:lnTo>
                  <a:lnTo>
                    <a:pt x="1616" y="585"/>
                  </a:lnTo>
                  <a:lnTo>
                    <a:pt x="1589" y="557"/>
                  </a:lnTo>
                  <a:lnTo>
                    <a:pt x="1557" y="534"/>
                  </a:lnTo>
                  <a:lnTo>
                    <a:pt x="1523" y="514"/>
                  </a:lnTo>
                  <a:lnTo>
                    <a:pt x="1486" y="500"/>
                  </a:lnTo>
                  <a:lnTo>
                    <a:pt x="1446" y="491"/>
                  </a:lnTo>
                  <a:lnTo>
                    <a:pt x="1405" y="488"/>
                  </a:lnTo>
                  <a:lnTo>
                    <a:pt x="1363" y="491"/>
                  </a:lnTo>
                  <a:lnTo>
                    <a:pt x="1324" y="500"/>
                  </a:lnTo>
                  <a:lnTo>
                    <a:pt x="1287" y="514"/>
                  </a:lnTo>
                  <a:lnTo>
                    <a:pt x="1252" y="534"/>
                  </a:lnTo>
                  <a:lnTo>
                    <a:pt x="1220" y="557"/>
                  </a:lnTo>
                  <a:lnTo>
                    <a:pt x="1192" y="585"/>
                  </a:lnTo>
                  <a:lnTo>
                    <a:pt x="1168" y="616"/>
                  </a:lnTo>
                  <a:lnTo>
                    <a:pt x="1150" y="651"/>
                  </a:lnTo>
                  <a:lnTo>
                    <a:pt x="1136" y="688"/>
                  </a:lnTo>
                  <a:lnTo>
                    <a:pt x="1127" y="727"/>
                  </a:lnTo>
                  <a:lnTo>
                    <a:pt x="1124" y="769"/>
                  </a:lnTo>
                  <a:lnTo>
                    <a:pt x="1124" y="1674"/>
                  </a:lnTo>
                  <a:lnTo>
                    <a:pt x="1124" y="1678"/>
                  </a:lnTo>
                  <a:lnTo>
                    <a:pt x="1124" y="1682"/>
                  </a:lnTo>
                  <a:lnTo>
                    <a:pt x="1118" y="1705"/>
                  </a:lnTo>
                  <a:lnTo>
                    <a:pt x="1108" y="1725"/>
                  </a:lnTo>
                  <a:lnTo>
                    <a:pt x="1094" y="1743"/>
                  </a:lnTo>
                  <a:lnTo>
                    <a:pt x="1075" y="1756"/>
                  </a:lnTo>
                  <a:lnTo>
                    <a:pt x="1054" y="1765"/>
                  </a:lnTo>
                  <a:lnTo>
                    <a:pt x="1029" y="1768"/>
                  </a:lnTo>
                  <a:lnTo>
                    <a:pt x="94" y="1768"/>
                  </a:lnTo>
                  <a:lnTo>
                    <a:pt x="69" y="1765"/>
                  </a:lnTo>
                  <a:lnTo>
                    <a:pt x="47" y="1755"/>
                  </a:lnTo>
                  <a:lnTo>
                    <a:pt x="27" y="1741"/>
                  </a:lnTo>
                  <a:lnTo>
                    <a:pt x="13" y="1721"/>
                  </a:lnTo>
                  <a:lnTo>
                    <a:pt x="3" y="1699"/>
                  </a:lnTo>
                  <a:lnTo>
                    <a:pt x="0" y="1674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6"/>
                  </a:lnTo>
                  <a:lnTo>
                    <a:pt x="27" y="27"/>
                  </a:lnTo>
                  <a:lnTo>
                    <a:pt x="47" y="13"/>
                  </a:lnTo>
                  <a:lnTo>
                    <a:pt x="69" y="3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16E55EB-E574-46BA-A922-C7A39BBDD80F}"/>
              </a:ext>
            </a:extLst>
          </p:cNvPr>
          <p:cNvGrpSpPr>
            <a:grpSpLocks/>
          </p:cNvGrpSpPr>
          <p:nvPr/>
        </p:nvGrpSpPr>
        <p:grpSpPr bwMode="auto">
          <a:xfrm>
            <a:off x="7893050" y="5338763"/>
            <a:ext cx="741363" cy="741362"/>
            <a:chOff x="7380288" y="2109788"/>
            <a:chExt cx="752475" cy="752475"/>
          </a:xfrm>
        </p:grpSpPr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848DFA03-0BD7-4E07-B69A-FEBE0461FF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0288" y="2109788"/>
              <a:ext cx="752475" cy="752475"/>
            </a:xfrm>
            <a:custGeom>
              <a:avLst/>
              <a:gdLst>
                <a:gd name="T0" fmla="*/ 1226 w 3319"/>
                <a:gd name="T1" fmla="*/ 578 h 3318"/>
                <a:gd name="T2" fmla="*/ 893 w 3319"/>
                <a:gd name="T3" fmla="*/ 782 h 3318"/>
                <a:gd name="T4" fmla="*/ 647 w 3319"/>
                <a:gd name="T5" fmla="*/ 1084 h 3318"/>
                <a:gd name="T6" fmla="*/ 512 w 3319"/>
                <a:gd name="T7" fmla="*/ 1456 h 3318"/>
                <a:gd name="T8" fmla="*/ 714 w 3319"/>
                <a:gd name="T9" fmla="*/ 1559 h 3318"/>
                <a:gd name="T10" fmla="*/ 767 w 3319"/>
                <a:gd name="T11" fmla="*/ 1658 h 3318"/>
                <a:gd name="T12" fmla="*/ 714 w 3319"/>
                <a:gd name="T13" fmla="*/ 1759 h 3318"/>
                <a:gd name="T14" fmla="*/ 512 w 3319"/>
                <a:gd name="T15" fmla="*/ 1862 h 3318"/>
                <a:gd name="T16" fmla="*/ 647 w 3319"/>
                <a:gd name="T17" fmla="*/ 2234 h 3318"/>
                <a:gd name="T18" fmla="*/ 893 w 3319"/>
                <a:gd name="T19" fmla="*/ 2535 h 3318"/>
                <a:gd name="T20" fmla="*/ 1226 w 3319"/>
                <a:gd name="T21" fmla="*/ 2740 h 3318"/>
                <a:gd name="T22" fmla="*/ 1539 w 3319"/>
                <a:gd name="T23" fmla="*/ 2672 h 3318"/>
                <a:gd name="T24" fmla="*/ 1591 w 3319"/>
                <a:gd name="T25" fmla="*/ 2572 h 3318"/>
                <a:gd name="T26" fmla="*/ 1706 w 3319"/>
                <a:gd name="T27" fmla="*/ 2560 h 3318"/>
                <a:gd name="T28" fmla="*/ 1778 w 3319"/>
                <a:gd name="T29" fmla="*/ 2647 h 3318"/>
                <a:gd name="T30" fmla="*/ 2018 w 3319"/>
                <a:gd name="T31" fmla="*/ 2766 h 3318"/>
                <a:gd name="T32" fmla="*/ 2365 w 3319"/>
                <a:gd name="T33" fmla="*/ 2585 h 3318"/>
                <a:gd name="T34" fmla="*/ 2631 w 3319"/>
                <a:gd name="T35" fmla="*/ 2301 h 3318"/>
                <a:gd name="T36" fmla="*/ 2790 w 3319"/>
                <a:gd name="T37" fmla="*/ 1940 h 3318"/>
                <a:gd name="T38" fmla="*/ 2626 w 3319"/>
                <a:gd name="T39" fmla="*/ 1771 h 3318"/>
                <a:gd name="T40" fmla="*/ 2554 w 3319"/>
                <a:gd name="T41" fmla="*/ 1684 h 3318"/>
                <a:gd name="T42" fmla="*/ 2587 w 3319"/>
                <a:gd name="T43" fmla="*/ 1573 h 3318"/>
                <a:gd name="T44" fmla="*/ 2818 w 3319"/>
                <a:gd name="T45" fmla="*/ 1537 h 3318"/>
                <a:gd name="T46" fmla="*/ 2709 w 3319"/>
                <a:gd name="T47" fmla="*/ 1153 h 3318"/>
                <a:gd name="T48" fmla="*/ 2483 w 3319"/>
                <a:gd name="T49" fmla="*/ 835 h 3318"/>
                <a:gd name="T50" fmla="*/ 2165 w 3319"/>
                <a:gd name="T51" fmla="*/ 610 h 3318"/>
                <a:gd name="T52" fmla="*/ 1780 w 3319"/>
                <a:gd name="T53" fmla="*/ 501 h 3318"/>
                <a:gd name="T54" fmla="*/ 1745 w 3319"/>
                <a:gd name="T55" fmla="*/ 731 h 3318"/>
                <a:gd name="T56" fmla="*/ 1635 w 3319"/>
                <a:gd name="T57" fmla="*/ 765 h 3318"/>
                <a:gd name="T58" fmla="*/ 1548 w 3319"/>
                <a:gd name="T59" fmla="*/ 693 h 3318"/>
                <a:gd name="T60" fmla="*/ 1684 w 3319"/>
                <a:gd name="T61" fmla="*/ 2 h 3318"/>
                <a:gd name="T62" fmla="*/ 1771 w 3319"/>
                <a:gd name="T63" fmla="*/ 74 h 3318"/>
                <a:gd name="T64" fmla="*/ 1961 w 3319"/>
                <a:gd name="T65" fmla="*/ 294 h 3318"/>
                <a:gd name="T66" fmla="*/ 2372 w 3319"/>
                <a:gd name="T67" fmla="*/ 457 h 3318"/>
                <a:gd name="T68" fmla="*/ 2708 w 3319"/>
                <a:gd name="T69" fmla="*/ 734 h 3318"/>
                <a:gd name="T70" fmla="*/ 2943 w 3319"/>
                <a:gd name="T71" fmla="*/ 1103 h 3318"/>
                <a:gd name="T72" fmla="*/ 3052 w 3319"/>
                <a:gd name="T73" fmla="*/ 1537 h 3318"/>
                <a:gd name="T74" fmla="*/ 3283 w 3319"/>
                <a:gd name="T75" fmla="*/ 1573 h 3318"/>
                <a:gd name="T76" fmla="*/ 3316 w 3319"/>
                <a:gd name="T77" fmla="*/ 1684 h 3318"/>
                <a:gd name="T78" fmla="*/ 3245 w 3319"/>
                <a:gd name="T79" fmla="*/ 1771 h 3318"/>
                <a:gd name="T80" fmla="*/ 3025 w 3319"/>
                <a:gd name="T81" fmla="*/ 1960 h 3318"/>
                <a:gd name="T82" fmla="*/ 2862 w 3319"/>
                <a:gd name="T83" fmla="*/ 2372 h 3318"/>
                <a:gd name="T84" fmla="*/ 2584 w 3319"/>
                <a:gd name="T85" fmla="*/ 2707 h 3318"/>
                <a:gd name="T86" fmla="*/ 2216 w 3319"/>
                <a:gd name="T87" fmla="*/ 2941 h 3318"/>
                <a:gd name="T88" fmla="*/ 1780 w 3319"/>
                <a:gd name="T89" fmla="*/ 3051 h 3318"/>
                <a:gd name="T90" fmla="*/ 1745 w 3319"/>
                <a:gd name="T91" fmla="*/ 3283 h 3318"/>
                <a:gd name="T92" fmla="*/ 1635 w 3319"/>
                <a:gd name="T93" fmla="*/ 3315 h 3318"/>
                <a:gd name="T94" fmla="*/ 1548 w 3319"/>
                <a:gd name="T95" fmla="*/ 3243 h 3318"/>
                <a:gd name="T96" fmla="*/ 1358 w 3319"/>
                <a:gd name="T97" fmla="*/ 3024 h 3318"/>
                <a:gd name="T98" fmla="*/ 946 w 3319"/>
                <a:gd name="T99" fmla="*/ 2861 h 3318"/>
                <a:gd name="T100" fmla="*/ 611 w 3319"/>
                <a:gd name="T101" fmla="*/ 2584 h 3318"/>
                <a:gd name="T102" fmla="*/ 376 w 3319"/>
                <a:gd name="T103" fmla="*/ 2215 h 3318"/>
                <a:gd name="T104" fmla="*/ 267 w 3319"/>
                <a:gd name="T105" fmla="*/ 1780 h 3318"/>
                <a:gd name="T106" fmla="*/ 35 w 3319"/>
                <a:gd name="T107" fmla="*/ 1744 h 3318"/>
                <a:gd name="T108" fmla="*/ 0 w 3319"/>
                <a:gd name="T109" fmla="*/ 1658 h 3318"/>
                <a:gd name="T110" fmla="*/ 54 w 3319"/>
                <a:gd name="T111" fmla="*/ 1559 h 3318"/>
                <a:gd name="T112" fmla="*/ 277 w 3319"/>
                <a:gd name="T113" fmla="*/ 1446 h 3318"/>
                <a:gd name="T114" fmla="*/ 414 w 3319"/>
                <a:gd name="T115" fmla="*/ 1023 h 3318"/>
                <a:gd name="T116" fmla="*/ 671 w 3319"/>
                <a:gd name="T117" fmla="*/ 671 h 3318"/>
                <a:gd name="T118" fmla="*/ 1023 w 3319"/>
                <a:gd name="T119" fmla="*/ 414 h 3318"/>
                <a:gd name="T120" fmla="*/ 1447 w 3319"/>
                <a:gd name="T121" fmla="*/ 277 h 3318"/>
                <a:gd name="T122" fmla="*/ 1559 w 3319"/>
                <a:gd name="T123" fmla="*/ 54 h 3318"/>
                <a:gd name="T124" fmla="*/ 1659 w 3319"/>
                <a:gd name="T125" fmla="*/ 0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9" h="3318">
                  <a:moveTo>
                    <a:pt x="1539" y="501"/>
                  </a:moveTo>
                  <a:lnTo>
                    <a:pt x="1457" y="512"/>
                  </a:lnTo>
                  <a:lnTo>
                    <a:pt x="1378" y="529"/>
                  </a:lnTo>
                  <a:lnTo>
                    <a:pt x="1301" y="551"/>
                  </a:lnTo>
                  <a:lnTo>
                    <a:pt x="1226" y="578"/>
                  </a:lnTo>
                  <a:lnTo>
                    <a:pt x="1154" y="610"/>
                  </a:lnTo>
                  <a:lnTo>
                    <a:pt x="1084" y="646"/>
                  </a:lnTo>
                  <a:lnTo>
                    <a:pt x="1017" y="688"/>
                  </a:lnTo>
                  <a:lnTo>
                    <a:pt x="954" y="732"/>
                  </a:lnTo>
                  <a:lnTo>
                    <a:pt x="893" y="782"/>
                  </a:lnTo>
                  <a:lnTo>
                    <a:pt x="836" y="835"/>
                  </a:lnTo>
                  <a:lnTo>
                    <a:pt x="783" y="893"/>
                  </a:lnTo>
                  <a:lnTo>
                    <a:pt x="733" y="953"/>
                  </a:lnTo>
                  <a:lnTo>
                    <a:pt x="688" y="1017"/>
                  </a:lnTo>
                  <a:lnTo>
                    <a:pt x="647" y="1084"/>
                  </a:lnTo>
                  <a:lnTo>
                    <a:pt x="610" y="1153"/>
                  </a:lnTo>
                  <a:lnTo>
                    <a:pt x="578" y="1225"/>
                  </a:lnTo>
                  <a:lnTo>
                    <a:pt x="551" y="1300"/>
                  </a:lnTo>
                  <a:lnTo>
                    <a:pt x="529" y="1378"/>
                  </a:lnTo>
                  <a:lnTo>
                    <a:pt x="512" y="1456"/>
                  </a:lnTo>
                  <a:lnTo>
                    <a:pt x="501" y="1537"/>
                  </a:lnTo>
                  <a:lnTo>
                    <a:pt x="646" y="1537"/>
                  </a:lnTo>
                  <a:lnTo>
                    <a:pt x="671" y="1540"/>
                  </a:lnTo>
                  <a:lnTo>
                    <a:pt x="693" y="1547"/>
                  </a:lnTo>
                  <a:lnTo>
                    <a:pt x="714" y="1559"/>
                  </a:lnTo>
                  <a:lnTo>
                    <a:pt x="731" y="1573"/>
                  </a:lnTo>
                  <a:lnTo>
                    <a:pt x="747" y="1591"/>
                  </a:lnTo>
                  <a:lnTo>
                    <a:pt x="758" y="1612"/>
                  </a:lnTo>
                  <a:lnTo>
                    <a:pt x="765" y="1634"/>
                  </a:lnTo>
                  <a:lnTo>
                    <a:pt x="767" y="1658"/>
                  </a:lnTo>
                  <a:lnTo>
                    <a:pt x="765" y="1684"/>
                  </a:lnTo>
                  <a:lnTo>
                    <a:pt x="758" y="1706"/>
                  </a:lnTo>
                  <a:lnTo>
                    <a:pt x="747" y="1726"/>
                  </a:lnTo>
                  <a:lnTo>
                    <a:pt x="731" y="1744"/>
                  </a:lnTo>
                  <a:lnTo>
                    <a:pt x="714" y="1759"/>
                  </a:lnTo>
                  <a:lnTo>
                    <a:pt x="693" y="1771"/>
                  </a:lnTo>
                  <a:lnTo>
                    <a:pt x="671" y="1778"/>
                  </a:lnTo>
                  <a:lnTo>
                    <a:pt x="646" y="1780"/>
                  </a:lnTo>
                  <a:lnTo>
                    <a:pt x="501" y="1780"/>
                  </a:lnTo>
                  <a:lnTo>
                    <a:pt x="512" y="1862"/>
                  </a:lnTo>
                  <a:lnTo>
                    <a:pt x="529" y="1940"/>
                  </a:lnTo>
                  <a:lnTo>
                    <a:pt x="551" y="2017"/>
                  </a:lnTo>
                  <a:lnTo>
                    <a:pt x="578" y="2092"/>
                  </a:lnTo>
                  <a:lnTo>
                    <a:pt x="610" y="2165"/>
                  </a:lnTo>
                  <a:lnTo>
                    <a:pt x="647" y="2234"/>
                  </a:lnTo>
                  <a:lnTo>
                    <a:pt x="688" y="2301"/>
                  </a:lnTo>
                  <a:lnTo>
                    <a:pt x="733" y="2364"/>
                  </a:lnTo>
                  <a:lnTo>
                    <a:pt x="783" y="2425"/>
                  </a:lnTo>
                  <a:lnTo>
                    <a:pt x="836" y="2482"/>
                  </a:lnTo>
                  <a:lnTo>
                    <a:pt x="893" y="2535"/>
                  </a:lnTo>
                  <a:lnTo>
                    <a:pt x="954" y="2585"/>
                  </a:lnTo>
                  <a:lnTo>
                    <a:pt x="1017" y="2630"/>
                  </a:lnTo>
                  <a:lnTo>
                    <a:pt x="1084" y="2672"/>
                  </a:lnTo>
                  <a:lnTo>
                    <a:pt x="1154" y="2708"/>
                  </a:lnTo>
                  <a:lnTo>
                    <a:pt x="1226" y="2740"/>
                  </a:lnTo>
                  <a:lnTo>
                    <a:pt x="1301" y="2766"/>
                  </a:lnTo>
                  <a:lnTo>
                    <a:pt x="1378" y="2789"/>
                  </a:lnTo>
                  <a:lnTo>
                    <a:pt x="1457" y="2806"/>
                  </a:lnTo>
                  <a:lnTo>
                    <a:pt x="1539" y="2817"/>
                  </a:lnTo>
                  <a:lnTo>
                    <a:pt x="1539" y="2672"/>
                  </a:lnTo>
                  <a:lnTo>
                    <a:pt x="1541" y="2647"/>
                  </a:lnTo>
                  <a:lnTo>
                    <a:pt x="1548" y="2625"/>
                  </a:lnTo>
                  <a:lnTo>
                    <a:pt x="1559" y="2604"/>
                  </a:lnTo>
                  <a:lnTo>
                    <a:pt x="1574" y="2587"/>
                  </a:lnTo>
                  <a:lnTo>
                    <a:pt x="1591" y="2572"/>
                  </a:lnTo>
                  <a:lnTo>
                    <a:pt x="1612" y="2560"/>
                  </a:lnTo>
                  <a:lnTo>
                    <a:pt x="1635" y="2553"/>
                  </a:lnTo>
                  <a:lnTo>
                    <a:pt x="1659" y="2550"/>
                  </a:lnTo>
                  <a:lnTo>
                    <a:pt x="1684" y="2553"/>
                  </a:lnTo>
                  <a:lnTo>
                    <a:pt x="1706" y="2560"/>
                  </a:lnTo>
                  <a:lnTo>
                    <a:pt x="1728" y="2572"/>
                  </a:lnTo>
                  <a:lnTo>
                    <a:pt x="1745" y="2587"/>
                  </a:lnTo>
                  <a:lnTo>
                    <a:pt x="1760" y="2604"/>
                  </a:lnTo>
                  <a:lnTo>
                    <a:pt x="1771" y="2625"/>
                  </a:lnTo>
                  <a:lnTo>
                    <a:pt x="1778" y="2647"/>
                  </a:lnTo>
                  <a:lnTo>
                    <a:pt x="1780" y="2672"/>
                  </a:lnTo>
                  <a:lnTo>
                    <a:pt x="1780" y="2817"/>
                  </a:lnTo>
                  <a:lnTo>
                    <a:pt x="1862" y="2806"/>
                  </a:lnTo>
                  <a:lnTo>
                    <a:pt x="1941" y="2789"/>
                  </a:lnTo>
                  <a:lnTo>
                    <a:pt x="2018" y="2766"/>
                  </a:lnTo>
                  <a:lnTo>
                    <a:pt x="2092" y="2740"/>
                  </a:lnTo>
                  <a:lnTo>
                    <a:pt x="2165" y="2708"/>
                  </a:lnTo>
                  <a:lnTo>
                    <a:pt x="2235" y="2672"/>
                  </a:lnTo>
                  <a:lnTo>
                    <a:pt x="2302" y="2630"/>
                  </a:lnTo>
                  <a:lnTo>
                    <a:pt x="2365" y="2585"/>
                  </a:lnTo>
                  <a:lnTo>
                    <a:pt x="2426" y="2535"/>
                  </a:lnTo>
                  <a:lnTo>
                    <a:pt x="2483" y="2482"/>
                  </a:lnTo>
                  <a:lnTo>
                    <a:pt x="2536" y="2425"/>
                  </a:lnTo>
                  <a:lnTo>
                    <a:pt x="2585" y="2364"/>
                  </a:lnTo>
                  <a:lnTo>
                    <a:pt x="2631" y="2301"/>
                  </a:lnTo>
                  <a:lnTo>
                    <a:pt x="2672" y="2234"/>
                  </a:lnTo>
                  <a:lnTo>
                    <a:pt x="2709" y="2165"/>
                  </a:lnTo>
                  <a:lnTo>
                    <a:pt x="2741" y="2092"/>
                  </a:lnTo>
                  <a:lnTo>
                    <a:pt x="2768" y="2017"/>
                  </a:lnTo>
                  <a:lnTo>
                    <a:pt x="2790" y="1940"/>
                  </a:lnTo>
                  <a:lnTo>
                    <a:pt x="2807" y="1862"/>
                  </a:lnTo>
                  <a:lnTo>
                    <a:pt x="2818" y="1780"/>
                  </a:lnTo>
                  <a:lnTo>
                    <a:pt x="2673" y="1780"/>
                  </a:lnTo>
                  <a:lnTo>
                    <a:pt x="2648" y="1778"/>
                  </a:lnTo>
                  <a:lnTo>
                    <a:pt x="2626" y="1771"/>
                  </a:lnTo>
                  <a:lnTo>
                    <a:pt x="2605" y="1759"/>
                  </a:lnTo>
                  <a:lnTo>
                    <a:pt x="2587" y="1744"/>
                  </a:lnTo>
                  <a:lnTo>
                    <a:pt x="2572" y="1726"/>
                  </a:lnTo>
                  <a:lnTo>
                    <a:pt x="2561" y="1706"/>
                  </a:lnTo>
                  <a:lnTo>
                    <a:pt x="2554" y="1684"/>
                  </a:lnTo>
                  <a:lnTo>
                    <a:pt x="2552" y="1658"/>
                  </a:lnTo>
                  <a:lnTo>
                    <a:pt x="2554" y="1634"/>
                  </a:lnTo>
                  <a:lnTo>
                    <a:pt x="2561" y="1612"/>
                  </a:lnTo>
                  <a:lnTo>
                    <a:pt x="2572" y="1591"/>
                  </a:lnTo>
                  <a:lnTo>
                    <a:pt x="2587" y="1573"/>
                  </a:lnTo>
                  <a:lnTo>
                    <a:pt x="2605" y="1559"/>
                  </a:lnTo>
                  <a:lnTo>
                    <a:pt x="2626" y="1547"/>
                  </a:lnTo>
                  <a:lnTo>
                    <a:pt x="2648" y="1540"/>
                  </a:lnTo>
                  <a:lnTo>
                    <a:pt x="2673" y="1537"/>
                  </a:lnTo>
                  <a:lnTo>
                    <a:pt x="2818" y="1537"/>
                  </a:lnTo>
                  <a:lnTo>
                    <a:pt x="2807" y="1456"/>
                  </a:lnTo>
                  <a:lnTo>
                    <a:pt x="2790" y="1378"/>
                  </a:lnTo>
                  <a:lnTo>
                    <a:pt x="2768" y="1300"/>
                  </a:lnTo>
                  <a:lnTo>
                    <a:pt x="2741" y="1225"/>
                  </a:lnTo>
                  <a:lnTo>
                    <a:pt x="2709" y="1153"/>
                  </a:lnTo>
                  <a:lnTo>
                    <a:pt x="2672" y="1084"/>
                  </a:lnTo>
                  <a:lnTo>
                    <a:pt x="2631" y="1017"/>
                  </a:lnTo>
                  <a:lnTo>
                    <a:pt x="2585" y="953"/>
                  </a:lnTo>
                  <a:lnTo>
                    <a:pt x="2536" y="893"/>
                  </a:lnTo>
                  <a:lnTo>
                    <a:pt x="2483" y="835"/>
                  </a:lnTo>
                  <a:lnTo>
                    <a:pt x="2426" y="782"/>
                  </a:lnTo>
                  <a:lnTo>
                    <a:pt x="2365" y="732"/>
                  </a:lnTo>
                  <a:lnTo>
                    <a:pt x="2302" y="688"/>
                  </a:lnTo>
                  <a:lnTo>
                    <a:pt x="2235" y="646"/>
                  </a:lnTo>
                  <a:lnTo>
                    <a:pt x="2165" y="610"/>
                  </a:lnTo>
                  <a:lnTo>
                    <a:pt x="2092" y="578"/>
                  </a:lnTo>
                  <a:lnTo>
                    <a:pt x="2018" y="551"/>
                  </a:lnTo>
                  <a:lnTo>
                    <a:pt x="1941" y="529"/>
                  </a:lnTo>
                  <a:lnTo>
                    <a:pt x="1862" y="512"/>
                  </a:lnTo>
                  <a:lnTo>
                    <a:pt x="1780" y="501"/>
                  </a:lnTo>
                  <a:lnTo>
                    <a:pt x="1780" y="645"/>
                  </a:lnTo>
                  <a:lnTo>
                    <a:pt x="1778" y="670"/>
                  </a:lnTo>
                  <a:lnTo>
                    <a:pt x="1771" y="693"/>
                  </a:lnTo>
                  <a:lnTo>
                    <a:pt x="1760" y="713"/>
                  </a:lnTo>
                  <a:lnTo>
                    <a:pt x="1745" y="731"/>
                  </a:lnTo>
                  <a:lnTo>
                    <a:pt x="1728" y="746"/>
                  </a:lnTo>
                  <a:lnTo>
                    <a:pt x="1706" y="758"/>
                  </a:lnTo>
                  <a:lnTo>
                    <a:pt x="1684" y="765"/>
                  </a:lnTo>
                  <a:lnTo>
                    <a:pt x="1659" y="767"/>
                  </a:lnTo>
                  <a:lnTo>
                    <a:pt x="1635" y="765"/>
                  </a:lnTo>
                  <a:lnTo>
                    <a:pt x="1612" y="758"/>
                  </a:lnTo>
                  <a:lnTo>
                    <a:pt x="1591" y="746"/>
                  </a:lnTo>
                  <a:lnTo>
                    <a:pt x="1574" y="731"/>
                  </a:lnTo>
                  <a:lnTo>
                    <a:pt x="1559" y="713"/>
                  </a:lnTo>
                  <a:lnTo>
                    <a:pt x="1548" y="693"/>
                  </a:lnTo>
                  <a:lnTo>
                    <a:pt x="1541" y="670"/>
                  </a:lnTo>
                  <a:lnTo>
                    <a:pt x="1539" y="645"/>
                  </a:lnTo>
                  <a:lnTo>
                    <a:pt x="1539" y="501"/>
                  </a:lnTo>
                  <a:close/>
                  <a:moveTo>
                    <a:pt x="1659" y="0"/>
                  </a:moveTo>
                  <a:lnTo>
                    <a:pt x="1684" y="2"/>
                  </a:lnTo>
                  <a:lnTo>
                    <a:pt x="1706" y="9"/>
                  </a:lnTo>
                  <a:lnTo>
                    <a:pt x="1728" y="20"/>
                  </a:lnTo>
                  <a:lnTo>
                    <a:pt x="1745" y="35"/>
                  </a:lnTo>
                  <a:lnTo>
                    <a:pt x="1760" y="54"/>
                  </a:lnTo>
                  <a:lnTo>
                    <a:pt x="1771" y="74"/>
                  </a:lnTo>
                  <a:lnTo>
                    <a:pt x="1778" y="97"/>
                  </a:lnTo>
                  <a:lnTo>
                    <a:pt x="1780" y="121"/>
                  </a:lnTo>
                  <a:lnTo>
                    <a:pt x="1780" y="266"/>
                  </a:lnTo>
                  <a:lnTo>
                    <a:pt x="1872" y="277"/>
                  </a:lnTo>
                  <a:lnTo>
                    <a:pt x="1961" y="294"/>
                  </a:lnTo>
                  <a:lnTo>
                    <a:pt x="2049" y="316"/>
                  </a:lnTo>
                  <a:lnTo>
                    <a:pt x="2134" y="343"/>
                  </a:lnTo>
                  <a:lnTo>
                    <a:pt x="2216" y="376"/>
                  </a:lnTo>
                  <a:lnTo>
                    <a:pt x="2295" y="414"/>
                  </a:lnTo>
                  <a:lnTo>
                    <a:pt x="2372" y="457"/>
                  </a:lnTo>
                  <a:lnTo>
                    <a:pt x="2447" y="503"/>
                  </a:lnTo>
                  <a:lnTo>
                    <a:pt x="2518" y="555"/>
                  </a:lnTo>
                  <a:lnTo>
                    <a:pt x="2584" y="611"/>
                  </a:lnTo>
                  <a:lnTo>
                    <a:pt x="2648" y="671"/>
                  </a:lnTo>
                  <a:lnTo>
                    <a:pt x="2708" y="734"/>
                  </a:lnTo>
                  <a:lnTo>
                    <a:pt x="2763" y="801"/>
                  </a:lnTo>
                  <a:lnTo>
                    <a:pt x="2815" y="872"/>
                  </a:lnTo>
                  <a:lnTo>
                    <a:pt x="2862" y="945"/>
                  </a:lnTo>
                  <a:lnTo>
                    <a:pt x="2905" y="1023"/>
                  </a:lnTo>
                  <a:lnTo>
                    <a:pt x="2943" y="1103"/>
                  </a:lnTo>
                  <a:lnTo>
                    <a:pt x="2975" y="1185"/>
                  </a:lnTo>
                  <a:lnTo>
                    <a:pt x="3003" y="1270"/>
                  </a:lnTo>
                  <a:lnTo>
                    <a:pt x="3025" y="1358"/>
                  </a:lnTo>
                  <a:lnTo>
                    <a:pt x="3042" y="1446"/>
                  </a:lnTo>
                  <a:lnTo>
                    <a:pt x="3052" y="1537"/>
                  </a:lnTo>
                  <a:lnTo>
                    <a:pt x="3198" y="1537"/>
                  </a:lnTo>
                  <a:lnTo>
                    <a:pt x="3222" y="1540"/>
                  </a:lnTo>
                  <a:lnTo>
                    <a:pt x="3244" y="1547"/>
                  </a:lnTo>
                  <a:lnTo>
                    <a:pt x="3265" y="1559"/>
                  </a:lnTo>
                  <a:lnTo>
                    <a:pt x="3283" y="1573"/>
                  </a:lnTo>
                  <a:lnTo>
                    <a:pt x="3298" y="1591"/>
                  </a:lnTo>
                  <a:lnTo>
                    <a:pt x="3309" y="1612"/>
                  </a:lnTo>
                  <a:lnTo>
                    <a:pt x="3316" y="1634"/>
                  </a:lnTo>
                  <a:lnTo>
                    <a:pt x="3319" y="1658"/>
                  </a:lnTo>
                  <a:lnTo>
                    <a:pt x="3316" y="1684"/>
                  </a:lnTo>
                  <a:lnTo>
                    <a:pt x="3309" y="1706"/>
                  </a:lnTo>
                  <a:lnTo>
                    <a:pt x="3298" y="1726"/>
                  </a:lnTo>
                  <a:lnTo>
                    <a:pt x="3284" y="1744"/>
                  </a:lnTo>
                  <a:lnTo>
                    <a:pt x="3265" y="1759"/>
                  </a:lnTo>
                  <a:lnTo>
                    <a:pt x="3245" y="1771"/>
                  </a:lnTo>
                  <a:lnTo>
                    <a:pt x="3222" y="1778"/>
                  </a:lnTo>
                  <a:lnTo>
                    <a:pt x="3198" y="1780"/>
                  </a:lnTo>
                  <a:lnTo>
                    <a:pt x="3052" y="1780"/>
                  </a:lnTo>
                  <a:lnTo>
                    <a:pt x="3042" y="1872"/>
                  </a:lnTo>
                  <a:lnTo>
                    <a:pt x="3025" y="1960"/>
                  </a:lnTo>
                  <a:lnTo>
                    <a:pt x="3003" y="2047"/>
                  </a:lnTo>
                  <a:lnTo>
                    <a:pt x="2975" y="2132"/>
                  </a:lnTo>
                  <a:lnTo>
                    <a:pt x="2943" y="2215"/>
                  </a:lnTo>
                  <a:lnTo>
                    <a:pt x="2905" y="2295"/>
                  </a:lnTo>
                  <a:lnTo>
                    <a:pt x="2862" y="2372"/>
                  </a:lnTo>
                  <a:lnTo>
                    <a:pt x="2815" y="2445"/>
                  </a:lnTo>
                  <a:lnTo>
                    <a:pt x="2763" y="2516"/>
                  </a:lnTo>
                  <a:lnTo>
                    <a:pt x="2708" y="2584"/>
                  </a:lnTo>
                  <a:lnTo>
                    <a:pt x="2648" y="2647"/>
                  </a:lnTo>
                  <a:lnTo>
                    <a:pt x="2584" y="2707"/>
                  </a:lnTo>
                  <a:lnTo>
                    <a:pt x="2518" y="2762"/>
                  </a:lnTo>
                  <a:lnTo>
                    <a:pt x="2447" y="2814"/>
                  </a:lnTo>
                  <a:lnTo>
                    <a:pt x="2372" y="2861"/>
                  </a:lnTo>
                  <a:lnTo>
                    <a:pt x="2295" y="2904"/>
                  </a:lnTo>
                  <a:lnTo>
                    <a:pt x="2216" y="2941"/>
                  </a:lnTo>
                  <a:lnTo>
                    <a:pt x="2134" y="2975"/>
                  </a:lnTo>
                  <a:lnTo>
                    <a:pt x="2049" y="3002"/>
                  </a:lnTo>
                  <a:lnTo>
                    <a:pt x="1961" y="3024"/>
                  </a:lnTo>
                  <a:lnTo>
                    <a:pt x="1872" y="3041"/>
                  </a:lnTo>
                  <a:lnTo>
                    <a:pt x="1780" y="3051"/>
                  </a:lnTo>
                  <a:lnTo>
                    <a:pt x="1780" y="3197"/>
                  </a:lnTo>
                  <a:lnTo>
                    <a:pt x="1778" y="3221"/>
                  </a:lnTo>
                  <a:lnTo>
                    <a:pt x="1771" y="3243"/>
                  </a:lnTo>
                  <a:lnTo>
                    <a:pt x="1760" y="3264"/>
                  </a:lnTo>
                  <a:lnTo>
                    <a:pt x="1745" y="3283"/>
                  </a:lnTo>
                  <a:lnTo>
                    <a:pt x="1728" y="3297"/>
                  </a:lnTo>
                  <a:lnTo>
                    <a:pt x="1706" y="3308"/>
                  </a:lnTo>
                  <a:lnTo>
                    <a:pt x="1684" y="3315"/>
                  </a:lnTo>
                  <a:lnTo>
                    <a:pt x="1659" y="3318"/>
                  </a:lnTo>
                  <a:lnTo>
                    <a:pt x="1635" y="3315"/>
                  </a:lnTo>
                  <a:lnTo>
                    <a:pt x="1612" y="3308"/>
                  </a:lnTo>
                  <a:lnTo>
                    <a:pt x="1591" y="3297"/>
                  </a:lnTo>
                  <a:lnTo>
                    <a:pt x="1574" y="3283"/>
                  </a:lnTo>
                  <a:lnTo>
                    <a:pt x="1559" y="3264"/>
                  </a:lnTo>
                  <a:lnTo>
                    <a:pt x="1548" y="3243"/>
                  </a:lnTo>
                  <a:lnTo>
                    <a:pt x="1541" y="3221"/>
                  </a:lnTo>
                  <a:lnTo>
                    <a:pt x="1539" y="3197"/>
                  </a:lnTo>
                  <a:lnTo>
                    <a:pt x="1539" y="3051"/>
                  </a:lnTo>
                  <a:lnTo>
                    <a:pt x="1447" y="3041"/>
                  </a:lnTo>
                  <a:lnTo>
                    <a:pt x="1358" y="3024"/>
                  </a:lnTo>
                  <a:lnTo>
                    <a:pt x="1270" y="3002"/>
                  </a:lnTo>
                  <a:lnTo>
                    <a:pt x="1185" y="2975"/>
                  </a:lnTo>
                  <a:lnTo>
                    <a:pt x="1103" y="2941"/>
                  </a:lnTo>
                  <a:lnTo>
                    <a:pt x="1023" y="2904"/>
                  </a:lnTo>
                  <a:lnTo>
                    <a:pt x="946" y="2861"/>
                  </a:lnTo>
                  <a:lnTo>
                    <a:pt x="872" y="2814"/>
                  </a:lnTo>
                  <a:lnTo>
                    <a:pt x="801" y="2762"/>
                  </a:lnTo>
                  <a:lnTo>
                    <a:pt x="735" y="2707"/>
                  </a:lnTo>
                  <a:lnTo>
                    <a:pt x="671" y="2647"/>
                  </a:lnTo>
                  <a:lnTo>
                    <a:pt x="611" y="2584"/>
                  </a:lnTo>
                  <a:lnTo>
                    <a:pt x="556" y="2516"/>
                  </a:lnTo>
                  <a:lnTo>
                    <a:pt x="504" y="2445"/>
                  </a:lnTo>
                  <a:lnTo>
                    <a:pt x="457" y="2372"/>
                  </a:lnTo>
                  <a:lnTo>
                    <a:pt x="414" y="2295"/>
                  </a:lnTo>
                  <a:lnTo>
                    <a:pt x="376" y="2215"/>
                  </a:lnTo>
                  <a:lnTo>
                    <a:pt x="344" y="2132"/>
                  </a:lnTo>
                  <a:lnTo>
                    <a:pt x="316" y="2047"/>
                  </a:lnTo>
                  <a:lnTo>
                    <a:pt x="294" y="1960"/>
                  </a:lnTo>
                  <a:lnTo>
                    <a:pt x="277" y="1872"/>
                  </a:lnTo>
                  <a:lnTo>
                    <a:pt x="267" y="1780"/>
                  </a:lnTo>
                  <a:lnTo>
                    <a:pt x="121" y="1780"/>
                  </a:lnTo>
                  <a:lnTo>
                    <a:pt x="97" y="1778"/>
                  </a:lnTo>
                  <a:lnTo>
                    <a:pt x="74" y="1771"/>
                  </a:lnTo>
                  <a:lnTo>
                    <a:pt x="54" y="1759"/>
                  </a:lnTo>
                  <a:lnTo>
                    <a:pt x="35" y="1744"/>
                  </a:lnTo>
                  <a:lnTo>
                    <a:pt x="21" y="1726"/>
                  </a:lnTo>
                  <a:lnTo>
                    <a:pt x="10" y="1706"/>
                  </a:lnTo>
                  <a:lnTo>
                    <a:pt x="3" y="1684"/>
                  </a:lnTo>
                  <a:lnTo>
                    <a:pt x="0" y="1658"/>
                  </a:lnTo>
                  <a:lnTo>
                    <a:pt x="0" y="1658"/>
                  </a:lnTo>
                  <a:lnTo>
                    <a:pt x="3" y="1634"/>
                  </a:lnTo>
                  <a:lnTo>
                    <a:pt x="10" y="1612"/>
                  </a:lnTo>
                  <a:lnTo>
                    <a:pt x="21" y="1591"/>
                  </a:lnTo>
                  <a:lnTo>
                    <a:pt x="35" y="1573"/>
                  </a:lnTo>
                  <a:lnTo>
                    <a:pt x="54" y="1559"/>
                  </a:lnTo>
                  <a:lnTo>
                    <a:pt x="74" y="1547"/>
                  </a:lnTo>
                  <a:lnTo>
                    <a:pt x="97" y="1540"/>
                  </a:lnTo>
                  <a:lnTo>
                    <a:pt x="121" y="1537"/>
                  </a:lnTo>
                  <a:lnTo>
                    <a:pt x="267" y="1537"/>
                  </a:lnTo>
                  <a:lnTo>
                    <a:pt x="277" y="1446"/>
                  </a:lnTo>
                  <a:lnTo>
                    <a:pt x="294" y="1358"/>
                  </a:lnTo>
                  <a:lnTo>
                    <a:pt x="316" y="1270"/>
                  </a:lnTo>
                  <a:lnTo>
                    <a:pt x="344" y="1185"/>
                  </a:lnTo>
                  <a:lnTo>
                    <a:pt x="376" y="1103"/>
                  </a:lnTo>
                  <a:lnTo>
                    <a:pt x="414" y="1023"/>
                  </a:lnTo>
                  <a:lnTo>
                    <a:pt x="457" y="945"/>
                  </a:lnTo>
                  <a:lnTo>
                    <a:pt x="504" y="872"/>
                  </a:lnTo>
                  <a:lnTo>
                    <a:pt x="556" y="801"/>
                  </a:lnTo>
                  <a:lnTo>
                    <a:pt x="611" y="734"/>
                  </a:lnTo>
                  <a:lnTo>
                    <a:pt x="671" y="671"/>
                  </a:lnTo>
                  <a:lnTo>
                    <a:pt x="735" y="611"/>
                  </a:lnTo>
                  <a:lnTo>
                    <a:pt x="801" y="555"/>
                  </a:lnTo>
                  <a:lnTo>
                    <a:pt x="872" y="503"/>
                  </a:lnTo>
                  <a:lnTo>
                    <a:pt x="946" y="457"/>
                  </a:lnTo>
                  <a:lnTo>
                    <a:pt x="1023" y="414"/>
                  </a:lnTo>
                  <a:lnTo>
                    <a:pt x="1103" y="376"/>
                  </a:lnTo>
                  <a:lnTo>
                    <a:pt x="1185" y="343"/>
                  </a:lnTo>
                  <a:lnTo>
                    <a:pt x="1270" y="316"/>
                  </a:lnTo>
                  <a:lnTo>
                    <a:pt x="1358" y="294"/>
                  </a:lnTo>
                  <a:lnTo>
                    <a:pt x="1447" y="277"/>
                  </a:lnTo>
                  <a:lnTo>
                    <a:pt x="1539" y="266"/>
                  </a:lnTo>
                  <a:lnTo>
                    <a:pt x="1539" y="121"/>
                  </a:lnTo>
                  <a:lnTo>
                    <a:pt x="1541" y="97"/>
                  </a:lnTo>
                  <a:lnTo>
                    <a:pt x="1548" y="74"/>
                  </a:lnTo>
                  <a:lnTo>
                    <a:pt x="1559" y="54"/>
                  </a:lnTo>
                  <a:lnTo>
                    <a:pt x="1574" y="35"/>
                  </a:lnTo>
                  <a:lnTo>
                    <a:pt x="1591" y="20"/>
                  </a:lnTo>
                  <a:lnTo>
                    <a:pt x="1612" y="9"/>
                  </a:lnTo>
                  <a:lnTo>
                    <a:pt x="1635" y="2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0E8B84C-F97D-401B-BADC-AE1C65AC2F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9424" y="2328924"/>
              <a:ext cx="314203" cy="314202"/>
            </a:xfrm>
            <a:custGeom>
              <a:avLst/>
              <a:gdLst>
                <a:gd name="T0" fmla="*/ 638 w 1387"/>
                <a:gd name="T1" fmla="*/ 227 h 1386"/>
                <a:gd name="T2" fmla="*/ 634 w 1387"/>
                <a:gd name="T3" fmla="*/ 303 h 1386"/>
                <a:gd name="T4" fmla="*/ 621 w 1387"/>
                <a:gd name="T5" fmla="*/ 329 h 1386"/>
                <a:gd name="T6" fmla="*/ 540 w 1387"/>
                <a:gd name="T7" fmla="*/ 367 h 1386"/>
                <a:gd name="T8" fmla="*/ 466 w 1387"/>
                <a:gd name="T9" fmla="*/ 459 h 1386"/>
                <a:gd name="T10" fmla="*/ 459 w 1387"/>
                <a:gd name="T11" fmla="*/ 580 h 1386"/>
                <a:gd name="T12" fmla="*/ 514 w 1387"/>
                <a:gd name="T13" fmla="*/ 669 h 1386"/>
                <a:gd name="T14" fmla="*/ 625 w 1387"/>
                <a:gd name="T15" fmla="*/ 736 h 1386"/>
                <a:gd name="T16" fmla="*/ 742 w 1387"/>
                <a:gd name="T17" fmla="*/ 792 h 1386"/>
                <a:gd name="T18" fmla="*/ 770 w 1387"/>
                <a:gd name="T19" fmla="*/ 856 h 1386"/>
                <a:gd name="T20" fmla="*/ 726 w 1387"/>
                <a:gd name="T21" fmla="*/ 910 h 1386"/>
                <a:gd name="T22" fmla="*/ 607 w 1387"/>
                <a:gd name="T23" fmla="*/ 916 h 1386"/>
                <a:gd name="T24" fmla="*/ 498 w 1387"/>
                <a:gd name="T25" fmla="*/ 876 h 1386"/>
                <a:gd name="T26" fmla="*/ 471 w 1387"/>
                <a:gd name="T27" fmla="*/ 899 h 1386"/>
                <a:gd name="T28" fmla="*/ 446 w 1387"/>
                <a:gd name="T29" fmla="*/ 990 h 1386"/>
                <a:gd name="T30" fmla="*/ 475 w 1387"/>
                <a:gd name="T31" fmla="*/ 1019 h 1386"/>
                <a:gd name="T32" fmla="*/ 593 w 1387"/>
                <a:gd name="T33" fmla="*/ 1053 h 1386"/>
                <a:gd name="T34" fmla="*/ 624 w 1387"/>
                <a:gd name="T35" fmla="*/ 1068 h 1386"/>
                <a:gd name="T36" fmla="*/ 628 w 1387"/>
                <a:gd name="T37" fmla="*/ 1149 h 1386"/>
                <a:gd name="T38" fmla="*/ 721 w 1387"/>
                <a:gd name="T39" fmla="*/ 1167 h 1386"/>
                <a:gd name="T40" fmla="*/ 749 w 1387"/>
                <a:gd name="T41" fmla="*/ 1139 h 1386"/>
                <a:gd name="T42" fmla="*/ 755 w 1387"/>
                <a:gd name="T43" fmla="*/ 1053 h 1386"/>
                <a:gd name="T44" fmla="*/ 840 w 1387"/>
                <a:gd name="T45" fmla="*/ 1013 h 1386"/>
                <a:gd name="T46" fmla="*/ 925 w 1387"/>
                <a:gd name="T47" fmla="*/ 912 h 1386"/>
                <a:gd name="T48" fmla="*/ 935 w 1387"/>
                <a:gd name="T49" fmla="*/ 795 h 1386"/>
                <a:gd name="T50" fmla="*/ 877 w 1387"/>
                <a:gd name="T51" fmla="*/ 688 h 1386"/>
                <a:gd name="T52" fmla="*/ 748 w 1387"/>
                <a:gd name="T53" fmla="*/ 613 h 1386"/>
                <a:gd name="T54" fmla="*/ 644 w 1387"/>
                <a:gd name="T55" fmla="*/ 560 h 1386"/>
                <a:gd name="T56" fmla="*/ 620 w 1387"/>
                <a:gd name="T57" fmla="*/ 507 h 1386"/>
                <a:gd name="T58" fmla="*/ 658 w 1387"/>
                <a:gd name="T59" fmla="*/ 461 h 1386"/>
                <a:gd name="T60" fmla="*/ 772 w 1387"/>
                <a:gd name="T61" fmla="*/ 458 h 1386"/>
                <a:gd name="T62" fmla="*/ 865 w 1387"/>
                <a:gd name="T63" fmla="*/ 488 h 1386"/>
                <a:gd name="T64" fmla="*/ 894 w 1387"/>
                <a:gd name="T65" fmla="*/ 428 h 1386"/>
                <a:gd name="T66" fmla="*/ 898 w 1387"/>
                <a:gd name="T67" fmla="*/ 359 h 1386"/>
                <a:gd name="T68" fmla="*/ 795 w 1387"/>
                <a:gd name="T69" fmla="*/ 326 h 1386"/>
                <a:gd name="T70" fmla="*/ 755 w 1387"/>
                <a:gd name="T71" fmla="*/ 307 h 1386"/>
                <a:gd name="T72" fmla="*/ 752 w 1387"/>
                <a:gd name="T73" fmla="*/ 239 h 1386"/>
                <a:gd name="T74" fmla="*/ 715 w 1387"/>
                <a:gd name="T75" fmla="*/ 217 h 1386"/>
                <a:gd name="T76" fmla="*/ 761 w 1387"/>
                <a:gd name="T77" fmla="*/ 3 h 1386"/>
                <a:gd name="T78" fmla="*/ 1006 w 1387"/>
                <a:gd name="T79" fmla="*/ 73 h 1386"/>
                <a:gd name="T80" fmla="*/ 1206 w 1387"/>
                <a:gd name="T81" fmla="*/ 225 h 1386"/>
                <a:gd name="T82" fmla="*/ 1339 w 1387"/>
                <a:gd name="T83" fmla="*/ 438 h 1386"/>
                <a:gd name="T84" fmla="*/ 1387 w 1387"/>
                <a:gd name="T85" fmla="*/ 692 h 1386"/>
                <a:gd name="T86" fmla="*/ 1339 w 1387"/>
                <a:gd name="T87" fmla="*/ 948 h 1386"/>
                <a:gd name="T88" fmla="*/ 1206 w 1387"/>
                <a:gd name="T89" fmla="*/ 1161 h 1386"/>
                <a:gd name="T90" fmla="*/ 1006 w 1387"/>
                <a:gd name="T91" fmla="*/ 1312 h 1386"/>
                <a:gd name="T92" fmla="*/ 761 w 1387"/>
                <a:gd name="T93" fmla="*/ 1383 h 1386"/>
                <a:gd name="T94" fmla="*/ 499 w 1387"/>
                <a:gd name="T95" fmla="*/ 1359 h 1386"/>
                <a:gd name="T96" fmla="*/ 274 w 1387"/>
                <a:gd name="T97" fmla="*/ 1245 h 1386"/>
                <a:gd name="T98" fmla="*/ 105 w 1387"/>
                <a:gd name="T99" fmla="*/ 1061 h 1386"/>
                <a:gd name="T100" fmla="*/ 12 w 1387"/>
                <a:gd name="T101" fmla="*/ 825 h 1386"/>
                <a:gd name="T102" fmla="*/ 12 w 1387"/>
                <a:gd name="T103" fmla="*/ 561 h 1386"/>
                <a:gd name="T104" fmla="*/ 105 w 1387"/>
                <a:gd name="T105" fmla="*/ 325 h 1386"/>
                <a:gd name="T106" fmla="*/ 274 w 1387"/>
                <a:gd name="T107" fmla="*/ 140 h 1386"/>
                <a:gd name="T108" fmla="*/ 499 w 1387"/>
                <a:gd name="T109" fmla="*/ 27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7" h="1386">
                  <a:moveTo>
                    <a:pt x="668" y="217"/>
                  </a:moveTo>
                  <a:lnTo>
                    <a:pt x="654" y="218"/>
                  </a:lnTo>
                  <a:lnTo>
                    <a:pt x="644" y="221"/>
                  </a:lnTo>
                  <a:lnTo>
                    <a:pt x="638" y="227"/>
                  </a:lnTo>
                  <a:lnTo>
                    <a:pt x="635" y="237"/>
                  </a:lnTo>
                  <a:lnTo>
                    <a:pt x="634" y="251"/>
                  </a:lnTo>
                  <a:lnTo>
                    <a:pt x="634" y="288"/>
                  </a:lnTo>
                  <a:lnTo>
                    <a:pt x="634" y="303"/>
                  </a:lnTo>
                  <a:lnTo>
                    <a:pt x="633" y="313"/>
                  </a:lnTo>
                  <a:lnTo>
                    <a:pt x="631" y="320"/>
                  </a:lnTo>
                  <a:lnTo>
                    <a:pt x="628" y="325"/>
                  </a:lnTo>
                  <a:lnTo>
                    <a:pt x="621" y="329"/>
                  </a:lnTo>
                  <a:lnTo>
                    <a:pt x="612" y="333"/>
                  </a:lnTo>
                  <a:lnTo>
                    <a:pt x="599" y="338"/>
                  </a:lnTo>
                  <a:lnTo>
                    <a:pt x="568" y="351"/>
                  </a:lnTo>
                  <a:lnTo>
                    <a:pt x="540" y="367"/>
                  </a:lnTo>
                  <a:lnTo>
                    <a:pt x="516" y="385"/>
                  </a:lnTo>
                  <a:lnTo>
                    <a:pt x="495" y="408"/>
                  </a:lnTo>
                  <a:lnTo>
                    <a:pt x="479" y="432"/>
                  </a:lnTo>
                  <a:lnTo>
                    <a:pt x="466" y="459"/>
                  </a:lnTo>
                  <a:lnTo>
                    <a:pt x="458" y="489"/>
                  </a:lnTo>
                  <a:lnTo>
                    <a:pt x="454" y="523"/>
                  </a:lnTo>
                  <a:lnTo>
                    <a:pt x="454" y="553"/>
                  </a:lnTo>
                  <a:lnTo>
                    <a:pt x="459" y="580"/>
                  </a:lnTo>
                  <a:lnTo>
                    <a:pt x="467" y="606"/>
                  </a:lnTo>
                  <a:lnTo>
                    <a:pt x="479" y="629"/>
                  </a:lnTo>
                  <a:lnTo>
                    <a:pt x="495" y="650"/>
                  </a:lnTo>
                  <a:lnTo>
                    <a:pt x="514" y="669"/>
                  </a:lnTo>
                  <a:lnTo>
                    <a:pt x="535" y="687"/>
                  </a:lnTo>
                  <a:lnTo>
                    <a:pt x="560" y="704"/>
                  </a:lnTo>
                  <a:lnTo>
                    <a:pt x="592" y="721"/>
                  </a:lnTo>
                  <a:lnTo>
                    <a:pt x="625" y="736"/>
                  </a:lnTo>
                  <a:lnTo>
                    <a:pt x="660" y="750"/>
                  </a:lnTo>
                  <a:lnTo>
                    <a:pt x="693" y="764"/>
                  </a:lnTo>
                  <a:lnTo>
                    <a:pt x="719" y="776"/>
                  </a:lnTo>
                  <a:lnTo>
                    <a:pt x="742" y="792"/>
                  </a:lnTo>
                  <a:lnTo>
                    <a:pt x="756" y="807"/>
                  </a:lnTo>
                  <a:lnTo>
                    <a:pt x="765" y="823"/>
                  </a:lnTo>
                  <a:lnTo>
                    <a:pt x="770" y="839"/>
                  </a:lnTo>
                  <a:lnTo>
                    <a:pt x="770" y="856"/>
                  </a:lnTo>
                  <a:lnTo>
                    <a:pt x="766" y="872"/>
                  </a:lnTo>
                  <a:lnTo>
                    <a:pt x="757" y="886"/>
                  </a:lnTo>
                  <a:lnTo>
                    <a:pt x="743" y="900"/>
                  </a:lnTo>
                  <a:lnTo>
                    <a:pt x="726" y="910"/>
                  </a:lnTo>
                  <a:lnTo>
                    <a:pt x="699" y="919"/>
                  </a:lnTo>
                  <a:lnTo>
                    <a:pt x="670" y="922"/>
                  </a:lnTo>
                  <a:lnTo>
                    <a:pt x="640" y="921"/>
                  </a:lnTo>
                  <a:lnTo>
                    <a:pt x="607" y="916"/>
                  </a:lnTo>
                  <a:lnTo>
                    <a:pt x="574" y="907"/>
                  </a:lnTo>
                  <a:lnTo>
                    <a:pt x="541" y="897"/>
                  </a:lnTo>
                  <a:lnTo>
                    <a:pt x="510" y="881"/>
                  </a:lnTo>
                  <a:lnTo>
                    <a:pt x="498" y="876"/>
                  </a:lnTo>
                  <a:lnTo>
                    <a:pt x="488" y="874"/>
                  </a:lnTo>
                  <a:lnTo>
                    <a:pt x="481" y="877"/>
                  </a:lnTo>
                  <a:lnTo>
                    <a:pt x="476" y="885"/>
                  </a:lnTo>
                  <a:lnTo>
                    <a:pt x="471" y="899"/>
                  </a:lnTo>
                  <a:lnTo>
                    <a:pt x="461" y="933"/>
                  </a:lnTo>
                  <a:lnTo>
                    <a:pt x="451" y="967"/>
                  </a:lnTo>
                  <a:lnTo>
                    <a:pt x="447" y="980"/>
                  </a:lnTo>
                  <a:lnTo>
                    <a:pt x="446" y="990"/>
                  </a:lnTo>
                  <a:lnTo>
                    <a:pt x="448" y="1000"/>
                  </a:lnTo>
                  <a:lnTo>
                    <a:pt x="454" y="1006"/>
                  </a:lnTo>
                  <a:lnTo>
                    <a:pt x="463" y="1013"/>
                  </a:lnTo>
                  <a:lnTo>
                    <a:pt x="475" y="1019"/>
                  </a:lnTo>
                  <a:lnTo>
                    <a:pt x="503" y="1031"/>
                  </a:lnTo>
                  <a:lnTo>
                    <a:pt x="532" y="1040"/>
                  </a:lnTo>
                  <a:lnTo>
                    <a:pt x="563" y="1047"/>
                  </a:lnTo>
                  <a:lnTo>
                    <a:pt x="593" y="1053"/>
                  </a:lnTo>
                  <a:lnTo>
                    <a:pt x="606" y="1055"/>
                  </a:lnTo>
                  <a:lnTo>
                    <a:pt x="615" y="1058"/>
                  </a:lnTo>
                  <a:lnTo>
                    <a:pt x="621" y="1062"/>
                  </a:lnTo>
                  <a:lnTo>
                    <a:pt x="624" y="1068"/>
                  </a:lnTo>
                  <a:lnTo>
                    <a:pt x="625" y="1078"/>
                  </a:lnTo>
                  <a:lnTo>
                    <a:pt x="625" y="1092"/>
                  </a:lnTo>
                  <a:lnTo>
                    <a:pt x="626" y="1137"/>
                  </a:lnTo>
                  <a:lnTo>
                    <a:pt x="628" y="1149"/>
                  </a:lnTo>
                  <a:lnTo>
                    <a:pt x="633" y="1159"/>
                  </a:lnTo>
                  <a:lnTo>
                    <a:pt x="642" y="1165"/>
                  </a:lnTo>
                  <a:lnTo>
                    <a:pt x="655" y="1167"/>
                  </a:lnTo>
                  <a:lnTo>
                    <a:pt x="721" y="1167"/>
                  </a:lnTo>
                  <a:lnTo>
                    <a:pt x="732" y="1165"/>
                  </a:lnTo>
                  <a:lnTo>
                    <a:pt x="741" y="1159"/>
                  </a:lnTo>
                  <a:lnTo>
                    <a:pt x="747" y="1151"/>
                  </a:lnTo>
                  <a:lnTo>
                    <a:pt x="749" y="1139"/>
                  </a:lnTo>
                  <a:lnTo>
                    <a:pt x="749" y="1108"/>
                  </a:lnTo>
                  <a:lnTo>
                    <a:pt x="749" y="1077"/>
                  </a:lnTo>
                  <a:lnTo>
                    <a:pt x="750" y="1064"/>
                  </a:lnTo>
                  <a:lnTo>
                    <a:pt x="755" y="1053"/>
                  </a:lnTo>
                  <a:lnTo>
                    <a:pt x="764" y="1046"/>
                  </a:lnTo>
                  <a:lnTo>
                    <a:pt x="777" y="1041"/>
                  </a:lnTo>
                  <a:lnTo>
                    <a:pt x="810" y="1029"/>
                  </a:lnTo>
                  <a:lnTo>
                    <a:pt x="840" y="1013"/>
                  </a:lnTo>
                  <a:lnTo>
                    <a:pt x="868" y="991"/>
                  </a:lnTo>
                  <a:lnTo>
                    <a:pt x="892" y="966"/>
                  </a:lnTo>
                  <a:lnTo>
                    <a:pt x="911" y="940"/>
                  </a:lnTo>
                  <a:lnTo>
                    <a:pt x="925" y="912"/>
                  </a:lnTo>
                  <a:lnTo>
                    <a:pt x="934" y="883"/>
                  </a:lnTo>
                  <a:lnTo>
                    <a:pt x="938" y="853"/>
                  </a:lnTo>
                  <a:lnTo>
                    <a:pt x="939" y="824"/>
                  </a:lnTo>
                  <a:lnTo>
                    <a:pt x="935" y="795"/>
                  </a:lnTo>
                  <a:lnTo>
                    <a:pt x="926" y="765"/>
                  </a:lnTo>
                  <a:lnTo>
                    <a:pt x="914" y="738"/>
                  </a:lnTo>
                  <a:lnTo>
                    <a:pt x="897" y="712"/>
                  </a:lnTo>
                  <a:lnTo>
                    <a:pt x="877" y="688"/>
                  </a:lnTo>
                  <a:lnTo>
                    <a:pt x="853" y="667"/>
                  </a:lnTo>
                  <a:lnTo>
                    <a:pt x="824" y="649"/>
                  </a:lnTo>
                  <a:lnTo>
                    <a:pt x="786" y="630"/>
                  </a:lnTo>
                  <a:lnTo>
                    <a:pt x="748" y="613"/>
                  </a:lnTo>
                  <a:lnTo>
                    <a:pt x="708" y="597"/>
                  </a:lnTo>
                  <a:lnTo>
                    <a:pt x="686" y="586"/>
                  </a:lnTo>
                  <a:lnTo>
                    <a:pt x="664" y="574"/>
                  </a:lnTo>
                  <a:lnTo>
                    <a:pt x="644" y="560"/>
                  </a:lnTo>
                  <a:lnTo>
                    <a:pt x="632" y="548"/>
                  </a:lnTo>
                  <a:lnTo>
                    <a:pt x="624" y="535"/>
                  </a:lnTo>
                  <a:lnTo>
                    <a:pt x="620" y="521"/>
                  </a:lnTo>
                  <a:lnTo>
                    <a:pt x="620" y="507"/>
                  </a:lnTo>
                  <a:lnTo>
                    <a:pt x="623" y="494"/>
                  </a:lnTo>
                  <a:lnTo>
                    <a:pt x="631" y="480"/>
                  </a:lnTo>
                  <a:lnTo>
                    <a:pt x="642" y="470"/>
                  </a:lnTo>
                  <a:lnTo>
                    <a:pt x="658" y="461"/>
                  </a:lnTo>
                  <a:lnTo>
                    <a:pt x="677" y="455"/>
                  </a:lnTo>
                  <a:lnTo>
                    <a:pt x="696" y="453"/>
                  </a:lnTo>
                  <a:lnTo>
                    <a:pt x="735" y="453"/>
                  </a:lnTo>
                  <a:lnTo>
                    <a:pt x="772" y="458"/>
                  </a:lnTo>
                  <a:lnTo>
                    <a:pt x="808" y="468"/>
                  </a:lnTo>
                  <a:lnTo>
                    <a:pt x="843" y="482"/>
                  </a:lnTo>
                  <a:lnTo>
                    <a:pt x="856" y="487"/>
                  </a:lnTo>
                  <a:lnTo>
                    <a:pt x="865" y="488"/>
                  </a:lnTo>
                  <a:lnTo>
                    <a:pt x="872" y="485"/>
                  </a:lnTo>
                  <a:lnTo>
                    <a:pt x="878" y="478"/>
                  </a:lnTo>
                  <a:lnTo>
                    <a:pt x="882" y="466"/>
                  </a:lnTo>
                  <a:lnTo>
                    <a:pt x="894" y="428"/>
                  </a:lnTo>
                  <a:lnTo>
                    <a:pt x="905" y="388"/>
                  </a:lnTo>
                  <a:lnTo>
                    <a:pt x="907" y="377"/>
                  </a:lnTo>
                  <a:lnTo>
                    <a:pt x="904" y="367"/>
                  </a:lnTo>
                  <a:lnTo>
                    <a:pt x="898" y="359"/>
                  </a:lnTo>
                  <a:lnTo>
                    <a:pt x="888" y="353"/>
                  </a:lnTo>
                  <a:lnTo>
                    <a:pt x="858" y="341"/>
                  </a:lnTo>
                  <a:lnTo>
                    <a:pt x="826" y="332"/>
                  </a:lnTo>
                  <a:lnTo>
                    <a:pt x="795" y="326"/>
                  </a:lnTo>
                  <a:lnTo>
                    <a:pt x="777" y="323"/>
                  </a:lnTo>
                  <a:lnTo>
                    <a:pt x="766" y="320"/>
                  </a:lnTo>
                  <a:lnTo>
                    <a:pt x="759" y="315"/>
                  </a:lnTo>
                  <a:lnTo>
                    <a:pt x="755" y="307"/>
                  </a:lnTo>
                  <a:lnTo>
                    <a:pt x="754" y="295"/>
                  </a:lnTo>
                  <a:lnTo>
                    <a:pt x="753" y="276"/>
                  </a:lnTo>
                  <a:lnTo>
                    <a:pt x="753" y="254"/>
                  </a:lnTo>
                  <a:lnTo>
                    <a:pt x="752" y="239"/>
                  </a:lnTo>
                  <a:lnTo>
                    <a:pt x="749" y="228"/>
                  </a:lnTo>
                  <a:lnTo>
                    <a:pt x="741" y="222"/>
                  </a:lnTo>
                  <a:lnTo>
                    <a:pt x="731" y="219"/>
                  </a:lnTo>
                  <a:lnTo>
                    <a:pt x="715" y="217"/>
                  </a:lnTo>
                  <a:lnTo>
                    <a:pt x="693" y="217"/>
                  </a:lnTo>
                  <a:lnTo>
                    <a:pt x="668" y="217"/>
                  </a:lnTo>
                  <a:close/>
                  <a:moveTo>
                    <a:pt x="693" y="0"/>
                  </a:moveTo>
                  <a:lnTo>
                    <a:pt x="761" y="3"/>
                  </a:lnTo>
                  <a:lnTo>
                    <a:pt x="825" y="12"/>
                  </a:lnTo>
                  <a:lnTo>
                    <a:pt x="888" y="27"/>
                  </a:lnTo>
                  <a:lnTo>
                    <a:pt x="949" y="48"/>
                  </a:lnTo>
                  <a:lnTo>
                    <a:pt x="1006" y="73"/>
                  </a:lnTo>
                  <a:lnTo>
                    <a:pt x="1062" y="105"/>
                  </a:lnTo>
                  <a:lnTo>
                    <a:pt x="1113" y="140"/>
                  </a:lnTo>
                  <a:lnTo>
                    <a:pt x="1162" y="180"/>
                  </a:lnTo>
                  <a:lnTo>
                    <a:pt x="1206" y="225"/>
                  </a:lnTo>
                  <a:lnTo>
                    <a:pt x="1246" y="273"/>
                  </a:lnTo>
                  <a:lnTo>
                    <a:pt x="1282" y="325"/>
                  </a:lnTo>
                  <a:lnTo>
                    <a:pt x="1312" y="379"/>
                  </a:lnTo>
                  <a:lnTo>
                    <a:pt x="1339" y="438"/>
                  </a:lnTo>
                  <a:lnTo>
                    <a:pt x="1360" y="499"/>
                  </a:lnTo>
                  <a:lnTo>
                    <a:pt x="1375" y="561"/>
                  </a:lnTo>
                  <a:lnTo>
                    <a:pt x="1384" y="626"/>
                  </a:lnTo>
                  <a:lnTo>
                    <a:pt x="1387" y="692"/>
                  </a:lnTo>
                  <a:lnTo>
                    <a:pt x="1384" y="759"/>
                  </a:lnTo>
                  <a:lnTo>
                    <a:pt x="1375" y="825"/>
                  </a:lnTo>
                  <a:lnTo>
                    <a:pt x="1360" y="887"/>
                  </a:lnTo>
                  <a:lnTo>
                    <a:pt x="1339" y="948"/>
                  </a:lnTo>
                  <a:lnTo>
                    <a:pt x="1312" y="1006"/>
                  </a:lnTo>
                  <a:lnTo>
                    <a:pt x="1282" y="1061"/>
                  </a:lnTo>
                  <a:lnTo>
                    <a:pt x="1246" y="1113"/>
                  </a:lnTo>
                  <a:lnTo>
                    <a:pt x="1206" y="1161"/>
                  </a:lnTo>
                  <a:lnTo>
                    <a:pt x="1162" y="1205"/>
                  </a:lnTo>
                  <a:lnTo>
                    <a:pt x="1113" y="1245"/>
                  </a:lnTo>
                  <a:lnTo>
                    <a:pt x="1062" y="1281"/>
                  </a:lnTo>
                  <a:lnTo>
                    <a:pt x="1006" y="1312"/>
                  </a:lnTo>
                  <a:lnTo>
                    <a:pt x="949" y="1338"/>
                  </a:lnTo>
                  <a:lnTo>
                    <a:pt x="888" y="1359"/>
                  </a:lnTo>
                  <a:lnTo>
                    <a:pt x="825" y="1374"/>
                  </a:lnTo>
                  <a:lnTo>
                    <a:pt x="761" y="1383"/>
                  </a:lnTo>
                  <a:lnTo>
                    <a:pt x="693" y="1386"/>
                  </a:lnTo>
                  <a:lnTo>
                    <a:pt x="626" y="1383"/>
                  </a:lnTo>
                  <a:lnTo>
                    <a:pt x="562" y="1374"/>
                  </a:lnTo>
                  <a:lnTo>
                    <a:pt x="499" y="1359"/>
                  </a:lnTo>
                  <a:lnTo>
                    <a:pt x="438" y="1338"/>
                  </a:lnTo>
                  <a:lnTo>
                    <a:pt x="380" y="1312"/>
                  </a:lnTo>
                  <a:lnTo>
                    <a:pt x="325" y="1281"/>
                  </a:lnTo>
                  <a:lnTo>
                    <a:pt x="274" y="1245"/>
                  </a:lnTo>
                  <a:lnTo>
                    <a:pt x="225" y="1205"/>
                  </a:lnTo>
                  <a:lnTo>
                    <a:pt x="181" y="1161"/>
                  </a:lnTo>
                  <a:lnTo>
                    <a:pt x="141" y="1113"/>
                  </a:lnTo>
                  <a:lnTo>
                    <a:pt x="105" y="1061"/>
                  </a:lnTo>
                  <a:lnTo>
                    <a:pt x="74" y="1006"/>
                  </a:lnTo>
                  <a:lnTo>
                    <a:pt x="48" y="948"/>
                  </a:lnTo>
                  <a:lnTo>
                    <a:pt x="27" y="887"/>
                  </a:lnTo>
                  <a:lnTo>
                    <a:pt x="12" y="825"/>
                  </a:lnTo>
                  <a:lnTo>
                    <a:pt x="3" y="759"/>
                  </a:lnTo>
                  <a:lnTo>
                    <a:pt x="0" y="692"/>
                  </a:lnTo>
                  <a:lnTo>
                    <a:pt x="3" y="626"/>
                  </a:lnTo>
                  <a:lnTo>
                    <a:pt x="12" y="561"/>
                  </a:lnTo>
                  <a:lnTo>
                    <a:pt x="27" y="499"/>
                  </a:lnTo>
                  <a:lnTo>
                    <a:pt x="48" y="438"/>
                  </a:lnTo>
                  <a:lnTo>
                    <a:pt x="74" y="379"/>
                  </a:lnTo>
                  <a:lnTo>
                    <a:pt x="105" y="325"/>
                  </a:lnTo>
                  <a:lnTo>
                    <a:pt x="141" y="273"/>
                  </a:lnTo>
                  <a:lnTo>
                    <a:pt x="181" y="225"/>
                  </a:lnTo>
                  <a:lnTo>
                    <a:pt x="225" y="180"/>
                  </a:lnTo>
                  <a:lnTo>
                    <a:pt x="274" y="140"/>
                  </a:lnTo>
                  <a:lnTo>
                    <a:pt x="325" y="105"/>
                  </a:lnTo>
                  <a:lnTo>
                    <a:pt x="380" y="73"/>
                  </a:lnTo>
                  <a:lnTo>
                    <a:pt x="438" y="48"/>
                  </a:lnTo>
                  <a:lnTo>
                    <a:pt x="499" y="27"/>
                  </a:lnTo>
                  <a:lnTo>
                    <a:pt x="562" y="12"/>
                  </a:lnTo>
                  <a:lnTo>
                    <a:pt x="626" y="3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84DF60-2FB9-4E2D-BB2C-8CB4C15636C8}"/>
              </a:ext>
            </a:extLst>
          </p:cNvPr>
          <p:cNvGrpSpPr/>
          <p:nvPr/>
        </p:nvGrpSpPr>
        <p:grpSpPr>
          <a:xfrm>
            <a:off x="10137587" y="2143039"/>
            <a:ext cx="582176" cy="582173"/>
            <a:chOff x="12700" y="808038"/>
            <a:chExt cx="1260475" cy="1260475"/>
          </a:xfrm>
          <a:solidFill>
            <a:schemeClr val="accent5"/>
          </a:solidFill>
        </p:grpSpPr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6459D163-67F8-4F42-8190-3CF141B6C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" y="1717675"/>
              <a:ext cx="165100" cy="166688"/>
            </a:xfrm>
            <a:custGeom>
              <a:avLst/>
              <a:gdLst>
                <a:gd name="T0" fmla="*/ 433 w 522"/>
                <a:gd name="T1" fmla="*/ 0 h 523"/>
                <a:gd name="T2" fmla="*/ 455 w 522"/>
                <a:gd name="T3" fmla="*/ 4 h 523"/>
                <a:gd name="T4" fmla="*/ 477 w 522"/>
                <a:gd name="T5" fmla="*/ 12 h 523"/>
                <a:gd name="T6" fmla="*/ 495 w 522"/>
                <a:gd name="T7" fmla="*/ 27 h 523"/>
                <a:gd name="T8" fmla="*/ 511 w 522"/>
                <a:gd name="T9" fmla="*/ 46 h 523"/>
                <a:gd name="T10" fmla="*/ 520 w 522"/>
                <a:gd name="T11" fmla="*/ 68 h 523"/>
                <a:gd name="T12" fmla="*/ 522 w 522"/>
                <a:gd name="T13" fmla="*/ 91 h 523"/>
                <a:gd name="T14" fmla="*/ 520 w 522"/>
                <a:gd name="T15" fmla="*/ 114 h 523"/>
                <a:gd name="T16" fmla="*/ 511 w 522"/>
                <a:gd name="T17" fmla="*/ 136 h 523"/>
                <a:gd name="T18" fmla="*/ 495 w 522"/>
                <a:gd name="T19" fmla="*/ 154 h 523"/>
                <a:gd name="T20" fmla="*/ 153 w 522"/>
                <a:gd name="T21" fmla="*/ 497 h 523"/>
                <a:gd name="T22" fmla="*/ 134 w 522"/>
                <a:gd name="T23" fmla="*/ 511 h 523"/>
                <a:gd name="T24" fmla="*/ 112 w 522"/>
                <a:gd name="T25" fmla="*/ 521 h 523"/>
                <a:gd name="T26" fmla="*/ 89 w 522"/>
                <a:gd name="T27" fmla="*/ 523 h 523"/>
                <a:gd name="T28" fmla="*/ 66 w 522"/>
                <a:gd name="T29" fmla="*/ 521 h 523"/>
                <a:gd name="T30" fmla="*/ 45 w 522"/>
                <a:gd name="T31" fmla="*/ 511 h 523"/>
                <a:gd name="T32" fmla="*/ 25 w 522"/>
                <a:gd name="T33" fmla="*/ 497 h 523"/>
                <a:gd name="T34" fmla="*/ 11 w 522"/>
                <a:gd name="T35" fmla="*/ 477 h 523"/>
                <a:gd name="T36" fmla="*/ 2 w 522"/>
                <a:gd name="T37" fmla="*/ 457 h 523"/>
                <a:gd name="T38" fmla="*/ 0 w 522"/>
                <a:gd name="T39" fmla="*/ 434 h 523"/>
                <a:gd name="T40" fmla="*/ 2 w 522"/>
                <a:gd name="T41" fmla="*/ 411 h 523"/>
                <a:gd name="T42" fmla="*/ 11 w 522"/>
                <a:gd name="T43" fmla="*/ 389 h 523"/>
                <a:gd name="T44" fmla="*/ 25 w 522"/>
                <a:gd name="T45" fmla="*/ 370 h 523"/>
                <a:gd name="T46" fmla="*/ 369 w 522"/>
                <a:gd name="T47" fmla="*/ 27 h 523"/>
                <a:gd name="T48" fmla="*/ 388 w 522"/>
                <a:gd name="T49" fmla="*/ 12 h 523"/>
                <a:gd name="T50" fmla="*/ 410 w 522"/>
                <a:gd name="T51" fmla="*/ 4 h 523"/>
                <a:gd name="T52" fmla="*/ 433 w 522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2" h="523">
                  <a:moveTo>
                    <a:pt x="433" y="0"/>
                  </a:moveTo>
                  <a:lnTo>
                    <a:pt x="455" y="4"/>
                  </a:lnTo>
                  <a:lnTo>
                    <a:pt x="477" y="12"/>
                  </a:lnTo>
                  <a:lnTo>
                    <a:pt x="495" y="27"/>
                  </a:lnTo>
                  <a:lnTo>
                    <a:pt x="511" y="46"/>
                  </a:lnTo>
                  <a:lnTo>
                    <a:pt x="520" y="68"/>
                  </a:lnTo>
                  <a:lnTo>
                    <a:pt x="522" y="91"/>
                  </a:lnTo>
                  <a:lnTo>
                    <a:pt x="520" y="114"/>
                  </a:lnTo>
                  <a:lnTo>
                    <a:pt x="511" y="136"/>
                  </a:lnTo>
                  <a:lnTo>
                    <a:pt x="495" y="154"/>
                  </a:lnTo>
                  <a:lnTo>
                    <a:pt x="153" y="497"/>
                  </a:lnTo>
                  <a:lnTo>
                    <a:pt x="134" y="511"/>
                  </a:lnTo>
                  <a:lnTo>
                    <a:pt x="112" y="521"/>
                  </a:lnTo>
                  <a:lnTo>
                    <a:pt x="89" y="523"/>
                  </a:lnTo>
                  <a:lnTo>
                    <a:pt x="66" y="521"/>
                  </a:lnTo>
                  <a:lnTo>
                    <a:pt x="45" y="511"/>
                  </a:lnTo>
                  <a:lnTo>
                    <a:pt x="25" y="497"/>
                  </a:lnTo>
                  <a:lnTo>
                    <a:pt x="11" y="477"/>
                  </a:lnTo>
                  <a:lnTo>
                    <a:pt x="2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11" y="389"/>
                  </a:lnTo>
                  <a:lnTo>
                    <a:pt x="25" y="370"/>
                  </a:lnTo>
                  <a:lnTo>
                    <a:pt x="369" y="27"/>
                  </a:lnTo>
                  <a:lnTo>
                    <a:pt x="388" y="12"/>
                  </a:lnTo>
                  <a:lnTo>
                    <a:pt x="410" y="4"/>
                  </a:lnTo>
                  <a:lnTo>
                    <a:pt x="4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DD53ABBC-ECAD-4D13-B834-0D74AD6BE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3" y="965200"/>
              <a:ext cx="266700" cy="266700"/>
            </a:xfrm>
            <a:custGeom>
              <a:avLst/>
              <a:gdLst>
                <a:gd name="T0" fmla="*/ 384 w 843"/>
                <a:gd name="T1" fmla="*/ 181 h 841"/>
                <a:gd name="T2" fmla="*/ 313 w 843"/>
                <a:gd name="T3" fmla="*/ 204 h 841"/>
                <a:gd name="T4" fmla="*/ 250 w 843"/>
                <a:gd name="T5" fmla="*/ 249 h 841"/>
                <a:gd name="T6" fmla="*/ 205 w 843"/>
                <a:gd name="T7" fmla="*/ 310 h 841"/>
                <a:gd name="T8" fmla="*/ 182 w 843"/>
                <a:gd name="T9" fmla="*/ 382 h 841"/>
                <a:gd name="T10" fmla="*/ 182 w 843"/>
                <a:gd name="T11" fmla="*/ 458 h 841"/>
                <a:gd name="T12" fmla="*/ 205 w 843"/>
                <a:gd name="T13" fmla="*/ 530 h 841"/>
                <a:gd name="T14" fmla="*/ 250 w 843"/>
                <a:gd name="T15" fmla="*/ 591 h 841"/>
                <a:gd name="T16" fmla="*/ 313 w 843"/>
                <a:gd name="T17" fmla="*/ 637 h 841"/>
                <a:gd name="T18" fmla="*/ 384 w 843"/>
                <a:gd name="T19" fmla="*/ 659 h 841"/>
                <a:gd name="T20" fmla="*/ 459 w 843"/>
                <a:gd name="T21" fmla="*/ 659 h 841"/>
                <a:gd name="T22" fmla="*/ 530 w 843"/>
                <a:gd name="T23" fmla="*/ 637 h 841"/>
                <a:gd name="T24" fmla="*/ 593 w 843"/>
                <a:gd name="T25" fmla="*/ 591 h 841"/>
                <a:gd name="T26" fmla="*/ 638 w 843"/>
                <a:gd name="T27" fmla="*/ 530 h 841"/>
                <a:gd name="T28" fmla="*/ 661 w 843"/>
                <a:gd name="T29" fmla="*/ 458 h 841"/>
                <a:gd name="T30" fmla="*/ 661 w 843"/>
                <a:gd name="T31" fmla="*/ 382 h 841"/>
                <a:gd name="T32" fmla="*/ 638 w 843"/>
                <a:gd name="T33" fmla="*/ 310 h 841"/>
                <a:gd name="T34" fmla="*/ 593 w 843"/>
                <a:gd name="T35" fmla="*/ 249 h 841"/>
                <a:gd name="T36" fmla="*/ 530 w 843"/>
                <a:gd name="T37" fmla="*/ 204 h 841"/>
                <a:gd name="T38" fmla="*/ 459 w 843"/>
                <a:gd name="T39" fmla="*/ 181 h 841"/>
                <a:gd name="T40" fmla="*/ 396 w 843"/>
                <a:gd name="T41" fmla="*/ 0 h 841"/>
                <a:gd name="T42" fmla="*/ 496 w 843"/>
                <a:gd name="T43" fmla="*/ 6 h 841"/>
                <a:gd name="T44" fmla="*/ 592 w 843"/>
                <a:gd name="T45" fmla="*/ 35 h 841"/>
                <a:gd name="T46" fmla="*/ 680 w 843"/>
                <a:gd name="T47" fmla="*/ 86 h 841"/>
                <a:gd name="T48" fmla="*/ 751 w 843"/>
                <a:gd name="T49" fmla="*/ 158 h 841"/>
                <a:gd name="T50" fmla="*/ 802 w 843"/>
                <a:gd name="T51" fmla="*/ 237 h 841"/>
                <a:gd name="T52" fmla="*/ 832 w 843"/>
                <a:gd name="T53" fmla="*/ 326 h 841"/>
                <a:gd name="T54" fmla="*/ 843 w 843"/>
                <a:gd name="T55" fmla="*/ 420 h 841"/>
                <a:gd name="T56" fmla="*/ 832 w 843"/>
                <a:gd name="T57" fmla="*/ 515 h 841"/>
                <a:gd name="T58" fmla="*/ 802 w 843"/>
                <a:gd name="T59" fmla="*/ 603 h 841"/>
                <a:gd name="T60" fmla="*/ 751 w 843"/>
                <a:gd name="T61" fmla="*/ 683 h 841"/>
                <a:gd name="T62" fmla="*/ 683 w 843"/>
                <a:gd name="T63" fmla="*/ 751 h 841"/>
                <a:gd name="T64" fmla="*/ 602 w 843"/>
                <a:gd name="T65" fmla="*/ 801 h 841"/>
                <a:gd name="T66" fmla="*/ 513 w 843"/>
                <a:gd name="T67" fmla="*/ 832 h 841"/>
                <a:gd name="T68" fmla="*/ 422 w 843"/>
                <a:gd name="T69" fmla="*/ 841 h 841"/>
                <a:gd name="T70" fmla="*/ 330 w 843"/>
                <a:gd name="T71" fmla="*/ 832 h 841"/>
                <a:gd name="T72" fmla="*/ 242 w 843"/>
                <a:gd name="T73" fmla="*/ 801 h 841"/>
                <a:gd name="T74" fmla="*/ 159 w 843"/>
                <a:gd name="T75" fmla="*/ 751 h 841"/>
                <a:gd name="T76" fmla="*/ 92 w 843"/>
                <a:gd name="T77" fmla="*/ 683 h 841"/>
                <a:gd name="T78" fmla="*/ 41 w 843"/>
                <a:gd name="T79" fmla="*/ 603 h 841"/>
                <a:gd name="T80" fmla="*/ 11 w 843"/>
                <a:gd name="T81" fmla="*/ 515 h 841"/>
                <a:gd name="T82" fmla="*/ 0 w 843"/>
                <a:gd name="T83" fmla="*/ 420 h 841"/>
                <a:gd name="T84" fmla="*/ 11 w 843"/>
                <a:gd name="T85" fmla="*/ 326 h 841"/>
                <a:gd name="T86" fmla="*/ 41 w 843"/>
                <a:gd name="T87" fmla="*/ 237 h 841"/>
                <a:gd name="T88" fmla="*/ 92 w 843"/>
                <a:gd name="T89" fmla="*/ 158 h 841"/>
                <a:gd name="T90" fmla="*/ 163 w 843"/>
                <a:gd name="T91" fmla="*/ 86 h 841"/>
                <a:gd name="T92" fmla="*/ 251 w 843"/>
                <a:gd name="T93" fmla="*/ 35 h 841"/>
                <a:gd name="T94" fmla="*/ 347 w 843"/>
                <a:gd name="T95" fmla="*/ 6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3" h="841">
                  <a:moveTo>
                    <a:pt x="422" y="178"/>
                  </a:moveTo>
                  <a:lnTo>
                    <a:pt x="384" y="181"/>
                  </a:lnTo>
                  <a:lnTo>
                    <a:pt x="348" y="189"/>
                  </a:lnTo>
                  <a:lnTo>
                    <a:pt x="313" y="204"/>
                  </a:lnTo>
                  <a:lnTo>
                    <a:pt x="280" y="224"/>
                  </a:lnTo>
                  <a:lnTo>
                    <a:pt x="250" y="249"/>
                  </a:lnTo>
                  <a:lnTo>
                    <a:pt x="226" y="278"/>
                  </a:lnTo>
                  <a:lnTo>
                    <a:pt x="205" y="310"/>
                  </a:lnTo>
                  <a:lnTo>
                    <a:pt x="191" y="345"/>
                  </a:lnTo>
                  <a:lnTo>
                    <a:pt x="182" y="382"/>
                  </a:lnTo>
                  <a:lnTo>
                    <a:pt x="180" y="420"/>
                  </a:lnTo>
                  <a:lnTo>
                    <a:pt x="182" y="458"/>
                  </a:lnTo>
                  <a:lnTo>
                    <a:pt x="191" y="495"/>
                  </a:lnTo>
                  <a:lnTo>
                    <a:pt x="205" y="530"/>
                  </a:lnTo>
                  <a:lnTo>
                    <a:pt x="226" y="562"/>
                  </a:lnTo>
                  <a:lnTo>
                    <a:pt x="250" y="591"/>
                  </a:lnTo>
                  <a:lnTo>
                    <a:pt x="280" y="617"/>
                  </a:lnTo>
                  <a:lnTo>
                    <a:pt x="313" y="637"/>
                  </a:lnTo>
                  <a:lnTo>
                    <a:pt x="348" y="650"/>
                  </a:lnTo>
                  <a:lnTo>
                    <a:pt x="384" y="659"/>
                  </a:lnTo>
                  <a:lnTo>
                    <a:pt x="422" y="662"/>
                  </a:lnTo>
                  <a:lnTo>
                    <a:pt x="459" y="659"/>
                  </a:lnTo>
                  <a:lnTo>
                    <a:pt x="495" y="650"/>
                  </a:lnTo>
                  <a:lnTo>
                    <a:pt x="530" y="637"/>
                  </a:lnTo>
                  <a:lnTo>
                    <a:pt x="563" y="617"/>
                  </a:lnTo>
                  <a:lnTo>
                    <a:pt x="593" y="591"/>
                  </a:lnTo>
                  <a:lnTo>
                    <a:pt x="617" y="562"/>
                  </a:lnTo>
                  <a:lnTo>
                    <a:pt x="638" y="530"/>
                  </a:lnTo>
                  <a:lnTo>
                    <a:pt x="652" y="495"/>
                  </a:lnTo>
                  <a:lnTo>
                    <a:pt x="661" y="458"/>
                  </a:lnTo>
                  <a:lnTo>
                    <a:pt x="663" y="420"/>
                  </a:lnTo>
                  <a:lnTo>
                    <a:pt x="661" y="382"/>
                  </a:lnTo>
                  <a:lnTo>
                    <a:pt x="652" y="345"/>
                  </a:lnTo>
                  <a:lnTo>
                    <a:pt x="638" y="310"/>
                  </a:lnTo>
                  <a:lnTo>
                    <a:pt x="617" y="278"/>
                  </a:lnTo>
                  <a:lnTo>
                    <a:pt x="593" y="249"/>
                  </a:lnTo>
                  <a:lnTo>
                    <a:pt x="563" y="224"/>
                  </a:lnTo>
                  <a:lnTo>
                    <a:pt x="530" y="204"/>
                  </a:lnTo>
                  <a:lnTo>
                    <a:pt x="495" y="189"/>
                  </a:lnTo>
                  <a:lnTo>
                    <a:pt x="459" y="181"/>
                  </a:lnTo>
                  <a:lnTo>
                    <a:pt x="422" y="178"/>
                  </a:lnTo>
                  <a:close/>
                  <a:moveTo>
                    <a:pt x="396" y="0"/>
                  </a:moveTo>
                  <a:lnTo>
                    <a:pt x="447" y="0"/>
                  </a:lnTo>
                  <a:lnTo>
                    <a:pt x="496" y="6"/>
                  </a:lnTo>
                  <a:lnTo>
                    <a:pt x="545" y="16"/>
                  </a:lnTo>
                  <a:lnTo>
                    <a:pt x="592" y="35"/>
                  </a:lnTo>
                  <a:lnTo>
                    <a:pt x="638" y="57"/>
                  </a:lnTo>
                  <a:lnTo>
                    <a:pt x="680" y="86"/>
                  </a:lnTo>
                  <a:lnTo>
                    <a:pt x="720" y="121"/>
                  </a:lnTo>
                  <a:lnTo>
                    <a:pt x="751" y="158"/>
                  </a:lnTo>
                  <a:lnTo>
                    <a:pt x="779" y="196"/>
                  </a:lnTo>
                  <a:lnTo>
                    <a:pt x="802" y="237"/>
                  </a:lnTo>
                  <a:lnTo>
                    <a:pt x="820" y="281"/>
                  </a:lnTo>
                  <a:lnTo>
                    <a:pt x="832" y="326"/>
                  </a:lnTo>
                  <a:lnTo>
                    <a:pt x="841" y="373"/>
                  </a:lnTo>
                  <a:lnTo>
                    <a:pt x="843" y="420"/>
                  </a:lnTo>
                  <a:lnTo>
                    <a:pt x="841" y="468"/>
                  </a:lnTo>
                  <a:lnTo>
                    <a:pt x="832" y="515"/>
                  </a:lnTo>
                  <a:lnTo>
                    <a:pt x="820" y="560"/>
                  </a:lnTo>
                  <a:lnTo>
                    <a:pt x="802" y="603"/>
                  </a:lnTo>
                  <a:lnTo>
                    <a:pt x="779" y="644"/>
                  </a:lnTo>
                  <a:lnTo>
                    <a:pt x="751" y="683"/>
                  </a:lnTo>
                  <a:lnTo>
                    <a:pt x="720" y="718"/>
                  </a:lnTo>
                  <a:lnTo>
                    <a:pt x="683" y="751"/>
                  </a:lnTo>
                  <a:lnTo>
                    <a:pt x="644" y="778"/>
                  </a:lnTo>
                  <a:lnTo>
                    <a:pt x="602" y="801"/>
                  </a:lnTo>
                  <a:lnTo>
                    <a:pt x="558" y="819"/>
                  </a:lnTo>
                  <a:lnTo>
                    <a:pt x="513" y="832"/>
                  </a:lnTo>
                  <a:lnTo>
                    <a:pt x="467" y="839"/>
                  </a:lnTo>
                  <a:lnTo>
                    <a:pt x="422" y="841"/>
                  </a:lnTo>
                  <a:lnTo>
                    <a:pt x="376" y="839"/>
                  </a:lnTo>
                  <a:lnTo>
                    <a:pt x="330" y="832"/>
                  </a:lnTo>
                  <a:lnTo>
                    <a:pt x="285" y="819"/>
                  </a:lnTo>
                  <a:lnTo>
                    <a:pt x="242" y="801"/>
                  </a:lnTo>
                  <a:lnTo>
                    <a:pt x="199" y="778"/>
                  </a:lnTo>
                  <a:lnTo>
                    <a:pt x="159" y="751"/>
                  </a:lnTo>
                  <a:lnTo>
                    <a:pt x="123" y="718"/>
                  </a:lnTo>
                  <a:lnTo>
                    <a:pt x="92" y="683"/>
                  </a:lnTo>
                  <a:lnTo>
                    <a:pt x="64" y="644"/>
                  </a:lnTo>
                  <a:lnTo>
                    <a:pt x="41" y="603"/>
                  </a:lnTo>
                  <a:lnTo>
                    <a:pt x="23" y="560"/>
                  </a:lnTo>
                  <a:lnTo>
                    <a:pt x="11" y="515"/>
                  </a:lnTo>
                  <a:lnTo>
                    <a:pt x="2" y="468"/>
                  </a:lnTo>
                  <a:lnTo>
                    <a:pt x="0" y="420"/>
                  </a:lnTo>
                  <a:lnTo>
                    <a:pt x="2" y="373"/>
                  </a:lnTo>
                  <a:lnTo>
                    <a:pt x="11" y="326"/>
                  </a:lnTo>
                  <a:lnTo>
                    <a:pt x="23" y="281"/>
                  </a:lnTo>
                  <a:lnTo>
                    <a:pt x="41" y="237"/>
                  </a:lnTo>
                  <a:lnTo>
                    <a:pt x="64" y="196"/>
                  </a:lnTo>
                  <a:lnTo>
                    <a:pt x="92" y="158"/>
                  </a:lnTo>
                  <a:lnTo>
                    <a:pt x="123" y="121"/>
                  </a:lnTo>
                  <a:lnTo>
                    <a:pt x="163" y="86"/>
                  </a:lnTo>
                  <a:lnTo>
                    <a:pt x="205" y="57"/>
                  </a:lnTo>
                  <a:lnTo>
                    <a:pt x="251" y="35"/>
                  </a:lnTo>
                  <a:lnTo>
                    <a:pt x="298" y="16"/>
                  </a:lnTo>
                  <a:lnTo>
                    <a:pt x="347" y="6"/>
                  </a:lnTo>
                  <a:lnTo>
                    <a:pt x="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D7A24942-66E5-4BCA-AFB1-C4DE3EDA8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38" y="1808163"/>
              <a:ext cx="209550" cy="209550"/>
            </a:xfrm>
            <a:custGeom>
              <a:avLst/>
              <a:gdLst>
                <a:gd name="T0" fmla="*/ 570 w 661"/>
                <a:gd name="T1" fmla="*/ 0 h 661"/>
                <a:gd name="T2" fmla="*/ 593 w 661"/>
                <a:gd name="T3" fmla="*/ 3 h 661"/>
                <a:gd name="T4" fmla="*/ 615 w 661"/>
                <a:gd name="T5" fmla="*/ 12 h 661"/>
                <a:gd name="T6" fmla="*/ 634 w 661"/>
                <a:gd name="T7" fmla="*/ 27 h 661"/>
                <a:gd name="T8" fmla="*/ 649 w 661"/>
                <a:gd name="T9" fmla="*/ 46 h 661"/>
                <a:gd name="T10" fmla="*/ 657 w 661"/>
                <a:gd name="T11" fmla="*/ 68 h 661"/>
                <a:gd name="T12" fmla="*/ 661 w 661"/>
                <a:gd name="T13" fmla="*/ 90 h 661"/>
                <a:gd name="T14" fmla="*/ 657 w 661"/>
                <a:gd name="T15" fmla="*/ 112 h 661"/>
                <a:gd name="T16" fmla="*/ 649 w 661"/>
                <a:gd name="T17" fmla="*/ 134 h 661"/>
                <a:gd name="T18" fmla="*/ 634 w 661"/>
                <a:gd name="T19" fmla="*/ 154 h 661"/>
                <a:gd name="T20" fmla="*/ 153 w 661"/>
                <a:gd name="T21" fmla="*/ 634 h 661"/>
                <a:gd name="T22" fmla="*/ 134 w 661"/>
                <a:gd name="T23" fmla="*/ 649 h 661"/>
                <a:gd name="T24" fmla="*/ 112 w 661"/>
                <a:gd name="T25" fmla="*/ 657 h 661"/>
                <a:gd name="T26" fmla="*/ 89 w 661"/>
                <a:gd name="T27" fmla="*/ 661 h 661"/>
                <a:gd name="T28" fmla="*/ 66 w 661"/>
                <a:gd name="T29" fmla="*/ 657 h 661"/>
                <a:gd name="T30" fmla="*/ 46 w 661"/>
                <a:gd name="T31" fmla="*/ 649 h 661"/>
                <a:gd name="T32" fmla="*/ 27 w 661"/>
                <a:gd name="T33" fmla="*/ 634 h 661"/>
                <a:gd name="T34" fmla="*/ 12 w 661"/>
                <a:gd name="T35" fmla="*/ 615 h 661"/>
                <a:gd name="T36" fmla="*/ 2 w 661"/>
                <a:gd name="T37" fmla="*/ 593 h 661"/>
                <a:gd name="T38" fmla="*/ 0 w 661"/>
                <a:gd name="T39" fmla="*/ 571 h 661"/>
                <a:gd name="T40" fmla="*/ 2 w 661"/>
                <a:gd name="T41" fmla="*/ 548 h 661"/>
                <a:gd name="T42" fmla="*/ 12 w 661"/>
                <a:gd name="T43" fmla="*/ 527 h 661"/>
                <a:gd name="T44" fmla="*/ 27 w 661"/>
                <a:gd name="T45" fmla="*/ 507 h 661"/>
                <a:gd name="T46" fmla="*/ 507 w 661"/>
                <a:gd name="T47" fmla="*/ 27 h 661"/>
                <a:gd name="T48" fmla="*/ 527 w 661"/>
                <a:gd name="T49" fmla="*/ 12 h 661"/>
                <a:gd name="T50" fmla="*/ 549 w 661"/>
                <a:gd name="T51" fmla="*/ 3 h 661"/>
                <a:gd name="T52" fmla="*/ 570 w 661"/>
                <a:gd name="T53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1" h="661">
                  <a:moveTo>
                    <a:pt x="570" y="0"/>
                  </a:moveTo>
                  <a:lnTo>
                    <a:pt x="593" y="3"/>
                  </a:lnTo>
                  <a:lnTo>
                    <a:pt x="615" y="12"/>
                  </a:lnTo>
                  <a:lnTo>
                    <a:pt x="634" y="27"/>
                  </a:lnTo>
                  <a:lnTo>
                    <a:pt x="649" y="46"/>
                  </a:lnTo>
                  <a:lnTo>
                    <a:pt x="657" y="68"/>
                  </a:lnTo>
                  <a:lnTo>
                    <a:pt x="661" y="90"/>
                  </a:lnTo>
                  <a:lnTo>
                    <a:pt x="657" y="112"/>
                  </a:lnTo>
                  <a:lnTo>
                    <a:pt x="649" y="134"/>
                  </a:lnTo>
                  <a:lnTo>
                    <a:pt x="634" y="154"/>
                  </a:lnTo>
                  <a:lnTo>
                    <a:pt x="153" y="634"/>
                  </a:lnTo>
                  <a:lnTo>
                    <a:pt x="134" y="649"/>
                  </a:lnTo>
                  <a:lnTo>
                    <a:pt x="112" y="657"/>
                  </a:lnTo>
                  <a:lnTo>
                    <a:pt x="89" y="661"/>
                  </a:lnTo>
                  <a:lnTo>
                    <a:pt x="66" y="657"/>
                  </a:lnTo>
                  <a:lnTo>
                    <a:pt x="46" y="649"/>
                  </a:lnTo>
                  <a:lnTo>
                    <a:pt x="27" y="634"/>
                  </a:lnTo>
                  <a:lnTo>
                    <a:pt x="12" y="615"/>
                  </a:lnTo>
                  <a:lnTo>
                    <a:pt x="2" y="593"/>
                  </a:lnTo>
                  <a:lnTo>
                    <a:pt x="0" y="571"/>
                  </a:lnTo>
                  <a:lnTo>
                    <a:pt x="2" y="548"/>
                  </a:lnTo>
                  <a:lnTo>
                    <a:pt x="12" y="527"/>
                  </a:lnTo>
                  <a:lnTo>
                    <a:pt x="27" y="507"/>
                  </a:lnTo>
                  <a:lnTo>
                    <a:pt x="507" y="27"/>
                  </a:lnTo>
                  <a:lnTo>
                    <a:pt x="527" y="12"/>
                  </a:lnTo>
                  <a:lnTo>
                    <a:pt x="549" y="3"/>
                  </a:lnTo>
                  <a:lnTo>
                    <a:pt x="5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8F6A553B-6620-452E-ACDE-02DBC1373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50" y="808038"/>
              <a:ext cx="1228725" cy="1228725"/>
            </a:xfrm>
            <a:custGeom>
              <a:avLst/>
              <a:gdLst>
                <a:gd name="T0" fmla="*/ 1519 w 3870"/>
                <a:gd name="T1" fmla="*/ 3081 h 3869"/>
                <a:gd name="T2" fmla="*/ 1141 w 3870"/>
                <a:gd name="T3" fmla="*/ 2839 h 3869"/>
                <a:gd name="T4" fmla="*/ 1054 w 3870"/>
                <a:gd name="T5" fmla="*/ 2814 h 3869"/>
                <a:gd name="T6" fmla="*/ 1031 w 3870"/>
                <a:gd name="T7" fmla="*/ 2729 h 3869"/>
                <a:gd name="T8" fmla="*/ 788 w 3870"/>
                <a:gd name="T9" fmla="*/ 2351 h 3869"/>
                <a:gd name="T10" fmla="*/ 3079 w 3870"/>
                <a:gd name="T11" fmla="*/ 199 h 3869"/>
                <a:gd name="T12" fmla="*/ 2740 w 3870"/>
                <a:gd name="T13" fmla="*/ 294 h 3869"/>
                <a:gd name="T14" fmla="*/ 2452 w 3870"/>
                <a:gd name="T15" fmla="*/ 438 h 3869"/>
                <a:gd name="T16" fmla="*/ 2227 w 3870"/>
                <a:gd name="T17" fmla="*/ 600 h 3869"/>
                <a:gd name="T18" fmla="*/ 1840 w 3870"/>
                <a:gd name="T19" fmla="*/ 979 h 3869"/>
                <a:gd name="T20" fmla="*/ 780 w 3870"/>
                <a:gd name="T21" fmla="*/ 1161 h 3869"/>
                <a:gd name="T22" fmla="*/ 1167 w 3870"/>
                <a:gd name="T23" fmla="*/ 1403 h 3869"/>
                <a:gd name="T24" fmla="*/ 1256 w 3870"/>
                <a:gd name="T25" fmla="*/ 1403 h 3869"/>
                <a:gd name="T26" fmla="*/ 1302 w 3870"/>
                <a:gd name="T27" fmla="*/ 1480 h 3869"/>
                <a:gd name="T28" fmla="*/ 996 w 3870"/>
                <a:gd name="T29" fmla="*/ 1823 h 3869"/>
                <a:gd name="T30" fmla="*/ 838 w 3870"/>
                <a:gd name="T31" fmla="*/ 2147 h 3869"/>
                <a:gd name="T32" fmla="*/ 2344 w 3870"/>
                <a:gd name="T33" fmla="*/ 1416 h 3869"/>
                <a:gd name="T34" fmla="*/ 2430 w 3870"/>
                <a:gd name="T35" fmla="*/ 1439 h 3869"/>
                <a:gd name="T36" fmla="*/ 2454 w 3870"/>
                <a:gd name="T37" fmla="*/ 1526 h 3869"/>
                <a:gd name="T38" fmla="*/ 1722 w 3870"/>
                <a:gd name="T39" fmla="*/ 3031 h 3869"/>
                <a:gd name="T40" fmla="*/ 2047 w 3870"/>
                <a:gd name="T41" fmla="*/ 2872 h 3869"/>
                <a:gd name="T42" fmla="*/ 2389 w 3870"/>
                <a:gd name="T43" fmla="*/ 2568 h 3869"/>
                <a:gd name="T44" fmla="*/ 2467 w 3870"/>
                <a:gd name="T45" fmla="*/ 2613 h 3869"/>
                <a:gd name="T46" fmla="*/ 2467 w 3870"/>
                <a:gd name="T47" fmla="*/ 2702 h 3869"/>
                <a:gd name="T48" fmla="*/ 2709 w 3870"/>
                <a:gd name="T49" fmla="*/ 3089 h 3869"/>
                <a:gd name="T50" fmla="*/ 2666 w 3870"/>
                <a:gd name="T51" fmla="*/ 2490 h 3869"/>
                <a:gd name="T52" fmla="*/ 2580 w 3870"/>
                <a:gd name="T53" fmla="*/ 2467 h 3869"/>
                <a:gd name="T54" fmla="*/ 2556 w 3870"/>
                <a:gd name="T55" fmla="*/ 2381 h 3869"/>
                <a:gd name="T56" fmla="*/ 2892 w 3870"/>
                <a:gd name="T57" fmla="*/ 2027 h 3869"/>
                <a:gd name="T58" fmla="*/ 3311 w 3870"/>
                <a:gd name="T59" fmla="*/ 1592 h 3869"/>
                <a:gd name="T60" fmla="*/ 3471 w 3870"/>
                <a:gd name="T61" fmla="*/ 1351 h 3869"/>
                <a:gd name="T62" fmla="*/ 3606 w 3870"/>
                <a:gd name="T63" fmla="*/ 1049 h 3869"/>
                <a:gd name="T64" fmla="*/ 3683 w 3870"/>
                <a:gd name="T65" fmla="*/ 700 h 3869"/>
                <a:gd name="T66" fmla="*/ 3673 w 3870"/>
                <a:gd name="T67" fmla="*/ 317 h 3869"/>
                <a:gd name="T68" fmla="*/ 3358 w 3870"/>
                <a:gd name="T69" fmla="*/ 178 h 3869"/>
                <a:gd name="T70" fmla="*/ 3651 w 3870"/>
                <a:gd name="T71" fmla="*/ 33 h 3869"/>
                <a:gd name="T72" fmla="*/ 3804 w 3870"/>
                <a:gd name="T73" fmla="*/ 99 h 3869"/>
                <a:gd name="T74" fmla="*/ 3865 w 3870"/>
                <a:gd name="T75" fmla="*/ 420 h 3869"/>
                <a:gd name="T76" fmla="*/ 3845 w 3870"/>
                <a:gd name="T77" fmla="*/ 834 h 3869"/>
                <a:gd name="T78" fmla="*/ 3723 w 3870"/>
                <a:gd name="T79" fmla="*/ 1243 h 3869"/>
                <a:gd name="T80" fmla="*/ 3515 w 3870"/>
                <a:gd name="T81" fmla="*/ 1619 h 3869"/>
                <a:gd name="T82" fmla="*/ 3040 w 3870"/>
                <a:gd name="T83" fmla="*/ 2133 h 3869"/>
                <a:gd name="T84" fmla="*/ 2856 w 3870"/>
                <a:gd name="T85" fmla="*/ 3195 h 3869"/>
                <a:gd name="T86" fmla="*/ 2145 w 3870"/>
                <a:gd name="T87" fmla="*/ 3869 h 3869"/>
                <a:gd name="T88" fmla="*/ 2078 w 3870"/>
                <a:gd name="T89" fmla="*/ 3839 h 3869"/>
                <a:gd name="T90" fmla="*/ 2029 w 3870"/>
                <a:gd name="T91" fmla="*/ 3144 h 3869"/>
                <a:gd name="T92" fmla="*/ 1805 w 3870"/>
                <a:gd name="T93" fmla="*/ 3330 h 3869"/>
                <a:gd name="T94" fmla="*/ 1648 w 3870"/>
                <a:gd name="T95" fmla="*/ 3211 h 3869"/>
                <a:gd name="T96" fmla="*/ 1163 w 3870"/>
                <a:gd name="T97" fmla="*/ 3504 h 3869"/>
                <a:gd name="T98" fmla="*/ 391 w 3870"/>
                <a:gd name="T99" fmla="*/ 2761 h 3869"/>
                <a:gd name="T100" fmla="*/ 365 w 3870"/>
                <a:gd name="T101" fmla="*/ 2686 h 3869"/>
                <a:gd name="T102" fmla="*/ 565 w 3870"/>
                <a:gd name="T103" fmla="*/ 2127 h 3869"/>
                <a:gd name="T104" fmla="*/ 540 w 3870"/>
                <a:gd name="T105" fmla="*/ 2042 h 3869"/>
                <a:gd name="T106" fmla="*/ 86 w 3870"/>
                <a:gd name="T107" fmla="*/ 1813 h 3869"/>
                <a:gd name="T108" fmla="*/ 16 w 3870"/>
                <a:gd name="T109" fmla="*/ 1775 h 3869"/>
                <a:gd name="T110" fmla="*/ 4 w 3870"/>
                <a:gd name="T111" fmla="*/ 1695 h 3869"/>
                <a:gd name="T112" fmla="*/ 688 w 3870"/>
                <a:gd name="T113" fmla="*/ 1002 h 3869"/>
                <a:gd name="T114" fmla="*/ 2014 w 3870"/>
                <a:gd name="T115" fmla="*/ 550 h 3869"/>
                <a:gd name="T116" fmla="*/ 2339 w 3870"/>
                <a:gd name="T117" fmla="*/ 295 h 3869"/>
                <a:gd name="T118" fmla="*/ 2725 w 3870"/>
                <a:gd name="T119" fmla="*/ 108 h 3869"/>
                <a:gd name="T120" fmla="*/ 3140 w 3870"/>
                <a:gd name="T121" fmla="*/ 10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70" h="3869">
                  <a:moveTo>
                    <a:pt x="788" y="2351"/>
                  </a:moveTo>
                  <a:lnTo>
                    <a:pt x="569" y="2685"/>
                  </a:lnTo>
                  <a:lnTo>
                    <a:pt x="1183" y="3300"/>
                  </a:lnTo>
                  <a:lnTo>
                    <a:pt x="1519" y="3081"/>
                  </a:lnTo>
                  <a:lnTo>
                    <a:pt x="1217" y="2779"/>
                  </a:lnTo>
                  <a:lnTo>
                    <a:pt x="1181" y="2814"/>
                  </a:lnTo>
                  <a:lnTo>
                    <a:pt x="1161" y="2829"/>
                  </a:lnTo>
                  <a:lnTo>
                    <a:pt x="1141" y="2839"/>
                  </a:lnTo>
                  <a:lnTo>
                    <a:pt x="1118" y="2841"/>
                  </a:lnTo>
                  <a:lnTo>
                    <a:pt x="1095" y="2839"/>
                  </a:lnTo>
                  <a:lnTo>
                    <a:pt x="1073" y="2829"/>
                  </a:lnTo>
                  <a:lnTo>
                    <a:pt x="1054" y="2814"/>
                  </a:lnTo>
                  <a:lnTo>
                    <a:pt x="1039" y="2795"/>
                  </a:lnTo>
                  <a:lnTo>
                    <a:pt x="1031" y="2775"/>
                  </a:lnTo>
                  <a:lnTo>
                    <a:pt x="1027" y="2752"/>
                  </a:lnTo>
                  <a:lnTo>
                    <a:pt x="1031" y="2729"/>
                  </a:lnTo>
                  <a:lnTo>
                    <a:pt x="1039" y="2707"/>
                  </a:lnTo>
                  <a:lnTo>
                    <a:pt x="1054" y="2688"/>
                  </a:lnTo>
                  <a:lnTo>
                    <a:pt x="1089" y="2653"/>
                  </a:lnTo>
                  <a:lnTo>
                    <a:pt x="788" y="2351"/>
                  </a:lnTo>
                  <a:close/>
                  <a:moveTo>
                    <a:pt x="3358" y="178"/>
                  </a:moveTo>
                  <a:lnTo>
                    <a:pt x="3264" y="180"/>
                  </a:lnTo>
                  <a:lnTo>
                    <a:pt x="3171" y="187"/>
                  </a:lnTo>
                  <a:lnTo>
                    <a:pt x="3079" y="199"/>
                  </a:lnTo>
                  <a:lnTo>
                    <a:pt x="2991" y="217"/>
                  </a:lnTo>
                  <a:lnTo>
                    <a:pt x="2905" y="239"/>
                  </a:lnTo>
                  <a:lnTo>
                    <a:pt x="2821" y="264"/>
                  </a:lnTo>
                  <a:lnTo>
                    <a:pt x="2740" y="294"/>
                  </a:lnTo>
                  <a:lnTo>
                    <a:pt x="2663" y="327"/>
                  </a:lnTo>
                  <a:lnTo>
                    <a:pt x="2589" y="362"/>
                  </a:lnTo>
                  <a:lnTo>
                    <a:pt x="2519" y="399"/>
                  </a:lnTo>
                  <a:lnTo>
                    <a:pt x="2452" y="438"/>
                  </a:lnTo>
                  <a:lnTo>
                    <a:pt x="2389" y="478"/>
                  </a:lnTo>
                  <a:lnTo>
                    <a:pt x="2331" y="519"/>
                  </a:lnTo>
                  <a:lnTo>
                    <a:pt x="2277" y="560"/>
                  </a:lnTo>
                  <a:lnTo>
                    <a:pt x="2227" y="600"/>
                  </a:lnTo>
                  <a:lnTo>
                    <a:pt x="2182" y="640"/>
                  </a:lnTo>
                  <a:lnTo>
                    <a:pt x="2141" y="678"/>
                  </a:lnTo>
                  <a:lnTo>
                    <a:pt x="1843" y="977"/>
                  </a:lnTo>
                  <a:lnTo>
                    <a:pt x="1840" y="979"/>
                  </a:lnTo>
                  <a:lnTo>
                    <a:pt x="1529" y="1291"/>
                  </a:lnTo>
                  <a:lnTo>
                    <a:pt x="1402" y="1163"/>
                  </a:lnTo>
                  <a:lnTo>
                    <a:pt x="1520" y="1045"/>
                  </a:lnTo>
                  <a:lnTo>
                    <a:pt x="780" y="1161"/>
                  </a:lnTo>
                  <a:lnTo>
                    <a:pt x="298" y="1643"/>
                  </a:lnTo>
                  <a:lnTo>
                    <a:pt x="897" y="1668"/>
                  </a:lnTo>
                  <a:lnTo>
                    <a:pt x="1148" y="1417"/>
                  </a:lnTo>
                  <a:lnTo>
                    <a:pt x="1167" y="1403"/>
                  </a:lnTo>
                  <a:lnTo>
                    <a:pt x="1189" y="1393"/>
                  </a:lnTo>
                  <a:lnTo>
                    <a:pt x="1211" y="1391"/>
                  </a:lnTo>
                  <a:lnTo>
                    <a:pt x="1234" y="1393"/>
                  </a:lnTo>
                  <a:lnTo>
                    <a:pt x="1256" y="1403"/>
                  </a:lnTo>
                  <a:lnTo>
                    <a:pt x="1275" y="1417"/>
                  </a:lnTo>
                  <a:lnTo>
                    <a:pt x="1289" y="1437"/>
                  </a:lnTo>
                  <a:lnTo>
                    <a:pt x="1298" y="1457"/>
                  </a:lnTo>
                  <a:lnTo>
                    <a:pt x="1302" y="1480"/>
                  </a:lnTo>
                  <a:lnTo>
                    <a:pt x="1298" y="1503"/>
                  </a:lnTo>
                  <a:lnTo>
                    <a:pt x="1289" y="1525"/>
                  </a:lnTo>
                  <a:lnTo>
                    <a:pt x="1275" y="1544"/>
                  </a:lnTo>
                  <a:lnTo>
                    <a:pt x="996" y="1823"/>
                  </a:lnTo>
                  <a:lnTo>
                    <a:pt x="996" y="1823"/>
                  </a:lnTo>
                  <a:lnTo>
                    <a:pt x="755" y="2063"/>
                  </a:lnTo>
                  <a:lnTo>
                    <a:pt x="835" y="2144"/>
                  </a:lnTo>
                  <a:lnTo>
                    <a:pt x="838" y="2147"/>
                  </a:lnTo>
                  <a:lnTo>
                    <a:pt x="1217" y="2526"/>
                  </a:lnTo>
                  <a:lnTo>
                    <a:pt x="2303" y="1439"/>
                  </a:lnTo>
                  <a:lnTo>
                    <a:pt x="2322" y="1425"/>
                  </a:lnTo>
                  <a:lnTo>
                    <a:pt x="2344" y="1416"/>
                  </a:lnTo>
                  <a:lnTo>
                    <a:pt x="2367" y="1412"/>
                  </a:lnTo>
                  <a:lnTo>
                    <a:pt x="2390" y="1416"/>
                  </a:lnTo>
                  <a:lnTo>
                    <a:pt x="2411" y="1425"/>
                  </a:lnTo>
                  <a:lnTo>
                    <a:pt x="2430" y="1439"/>
                  </a:lnTo>
                  <a:lnTo>
                    <a:pt x="2444" y="1458"/>
                  </a:lnTo>
                  <a:lnTo>
                    <a:pt x="2454" y="1480"/>
                  </a:lnTo>
                  <a:lnTo>
                    <a:pt x="2457" y="1503"/>
                  </a:lnTo>
                  <a:lnTo>
                    <a:pt x="2454" y="1526"/>
                  </a:lnTo>
                  <a:lnTo>
                    <a:pt x="2444" y="1547"/>
                  </a:lnTo>
                  <a:lnTo>
                    <a:pt x="2430" y="1566"/>
                  </a:lnTo>
                  <a:lnTo>
                    <a:pt x="1344" y="2653"/>
                  </a:lnTo>
                  <a:lnTo>
                    <a:pt x="1722" y="3031"/>
                  </a:lnTo>
                  <a:lnTo>
                    <a:pt x="1726" y="3034"/>
                  </a:lnTo>
                  <a:lnTo>
                    <a:pt x="1805" y="3114"/>
                  </a:lnTo>
                  <a:lnTo>
                    <a:pt x="2046" y="2872"/>
                  </a:lnTo>
                  <a:lnTo>
                    <a:pt x="2047" y="2872"/>
                  </a:lnTo>
                  <a:lnTo>
                    <a:pt x="2325" y="2593"/>
                  </a:lnTo>
                  <a:lnTo>
                    <a:pt x="2344" y="2579"/>
                  </a:lnTo>
                  <a:lnTo>
                    <a:pt x="2366" y="2571"/>
                  </a:lnTo>
                  <a:lnTo>
                    <a:pt x="2389" y="2568"/>
                  </a:lnTo>
                  <a:lnTo>
                    <a:pt x="2412" y="2571"/>
                  </a:lnTo>
                  <a:lnTo>
                    <a:pt x="2434" y="2579"/>
                  </a:lnTo>
                  <a:lnTo>
                    <a:pt x="2453" y="2593"/>
                  </a:lnTo>
                  <a:lnTo>
                    <a:pt x="2467" y="2613"/>
                  </a:lnTo>
                  <a:lnTo>
                    <a:pt x="2476" y="2635"/>
                  </a:lnTo>
                  <a:lnTo>
                    <a:pt x="2478" y="2657"/>
                  </a:lnTo>
                  <a:lnTo>
                    <a:pt x="2476" y="2680"/>
                  </a:lnTo>
                  <a:lnTo>
                    <a:pt x="2467" y="2702"/>
                  </a:lnTo>
                  <a:lnTo>
                    <a:pt x="2453" y="2720"/>
                  </a:lnTo>
                  <a:lnTo>
                    <a:pt x="2202" y="2971"/>
                  </a:lnTo>
                  <a:lnTo>
                    <a:pt x="2227" y="3570"/>
                  </a:lnTo>
                  <a:lnTo>
                    <a:pt x="2709" y="3089"/>
                  </a:lnTo>
                  <a:lnTo>
                    <a:pt x="2824" y="2350"/>
                  </a:lnTo>
                  <a:lnTo>
                    <a:pt x="2707" y="2467"/>
                  </a:lnTo>
                  <a:lnTo>
                    <a:pt x="2687" y="2481"/>
                  </a:lnTo>
                  <a:lnTo>
                    <a:pt x="2666" y="2490"/>
                  </a:lnTo>
                  <a:lnTo>
                    <a:pt x="2643" y="2493"/>
                  </a:lnTo>
                  <a:lnTo>
                    <a:pt x="2621" y="2490"/>
                  </a:lnTo>
                  <a:lnTo>
                    <a:pt x="2599" y="2481"/>
                  </a:lnTo>
                  <a:lnTo>
                    <a:pt x="2580" y="2467"/>
                  </a:lnTo>
                  <a:lnTo>
                    <a:pt x="2565" y="2447"/>
                  </a:lnTo>
                  <a:lnTo>
                    <a:pt x="2556" y="2426"/>
                  </a:lnTo>
                  <a:lnTo>
                    <a:pt x="2553" y="2404"/>
                  </a:lnTo>
                  <a:lnTo>
                    <a:pt x="2556" y="2381"/>
                  </a:lnTo>
                  <a:lnTo>
                    <a:pt x="2565" y="2359"/>
                  </a:lnTo>
                  <a:lnTo>
                    <a:pt x="2580" y="2340"/>
                  </a:lnTo>
                  <a:lnTo>
                    <a:pt x="2892" y="2027"/>
                  </a:lnTo>
                  <a:lnTo>
                    <a:pt x="2892" y="2027"/>
                  </a:lnTo>
                  <a:lnTo>
                    <a:pt x="3192" y="1728"/>
                  </a:lnTo>
                  <a:lnTo>
                    <a:pt x="3230" y="1688"/>
                  </a:lnTo>
                  <a:lnTo>
                    <a:pt x="3270" y="1643"/>
                  </a:lnTo>
                  <a:lnTo>
                    <a:pt x="3311" y="1592"/>
                  </a:lnTo>
                  <a:lnTo>
                    <a:pt x="3352" y="1538"/>
                  </a:lnTo>
                  <a:lnTo>
                    <a:pt x="3392" y="1480"/>
                  </a:lnTo>
                  <a:lnTo>
                    <a:pt x="3432" y="1417"/>
                  </a:lnTo>
                  <a:lnTo>
                    <a:pt x="3471" y="1351"/>
                  </a:lnTo>
                  <a:lnTo>
                    <a:pt x="3508" y="1280"/>
                  </a:lnTo>
                  <a:lnTo>
                    <a:pt x="3544" y="1206"/>
                  </a:lnTo>
                  <a:lnTo>
                    <a:pt x="3577" y="1129"/>
                  </a:lnTo>
                  <a:lnTo>
                    <a:pt x="3606" y="1049"/>
                  </a:lnTo>
                  <a:lnTo>
                    <a:pt x="3632" y="966"/>
                  </a:lnTo>
                  <a:lnTo>
                    <a:pt x="3654" y="879"/>
                  </a:lnTo>
                  <a:lnTo>
                    <a:pt x="3671" y="791"/>
                  </a:lnTo>
                  <a:lnTo>
                    <a:pt x="3683" y="700"/>
                  </a:lnTo>
                  <a:lnTo>
                    <a:pt x="3690" y="607"/>
                  </a:lnTo>
                  <a:lnTo>
                    <a:pt x="3691" y="512"/>
                  </a:lnTo>
                  <a:lnTo>
                    <a:pt x="3685" y="415"/>
                  </a:lnTo>
                  <a:lnTo>
                    <a:pt x="3673" y="317"/>
                  </a:lnTo>
                  <a:lnTo>
                    <a:pt x="3653" y="217"/>
                  </a:lnTo>
                  <a:lnTo>
                    <a:pt x="3554" y="198"/>
                  </a:lnTo>
                  <a:lnTo>
                    <a:pt x="3456" y="184"/>
                  </a:lnTo>
                  <a:lnTo>
                    <a:pt x="3358" y="178"/>
                  </a:lnTo>
                  <a:close/>
                  <a:moveTo>
                    <a:pt x="3347" y="0"/>
                  </a:moveTo>
                  <a:lnTo>
                    <a:pt x="3450" y="4"/>
                  </a:lnTo>
                  <a:lnTo>
                    <a:pt x="3551" y="15"/>
                  </a:lnTo>
                  <a:lnTo>
                    <a:pt x="3651" y="33"/>
                  </a:lnTo>
                  <a:lnTo>
                    <a:pt x="3751" y="56"/>
                  </a:lnTo>
                  <a:lnTo>
                    <a:pt x="3772" y="66"/>
                  </a:lnTo>
                  <a:lnTo>
                    <a:pt x="3790" y="81"/>
                  </a:lnTo>
                  <a:lnTo>
                    <a:pt x="3804" y="99"/>
                  </a:lnTo>
                  <a:lnTo>
                    <a:pt x="3813" y="119"/>
                  </a:lnTo>
                  <a:lnTo>
                    <a:pt x="3838" y="218"/>
                  </a:lnTo>
                  <a:lnTo>
                    <a:pt x="3854" y="318"/>
                  </a:lnTo>
                  <a:lnTo>
                    <a:pt x="3865" y="420"/>
                  </a:lnTo>
                  <a:lnTo>
                    <a:pt x="3870" y="523"/>
                  </a:lnTo>
                  <a:lnTo>
                    <a:pt x="3869" y="626"/>
                  </a:lnTo>
                  <a:lnTo>
                    <a:pt x="3861" y="730"/>
                  </a:lnTo>
                  <a:lnTo>
                    <a:pt x="3845" y="834"/>
                  </a:lnTo>
                  <a:lnTo>
                    <a:pt x="3824" y="938"/>
                  </a:lnTo>
                  <a:lnTo>
                    <a:pt x="3796" y="1042"/>
                  </a:lnTo>
                  <a:lnTo>
                    <a:pt x="3763" y="1144"/>
                  </a:lnTo>
                  <a:lnTo>
                    <a:pt x="3723" y="1243"/>
                  </a:lnTo>
                  <a:lnTo>
                    <a:pt x="3678" y="1341"/>
                  </a:lnTo>
                  <a:lnTo>
                    <a:pt x="3629" y="1438"/>
                  </a:lnTo>
                  <a:lnTo>
                    <a:pt x="3574" y="1530"/>
                  </a:lnTo>
                  <a:lnTo>
                    <a:pt x="3515" y="1619"/>
                  </a:lnTo>
                  <a:lnTo>
                    <a:pt x="3453" y="1704"/>
                  </a:lnTo>
                  <a:lnTo>
                    <a:pt x="3387" y="1782"/>
                  </a:lnTo>
                  <a:lnTo>
                    <a:pt x="3319" y="1854"/>
                  </a:lnTo>
                  <a:lnTo>
                    <a:pt x="3040" y="2133"/>
                  </a:lnTo>
                  <a:lnTo>
                    <a:pt x="2882" y="3145"/>
                  </a:lnTo>
                  <a:lnTo>
                    <a:pt x="2877" y="3163"/>
                  </a:lnTo>
                  <a:lnTo>
                    <a:pt x="2869" y="3180"/>
                  </a:lnTo>
                  <a:lnTo>
                    <a:pt x="2856" y="3195"/>
                  </a:lnTo>
                  <a:lnTo>
                    <a:pt x="2209" y="3842"/>
                  </a:lnTo>
                  <a:lnTo>
                    <a:pt x="2190" y="3857"/>
                  </a:lnTo>
                  <a:lnTo>
                    <a:pt x="2169" y="3865"/>
                  </a:lnTo>
                  <a:lnTo>
                    <a:pt x="2145" y="3869"/>
                  </a:lnTo>
                  <a:lnTo>
                    <a:pt x="2129" y="3867"/>
                  </a:lnTo>
                  <a:lnTo>
                    <a:pt x="2112" y="3863"/>
                  </a:lnTo>
                  <a:lnTo>
                    <a:pt x="2094" y="3853"/>
                  </a:lnTo>
                  <a:lnTo>
                    <a:pt x="2078" y="3839"/>
                  </a:lnTo>
                  <a:lnTo>
                    <a:pt x="2066" y="3823"/>
                  </a:lnTo>
                  <a:lnTo>
                    <a:pt x="2059" y="3803"/>
                  </a:lnTo>
                  <a:lnTo>
                    <a:pt x="2055" y="3783"/>
                  </a:lnTo>
                  <a:lnTo>
                    <a:pt x="2029" y="3144"/>
                  </a:lnTo>
                  <a:lnTo>
                    <a:pt x="1868" y="3305"/>
                  </a:lnTo>
                  <a:lnTo>
                    <a:pt x="1850" y="3319"/>
                  </a:lnTo>
                  <a:lnTo>
                    <a:pt x="1828" y="3328"/>
                  </a:lnTo>
                  <a:lnTo>
                    <a:pt x="1805" y="3330"/>
                  </a:lnTo>
                  <a:lnTo>
                    <a:pt x="1782" y="3328"/>
                  </a:lnTo>
                  <a:lnTo>
                    <a:pt x="1761" y="3319"/>
                  </a:lnTo>
                  <a:lnTo>
                    <a:pt x="1741" y="3305"/>
                  </a:lnTo>
                  <a:lnTo>
                    <a:pt x="1648" y="3211"/>
                  </a:lnTo>
                  <a:lnTo>
                    <a:pt x="1221" y="3490"/>
                  </a:lnTo>
                  <a:lnTo>
                    <a:pt x="1202" y="3499"/>
                  </a:lnTo>
                  <a:lnTo>
                    <a:pt x="1182" y="3504"/>
                  </a:lnTo>
                  <a:lnTo>
                    <a:pt x="1163" y="3504"/>
                  </a:lnTo>
                  <a:lnTo>
                    <a:pt x="1142" y="3499"/>
                  </a:lnTo>
                  <a:lnTo>
                    <a:pt x="1124" y="3491"/>
                  </a:lnTo>
                  <a:lnTo>
                    <a:pt x="1108" y="3477"/>
                  </a:lnTo>
                  <a:lnTo>
                    <a:pt x="391" y="2761"/>
                  </a:lnTo>
                  <a:lnTo>
                    <a:pt x="377" y="2744"/>
                  </a:lnTo>
                  <a:lnTo>
                    <a:pt x="369" y="2726"/>
                  </a:lnTo>
                  <a:lnTo>
                    <a:pt x="364" y="2707"/>
                  </a:lnTo>
                  <a:lnTo>
                    <a:pt x="365" y="2686"/>
                  </a:lnTo>
                  <a:lnTo>
                    <a:pt x="369" y="2667"/>
                  </a:lnTo>
                  <a:lnTo>
                    <a:pt x="378" y="2648"/>
                  </a:lnTo>
                  <a:lnTo>
                    <a:pt x="658" y="2220"/>
                  </a:lnTo>
                  <a:lnTo>
                    <a:pt x="565" y="2127"/>
                  </a:lnTo>
                  <a:lnTo>
                    <a:pt x="550" y="2108"/>
                  </a:lnTo>
                  <a:lnTo>
                    <a:pt x="540" y="2086"/>
                  </a:lnTo>
                  <a:lnTo>
                    <a:pt x="538" y="2063"/>
                  </a:lnTo>
                  <a:lnTo>
                    <a:pt x="540" y="2042"/>
                  </a:lnTo>
                  <a:lnTo>
                    <a:pt x="550" y="2020"/>
                  </a:lnTo>
                  <a:lnTo>
                    <a:pt x="565" y="2001"/>
                  </a:lnTo>
                  <a:lnTo>
                    <a:pt x="724" y="1840"/>
                  </a:lnTo>
                  <a:lnTo>
                    <a:pt x="86" y="1813"/>
                  </a:lnTo>
                  <a:lnTo>
                    <a:pt x="66" y="1810"/>
                  </a:lnTo>
                  <a:lnTo>
                    <a:pt x="46" y="1803"/>
                  </a:lnTo>
                  <a:lnTo>
                    <a:pt x="29" y="1790"/>
                  </a:lnTo>
                  <a:lnTo>
                    <a:pt x="16" y="1775"/>
                  </a:lnTo>
                  <a:lnTo>
                    <a:pt x="6" y="1757"/>
                  </a:lnTo>
                  <a:lnTo>
                    <a:pt x="0" y="1736"/>
                  </a:lnTo>
                  <a:lnTo>
                    <a:pt x="0" y="1716"/>
                  </a:lnTo>
                  <a:lnTo>
                    <a:pt x="4" y="1695"/>
                  </a:lnTo>
                  <a:lnTo>
                    <a:pt x="12" y="1677"/>
                  </a:lnTo>
                  <a:lnTo>
                    <a:pt x="26" y="1660"/>
                  </a:lnTo>
                  <a:lnTo>
                    <a:pt x="673" y="1013"/>
                  </a:lnTo>
                  <a:lnTo>
                    <a:pt x="688" y="1002"/>
                  </a:lnTo>
                  <a:lnTo>
                    <a:pt x="705" y="993"/>
                  </a:lnTo>
                  <a:lnTo>
                    <a:pt x="723" y="989"/>
                  </a:lnTo>
                  <a:lnTo>
                    <a:pt x="1735" y="830"/>
                  </a:lnTo>
                  <a:lnTo>
                    <a:pt x="2014" y="550"/>
                  </a:lnTo>
                  <a:lnTo>
                    <a:pt x="2087" y="483"/>
                  </a:lnTo>
                  <a:lnTo>
                    <a:pt x="2167" y="417"/>
                  </a:lnTo>
                  <a:lnTo>
                    <a:pt x="2251" y="355"/>
                  </a:lnTo>
                  <a:lnTo>
                    <a:pt x="2339" y="295"/>
                  </a:lnTo>
                  <a:lnTo>
                    <a:pt x="2432" y="241"/>
                  </a:lnTo>
                  <a:lnTo>
                    <a:pt x="2528" y="192"/>
                  </a:lnTo>
                  <a:lnTo>
                    <a:pt x="2626" y="147"/>
                  </a:lnTo>
                  <a:lnTo>
                    <a:pt x="2725" y="108"/>
                  </a:lnTo>
                  <a:lnTo>
                    <a:pt x="2829" y="74"/>
                  </a:lnTo>
                  <a:lnTo>
                    <a:pt x="2933" y="47"/>
                  </a:lnTo>
                  <a:lnTo>
                    <a:pt x="3037" y="25"/>
                  </a:lnTo>
                  <a:lnTo>
                    <a:pt x="3140" y="10"/>
                  </a:lnTo>
                  <a:lnTo>
                    <a:pt x="3244" y="2"/>
                  </a:lnTo>
                  <a:lnTo>
                    <a:pt x="3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4CAFED72-3007-4003-AA01-8B382B49A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" y="1901825"/>
              <a:ext cx="165100" cy="166688"/>
            </a:xfrm>
            <a:custGeom>
              <a:avLst/>
              <a:gdLst>
                <a:gd name="T0" fmla="*/ 433 w 523"/>
                <a:gd name="T1" fmla="*/ 0 h 523"/>
                <a:gd name="T2" fmla="*/ 455 w 523"/>
                <a:gd name="T3" fmla="*/ 4 h 523"/>
                <a:gd name="T4" fmla="*/ 477 w 523"/>
                <a:gd name="T5" fmla="*/ 12 h 523"/>
                <a:gd name="T6" fmla="*/ 496 w 523"/>
                <a:gd name="T7" fmla="*/ 27 h 523"/>
                <a:gd name="T8" fmla="*/ 511 w 523"/>
                <a:gd name="T9" fmla="*/ 46 h 523"/>
                <a:gd name="T10" fmla="*/ 519 w 523"/>
                <a:gd name="T11" fmla="*/ 68 h 523"/>
                <a:gd name="T12" fmla="*/ 523 w 523"/>
                <a:gd name="T13" fmla="*/ 91 h 523"/>
                <a:gd name="T14" fmla="*/ 519 w 523"/>
                <a:gd name="T15" fmla="*/ 112 h 523"/>
                <a:gd name="T16" fmla="*/ 511 w 523"/>
                <a:gd name="T17" fmla="*/ 134 h 523"/>
                <a:gd name="T18" fmla="*/ 496 w 523"/>
                <a:gd name="T19" fmla="*/ 153 h 523"/>
                <a:gd name="T20" fmla="*/ 153 w 523"/>
                <a:gd name="T21" fmla="*/ 496 h 523"/>
                <a:gd name="T22" fmla="*/ 134 w 523"/>
                <a:gd name="T23" fmla="*/ 511 h 523"/>
                <a:gd name="T24" fmla="*/ 113 w 523"/>
                <a:gd name="T25" fmla="*/ 519 h 523"/>
                <a:gd name="T26" fmla="*/ 90 w 523"/>
                <a:gd name="T27" fmla="*/ 523 h 523"/>
                <a:gd name="T28" fmla="*/ 67 w 523"/>
                <a:gd name="T29" fmla="*/ 519 h 523"/>
                <a:gd name="T30" fmla="*/ 46 w 523"/>
                <a:gd name="T31" fmla="*/ 511 h 523"/>
                <a:gd name="T32" fmla="*/ 26 w 523"/>
                <a:gd name="T33" fmla="*/ 496 h 523"/>
                <a:gd name="T34" fmla="*/ 12 w 523"/>
                <a:gd name="T35" fmla="*/ 477 h 523"/>
                <a:gd name="T36" fmla="*/ 3 w 523"/>
                <a:gd name="T37" fmla="*/ 455 h 523"/>
                <a:gd name="T38" fmla="*/ 0 w 523"/>
                <a:gd name="T39" fmla="*/ 432 h 523"/>
                <a:gd name="T40" fmla="*/ 3 w 523"/>
                <a:gd name="T41" fmla="*/ 409 h 523"/>
                <a:gd name="T42" fmla="*/ 12 w 523"/>
                <a:gd name="T43" fmla="*/ 389 h 523"/>
                <a:gd name="T44" fmla="*/ 26 w 523"/>
                <a:gd name="T45" fmla="*/ 370 h 523"/>
                <a:gd name="T46" fmla="*/ 369 w 523"/>
                <a:gd name="T47" fmla="*/ 27 h 523"/>
                <a:gd name="T48" fmla="*/ 389 w 523"/>
                <a:gd name="T49" fmla="*/ 12 h 523"/>
                <a:gd name="T50" fmla="*/ 411 w 523"/>
                <a:gd name="T51" fmla="*/ 4 h 523"/>
                <a:gd name="T52" fmla="*/ 433 w 523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3" h="523">
                  <a:moveTo>
                    <a:pt x="433" y="0"/>
                  </a:moveTo>
                  <a:lnTo>
                    <a:pt x="455" y="4"/>
                  </a:lnTo>
                  <a:lnTo>
                    <a:pt x="477" y="12"/>
                  </a:lnTo>
                  <a:lnTo>
                    <a:pt x="496" y="27"/>
                  </a:lnTo>
                  <a:lnTo>
                    <a:pt x="511" y="46"/>
                  </a:lnTo>
                  <a:lnTo>
                    <a:pt x="519" y="68"/>
                  </a:lnTo>
                  <a:lnTo>
                    <a:pt x="523" y="91"/>
                  </a:lnTo>
                  <a:lnTo>
                    <a:pt x="519" y="112"/>
                  </a:lnTo>
                  <a:lnTo>
                    <a:pt x="511" y="134"/>
                  </a:lnTo>
                  <a:lnTo>
                    <a:pt x="496" y="153"/>
                  </a:lnTo>
                  <a:lnTo>
                    <a:pt x="153" y="496"/>
                  </a:lnTo>
                  <a:lnTo>
                    <a:pt x="134" y="511"/>
                  </a:lnTo>
                  <a:lnTo>
                    <a:pt x="113" y="519"/>
                  </a:lnTo>
                  <a:lnTo>
                    <a:pt x="90" y="523"/>
                  </a:lnTo>
                  <a:lnTo>
                    <a:pt x="67" y="519"/>
                  </a:lnTo>
                  <a:lnTo>
                    <a:pt x="46" y="511"/>
                  </a:lnTo>
                  <a:lnTo>
                    <a:pt x="26" y="496"/>
                  </a:lnTo>
                  <a:lnTo>
                    <a:pt x="12" y="477"/>
                  </a:lnTo>
                  <a:lnTo>
                    <a:pt x="3" y="455"/>
                  </a:lnTo>
                  <a:lnTo>
                    <a:pt x="0" y="432"/>
                  </a:lnTo>
                  <a:lnTo>
                    <a:pt x="3" y="409"/>
                  </a:lnTo>
                  <a:lnTo>
                    <a:pt x="12" y="389"/>
                  </a:lnTo>
                  <a:lnTo>
                    <a:pt x="26" y="370"/>
                  </a:lnTo>
                  <a:lnTo>
                    <a:pt x="369" y="27"/>
                  </a:lnTo>
                  <a:lnTo>
                    <a:pt x="389" y="12"/>
                  </a:lnTo>
                  <a:lnTo>
                    <a:pt x="411" y="4"/>
                  </a:lnTo>
                  <a:lnTo>
                    <a:pt x="4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+mn-lt"/>
              </a:endParaRPr>
            </a:p>
          </p:txBody>
        </p:sp>
      </p:grpSp>
      <p:sp>
        <p:nvSpPr>
          <p:cNvPr id="14360" name="Title 1">
            <a:extLst>
              <a:ext uri="{FF2B5EF4-FFF2-40B4-BE49-F238E27FC236}">
                <a16:creationId xmlns:a16="http://schemas.microsoft.com/office/drawing/2014/main" id="{D10B4E66-268F-4D6D-9720-218D51099986}"/>
              </a:ext>
            </a:extLst>
          </p:cNvPr>
          <p:cNvSpPr txBox="1">
            <a:spLocks/>
          </p:cNvSpPr>
          <p:nvPr/>
        </p:nvSpPr>
        <p:spPr bwMode="auto">
          <a:xfrm>
            <a:off x="612775" y="315913"/>
            <a:ext cx="105648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4800">
                <a:solidFill>
                  <a:srgbClr val="1F2C3F"/>
                </a:solidFill>
                <a:latin typeface="Open Sans Light"/>
              </a:rPr>
              <a:t>Časová os</a:t>
            </a:r>
            <a:r>
              <a:rPr lang="en-US" altLang="sk-SK" sz="4800">
                <a:solidFill>
                  <a:srgbClr val="1F2C3F"/>
                </a:solidFill>
                <a:latin typeface="Open Sans Light"/>
              </a:rPr>
              <a:t> </a:t>
            </a:r>
            <a:r>
              <a:rPr lang="sk-SK" altLang="sk-SK" sz="4800">
                <a:solidFill>
                  <a:srgbClr val="1F2C3F"/>
                </a:solidFill>
                <a:latin typeface="Open Sans Light"/>
              </a:rPr>
              <a:t>II.</a:t>
            </a:r>
            <a:endParaRPr lang="en-US" altLang="sk-SK" sz="4800">
              <a:solidFill>
                <a:srgbClr val="1F2C3F"/>
              </a:solidFill>
              <a:latin typeface="Open Sans Light"/>
            </a:endParaRPr>
          </a:p>
        </p:txBody>
      </p:sp>
      <p:cxnSp>
        <p:nvCxnSpPr>
          <p:cNvPr id="56" name="Straight Connector 3">
            <a:extLst>
              <a:ext uri="{FF2B5EF4-FFF2-40B4-BE49-F238E27FC236}">
                <a16:creationId xmlns:a16="http://schemas.microsoft.com/office/drawing/2014/main" id="{0FE19065-4E3E-495F-BB52-11FB924E7164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nhaltsplatzhalter 4">
            <a:extLst>
              <a:ext uri="{FF2B5EF4-FFF2-40B4-BE49-F238E27FC236}">
                <a16:creationId xmlns:a16="http://schemas.microsoft.com/office/drawing/2014/main" id="{CE700660-62DD-444C-865A-2592D18D2DC4}"/>
              </a:ext>
            </a:extLst>
          </p:cNvPr>
          <p:cNvSpPr txBox="1">
            <a:spLocks/>
          </p:cNvSpPr>
          <p:nvPr/>
        </p:nvSpPr>
        <p:spPr>
          <a:xfrm>
            <a:off x="723900" y="4637088"/>
            <a:ext cx="1976438" cy="15970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201</a:t>
            </a:r>
            <a:r>
              <a:rPr lang="sk-SK" sz="1867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6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sk-SK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. 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9A96A0B3-CE27-493C-8C8F-CC60BAF794EC}"/>
              </a:ext>
            </a:extLst>
          </p:cNvPr>
          <p:cNvSpPr txBox="1">
            <a:spLocks/>
          </p:cNvSpPr>
          <p:nvPr/>
        </p:nvSpPr>
        <p:spPr>
          <a:xfrm>
            <a:off x="7191375" y="1903413"/>
            <a:ext cx="1976438" cy="15970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20</a:t>
            </a:r>
            <a:r>
              <a:rPr lang="sk-SK" sz="1867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21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sk-SK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. 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275D71E9-28B7-4282-9F92-F640E6A93A42}"/>
              </a:ext>
            </a:extLst>
          </p:cNvPr>
          <p:cNvSpPr txBox="1">
            <a:spLocks/>
          </p:cNvSpPr>
          <p:nvPr/>
        </p:nvSpPr>
        <p:spPr>
          <a:xfrm>
            <a:off x="5153025" y="4540250"/>
            <a:ext cx="1976438" cy="15970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sz="1867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20</a:t>
            </a:r>
            <a:r>
              <a:rPr lang="sk-SK" sz="1867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20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sk-SK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. </a:t>
            </a:r>
          </a:p>
        </p:txBody>
      </p:sp>
      <p:sp>
        <p:nvSpPr>
          <p:cNvPr id="60" name="Inhaltsplatzhalter 4">
            <a:extLst>
              <a:ext uri="{FF2B5EF4-FFF2-40B4-BE49-F238E27FC236}">
                <a16:creationId xmlns:a16="http://schemas.microsoft.com/office/drawing/2014/main" id="{12503D24-768F-40C7-8523-9B5A45B5AF61}"/>
              </a:ext>
            </a:extLst>
          </p:cNvPr>
          <p:cNvSpPr txBox="1">
            <a:spLocks/>
          </p:cNvSpPr>
          <p:nvPr/>
        </p:nvSpPr>
        <p:spPr>
          <a:xfrm>
            <a:off x="9475788" y="4637088"/>
            <a:ext cx="1976437" cy="15970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sk-SK" sz="1867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2022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sk-SK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Nadpis</a:t>
            </a:r>
            <a:br>
              <a:rPr lang="en-US" sz="1600" b="1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, sed do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eiusmod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 </a:t>
            </a:r>
            <a:r>
              <a:rPr lang="sk-SK" sz="1200" dirty="0" err="1">
                <a:solidFill>
                  <a:schemeClr val="bg1">
                    <a:lumMod val="50000"/>
                  </a:schemeClr>
                </a:solidFill>
                <a:latin typeface="Open Sans"/>
              </a:rPr>
              <a:t>tempor</a:t>
            </a:r>
            <a:r>
              <a:rPr lang="sk-SK" sz="12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 Light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D50F46-20E7-46EA-ACCE-1363AF2B4353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Title 1">
            <a:extLst>
              <a:ext uri="{FF2B5EF4-FFF2-40B4-BE49-F238E27FC236}">
                <a16:creationId xmlns:a16="http://schemas.microsoft.com/office/drawing/2014/main" id="{FB382F24-6DF5-4D07-91C5-914EABCE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03225"/>
            <a:ext cx="11493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Životný cyklus produktu</a:t>
            </a:r>
            <a:endParaRPr lang="en-CA" altLang="en-US" sz="4600">
              <a:solidFill>
                <a:srgbClr val="1F2C3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C4C72DF5-F3F6-4BD8-833A-9C1EBBED24DA}"/>
              </a:ext>
            </a:extLst>
          </p:cNvPr>
          <p:cNvSpPr/>
          <p:nvPr/>
        </p:nvSpPr>
        <p:spPr>
          <a:xfrm>
            <a:off x="5872163" y="1909763"/>
            <a:ext cx="1050925" cy="3114675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6" name="Freeform 24">
            <a:extLst>
              <a:ext uri="{FF2B5EF4-FFF2-40B4-BE49-F238E27FC236}">
                <a16:creationId xmlns:a16="http://schemas.microsoft.com/office/drawing/2014/main" id="{B1E4F27F-A2C9-461C-948D-1E38B3871F0C}"/>
              </a:ext>
            </a:extLst>
          </p:cNvPr>
          <p:cNvSpPr>
            <a:spLocks/>
          </p:cNvSpPr>
          <p:nvPr/>
        </p:nvSpPr>
        <p:spPr bwMode="auto">
          <a:xfrm>
            <a:off x="2794000" y="3587750"/>
            <a:ext cx="5218113" cy="2003425"/>
          </a:xfrm>
          <a:custGeom>
            <a:avLst/>
            <a:gdLst>
              <a:gd name="T0" fmla="*/ 0 w 3897"/>
              <a:gd name="T1" fmla="*/ 2147483646 h 1316"/>
              <a:gd name="T2" fmla="*/ 2147483646 w 3897"/>
              <a:gd name="T3" fmla="*/ 2147483646 h 1316"/>
              <a:gd name="T4" fmla="*/ 2147483646 w 3897"/>
              <a:gd name="T5" fmla="*/ 2147483646 h 1316"/>
              <a:gd name="T6" fmla="*/ 2147483646 w 3897"/>
              <a:gd name="T7" fmla="*/ 2147483646 h 1316"/>
              <a:gd name="T8" fmla="*/ 2147483646 w 3897"/>
              <a:gd name="T9" fmla="*/ 2147483646 h 1316"/>
              <a:gd name="T10" fmla="*/ 2147483646 w 3897"/>
              <a:gd name="T11" fmla="*/ 2147483646 h 1316"/>
              <a:gd name="T12" fmla="*/ 2147483646 w 3897"/>
              <a:gd name="T13" fmla="*/ 2147483646 h 1316"/>
              <a:gd name="T14" fmla="*/ 2147483646 w 3897"/>
              <a:gd name="T15" fmla="*/ 2147483646 h 1316"/>
              <a:gd name="T16" fmla="*/ 2147483646 w 3897"/>
              <a:gd name="T17" fmla="*/ 2147483646 h 1316"/>
              <a:gd name="T18" fmla="*/ 2147483646 w 3897"/>
              <a:gd name="T19" fmla="*/ 2147483646 h 1316"/>
              <a:gd name="T20" fmla="*/ 2147483646 w 3897"/>
              <a:gd name="T21" fmla="*/ 2147483646 h 1316"/>
              <a:gd name="T22" fmla="*/ 2147483646 w 3897"/>
              <a:gd name="T23" fmla="*/ 2147483646 h 1316"/>
              <a:gd name="T24" fmla="*/ 2147483646 w 3897"/>
              <a:gd name="T25" fmla="*/ 2147483646 h 13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97" h="1316">
                <a:moveTo>
                  <a:pt x="0" y="974"/>
                </a:moveTo>
                <a:cubicBezTo>
                  <a:pt x="39" y="1029"/>
                  <a:pt x="78" y="1085"/>
                  <a:pt x="137" y="1133"/>
                </a:cubicBezTo>
                <a:cubicBezTo>
                  <a:pt x="196" y="1181"/>
                  <a:pt x="257" y="1235"/>
                  <a:pt x="354" y="1263"/>
                </a:cubicBezTo>
                <a:cubicBezTo>
                  <a:pt x="451" y="1291"/>
                  <a:pt x="597" y="1316"/>
                  <a:pt x="716" y="1299"/>
                </a:cubicBezTo>
                <a:cubicBezTo>
                  <a:pt x="835" y="1282"/>
                  <a:pt x="957" y="1227"/>
                  <a:pt x="1070" y="1162"/>
                </a:cubicBezTo>
                <a:cubicBezTo>
                  <a:pt x="1183" y="1097"/>
                  <a:pt x="1312" y="984"/>
                  <a:pt x="1395" y="909"/>
                </a:cubicBezTo>
                <a:cubicBezTo>
                  <a:pt x="1478" y="834"/>
                  <a:pt x="1457" y="807"/>
                  <a:pt x="1569" y="714"/>
                </a:cubicBezTo>
                <a:cubicBezTo>
                  <a:pt x="1681" y="621"/>
                  <a:pt x="1913" y="454"/>
                  <a:pt x="2068" y="352"/>
                </a:cubicBezTo>
                <a:cubicBezTo>
                  <a:pt x="2223" y="250"/>
                  <a:pt x="2343" y="156"/>
                  <a:pt x="2501" y="99"/>
                </a:cubicBezTo>
                <a:cubicBezTo>
                  <a:pt x="2659" y="42"/>
                  <a:pt x="2861" y="24"/>
                  <a:pt x="3015" y="12"/>
                </a:cubicBezTo>
                <a:cubicBezTo>
                  <a:pt x="3169" y="0"/>
                  <a:pt x="3314" y="17"/>
                  <a:pt x="3427" y="27"/>
                </a:cubicBezTo>
                <a:cubicBezTo>
                  <a:pt x="3540" y="37"/>
                  <a:pt x="3616" y="47"/>
                  <a:pt x="3694" y="70"/>
                </a:cubicBezTo>
                <a:cubicBezTo>
                  <a:pt x="3772" y="93"/>
                  <a:pt x="3834" y="128"/>
                  <a:pt x="3897" y="164"/>
                </a:cubicBezTo>
              </a:path>
            </a:pathLst>
          </a:custGeom>
          <a:noFill/>
          <a:ln w="28575" cap="flat" cmpd="sng">
            <a:solidFill>
              <a:srgbClr val="1E8496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E6B7156D-D5BC-492B-AE6A-B909FD9352E5}"/>
              </a:ext>
            </a:extLst>
          </p:cNvPr>
          <p:cNvSpPr>
            <a:spLocks/>
          </p:cNvSpPr>
          <p:nvPr/>
        </p:nvSpPr>
        <p:spPr bwMode="auto">
          <a:xfrm>
            <a:off x="2794000" y="3722688"/>
            <a:ext cx="5218113" cy="1628775"/>
          </a:xfrm>
          <a:custGeom>
            <a:avLst/>
            <a:gdLst>
              <a:gd name="T0" fmla="*/ 0 w 3810"/>
              <a:gd name="T1" fmla="*/ 2147483646 h 1079"/>
              <a:gd name="T2" fmla="*/ 2147483646 w 3810"/>
              <a:gd name="T3" fmla="*/ 2147483646 h 1079"/>
              <a:gd name="T4" fmla="*/ 2147483646 w 3810"/>
              <a:gd name="T5" fmla="*/ 2147483646 h 1079"/>
              <a:gd name="T6" fmla="*/ 2147483646 w 3810"/>
              <a:gd name="T7" fmla="*/ 2147483646 h 1079"/>
              <a:gd name="T8" fmla="*/ 2147483646 w 3810"/>
              <a:gd name="T9" fmla="*/ 2147483646 h 1079"/>
              <a:gd name="T10" fmla="*/ 2147483646 w 3810"/>
              <a:gd name="T11" fmla="*/ 2147483646 h 1079"/>
              <a:gd name="T12" fmla="*/ 2147483646 w 3810"/>
              <a:gd name="T13" fmla="*/ 2147483646 h 1079"/>
              <a:gd name="T14" fmla="*/ 2147483646 w 3810"/>
              <a:gd name="T15" fmla="*/ 2147483646 h 1079"/>
              <a:gd name="T16" fmla="*/ 2147483646 w 3810"/>
              <a:gd name="T17" fmla="*/ 2147483646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10" h="1079">
                <a:moveTo>
                  <a:pt x="0" y="877"/>
                </a:moveTo>
                <a:cubicBezTo>
                  <a:pt x="115" y="938"/>
                  <a:pt x="231" y="1000"/>
                  <a:pt x="347" y="1029"/>
                </a:cubicBezTo>
                <a:cubicBezTo>
                  <a:pt x="463" y="1058"/>
                  <a:pt x="593" y="1079"/>
                  <a:pt x="694" y="1050"/>
                </a:cubicBezTo>
                <a:cubicBezTo>
                  <a:pt x="795" y="1021"/>
                  <a:pt x="786" y="1001"/>
                  <a:pt x="954" y="855"/>
                </a:cubicBezTo>
                <a:cubicBezTo>
                  <a:pt x="1122" y="709"/>
                  <a:pt x="1474" y="317"/>
                  <a:pt x="1699" y="176"/>
                </a:cubicBezTo>
                <a:cubicBezTo>
                  <a:pt x="1924" y="35"/>
                  <a:pt x="2100" y="20"/>
                  <a:pt x="2306" y="10"/>
                </a:cubicBezTo>
                <a:cubicBezTo>
                  <a:pt x="2512" y="0"/>
                  <a:pt x="2737" y="69"/>
                  <a:pt x="2935" y="118"/>
                </a:cubicBezTo>
                <a:cubicBezTo>
                  <a:pt x="3133" y="167"/>
                  <a:pt x="3345" y="246"/>
                  <a:pt x="3491" y="306"/>
                </a:cubicBezTo>
                <a:cubicBezTo>
                  <a:pt x="3637" y="366"/>
                  <a:pt x="3723" y="422"/>
                  <a:pt x="3810" y="479"/>
                </a:cubicBezTo>
              </a:path>
            </a:pathLst>
          </a:custGeom>
          <a:noFill/>
          <a:ln w="2857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CA" sz="1400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3A3F2262-413F-4322-829F-56274E62A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4475" y="1928813"/>
            <a:ext cx="9525" cy="3135312"/>
          </a:xfrm>
          <a:prstGeom prst="line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0873B9C4-8910-47C4-AEC0-B5F177371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5" y="5045075"/>
            <a:ext cx="5227638" cy="0"/>
          </a:xfrm>
          <a:prstGeom prst="line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30806D5-704C-4D0A-BF83-F050110B4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5141913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400" b="1">
                <a:solidFill>
                  <a:srgbClr val="002060"/>
                </a:solidFill>
                <a:latin typeface="Arial Narrow" panose="020B0606020202030204" pitchFamily="34" charset="0"/>
                <a:ea typeface="Open Sans Semibold"/>
                <a:cs typeface="Open Sans Semibold"/>
              </a:rPr>
              <a:t>Pokles</a:t>
            </a:r>
            <a:endParaRPr lang="en-CA" altLang="en-US" sz="1400" b="1">
              <a:solidFill>
                <a:srgbClr val="002060"/>
              </a:solidFill>
              <a:latin typeface="Arial Narrow" panose="020B0606020202030204" pitchFamily="34" charset="0"/>
              <a:ea typeface="Open Sans Semibold"/>
              <a:cs typeface="Open Sans Semibold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C4454773-CDA9-4AC5-8090-79DD69715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5141913"/>
            <a:ext cx="1062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400" b="1">
                <a:solidFill>
                  <a:srgbClr val="002060"/>
                </a:solidFill>
                <a:latin typeface="Arial Narrow" panose="020B0606020202030204" pitchFamily="34" charset="0"/>
                <a:ea typeface="Open Sans Semibold"/>
                <a:cs typeface="Open Sans Semibold"/>
              </a:rPr>
              <a:t>Vyspelosť</a:t>
            </a:r>
            <a:endParaRPr lang="en-CA" altLang="en-US" sz="1400" b="1">
              <a:solidFill>
                <a:srgbClr val="002060"/>
              </a:solidFill>
              <a:latin typeface="Arial Narrow" panose="020B0606020202030204" pitchFamily="34" charset="0"/>
              <a:ea typeface="Open Sans Semibold"/>
              <a:cs typeface="Open Sans Semibold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7C708DFD-1D8D-424F-92C0-BD371A6A1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5132388"/>
            <a:ext cx="10572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400" b="1">
                <a:solidFill>
                  <a:srgbClr val="002060"/>
                </a:solidFill>
                <a:latin typeface="Arial Narrow" panose="020B0606020202030204" pitchFamily="34" charset="0"/>
                <a:ea typeface="Open Sans Semibold"/>
                <a:cs typeface="Open Sans Semibold"/>
              </a:rPr>
              <a:t>Uvedenie</a:t>
            </a:r>
            <a:endParaRPr lang="en-CA" altLang="en-US" sz="1400" b="1">
              <a:solidFill>
                <a:srgbClr val="002060"/>
              </a:solidFill>
              <a:latin typeface="Arial Narrow" panose="020B0606020202030204" pitchFamily="34" charset="0"/>
              <a:ea typeface="Open Sans Semibold"/>
              <a:cs typeface="Open Sans Semibold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5B3A702D-0524-49B6-96B9-A6AA04B88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5129213"/>
            <a:ext cx="1150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400" b="1">
                <a:solidFill>
                  <a:srgbClr val="002060"/>
                </a:solidFill>
                <a:latin typeface="Arial Narrow" panose="020B0606020202030204" pitchFamily="34" charset="0"/>
                <a:ea typeface="Open Sans Semibold"/>
                <a:cs typeface="Open Sans Semibold"/>
              </a:rPr>
              <a:t>Vývoj</a:t>
            </a:r>
            <a:endParaRPr lang="en-CA" altLang="en-US" sz="1400" b="1">
              <a:solidFill>
                <a:srgbClr val="002060"/>
              </a:solidFill>
              <a:latin typeface="Arial Narrow" panose="020B0606020202030204" pitchFamily="34" charset="0"/>
              <a:ea typeface="Open Sans Semibold"/>
              <a:cs typeface="Open Sans Semibold"/>
            </a:endParaRP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493EC907-34E2-427C-A0EE-47CA1AE8B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1924050"/>
            <a:ext cx="261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400" b="1">
                <a:solidFill>
                  <a:srgbClr val="002060"/>
                </a:solidFill>
                <a:latin typeface="Open Sans"/>
                <a:ea typeface="Open Sans"/>
                <a:cs typeface="Open Sans"/>
              </a:rPr>
              <a:t>€</a:t>
            </a:r>
            <a:endParaRPr lang="en-CA" altLang="en-US" sz="1400" b="1">
              <a:solidFill>
                <a:srgbClr val="00206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342A043E-45FC-47BF-B646-F89093129BCD}"/>
              </a:ext>
            </a:extLst>
          </p:cNvPr>
          <p:cNvSpPr>
            <a:spLocks/>
          </p:cNvSpPr>
          <p:nvPr/>
        </p:nvSpPr>
        <p:spPr bwMode="auto">
          <a:xfrm>
            <a:off x="2795588" y="2149475"/>
            <a:ext cx="5216525" cy="2874963"/>
          </a:xfrm>
          <a:custGeom>
            <a:avLst/>
            <a:gdLst>
              <a:gd name="T0" fmla="*/ 0 w 3294"/>
              <a:gd name="T1" fmla="*/ 2147483646 h 1268"/>
              <a:gd name="T2" fmla="*/ 2147483646 w 3294"/>
              <a:gd name="T3" fmla="*/ 2147483646 h 1268"/>
              <a:gd name="T4" fmla="*/ 2147483646 w 3294"/>
              <a:gd name="T5" fmla="*/ 2147483646 h 1268"/>
              <a:gd name="T6" fmla="*/ 2147483646 w 3294"/>
              <a:gd name="T7" fmla="*/ 2147483646 h 1268"/>
              <a:gd name="T8" fmla="*/ 2147483646 w 3294"/>
              <a:gd name="T9" fmla="*/ 2147483646 h 1268"/>
              <a:gd name="T10" fmla="*/ 2147483646 w 3294"/>
              <a:gd name="T11" fmla="*/ 2147483646 h 1268"/>
              <a:gd name="T12" fmla="*/ 2147483646 w 3294"/>
              <a:gd name="T13" fmla="*/ 2147483646 h 1268"/>
              <a:gd name="T14" fmla="*/ 2147483646 w 3294"/>
              <a:gd name="T15" fmla="*/ 2147483646 h 1268"/>
              <a:gd name="T16" fmla="*/ 2147483646 w 3294"/>
              <a:gd name="T17" fmla="*/ 2147483646 h 1268"/>
              <a:gd name="T18" fmla="*/ 2147483646 w 3294"/>
              <a:gd name="T19" fmla="*/ 2147483646 h 1268"/>
              <a:gd name="T20" fmla="*/ 2147483646 w 3294"/>
              <a:gd name="T21" fmla="*/ 2147483646 h 1268"/>
              <a:gd name="T22" fmla="*/ 2147483646 w 3294"/>
              <a:gd name="T23" fmla="*/ 2147483646 h 1268"/>
              <a:gd name="T24" fmla="*/ 2147483646 w 3294"/>
              <a:gd name="T25" fmla="*/ 2147483646 h 1268"/>
              <a:gd name="T26" fmla="*/ 2147483646 w 3294"/>
              <a:gd name="T27" fmla="*/ 2147483646 h 1268"/>
              <a:gd name="T28" fmla="*/ 2147483646 w 3294"/>
              <a:gd name="T29" fmla="*/ 2147483646 h 1268"/>
              <a:gd name="T30" fmla="*/ 2147483646 w 3294"/>
              <a:gd name="T31" fmla="*/ 2147483646 h 1268"/>
              <a:gd name="T32" fmla="*/ 2147483646 w 3294"/>
              <a:gd name="T33" fmla="*/ 2147483646 h 1268"/>
              <a:gd name="T34" fmla="*/ 2147483646 w 3294"/>
              <a:gd name="T35" fmla="*/ 2147483646 h 1268"/>
              <a:gd name="T36" fmla="*/ 2147483646 w 3294"/>
              <a:gd name="T37" fmla="*/ 2147483646 h 1268"/>
              <a:gd name="T38" fmla="*/ 2147483646 w 3294"/>
              <a:gd name="T39" fmla="*/ 2147483646 h 1268"/>
              <a:gd name="T40" fmla="*/ 2147483646 w 3294"/>
              <a:gd name="T41" fmla="*/ 2147483646 h 126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294"/>
              <a:gd name="T64" fmla="*/ 0 h 1268"/>
              <a:gd name="T65" fmla="*/ 3294 w 3294"/>
              <a:gd name="T66" fmla="*/ 1268 h 126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294" h="1268">
                <a:moveTo>
                  <a:pt x="0" y="1268"/>
                </a:moveTo>
                <a:cubicBezTo>
                  <a:pt x="36" y="1265"/>
                  <a:pt x="153" y="1260"/>
                  <a:pt x="214" y="1250"/>
                </a:cubicBezTo>
                <a:cubicBezTo>
                  <a:pt x="275" y="1240"/>
                  <a:pt x="322" y="1226"/>
                  <a:pt x="366" y="1210"/>
                </a:cubicBezTo>
                <a:cubicBezTo>
                  <a:pt x="410" y="1194"/>
                  <a:pt x="443" y="1177"/>
                  <a:pt x="480" y="1154"/>
                </a:cubicBezTo>
                <a:cubicBezTo>
                  <a:pt x="517" y="1131"/>
                  <a:pt x="551" y="1106"/>
                  <a:pt x="588" y="1070"/>
                </a:cubicBezTo>
                <a:cubicBezTo>
                  <a:pt x="625" y="1034"/>
                  <a:pt x="659" y="1000"/>
                  <a:pt x="702" y="938"/>
                </a:cubicBezTo>
                <a:cubicBezTo>
                  <a:pt x="745" y="876"/>
                  <a:pt x="806" y="770"/>
                  <a:pt x="846" y="698"/>
                </a:cubicBezTo>
                <a:cubicBezTo>
                  <a:pt x="886" y="626"/>
                  <a:pt x="910" y="562"/>
                  <a:pt x="942" y="506"/>
                </a:cubicBezTo>
                <a:cubicBezTo>
                  <a:pt x="974" y="450"/>
                  <a:pt x="1006" y="402"/>
                  <a:pt x="1038" y="362"/>
                </a:cubicBezTo>
                <a:cubicBezTo>
                  <a:pt x="1070" y="322"/>
                  <a:pt x="1094" y="298"/>
                  <a:pt x="1134" y="266"/>
                </a:cubicBezTo>
                <a:cubicBezTo>
                  <a:pt x="1174" y="234"/>
                  <a:pt x="1238" y="194"/>
                  <a:pt x="1278" y="170"/>
                </a:cubicBezTo>
                <a:cubicBezTo>
                  <a:pt x="1318" y="146"/>
                  <a:pt x="1334" y="138"/>
                  <a:pt x="1374" y="122"/>
                </a:cubicBezTo>
                <a:cubicBezTo>
                  <a:pt x="1414" y="106"/>
                  <a:pt x="1469" y="89"/>
                  <a:pt x="1518" y="74"/>
                </a:cubicBezTo>
                <a:cubicBezTo>
                  <a:pt x="1567" y="59"/>
                  <a:pt x="1617" y="43"/>
                  <a:pt x="1670" y="34"/>
                </a:cubicBezTo>
                <a:cubicBezTo>
                  <a:pt x="1723" y="25"/>
                  <a:pt x="1787" y="22"/>
                  <a:pt x="1838" y="18"/>
                </a:cubicBezTo>
                <a:cubicBezTo>
                  <a:pt x="1889" y="14"/>
                  <a:pt x="1933" y="13"/>
                  <a:pt x="1974" y="10"/>
                </a:cubicBezTo>
                <a:cubicBezTo>
                  <a:pt x="2015" y="7"/>
                  <a:pt x="2031" y="0"/>
                  <a:pt x="2082" y="2"/>
                </a:cubicBezTo>
                <a:cubicBezTo>
                  <a:pt x="2133" y="4"/>
                  <a:pt x="2228" y="13"/>
                  <a:pt x="2280" y="20"/>
                </a:cubicBezTo>
                <a:cubicBezTo>
                  <a:pt x="2332" y="27"/>
                  <a:pt x="2329" y="27"/>
                  <a:pt x="2394" y="44"/>
                </a:cubicBezTo>
                <a:cubicBezTo>
                  <a:pt x="2459" y="61"/>
                  <a:pt x="2520" y="69"/>
                  <a:pt x="2670" y="122"/>
                </a:cubicBezTo>
                <a:cubicBezTo>
                  <a:pt x="2820" y="175"/>
                  <a:pt x="3190" y="322"/>
                  <a:pt x="3294" y="362"/>
                </a:cubicBezTo>
              </a:path>
            </a:pathLst>
          </a:cu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81A62EB0-3683-40C9-8C20-681C049B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141913"/>
            <a:ext cx="1162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k-SK" altLang="en-US" sz="1400" b="1">
                <a:solidFill>
                  <a:srgbClr val="002060"/>
                </a:solidFill>
                <a:latin typeface="Arial Narrow" panose="020B0606020202030204" pitchFamily="34" charset="0"/>
                <a:ea typeface="Open Sans Semibold"/>
                <a:cs typeface="Open Sans Semibold"/>
              </a:rPr>
              <a:t>Rast</a:t>
            </a:r>
            <a:endParaRPr lang="en-CA" altLang="en-US" sz="1400" b="1">
              <a:solidFill>
                <a:srgbClr val="002060"/>
              </a:solidFill>
              <a:latin typeface="Arial Narrow" panose="020B0606020202030204" pitchFamily="34" charset="0"/>
              <a:ea typeface="Open Sans Semibold"/>
              <a:cs typeface="Open Sans Semibold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5F8110EE-FC23-4C55-BCE3-4380D9D64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2833688"/>
            <a:ext cx="830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 b="1">
                <a:solidFill>
                  <a:schemeClr val="tx2"/>
                </a:solidFill>
                <a:latin typeface="Arial Narrow" panose="020B0606020202030204" pitchFamily="34" charset="0"/>
                <a:ea typeface="Open Sans"/>
                <a:cs typeface="Open Sans"/>
              </a:rPr>
              <a:t>Obrat</a:t>
            </a:r>
            <a:endParaRPr lang="en-US" altLang="sk-SK" sz="1400" b="1">
              <a:solidFill>
                <a:schemeClr val="tx2"/>
              </a:solidFill>
              <a:latin typeface="Arial Narrow" panose="020B0606020202030204" pitchFamily="34" charset="0"/>
              <a:ea typeface="Open Sans"/>
              <a:cs typeface="Open Sans"/>
            </a:endParaRP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273D5587-C406-4C5D-9AA5-A7FF4FD60F3F}"/>
              </a:ext>
            </a:extLst>
          </p:cNvPr>
          <p:cNvSpPr txBox="1"/>
          <p:nvPr/>
        </p:nvSpPr>
        <p:spPr>
          <a:xfrm>
            <a:off x="8064500" y="3713163"/>
            <a:ext cx="5461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3"/>
                </a:solidFill>
                <a:latin typeface="Arial Narrow" panose="020B06060202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Cash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70148919-7C80-4C5F-9D67-D5E000ABC2F6}"/>
              </a:ext>
            </a:extLst>
          </p:cNvPr>
          <p:cNvSpPr txBox="1"/>
          <p:nvPr/>
        </p:nvSpPr>
        <p:spPr>
          <a:xfrm>
            <a:off x="8064500" y="4348163"/>
            <a:ext cx="67151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5"/>
                </a:solidFill>
                <a:latin typeface="Arial Narrow" panose="020B06060202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Profit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A0C56FF3-AADC-444D-8092-798F3AC3C222}"/>
              </a:ext>
            </a:extLst>
          </p:cNvPr>
          <p:cNvCxnSpPr>
            <a:cxnSpLocks/>
          </p:cNvCxnSpPr>
          <p:nvPr/>
        </p:nvCxnSpPr>
        <p:spPr>
          <a:xfrm>
            <a:off x="3792538" y="1909763"/>
            <a:ext cx="0" cy="31226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8">
            <a:extLst>
              <a:ext uri="{FF2B5EF4-FFF2-40B4-BE49-F238E27FC236}">
                <a16:creationId xmlns:a16="http://schemas.microsoft.com/office/drawing/2014/main" id="{AD12154F-A24E-42B1-BB91-85EB56F8AC3B}"/>
              </a:ext>
            </a:extLst>
          </p:cNvPr>
          <p:cNvCxnSpPr>
            <a:cxnSpLocks/>
          </p:cNvCxnSpPr>
          <p:nvPr/>
        </p:nvCxnSpPr>
        <p:spPr>
          <a:xfrm>
            <a:off x="4814888" y="1909763"/>
            <a:ext cx="0" cy="31226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9">
            <a:extLst>
              <a:ext uri="{FF2B5EF4-FFF2-40B4-BE49-F238E27FC236}">
                <a16:creationId xmlns:a16="http://schemas.microsoft.com/office/drawing/2014/main" id="{D6986BBE-D109-4269-9D68-8BF217651CD4}"/>
              </a:ext>
            </a:extLst>
          </p:cNvPr>
          <p:cNvCxnSpPr>
            <a:cxnSpLocks/>
          </p:cNvCxnSpPr>
          <p:nvPr/>
        </p:nvCxnSpPr>
        <p:spPr>
          <a:xfrm>
            <a:off x="5861050" y="1909763"/>
            <a:ext cx="0" cy="31226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0">
            <a:extLst>
              <a:ext uri="{FF2B5EF4-FFF2-40B4-BE49-F238E27FC236}">
                <a16:creationId xmlns:a16="http://schemas.microsoft.com/office/drawing/2014/main" id="{B8B7C80E-5F1D-4119-8EAE-6DF029E66B50}"/>
              </a:ext>
            </a:extLst>
          </p:cNvPr>
          <p:cNvCxnSpPr>
            <a:cxnSpLocks/>
          </p:cNvCxnSpPr>
          <p:nvPr/>
        </p:nvCxnSpPr>
        <p:spPr>
          <a:xfrm>
            <a:off x="6946900" y="1909763"/>
            <a:ext cx="0" cy="31226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82E21C-0F3D-4B73-AF34-83FCE7957439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Title 1">
            <a:extLst>
              <a:ext uri="{FF2B5EF4-FFF2-40B4-BE49-F238E27FC236}">
                <a16:creationId xmlns:a16="http://schemas.microsoft.com/office/drawing/2014/main" id="{B8DA5A90-0F87-4A04-A63C-FA0B15B7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Cieľové Publikum </a:t>
            </a: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(B2C)</a:t>
            </a:r>
          </a:p>
        </p:txBody>
      </p:sp>
      <p:sp>
        <p:nvSpPr>
          <p:cNvPr id="55" name="Zaoblený obdĺžnik 8">
            <a:extLst>
              <a:ext uri="{FF2B5EF4-FFF2-40B4-BE49-F238E27FC236}">
                <a16:creationId xmlns:a16="http://schemas.microsoft.com/office/drawing/2014/main" id="{6ED1FA7A-9B7A-48AD-9F9A-89B42F914D3D}"/>
              </a:ext>
            </a:extLst>
          </p:cNvPr>
          <p:cNvSpPr/>
          <p:nvPr/>
        </p:nvSpPr>
        <p:spPr>
          <a:xfrm>
            <a:off x="4565650" y="2387600"/>
            <a:ext cx="3060700" cy="2238375"/>
          </a:xfrm>
          <a:prstGeom prst="roundRect">
            <a:avLst/>
          </a:prstGeom>
          <a:solidFill>
            <a:srgbClr val="1F2C3F"/>
          </a:solidFill>
          <a:ln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56" name="Zaoblený obdĺžnik 7">
            <a:extLst>
              <a:ext uri="{FF2B5EF4-FFF2-40B4-BE49-F238E27FC236}">
                <a16:creationId xmlns:a16="http://schemas.microsoft.com/office/drawing/2014/main" id="{D31F9441-0BF2-4C45-9559-40256A2DF0EF}"/>
              </a:ext>
            </a:extLst>
          </p:cNvPr>
          <p:cNvSpPr/>
          <p:nvPr/>
        </p:nvSpPr>
        <p:spPr>
          <a:xfrm>
            <a:off x="5213350" y="1196975"/>
            <a:ext cx="1765300" cy="1439863"/>
          </a:xfrm>
          <a:prstGeom prst="roundRect">
            <a:avLst/>
          </a:prstGeom>
          <a:solidFill>
            <a:srgbClr val="1F2C3F"/>
          </a:solidFill>
          <a:ln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57" name="Vývojový diagram: spojnica 56">
            <a:extLst>
              <a:ext uri="{FF2B5EF4-FFF2-40B4-BE49-F238E27FC236}">
                <a16:creationId xmlns:a16="http://schemas.microsoft.com/office/drawing/2014/main" id="{286BE4C5-A592-4749-9086-18297C54B17A}"/>
              </a:ext>
            </a:extLst>
          </p:cNvPr>
          <p:cNvSpPr/>
          <p:nvPr/>
        </p:nvSpPr>
        <p:spPr>
          <a:xfrm>
            <a:off x="5465763" y="1403350"/>
            <a:ext cx="1260475" cy="126047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415" name="BlokTextu 10">
            <a:extLst>
              <a:ext uri="{FF2B5EF4-FFF2-40B4-BE49-F238E27FC236}">
                <a16:creationId xmlns:a16="http://schemas.microsoft.com/office/drawing/2014/main" id="{E0FD273C-461A-4DB9-B431-6CAAF2A85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1176338"/>
            <a:ext cx="167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 b="1">
                <a:solidFill>
                  <a:schemeClr val="bg1"/>
                </a:solidFill>
                <a:latin typeface="Open Sans Light"/>
              </a:rPr>
              <a:t>Meno Buyer Persóny</a:t>
            </a:r>
          </a:p>
        </p:txBody>
      </p:sp>
      <p:sp>
        <p:nvSpPr>
          <p:cNvPr id="59" name="Freeform 191">
            <a:extLst>
              <a:ext uri="{FF2B5EF4-FFF2-40B4-BE49-F238E27FC236}">
                <a16:creationId xmlns:a16="http://schemas.microsoft.com/office/drawing/2014/main" id="{4C4DB76B-24C7-477E-B558-3D94852AFF39}"/>
              </a:ext>
            </a:extLst>
          </p:cNvPr>
          <p:cNvSpPr>
            <a:spLocks/>
          </p:cNvSpPr>
          <p:nvPr/>
        </p:nvSpPr>
        <p:spPr bwMode="auto">
          <a:xfrm>
            <a:off x="5740400" y="1639888"/>
            <a:ext cx="727075" cy="747712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rgbClr val="1F2C3F"/>
          </a:solidFill>
          <a:ln w="9525">
            <a:solidFill>
              <a:srgbClr val="1F2C3F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>
              <a:defRPr/>
            </a:pPr>
            <a:endParaRPr lang="en-US" sz="1350"/>
          </a:p>
        </p:txBody>
      </p:sp>
      <p:sp>
        <p:nvSpPr>
          <p:cNvPr id="17417" name="BlokTextu 10">
            <a:extLst>
              <a:ext uri="{FF2B5EF4-FFF2-40B4-BE49-F238E27FC236}">
                <a16:creationId xmlns:a16="http://schemas.microsoft.com/office/drawing/2014/main" id="{82B587F0-8FFB-430E-8B3E-9AFCE6639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2627313"/>
            <a:ext cx="5476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100" b="1">
                <a:solidFill>
                  <a:schemeClr val="bg1"/>
                </a:solidFill>
                <a:latin typeface="Open Sans Light"/>
              </a:rPr>
              <a:t>Vek</a:t>
            </a:r>
            <a:r>
              <a:rPr lang="en-US" altLang="sk-SK" sz="1100" b="1">
                <a:solidFill>
                  <a:schemeClr val="bg1"/>
                </a:solidFill>
                <a:latin typeface="Open Sans Light"/>
              </a:rPr>
              <a:t>:</a:t>
            </a:r>
            <a:endParaRPr lang="sk-SK" altLang="sk-SK" sz="11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17418" name="BlokTextu 10">
            <a:extLst>
              <a:ext uri="{FF2B5EF4-FFF2-40B4-BE49-F238E27FC236}">
                <a16:creationId xmlns:a16="http://schemas.microsoft.com/office/drawing/2014/main" id="{99E38534-C34B-4EAE-81ED-ECA64B62B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2917825"/>
            <a:ext cx="889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100" b="1">
                <a:solidFill>
                  <a:schemeClr val="bg1"/>
                </a:solidFill>
                <a:latin typeface="Open Sans Light"/>
              </a:rPr>
              <a:t>Pohlavie</a:t>
            </a:r>
            <a:r>
              <a:rPr lang="en-US" altLang="sk-SK" sz="1100" b="1">
                <a:solidFill>
                  <a:schemeClr val="bg1"/>
                </a:solidFill>
                <a:latin typeface="Open Sans Light"/>
              </a:rPr>
              <a:t>:</a:t>
            </a:r>
            <a:endParaRPr lang="sk-SK" altLang="sk-SK" sz="11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17419" name="BlokTextu 10">
            <a:extLst>
              <a:ext uri="{FF2B5EF4-FFF2-40B4-BE49-F238E27FC236}">
                <a16:creationId xmlns:a16="http://schemas.microsoft.com/office/drawing/2014/main" id="{C7B90136-261E-4708-BD41-0127B07D4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3225800"/>
            <a:ext cx="636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100" b="1">
                <a:solidFill>
                  <a:schemeClr val="bg1"/>
                </a:solidFill>
                <a:latin typeface="Open Sans Light"/>
              </a:rPr>
              <a:t>Status:</a:t>
            </a:r>
            <a:endParaRPr lang="sk-SK" altLang="sk-SK" sz="11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17420" name="BlokTextu 10">
            <a:extLst>
              <a:ext uri="{FF2B5EF4-FFF2-40B4-BE49-F238E27FC236}">
                <a16:creationId xmlns:a16="http://schemas.microsoft.com/office/drawing/2014/main" id="{517D0982-B96B-45EC-BD9B-3B03C8CE4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544888"/>
            <a:ext cx="8207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100" b="1">
                <a:solidFill>
                  <a:schemeClr val="bg1"/>
                </a:solidFill>
                <a:latin typeface="Open Sans Light"/>
              </a:rPr>
              <a:t>Deti</a:t>
            </a:r>
            <a:r>
              <a:rPr lang="en-US" altLang="sk-SK" sz="1100" b="1">
                <a:solidFill>
                  <a:schemeClr val="bg1"/>
                </a:solidFill>
                <a:latin typeface="Open Sans Light"/>
              </a:rPr>
              <a:t>:</a:t>
            </a:r>
            <a:endParaRPr lang="sk-SK" altLang="sk-SK" sz="11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17421" name="BlokTextu 10">
            <a:extLst>
              <a:ext uri="{FF2B5EF4-FFF2-40B4-BE49-F238E27FC236}">
                <a16:creationId xmlns:a16="http://schemas.microsoft.com/office/drawing/2014/main" id="{02A7EDA8-D672-49F1-81FA-8960DBC80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3886200"/>
            <a:ext cx="904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100" b="1">
                <a:solidFill>
                  <a:schemeClr val="bg1"/>
                </a:solidFill>
                <a:latin typeface="Open Sans Light"/>
              </a:rPr>
              <a:t>Vzdelanie</a:t>
            </a:r>
            <a:r>
              <a:rPr lang="en-US" altLang="sk-SK" sz="1100" b="1">
                <a:solidFill>
                  <a:schemeClr val="bg1"/>
                </a:solidFill>
                <a:latin typeface="Open Sans Light"/>
              </a:rPr>
              <a:t>:</a:t>
            </a:r>
            <a:endParaRPr lang="sk-SK" altLang="sk-SK" sz="11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FA5A58BF-FFE1-4317-A9E9-A2B3E189F5A6}"/>
              </a:ext>
            </a:extLst>
          </p:cNvPr>
          <p:cNvSpPr/>
          <p:nvPr/>
        </p:nvSpPr>
        <p:spPr>
          <a:xfrm>
            <a:off x="146050" y="1230313"/>
            <a:ext cx="4319588" cy="1622425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423" name="TextBox 12">
            <a:extLst>
              <a:ext uri="{FF2B5EF4-FFF2-40B4-BE49-F238E27FC236}">
                <a16:creationId xmlns:a16="http://schemas.microsoft.com/office/drawing/2014/main" id="{81CE7B1F-7313-4500-AFCD-689FAB32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233488"/>
            <a:ext cx="4303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Čistý príjem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68" name="Rectangle 19">
            <a:extLst>
              <a:ext uri="{FF2B5EF4-FFF2-40B4-BE49-F238E27FC236}">
                <a16:creationId xmlns:a16="http://schemas.microsoft.com/office/drawing/2014/main" id="{A0CF82DF-C9F4-48F4-ADB4-02CAC820DEF5}"/>
              </a:ext>
            </a:extLst>
          </p:cNvPr>
          <p:cNvSpPr/>
          <p:nvPr/>
        </p:nvSpPr>
        <p:spPr>
          <a:xfrm>
            <a:off x="146050" y="3201988"/>
            <a:ext cx="4319588" cy="1633537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425" name="TextBox 20">
            <a:extLst>
              <a:ext uri="{FF2B5EF4-FFF2-40B4-BE49-F238E27FC236}">
                <a16:creationId xmlns:a16="http://schemas.microsoft.com/office/drawing/2014/main" id="{FF52C58D-F903-4C44-BE74-57696DD50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213100"/>
            <a:ext cx="4303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Potreby &amp; túžby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17426" name="TextBox 12">
            <a:extLst>
              <a:ext uri="{FF2B5EF4-FFF2-40B4-BE49-F238E27FC236}">
                <a16:creationId xmlns:a16="http://schemas.microsoft.com/office/drawing/2014/main" id="{F066D85C-0F33-4610-8E0F-B26E47F0C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538288"/>
            <a:ext cx="43037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sk-SK" altLang="sk-SK" sz="1200" b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Mesačné výdavky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1200" b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1200" b="1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Lokalita:</a:t>
            </a:r>
            <a:endParaRPr lang="en-US" altLang="sk-SK" sz="1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427" name="BlokTextu 10">
            <a:extLst>
              <a:ext uri="{FF2B5EF4-FFF2-40B4-BE49-F238E27FC236}">
                <a16:creationId xmlns:a16="http://schemas.microsoft.com/office/drawing/2014/main" id="{1EA77BD6-D55A-43A7-A7FF-19C2238B7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4260850"/>
            <a:ext cx="1101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100" b="1">
                <a:solidFill>
                  <a:schemeClr val="bg1"/>
                </a:solidFill>
                <a:latin typeface="Open Sans Light"/>
              </a:rPr>
              <a:t>Zamestnanie</a:t>
            </a:r>
            <a:r>
              <a:rPr lang="en-US" altLang="sk-SK" sz="1100" b="1">
                <a:solidFill>
                  <a:schemeClr val="bg1"/>
                </a:solidFill>
                <a:latin typeface="Open Sans Light"/>
              </a:rPr>
              <a:t>:</a:t>
            </a:r>
            <a:endParaRPr lang="sk-SK" altLang="sk-SK" sz="11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17428" name="TextBox 12">
            <a:extLst>
              <a:ext uri="{FF2B5EF4-FFF2-40B4-BE49-F238E27FC236}">
                <a16:creationId xmlns:a16="http://schemas.microsoft.com/office/drawing/2014/main" id="{2918A156-7F59-4199-BE78-2DAF4B1F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4654550"/>
            <a:ext cx="2771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400" b="1">
                <a:solidFill>
                  <a:srgbClr val="1F2C3F"/>
                </a:solidFill>
                <a:latin typeface="Arial Narrow" panose="020B0606020202030204" pitchFamily="34" charset="0"/>
              </a:rPr>
              <a:t>Popis</a:t>
            </a:r>
            <a:endParaRPr lang="en-US" altLang="sk-SK" sz="1400" b="1">
              <a:solidFill>
                <a:srgbClr val="1F2C3F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Rectangle 19">
            <a:extLst>
              <a:ext uri="{FF2B5EF4-FFF2-40B4-BE49-F238E27FC236}">
                <a16:creationId xmlns:a16="http://schemas.microsoft.com/office/drawing/2014/main" id="{2CC27F9D-5AE8-497F-B945-46D5A1C99F1C}"/>
              </a:ext>
            </a:extLst>
          </p:cNvPr>
          <p:cNvSpPr/>
          <p:nvPr/>
        </p:nvSpPr>
        <p:spPr>
          <a:xfrm>
            <a:off x="147638" y="5072063"/>
            <a:ext cx="4319587" cy="1631950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430" name="TextBox 20">
            <a:extLst>
              <a:ext uri="{FF2B5EF4-FFF2-40B4-BE49-F238E27FC236}">
                <a16:creationId xmlns:a16="http://schemas.microsoft.com/office/drawing/2014/main" id="{97992719-4BAC-4EF3-9B7B-FBF03A544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5094288"/>
            <a:ext cx="4303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Ciele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75" name="Rectangle 19">
            <a:extLst>
              <a:ext uri="{FF2B5EF4-FFF2-40B4-BE49-F238E27FC236}">
                <a16:creationId xmlns:a16="http://schemas.microsoft.com/office/drawing/2014/main" id="{EC33E1E3-59B7-4A68-A883-B3192DF34EC9}"/>
              </a:ext>
            </a:extLst>
          </p:cNvPr>
          <p:cNvSpPr/>
          <p:nvPr/>
        </p:nvSpPr>
        <p:spPr>
          <a:xfrm>
            <a:off x="7724775" y="1230313"/>
            <a:ext cx="4319588" cy="1633537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76" name="Rectangle 19">
            <a:extLst>
              <a:ext uri="{FF2B5EF4-FFF2-40B4-BE49-F238E27FC236}">
                <a16:creationId xmlns:a16="http://schemas.microsoft.com/office/drawing/2014/main" id="{163F75D7-6B91-4441-9BC5-FA3D001D01AC}"/>
              </a:ext>
            </a:extLst>
          </p:cNvPr>
          <p:cNvSpPr/>
          <p:nvPr/>
        </p:nvSpPr>
        <p:spPr>
          <a:xfrm>
            <a:off x="7724775" y="3179763"/>
            <a:ext cx="4319588" cy="1631950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77" name="Rectangle 19">
            <a:extLst>
              <a:ext uri="{FF2B5EF4-FFF2-40B4-BE49-F238E27FC236}">
                <a16:creationId xmlns:a16="http://schemas.microsoft.com/office/drawing/2014/main" id="{E51847C9-C8A3-4AB5-9C48-974EC6708371}"/>
              </a:ext>
            </a:extLst>
          </p:cNvPr>
          <p:cNvSpPr/>
          <p:nvPr/>
        </p:nvSpPr>
        <p:spPr>
          <a:xfrm>
            <a:off x="7702550" y="5072063"/>
            <a:ext cx="4319588" cy="1631950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7434" name="TextBox 20">
            <a:extLst>
              <a:ext uri="{FF2B5EF4-FFF2-40B4-BE49-F238E27FC236}">
                <a16:creationId xmlns:a16="http://schemas.microsoft.com/office/drawing/2014/main" id="{4B9F2C50-75E8-4C88-947C-ACBE5823A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1204913"/>
            <a:ext cx="43037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Frustr</a:t>
            </a: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ácie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 &amp; Probl</a:t>
            </a: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émy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17435" name="TextBox 20">
            <a:extLst>
              <a:ext uri="{FF2B5EF4-FFF2-40B4-BE49-F238E27FC236}">
                <a16:creationId xmlns:a16="http://schemas.microsoft.com/office/drawing/2014/main" id="{23873255-9404-4243-A470-453247B07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921375"/>
            <a:ext cx="4303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Osobnosť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17436" name="TextBox 20">
            <a:extLst>
              <a:ext uri="{FF2B5EF4-FFF2-40B4-BE49-F238E27FC236}">
                <a16:creationId xmlns:a16="http://schemas.microsoft.com/office/drawing/2014/main" id="{2C067C31-4F6D-4FB9-AB2E-01704F4A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3171825"/>
            <a:ext cx="4303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Technol</a:t>
            </a: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ógia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 &amp; M</a:t>
            </a: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é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di</a:t>
            </a: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á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	</a:t>
            </a:r>
          </a:p>
        </p:txBody>
      </p:sp>
      <p:sp>
        <p:nvSpPr>
          <p:cNvPr id="17437" name="TextBox 20">
            <a:extLst>
              <a:ext uri="{FF2B5EF4-FFF2-40B4-BE49-F238E27FC236}">
                <a16:creationId xmlns:a16="http://schemas.microsoft.com/office/drawing/2014/main" id="{3679035B-C1C9-431F-B713-B9D0BBD1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5" y="4186238"/>
            <a:ext cx="4303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Em</a:t>
            </a: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ócie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17438" name="TextBox 20">
            <a:extLst>
              <a:ext uri="{FF2B5EF4-FFF2-40B4-BE49-F238E27FC236}">
                <a16:creationId xmlns:a16="http://schemas.microsoft.com/office/drawing/2014/main" id="{69061A97-59BA-47ED-8437-51473BAD5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888" y="5094288"/>
            <a:ext cx="4303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Marketing</a:t>
            </a: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ový odkaz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17439" name="TextBox 20">
            <a:extLst>
              <a:ext uri="{FF2B5EF4-FFF2-40B4-BE49-F238E27FC236}">
                <a16:creationId xmlns:a16="http://schemas.microsoft.com/office/drawing/2014/main" id="{677AE4D7-67DF-4614-BD8C-5B280FFB6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5899150"/>
            <a:ext cx="43037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Elevato</a:t>
            </a:r>
            <a:r>
              <a:rPr lang="sk-SK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r Pitch (Zaujatie pozornosti)</a:t>
            </a:r>
            <a:r>
              <a:rPr lang="en-US" altLang="sk-SK" sz="1200" b="1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F6B4E39D-A602-41C0-98AB-085AF551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5002213"/>
            <a:ext cx="3060700" cy="13843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Eget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sit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amet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tellus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cras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adipiscing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enim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eu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Amet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facilisis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magna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etiam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tempor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orci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eu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lobortis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elementum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sk-SK" sz="12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Quisque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non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tellus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orci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ac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auctor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Vivamus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arcu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felis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bibendum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ut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Velit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egestas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dui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id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ornare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Diam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vel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quam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elementum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pulvinar</a:t>
            </a:r>
            <a:r>
              <a:rPr lang="sk-SK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US" altLang="sk-SK" sz="12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7C52E8-891A-4358-9F16-A890545DF993}"/>
              </a:ext>
            </a:extLst>
          </p:cNvPr>
          <p:cNvCxnSpPr/>
          <p:nvPr/>
        </p:nvCxnSpPr>
        <p:spPr>
          <a:xfrm>
            <a:off x="0" y="1066800"/>
            <a:ext cx="1447800" cy="0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5">
            <a:extLst>
              <a:ext uri="{FF2B5EF4-FFF2-40B4-BE49-F238E27FC236}">
                <a16:creationId xmlns:a16="http://schemas.microsoft.com/office/drawing/2014/main" id="{598C1F7D-FD06-42A9-B993-7344C3297903}"/>
              </a:ext>
            </a:extLst>
          </p:cNvPr>
          <p:cNvSpPr/>
          <p:nvPr/>
        </p:nvSpPr>
        <p:spPr>
          <a:xfrm>
            <a:off x="7716838" y="5819775"/>
            <a:ext cx="2133600" cy="950913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id="{29DF431E-267E-4605-A91A-A1B3DBF4A68E}"/>
              </a:ext>
            </a:extLst>
          </p:cNvPr>
          <p:cNvCxnSpPr>
            <a:cxnSpLocks/>
            <a:stCxn id="19" idx="7"/>
            <a:endCxn id="11" idx="1"/>
          </p:cNvCxnSpPr>
          <p:nvPr/>
        </p:nvCxnSpPr>
        <p:spPr>
          <a:xfrm flipV="1">
            <a:off x="4564063" y="3703638"/>
            <a:ext cx="512762" cy="511175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0EDE3573-4E67-4B3C-92F1-6805AD92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60" r="25460"/>
          <a:stretch>
            <a:fillRect/>
          </a:stretch>
        </p:blipFill>
        <p:spPr>
          <a:xfrm>
            <a:off x="5100735" y="1224837"/>
            <a:ext cx="1968759" cy="2174033"/>
          </a:xfrm>
          <a:custGeom>
            <a:avLst/>
            <a:gdLst>
              <a:gd name="connsiteX0" fmla="*/ 0 w 2286000"/>
              <a:gd name="connsiteY0" fmla="*/ 0 h 3105150"/>
              <a:gd name="connsiteX1" fmla="*/ 2286000 w 2286000"/>
              <a:gd name="connsiteY1" fmla="*/ 0 h 3105150"/>
              <a:gd name="connsiteX2" fmla="*/ 2286000 w 2286000"/>
              <a:gd name="connsiteY2" fmla="*/ 3105150 h 3105150"/>
              <a:gd name="connsiteX3" fmla="*/ 0 w 22860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105150">
                <a:moveTo>
                  <a:pt x="0" y="0"/>
                </a:moveTo>
                <a:lnTo>
                  <a:pt x="2286000" y="0"/>
                </a:lnTo>
                <a:lnTo>
                  <a:pt x="2286000" y="3105150"/>
                </a:lnTo>
                <a:lnTo>
                  <a:pt x="0" y="3105150"/>
                </a:lnTo>
                <a:close/>
              </a:path>
            </a:pathLst>
          </a:cu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3D85AD92-ED30-4BBD-95C8-68D08AF89EED}"/>
              </a:ext>
            </a:extLst>
          </p:cNvPr>
          <p:cNvSpPr/>
          <p:nvPr/>
        </p:nvSpPr>
        <p:spPr>
          <a:xfrm>
            <a:off x="5081588" y="1225550"/>
            <a:ext cx="1979612" cy="2159000"/>
          </a:xfrm>
          <a:prstGeom prst="rect">
            <a:avLst/>
          </a:prstGeom>
          <a:noFill/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49E00D-B7DA-49D8-9CA1-BC4679E96B64}"/>
              </a:ext>
            </a:extLst>
          </p:cNvPr>
          <p:cNvSpPr/>
          <p:nvPr/>
        </p:nvSpPr>
        <p:spPr>
          <a:xfrm>
            <a:off x="5076825" y="2614613"/>
            <a:ext cx="2000250" cy="788987"/>
          </a:xfrm>
          <a:prstGeom prst="rect">
            <a:avLst/>
          </a:prstGeom>
          <a:solidFill>
            <a:srgbClr val="1F2C3F">
              <a:alpha val="55000"/>
            </a:srgbClr>
          </a:solidFill>
          <a:ln>
            <a:solidFill>
              <a:srgbClr val="1F2C3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Open Sans Light"/>
              </a:rPr>
              <a:t>B2B </a:t>
            </a:r>
            <a:r>
              <a:rPr lang="sk-SK" sz="1600" b="1" dirty="0">
                <a:latin typeface="Open Sans Light"/>
              </a:rPr>
              <a:t>Spoločnosť</a:t>
            </a:r>
            <a:endParaRPr lang="en-US" sz="1600" b="1" dirty="0">
              <a:latin typeface="Open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389BF9-1BA9-4490-864D-088062D654F5}"/>
              </a:ext>
            </a:extLst>
          </p:cNvPr>
          <p:cNvSpPr/>
          <p:nvPr/>
        </p:nvSpPr>
        <p:spPr>
          <a:xfrm>
            <a:off x="163513" y="1233488"/>
            <a:ext cx="4319587" cy="1995487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F0AA644A-F961-4E28-A1B6-09ED93AE871E}"/>
              </a:ext>
            </a:extLst>
          </p:cNvPr>
          <p:cNvSpPr/>
          <p:nvPr/>
        </p:nvSpPr>
        <p:spPr>
          <a:xfrm>
            <a:off x="5076825" y="3489325"/>
            <a:ext cx="1981200" cy="428625"/>
          </a:xfrm>
          <a:prstGeom prst="roundRect">
            <a:avLst/>
          </a:prstGeom>
          <a:solidFill>
            <a:srgbClr val="1F2C3F"/>
          </a:solidFill>
          <a:ln>
            <a:solidFill>
              <a:srgbClr val="1F2C3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1000" b="1" dirty="0">
                <a:latin typeface="Open Sans Light"/>
              </a:rPr>
              <a:t>Veľkosť</a:t>
            </a:r>
            <a:r>
              <a:rPr lang="en-US" sz="1000" b="1" dirty="0">
                <a:latin typeface="Open Sans Light"/>
              </a:rPr>
              <a:t>: </a:t>
            </a:r>
            <a:r>
              <a:rPr lang="sk-SK" sz="1000" b="1" dirty="0">
                <a:latin typeface="Open Sans Light"/>
              </a:rPr>
              <a:t>počet zamestnancov</a:t>
            </a:r>
            <a:endParaRPr lang="en-US" sz="1000" b="1" dirty="0">
              <a:latin typeface="Open Sans Light"/>
            </a:endParaRPr>
          </a:p>
          <a:p>
            <a:pPr algn="ctr">
              <a:defRPr/>
            </a:pPr>
            <a:r>
              <a:rPr lang="sk-SK" sz="1000" b="1" dirty="0">
                <a:latin typeface="Open Sans Light"/>
              </a:rPr>
              <a:t>Obrat</a:t>
            </a:r>
            <a:r>
              <a:rPr lang="en-US" sz="1000" b="1" dirty="0">
                <a:latin typeface="Open Sans Light"/>
              </a:rPr>
              <a:t>: -- </a:t>
            </a:r>
            <a:r>
              <a:rPr lang="sk-SK" sz="1000" b="1" dirty="0">
                <a:latin typeface="Open Sans Light"/>
              </a:rPr>
              <a:t>€</a:t>
            </a:r>
          </a:p>
        </p:txBody>
      </p:sp>
      <p:sp>
        <p:nvSpPr>
          <p:cNvPr id="18442" name="TextBox 12">
            <a:extLst>
              <a:ext uri="{FF2B5EF4-FFF2-40B4-BE49-F238E27FC236}">
                <a16:creationId xmlns:a16="http://schemas.microsoft.com/office/drawing/2014/main" id="{2BC10B36-8621-40CA-9674-7CB37BD91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233488"/>
            <a:ext cx="4303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Problémy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</a:t>
            </a:r>
          </a:p>
        </p:txBody>
      </p:sp>
      <p:sp>
        <p:nvSpPr>
          <p:cNvPr id="18443" name="TextBox 13">
            <a:extLst>
              <a:ext uri="{FF2B5EF4-FFF2-40B4-BE49-F238E27FC236}">
                <a16:creationId xmlns:a16="http://schemas.microsoft.com/office/drawing/2014/main" id="{3B03F8BA-8394-4C54-8D29-3ED2138AA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454150"/>
            <a:ext cx="4303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000">
                <a:solidFill>
                  <a:schemeClr val="bg1"/>
                </a:solidFill>
                <a:latin typeface="Open Sans Light"/>
              </a:rPr>
              <a:t>Probl</a:t>
            </a: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émy</a:t>
            </a:r>
            <a:r>
              <a:rPr lang="en-US" altLang="sk-SK" sz="1000">
                <a:solidFill>
                  <a:schemeClr val="bg1"/>
                </a:solidFill>
                <a:latin typeface="Open Sans Light"/>
              </a:rPr>
              <a:t> buyer pers</a:t>
            </a: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óny, ktoré potrebuje riešiť</a:t>
            </a:r>
            <a:r>
              <a:rPr lang="en-US" altLang="sk-SK" sz="1000">
                <a:solidFill>
                  <a:schemeClr val="bg1"/>
                </a:solidFill>
                <a:latin typeface="Open Sans Light"/>
              </a:rPr>
              <a:t>.</a:t>
            </a:r>
          </a:p>
        </p:txBody>
      </p:sp>
      <p:sp>
        <p:nvSpPr>
          <p:cNvPr id="14" name="Flowchart: Connector 14">
            <a:extLst>
              <a:ext uri="{FF2B5EF4-FFF2-40B4-BE49-F238E27FC236}">
                <a16:creationId xmlns:a16="http://schemas.microsoft.com/office/drawing/2014/main" id="{06551F8F-BC13-4A94-A7E5-6717D023EFE3}"/>
              </a:ext>
            </a:extLst>
          </p:cNvPr>
          <p:cNvSpPr/>
          <p:nvPr/>
        </p:nvSpPr>
        <p:spPr>
          <a:xfrm>
            <a:off x="4371975" y="2190750"/>
            <a:ext cx="179388" cy="179388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4C63C8C5-9ECB-4525-AA81-BED8E9ADFA4E}"/>
              </a:ext>
            </a:extLst>
          </p:cNvPr>
          <p:cNvCxnSpPr>
            <a:cxnSpLocks/>
            <a:stCxn id="14" idx="5"/>
            <a:endCxn id="9" idx="1"/>
          </p:cNvCxnSpPr>
          <p:nvPr/>
        </p:nvCxnSpPr>
        <p:spPr>
          <a:xfrm>
            <a:off x="4525963" y="2344738"/>
            <a:ext cx="550862" cy="663575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9">
            <a:extLst>
              <a:ext uri="{FF2B5EF4-FFF2-40B4-BE49-F238E27FC236}">
                <a16:creationId xmlns:a16="http://schemas.microsoft.com/office/drawing/2014/main" id="{11E75C4C-1A14-40BB-BB45-6730E9597A3E}"/>
              </a:ext>
            </a:extLst>
          </p:cNvPr>
          <p:cNvSpPr/>
          <p:nvPr/>
        </p:nvSpPr>
        <p:spPr>
          <a:xfrm>
            <a:off x="173038" y="3321050"/>
            <a:ext cx="4319587" cy="1633538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447" name="TextBox 20">
            <a:extLst>
              <a:ext uri="{FF2B5EF4-FFF2-40B4-BE49-F238E27FC236}">
                <a16:creationId xmlns:a16="http://schemas.microsoft.com/office/drawing/2014/main" id="{F51A636E-DFDC-4142-A1D6-F0D3DD00E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3332163"/>
            <a:ext cx="4303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Potreby &amp; túžby:</a:t>
            </a:r>
            <a:endParaRPr lang="en-US" altLang="sk-SK" sz="10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19" name="Flowchart: Connector 24">
            <a:extLst>
              <a:ext uri="{FF2B5EF4-FFF2-40B4-BE49-F238E27FC236}">
                <a16:creationId xmlns:a16="http://schemas.microsoft.com/office/drawing/2014/main" id="{DBE85106-1D3C-4DAB-AD25-68DE4AC711DE}"/>
              </a:ext>
            </a:extLst>
          </p:cNvPr>
          <p:cNvSpPr/>
          <p:nvPr/>
        </p:nvSpPr>
        <p:spPr>
          <a:xfrm>
            <a:off x="4410075" y="4189413"/>
            <a:ext cx="179388" cy="179387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D999B18B-59DA-4E7C-A931-79D1BFD94BE2}"/>
              </a:ext>
            </a:extLst>
          </p:cNvPr>
          <p:cNvSpPr/>
          <p:nvPr/>
        </p:nvSpPr>
        <p:spPr>
          <a:xfrm>
            <a:off x="4895850" y="4148138"/>
            <a:ext cx="2411413" cy="2462212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450" name="TextBox 35">
            <a:extLst>
              <a:ext uri="{FF2B5EF4-FFF2-40B4-BE49-F238E27FC236}">
                <a16:creationId xmlns:a16="http://schemas.microsoft.com/office/drawing/2014/main" id="{958A4742-9F44-4FFB-93C5-3DED10C3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4160838"/>
            <a:ext cx="2484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Vedenie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</a:t>
            </a:r>
            <a:endParaRPr lang="sk-SK" altLang="sk-SK" sz="1000" b="1">
              <a:solidFill>
                <a:schemeClr val="bg1"/>
              </a:solidFill>
              <a:latin typeface="Open Sans Ligh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en-US" altLang="sk-SK" sz="1000">
                <a:solidFill>
                  <a:schemeClr val="bg1"/>
                </a:solidFill>
                <a:latin typeface="Open Sans Light"/>
              </a:rPr>
            </a:br>
            <a:endParaRPr lang="en-US" altLang="sk-SK" sz="1000">
              <a:solidFill>
                <a:schemeClr val="bg1"/>
              </a:solidFill>
              <a:latin typeface="Open Sans Ligh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Kariéra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</a:t>
            </a:r>
          </a:p>
        </p:txBody>
      </p:sp>
      <p:sp>
        <p:nvSpPr>
          <p:cNvPr id="18451" name="TextBox 40">
            <a:extLst>
              <a:ext uri="{FF2B5EF4-FFF2-40B4-BE49-F238E27FC236}">
                <a16:creationId xmlns:a16="http://schemas.microsoft.com/office/drawing/2014/main" id="{9B518124-D8E8-4272-978C-F4066FA9D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5378450"/>
            <a:ext cx="2484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Krátky príbeh (popis)</a:t>
            </a:r>
            <a:endParaRPr lang="en-US" altLang="sk-SK" sz="10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25" name="Rectangle 42">
            <a:extLst>
              <a:ext uri="{FF2B5EF4-FFF2-40B4-BE49-F238E27FC236}">
                <a16:creationId xmlns:a16="http://schemas.microsoft.com/office/drawing/2014/main" id="{9D337748-BC47-4416-9E5D-B701AC24CEFC}"/>
              </a:ext>
            </a:extLst>
          </p:cNvPr>
          <p:cNvSpPr/>
          <p:nvPr/>
        </p:nvSpPr>
        <p:spPr>
          <a:xfrm>
            <a:off x="7716838" y="1233488"/>
            <a:ext cx="4319587" cy="1033462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453" name="TextBox 43">
            <a:extLst>
              <a:ext uri="{FF2B5EF4-FFF2-40B4-BE49-F238E27FC236}">
                <a16:creationId xmlns:a16="http://schemas.microsoft.com/office/drawing/2014/main" id="{38F12C00-C8E9-424A-B085-84C2F9644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1227138"/>
            <a:ext cx="4303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Zariadenia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 </a:t>
            </a: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Najviac používané</a:t>
            </a:r>
            <a:r>
              <a:rPr lang="en-US" altLang="sk-SK" sz="1000">
                <a:solidFill>
                  <a:schemeClr val="bg1"/>
                </a:solidFill>
                <a:latin typeface="Open Sans Light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Použitie sociálnych sietí: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Komunikácia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 </a:t>
            </a:r>
            <a:r>
              <a:rPr lang="en-US" altLang="sk-SK" sz="1000">
                <a:solidFill>
                  <a:schemeClr val="bg1"/>
                </a:solidFill>
                <a:latin typeface="Open Sans Light"/>
              </a:rPr>
              <a:t>Email, LinkedIn </a:t>
            </a: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správy</a:t>
            </a:r>
            <a:r>
              <a:rPr lang="en-US" altLang="sk-SK" sz="1000">
                <a:solidFill>
                  <a:schemeClr val="bg1"/>
                </a:solidFill>
                <a:latin typeface="Open Sans Light"/>
              </a:rPr>
              <a:t>, </a:t>
            </a: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Telefón...</a:t>
            </a:r>
            <a:endParaRPr lang="en-US" altLang="sk-SK" sz="1000">
              <a:solidFill>
                <a:schemeClr val="bg1"/>
              </a:solidFill>
              <a:latin typeface="Open Sans Ligh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Hľadané informácie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Kontaktný kanál:</a:t>
            </a:r>
            <a:endParaRPr lang="en-US" altLang="sk-SK" sz="1000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EBF83E15-A79C-4005-8F3A-EA356DE08E3E}"/>
              </a:ext>
            </a:extLst>
          </p:cNvPr>
          <p:cNvSpPr/>
          <p:nvPr/>
        </p:nvSpPr>
        <p:spPr>
          <a:xfrm>
            <a:off x="7716838" y="2349500"/>
            <a:ext cx="4319587" cy="1195388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8" name="Flowchart: Connector 45">
            <a:extLst>
              <a:ext uri="{FF2B5EF4-FFF2-40B4-BE49-F238E27FC236}">
                <a16:creationId xmlns:a16="http://schemas.microsoft.com/office/drawing/2014/main" id="{30AE694D-6888-4E82-B18A-873822F21FD5}"/>
              </a:ext>
            </a:extLst>
          </p:cNvPr>
          <p:cNvSpPr/>
          <p:nvPr/>
        </p:nvSpPr>
        <p:spPr>
          <a:xfrm>
            <a:off x="7626350" y="1755775"/>
            <a:ext cx="180975" cy="179388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cxnSp>
        <p:nvCxnSpPr>
          <p:cNvPr id="29" name="Straight Connector 46">
            <a:extLst>
              <a:ext uri="{FF2B5EF4-FFF2-40B4-BE49-F238E27FC236}">
                <a16:creationId xmlns:a16="http://schemas.microsoft.com/office/drawing/2014/main" id="{BAC07D92-718D-4776-8F57-1B5627D2A841}"/>
              </a:ext>
            </a:extLst>
          </p:cNvPr>
          <p:cNvCxnSpPr>
            <a:cxnSpLocks/>
            <a:stCxn id="28" idx="3"/>
            <a:endCxn id="9" idx="3"/>
          </p:cNvCxnSpPr>
          <p:nvPr/>
        </p:nvCxnSpPr>
        <p:spPr>
          <a:xfrm flipH="1">
            <a:off x="7077075" y="1908175"/>
            <a:ext cx="576263" cy="1100138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7" name="TextBox 49">
            <a:extLst>
              <a:ext uri="{FF2B5EF4-FFF2-40B4-BE49-F238E27FC236}">
                <a16:creationId xmlns:a16="http://schemas.microsoft.com/office/drawing/2014/main" id="{3DA2A07C-9DFA-450F-BF54-2E0E85D74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38" y="2320925"/>
            <a:ext cx="430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Ciele &amp; výzvy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Aké sú hlavné ciele a výzvy pre buyer persona...</a:t>
            </a:r>
            <a:endParaRPr lang="en-US" altLang="sk-SK" sz="1000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45738469-15F7-4493-B805-BF37A163C9FE}"/>
              </a:ext>
            </a:extLst>
          </p:cNvPr>
          <p:cNvSpPr/>
          <p:nvPr/>
        </p:nvSpPr>
        <p:spPr>
          <a:xfrm>
            <a:off x="7716838" y="3649663"/>
            <a:ext cx="2117725" cy="1035050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8365C-75D0-461C-A991-D7B158972787}"/>
              </a:ext>
            </a:extLst>
          </p:cNvPr>
          <p:cNvSpPr/>
          <p:nvPr/>
        </p:nvSpPr>
        <p:spPr>
          <a:xfrm>
            <a:off x="7716838" y="4787900"/>
            <a:ext cx="2127250" cy="950913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D3836BEA-9CFA-4112-9472-68E25C75FA4A}"/>
              </a:ext>
            </a:extLst>
          </p:cNvPr>
          <p:cNvSpPr/>
          <p:nvPr/>
        </p:nvSpPr>
        <p:spPr>
          <a:xfrm>
            <a:off x="10012363" y="3643313"/>
            <a:ext cx="2036762" cy="1035050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461" name="TextBox 30">
            <a:extLst>
              <a:ext uri="{FF2B5EF4-FFF2-40B4-BE49-F238E27FC236}">
                <a16:creationId xmlns:a16="http://schemas.microsoft.com/office/drawing/2014/main" id="{58DC84C5-2859-48B6-94C7-49C605D59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4749800"/>
            <a:ext cx="2079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Ašpirácie &amp; Prekážky:</a:t>
            </a:r>
            <a:endParaRPr lang="en-US" altLang="sk-SK" sz="10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18462" name="TextBox 38">
            <a:extLst>
              <a:ext uri="{FF2B5EF4-FFF2-40B4-BE49-F238E27FC236}">
                <a16:creationId xmlns:a16="http://schemas.microsoft.com/office/drawing/2014/main" id="{09C51299-2467-48BE-8F3E-6C05EA6C2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3614738"/>
            <a:ext cx="1997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Témy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</a:t>
            </a:r>
            <a:br>
              <a:rPr lang="en-US" altLang="sk-SK" sz="1000" b="1">
                <a:solidFill>
                  <a:schemeClr val="bg1"/>
                </a:solidFill>
                <a:latin typeface="Open Sans Light"/>
              </a:rPr>
            </a:b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Horúce témy o ktoré sa zaujíma...</a:t>
            </a:r>
            <a:endParaRPr lang="en-US" altLang="sk-SK" sz="10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id="{59057F6F-C93C-465F-86D8-38541437A246}"/>
              </a:ext>
            </a:extLst>
          </p:cNvPr>
          <p:cNvSpPr/>
          <p:nvPr/>
        </p:nvSpPr>
        <p:spPr>
          <a:xfrm>
            <a:off x="10025063" y="4772025"/>
            <a:ext cx="2020887" cy="950913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37" name="Rectangle 48">
            <a:extLst>
              <a:ext uri="{FF2B5EF4-FFF2-40B4-BE49-F238E27FC236}">
                <a16:creationId xmlns:a16="http://schemas.microsoft.com/office/drawing/2014/main" id="{837B2DCA-B82D-47CE-96AD-9AD0693553F1}"/>
              </a:ext>
            </a:extLst>
          </p:cNvPr>
          <p:cNvSpPr/>
          <p:nvPr/>
        </p:nvSpPr>
        <p:spPr>
          <a:xfrm>
            <a:off x="176213" y="5057775"/>
            <a:ext cx="4319587" cy="1557338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465" name="TextBox 47">
            <a:extLst>
              <a:ext uri="{FF2B5EF4-FFF2-40B4-BE49-F238E27FC236}">
                <a16:creationId xmlns:a16="http://schemas.microsoft.com/office/drawing/2014/main" id="{79B07B6B-BCD0-456C-842C-88317A11F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60950"/>
            <a:ext cx="439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Marketing</a:t>
            </a: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ový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 </a:t>
            </a: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odkaz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000">
                <a:solidFill>
                  <a:schemeClr val="bg1"/>
                </a:solidFill>
                <a:latin typeface="Open Sans Light"/>
              </a:rPr>
              <a:t>Marketin</a:t>
            </a: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gový odkaz pre danú buyer persónu</a:t>
            </a:r>
            <a:r>
              <a:rPr lang="en-US" altLang="sk-SK" sz="1000">
                <a:solidFill>
                  <a:schemeClr val="bg1"/>
                </a:solidFill>
                <a:latin typeface="Open Sans Light"/>
              </a:rPr>
              <a:t>.</a:t>
            </a:r>
          </a:p>
        </p:txBody>
      </p:sp>
      <p:sp>
        <p:nvSpPr>
          <p:cNvPr id="18466" name="TextBox 50">
            <a:extLst>
              <a:ext uri="{FF2B5EF4-FFF2-40B4-BE49-F238E27FC236}">
                <a16:creationId xmlns:a16="http://schemas.microsoft.com/office/drawing/2014/main" id="{ABD6C4D8-6A25-4AB4-9B8C-BDFA5BA3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819775"/>
            <a:ext cx="4392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Elevator pitch: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 sz="1000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18467" name="TextBox 51">
            <a:extLst>
              <a:ext uri="{FF2B5EF4-FFF2-40B4-BE49-F238E27FC236}">
                <a16:creationId xmlns:a16="http://schemas.microsoft.com/office/drawing/2014/main" id="{ECB7CB7A-A836-416F-8AD0-D92CDA45C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7913" y="4741863"/>
            <a:ext cx="2012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Zodpovednosti:</a:t>
            </a:r>
            <a:endParaRPr lang="en-US" altLang="sk-SK" sz="1000" b="1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41" name="Flowchart: Connector 55">
            <a:extLst>
              <a:ext uri="{FF2B5EF4-FFF2-40B4-BE49-F238E27FC236}">
                <a16:creationId xmlns:a16="http://schemas.microsoft.com/office/drawing/2014/main" id="{2E7C4238-5482-4C93-961F-5C0511054391}"/>
              </a:ext>
            </a:extLst>
          </p:cNvPr>
          <p:cNvSpPr/>
          <p:nvPr/>
        </p:nvSpPr>
        <p:spPr>
          <a:xfrm>
            <a:off x="4403725" y="5759450"/>
            <a:ext cx="179388" cy="18097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42" name="Flowchart: Connector 57">
            <a:extLst>
              <a:ext uri="{FF2B5EF4-FFF2-40B4-BE49-F238E27FC236}">
                <a16:creationId xmlns:a16="http://schemas.microsoft.com/office/drawing/2014/main" id="{B84EFE3E-499B-493A-8D6A-111B4CF5A6D1}"/>
              </a:ext>
            </a:extLst>
          </p:cNvPr>
          <p:cNvSpPr/>
          <p:nvPr/>
        </p:nvSpPr>
        <p:spPr>
          <a:xfrm>
            <a:off x="7626350" y="2914650"/>
            <a:ext cx="180975" cy="18097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cxnSp>
        <p:nvCxnSpPr>
          <p:cNvPr id="43" name="Straight Connector 58">
            <a:extLst>
              <a:ext uri="{FF2B5EF4-FFF2-40B4-BE49-F238E27FC236}">
                <a16:creationId xmlns:a16="http://schemas.microsoft.com/office/drawing/2014/main" id="{9E81C3F3-938E-41B3-9E60-FC3204C308F4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flipH="1">
            <a:off x="7077075" y="3005138"/>
            <a:ext cx="549275" cy="3175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59">
            <a:extLst>
              <a:ext uri="{FF2B5EF4-FFF2-40B4-BE49-F238E27FC236}">
                <a16:creationId xmlns:a16="http://schemas.microsoft.com/office/drawing/2014/main" id="{BAD733D9-B4C5-4A3A-9A5F-9797621FE110}"/>
              </a:ext>
            </a:extLst>
          </p:cNvPr>
          <p:cNvSpPr/>
          <p:nvPr/>
        </p:nvSpPr>
        <p:spPr>
          <a:xfrm>
            <a:off x="7626350" y="4122738"/>
            <a:ext cx="180975" cy="179387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cxnSp>
        <p:nvCxnSpPr>
          <p:cNvPr id="45" name="Straight Connector 60">
            <a:extLst>
              <a:ext uri="{FF2B5EF4-FFF2-40B4-BE49-F238E27FC236}">
                <a16:creationId xmlns:a16="http://schemas.microsoft.com/office/drawing/2014/main" id="{C97A554B-F8EA-4FFB-AA30-6D5066376BEF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7024688" y="3711575"/>
            <a:ext cx="628650" cy="436563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61">
            <a:extLst>
              <a:ext uri="{FF2B5EF4-FFF2-40B4-BE49-F238E27FC236}">
                <a16:creationId xmlns:a16="http://schemas.microsoft.com/office/drawing/2014/main" id="{E195D654-D036-420E-9CB9-341C86DF3141}"/>
              </a:ext>
            </a:extLst>
          </p:cNvPr>
          <p:cNvSpPr/>
          <p:nvPr/>
        </p:nvSpPr>
        <p:spPr>
          <a:xfrm>
            <a:off x="7626350" y="5189538"/>
            <a:ext cx="180975" cy="179387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47" name="Flowchart: Connector 64">
            <a:extLst>
              <a:ext uri="{FF2B5EF4-FFF2-40B4-BE49-F238E27FC236}">
                <a16:creationId xmlns:a16="http://schemas.microsoft.com/office/drawing/2014/main" id="{0DD4D1F1-AF1F-4980-BE35-397277923B69}"/>
              </a:ext>
            </a:extLst>
          </p:cNvPr>
          <p:cNvSpPr/>
          <p:nvPr/>
        </p:nvSpPr>
        <p:spPr>
          <a:xfrm>
            <a:off x="7626350" y="6115050"/>
            <a:ext cx="180975" cy="18097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cxnSp>
        <p:nvCxnSpPr>
          <p:cNvPr id="48" name="Straight Connector 66">
            <a:extLst>
              <a:ext uri="{FF2B5EF4-FFF2-40B4-BE49-F238E27FC236}">
                <a16:creationId xmlns:a16="http://schemas.microsoft.com/office/drawing/2014/main" id="{E2FE5DEC-90DD-46D1-A71D-547BF586C30D}"/>
              </a:ext>
            </a:extLst>
          </p:cNvPr>
          <p:cNvCxnSpPr>
            <a:cxnSpLocks/>
          </p:cNvCxnSpPr>
          <p:nvPr/>
        </p:nvCxnSpPr>
        <p:spPr>
          <a:xfrm flipV="1">
            <a:off x="4557713" y="5589588"/>
            <a:ext cx="331787" cy="206375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516F0D9C-8399-49F5-8391-9A4E34157FA3}"/>
              </a:ext>
            </a:extLst>
          </p:cNvPr>
          <p:cNvCxnSpPr>
            <a:cxnSpLocks/>
          </p:cNvCxnSpPr>
          <p:nvPr/>
        </p:nvCxnSpPr>
        <p:spPr>
          <a:xfrm flipV="1">
            <a:off x="7304088" y="5302250"/>
            <a:ext cx="331787" cy="206375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0">
            <a:extLst>
              <a:ext uri="{FF2B5EF4-FFF2-40B4-BE49-F238E27FC236}">
                <a16:creationId xmlns:a16="http://schemas.microsoft.com/office/drawing/2014/main" id="{2AA3B73C-0FD3-4CA1-AA7B-9D469C9FCB1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305675" y="5541963"/>
            <a:ext cx="347663" cy="600075"/>
          </a:xfrm>
          <a:prstGeom prst="line">
            <a:avLst/>
          </a:prstGeom>
          <a:ln w="19050">
            <a:solidFill>
              <a:srgbClr val="1F2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8" name="TextBox 52">
            <a:extLst>
              <a:ext uri="{FF2B5EF4-FFF2-40B4-BE49-F238E27FC236}">
                <a16:creationId xmlns:a16="http://schemas.microsoft.com/office/drawing/2014/main" id="{5CEFE102-0205-4D9C-B175-0EF3B6E5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6013" y="3617913"/>
            <a:ext cx="19954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Výdavky v danom segmente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Priemerné výdavky na daný produkt/ službu</a:t>
            </a:r>
            <a:endParaRPr lang="en-US" altLang="sk-SK" sz="1000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18479" name="TextBox 54">
            <a:extLst>
              <a:ext uri="{FF2B5EF4-FFF2-40B4-BE49-F238E27FC236}">
                <a16:creationId xmlns:a16="http://schemas.microsoft.com/office/drawing/2014/main" id="{07CC2AE5-2179-434E-800D-37163640A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5842000"/>
            <a:ext cx="21161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Emócie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sk-SK" sz="1000">
                <a:solidFill>
                  <a:schemeClr val="bg1"/>
                </a:solidFill>
                <a:latin typeface="Open Sans Light"/>
              </a:rPr>
              <a:t>Buyer Persona </a:t>
            </a:r>
            <a:r>
              <a:rPr lang="sk-SK" altLang="sk-SK" sz="1000">
                <a:solidFill>
                  <a:schemeClr val="bg1"/>
                </a:solidFill>
                <a:latin typeface="Open Sans Light"/>
              </a:rPr>
              <a:t>emócie voči produktu/ službe</a:t>
            </a:r>
            <a:endParaRPr lang="en-US" altLang="sk-SK" sz="1000">
              <a:solidFill>
                <a:schemeClr val="bg1"/>
              </a:solidFill>
              <a:latin typeface="Open Sans Light"/>
            </a:endParaRPr>
          </a:p>
        </p:txBody>
      </p:sp>
      <p:sp>
        <p:nvSpPr>
          <p:cNvPr id="53" name="Rectangle 67">
            <a:extLst>
              <a:ext uri="{FF2B5EF4-FFF2-40B4-BE49-F238E27FC236}">
                <a16:creationId xmlns:a16="http://schemas.microsoft.com/office/drawing/2014/main" id="{DDD60481-E557-480B-ADD8-1D7A58CE60BE}"/>
              </a:ext>
            </a:extLst>
          </p:cNvPr>
          <p:cNvSpPr/>
          <p:nvPr/>
        </p:nvSpPr>
        <p:spPr>
          <a:xfrm>
            <a:off x="10029825" y="5811838"/>
            <a:ext cx="2027238" cy="950912"/>
          </a:xfrm>
          <a:prstGeom prst="rect">
            <a:avLst/>
          </a:prstGeom>
          <a:solidFill>
            <a:srgbClr val="1F2C3F">
              <a:alpha val="75000"/>
            </a:srgbClr>
          </a:solidFill>
          <a:ln w="28575">
            <a:solidFill>
              <a:srgbClr val="1F2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8481" name="TextBox 68">
            <a:extLst>
              <a:ext uri="{FF2B5EF4-FFF2-40B4-BE49-F238E27FC236}">
                <a16:creationId xmlns:a16="http://schemas.microsoft.com/office/drawing/2014/main" id="{31921FEB-AC70-4E14-B8D8-E8D6C7211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1725" y="5824538"/>
            <a:ext cx="2228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000" b="1">
                <a:solidFill>
                  <a:schemeClr val="bg1"/>
                </a:solidFill>
                <a:latin typeface="Open Sans Light"/>
              </a:rPr>
              <a:t>Očakávania od produktu/ služby</a:t>
            </a:r>
            <a:r>
              <a:rPr lang="en-US" altLang="sk-SK" sz="1000" b="1">
                <a:solidFill>
                  <a:schemeClr val="bg1"/>
                </a:solidFill>
                <a:latin typeface="Open Sans Light"/>
              </a:rPr>
              <a:t>:</a:t>
            </a:r>
          </a:p>
        </p:txBody>
      </p:sp>
      <p:sp>
        <p:nvSpPr>
          <p:cNvPr id="18482" name="Title 1">
            <a:extLst>
              <a:ext uri="{FF2B5EF4-FFF2-40B4-BE49-F238E27FC236}">
                <a16:creationId xmlns:a16="http://schemas.microsoft.com/office/drawing/2014/main" id="{028CA144-C90B-4C94-9EC6-096E70684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3225"/>
            <a:ext cx="115109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Cieľové Publikum </a:t>
            </a: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(B2</a:t>
            </a:r>
            <a:r>
              <a:rPr lang="sk-SK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B</a:t>
            </a:r>
            <a:r>
              <a:rPr lang="en-CA" altLang="en-US" sz="4600">
                <a:solidFill>
                  <a:srgbClr val="1F2C3F"/>
                </a:solidFill>
                <a:latin typeface="Open Sans Light"/>
                <a:ea typeface="Open Sans Light"/>
                <a:cs typeface="Open Sans Light"/>
              </a:rPr>
              <a:t>)</a:t>
            </a: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75D86047-5EC6-44EB-90FE-3E0FAEAE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5" y="5729288"/>
            <a:ext cx="2506663" cy="647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Eget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sit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amet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tellus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cras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adipiscing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enim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eu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Amet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facilisis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magna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etiam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tempor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orci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eu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lobortis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sk-SK" sz="1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elementum</a:t>
            </a:r>
            <a:r>
              <a:rPr lang="sk-SK" sz="1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US" altLang="sk-SK" sz="1200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1837</Words>
  <Application>Microsoft Office PowerPoint</Application>
  <PresentationFormat>Širokouhlá</PresentationFormat>
  <Paragraphs>582</Paragraphs>
  <Slides>18</Slides>
  <Notes>4</Notes>
  <HiddenSlides>0</HiddenSlides>
  <MMClips>0</MMClips>
  <ScaleCrop>false</ScaleCrop>
  <HeadingPairs>
    <vt:vector size="8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Arial Narrow</vt:lpstr>
      <vt:lpstr>Calibri</vt:lpstr>
      <vt:lpstr>Calibri Light</vt:lpstr>
      <vt:lpstr>Open Sans</vt:lpstr>
      <vt:lpstr>Open Sans Light</vt:lpstr>
      <vt:lpstr>Open Sans Semibold</vt:lpstr>
      <vt:lpstr>Wingdings</vt:lpstr>
      <vt:lpstr>Office Theme</vt:lpstr>
      <vt:lpstr>think-cell Slide</vt:lpstr>
      <vt:lpstr>Prezentácia programu PowerPoint</vt:lpstr>
      <vt:lpstr>Dodávateľský reťazec</vt:lpstr>
      <vt:lpstr>Hodnotový reťazec (Value chain)</vt:lpstr>
      <vt:lpstr>Konkurenčná výhoda</vt:lpstr>
      <vt:lpstr>Časová os I.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dc:creator>Straka, Marek</dc:creator>
  <cp:lastModifiedBy>marek straka</cp:lastModifiedBy>
  <cp:revision>74</cp:revision>
  <dcterms:created xsi:type="dcterms:W3CDTF">2020-01-22T10:15:35Z</dcterms:created>
  <dcterms:modified xsi:type="dcterms:W3CDTF">2020-03-28T15:38:10Z</dcterms:modified>
</cp:coreProperties>
</file>