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64" r:id="rId8"/>
    <p:sldId id="261" r:id="rId9"/>
    <p:sldId id="277" r:id="rId10"/>
    <p:sldId id="278" r:id="rId11"/>
    <p:sldId id="280" r:id="rId12"/>
    <p:sldId id="275" r:id="rId13"/>
    <p:sldId id="279" r:id="rId14"/>
    <p:sldId id="267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0"/>
  </p:normalViewPr>
  <p:slideViewPr>
    <p:cSldViewPr snapToGrid="0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B034-8381-9706-80E1-BF0AA9AB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5DC0-1CD2-9905-C7BD-FDFA15F0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B288-9071-FA74-0C4D-85E0956C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9B55-8334-42E6-BFFF-87664490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95A5-1AF7-79E8-8F2A-6C3607D0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8F7-5D6B-2344-C6EA-B08A587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02370-5DEE-0F6C-A502-FA6D3E8C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0D98-DD11-37DB-1AE3-4C05D0BF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828C-F48F-DD82-1235-A1FCAEF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0061-0D7A-090A-7427-5996A036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8564A-28F1-09B7-F9AD-B76519739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C913F-2696-8401-FEA6-B267AE6F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70E6-2C17-9D74-F2D5-7BBCBFA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A788-3A02-6825-5610-5264A776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4980-B7C4-1342-661E-6F765ED7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E359-E057-49FF-2EA3-D28DACF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5906-78C6-9C41-A658-0CCD105B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61F8-9869-8F4D-4317-FA4F31C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743F-1C67-A9C7-F109-1042FFA8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1702-8FF3-B138-EAA1-B496C2AB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A5D7-2C43-B83A-CECD-E94914A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ECB2-4D1C-A556-3E99-08B32EA0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982E-4C1C-F655-8235-83B6BE9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6323-A37D-9B3A-2442-A63AB09E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27DB-ED80-B9CC-61DE-3CE1644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5159-9BA9-148C-4EAC-717C1150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77E0-6E0D-D53A-53AB-BDC8B50E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B7F5-A147-BDEE-9D39-ED91A68C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07631-FA30-BAD5-6293-7209569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8EB3-FAF2-C6E6-3A57-8D4149C7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AD4A2-A2BF-8AB0-C9B0-1DEBEE8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C07-E232-A973-87A1-70E4766A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98D1-C08F-20AA-819B-B9FD5E8F7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40081-96EE-E857-3210-212E9A74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7C492-CCA5-0027-7615-CA9DB3E37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B5F4-CF1A-BAE7-74D6-71B5CDCD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B76DB-6DFE-97DD-7623-23AE0312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6EE96-0C62-F86C-B44F-F4774168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50FC8-2FA3-4D7F-679B-CBDF54A0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5B7-7679-DAB0-B88C-CCE8A3DF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EE98-5D76-2244-0509-EDA76AD5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2444E-5612-F01F-65A2-898E5855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60D42-015C-9063-A7BA-CCF3D894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BA3DD-0734-3D9F-FB2A-D75465DD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7B00-2C55-A4E9-8CE2-BF91C11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0F6A4-3240-2C71-9194-ADDA888F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3094-2107-4A6F-C28D97F5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975-030D-EB26-77BD-7EFA6F1B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D4C7A-B910-4B33-4BB4-D22DD194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E0717-6DAB-D8B3-DD62-16A5E654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3110-F0C3-F9CE-3985-CAEC7E91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43B7-F630-C232-139D-487A795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102C-5513-3D8B-AEE5-F4014A73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B852E-9CA5-3D30-CFE7-DDDFC43B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D1F8-3CC1-576C-20CA-81FE7C75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4997-AF1C-EE14-BC44-4A9ED85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0D1D-8169-287D-4AB8-E129929E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4C0B5-234D-A000-8A72-4408A1E6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7CFE6-77E1-0FD7-EB40-1B204946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4C216-F525-8192-4D71-20BBBB09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19B0-CAF7-AE01-0D84-9D5296F26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B85B-04AC-A14F-B7AB-F8259D43B3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38ED-AF1F-B1AE-FE4C-4D74BAB18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A58-61DD-6371-662A-625ECBF1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7163-FCA1-A949-8368-1AF45A74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sangha_deb/naive-bayes-vs-logistic-regression-a319b07a5d4c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docs.python.org/3/library/re.html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12" Type="http://schemas.openxmlformats.org/officeDocument/2006/relationships/hyperlink" Target="https://www.kaggle.com/datasets/iamsouravbanerjee/heart-attack-prediction-dataset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11" Type="http://schemas.openxmlformats.org/officeDocument/2006/relationships/hyperlink" Target="https://scikit-learn.org/stable/modules/generated/sklearn.model_selection.cross_val_score.html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10" Type="http://schemas.openxmlformats.org/officeDocument/2006/relationships/hyperlink" Target="https://scikit-learn.org/stable/modules/generated/sklearn.feature_extraction.text.TfidfVectorizer.html" TargetMode="External"/><Relationship Id="rId4" Type="http://schemas.openxmlformats.org/officeDocument/2006/relationships/hyperlink" Target="https://scikit-learn.org/stable/modules/generated/sklearn.model_selection.train_test_split.html" TargetMode="External"/><Relationship Id="rId9" Type="http://schemas.openxmlformats.org/officeDocument/2006/relationships/hyperlink" Target="https://www.geeksforgeeks.org/feature-extraction-techniques-nl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C5E8-1C68-1057-7E44-F9BF12C8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Data Mining on Twitter Tweets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1DF7-04F7-54E8-3DD4-6B13EE7F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512" y="4645025"/>
            <a:ext cx="6105525" cy="1500187"/>
          </a:xfrm>
        </p:spPr>
        <p:txBody>
          <a:bodyPr/>
          <a:lstStyle/>
          <a:p>
            <a:r>
              <a:rPr lang="en-US"/>
              <a:t>By:</a:t>
            </a:r>
          </a:p>
          <a:p>
            <a:r>
              <a:rPr lang="en-US"/>
              <a:t>Thilok Reddy Anugu, Sree Chandana Kurella and Vineela Velaga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2E7A-3EBF-605F-59F3-61A73B8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6640" cy="605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40507-539E-2E3D-C2F6-11316069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663"/>
            <a:ext cx="7772400" cy="37811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96E228-C963-E8EB-0F41-ACB298CF4A9D}"/>
              </a:ext>
            </a:extLst>
          </p:cNvPr>
          <p:cNvSpPr txBox="1">
            <a:spLocks/>
          </p:cNvSpPr>
          <p:nvPr/>
        </p:nvSpPr>
        <p:spPr>
          <a:xfrm>
            <a:off x="838199" y="1545103"/>
            <a:ext cx="3857369" cy="4417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Interpretation:</a:t>
            </a:r>
          </a:p>
          <a:p>
            <a:r>
              <a:rPr lang="en-IN" sz="2000" dirty="0"/>
              <a:t>F1-Score: 0.6973659543881763</a:t>
            </a:r>
          </a:p>
          <a:p>
            <a:r>
              <a:rPr lang="en-IN" sz="2000" dirty="0"/>
              <a:t> Precision: 0.7034085769343332</a:t>
            </a:r>
          </a:p>
          <a:p>
            <a:r>
              <a:rPr lang="en-IN" sz="2000" dirty="0"/>
              <a:t> Recall: 0.6914262657358856</a:t>
            </a:r>
          </a:p>
          <a:p>
            <a:r>
              <a:rPr lang="en-IN" sz="2000" dirty="0"/>
              <a:t> Confusion Matrix: </a:t>
            </a:r>
          </a:p>
          <a:p>
            <a:pPr marL="0" indent="0">
              <a:buNone/>
            </a:pPr>
            <a:r>
              <a:rPr lang="en-IN" sz="2000" dirty="0"/>
              <a:t>	[[380612 156067] </a:t>
            </a:r>
          </a:p>
          <a:p>
            <a:pPr marL="0" indent="0">
              <a:buNone/>
            </a:pPr>
            <a:r>
              <a:rPr lang="en-IN" sz="2000" dirty="0"/>
              <a:t>	[165186 370135]]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/>
              <a:t>The model's performance is satisfactory, but considerations for potential improvements or comparisons with other models may be explored based on specific goals and requirements.</a:t>
            </a:r>
            <a:br>
              <a:rPr lang="en-IN" sz="1400" dirty="0"/>
            </a:br>
            <a:endParaRPr lang="en-US" sz="2000" dirty="0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4118AE9C-FF85-DD5B-4E82-D338689B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1" y="1501208"/>
            <a:ext cx="5558790" cy="10160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3BCA03-8B67-0818-0D9C-A97C2411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1" y="2517208"/>
            <a:ext cx="5558790" cy="396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143D4-1645-EF9D-411E-09FADFFB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50" y="1545103"/>
            <a:ext cx="5558789" cy="9271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D53BED7-FE32-935C-4325-477C8EA7F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049" y="4737100"/>
            <a:ext cx="5558789" cy="20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3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08A5-7A60-B5F2-9BA2-FBAB129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Validation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BA8BE30-1A3C-587A-FF06-EFF537B4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649"/>
            <a:ext cx="10515600" cy="43312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49FF9-69C0-E54A-908C-E49336F4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2572"/>
            <a:ext cx="7772400" cy="3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BA4-9B62-0A9C-63AB-8CFFA85A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24"/>
            <a:ext cx="10515600" cy="46654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Comparison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4AD34-5991-05F5-69E3-134978CDADBF}"/>
              </a:ext>
            </a:extLst>
          </p:cNvPr>
          <p:cNvSpPr txBox="1">
            <a:spLocks/>
          </p:cNvSpPr>
          <p:nvPr/>
        </p:nvSpPr>
        <p:spPr>
          <a:xfrm>
            <a:off x="6549080" y="1977081"/>
            <a:ext cx="4804719" cy="41998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1400" dirty="0"/>
              <a:t>LR exhibits the highest F1-Score among the three models, indicating a superior balance between Precision and Recall. This implies that LR is more effective at identifying both positive and negative sentiments.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Decision Tree shows a reasonable F1-Score, precision, and recall. While its performance is satisfactory, it falls slightly behind LR in terms of overall effectiveness.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Naive Bayes reaches asymptotic faster and requires less computational expense compared to LR and Decision Tree.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LR stands out as the top-performing model in this sentiment analysis task, followed by Naive Bayes and Decision Tree.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E18D2-A0E1-D8D4-F9B2-DAA2EA9F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2" y="1037526"/>
            <a:ext cx="7772400" cy="37811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5FE6B6-4244-B7B8-BB3A-C6A5B7DB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273" y="1590845"/>
            <a:ext cx="4943399" cy="41568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D9CC2D-465C-807E-13D9-C30F7D372F36}"/>
              </a:ext>
            </a:extLst>
          </p:cNvPr>
          <p:cNvSpPr txBox="1"/>
          <p:nvPr/>
        </p:nvSpPr>
        <p:spPr>
          <a:xfrm>
            <a:off x="838200" y="5952785"/>
            <a:ext cx="517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Logistic Regression's ROC have more Area Under the Curve(AUC). That implies it is better at classifying this dataset.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672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BA4-9B62-0A9C-63AB-8CFFA85A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24"/>
            <a:ext cx="10515600" cy="46654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Classification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E18D2-A0E1-D8D4-F9B2-DAA2EA9F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2" y="1037526"/>
            <a:ext cx="7772400" cy="378116"/>
          </a:xfrm>
          <a:prstGeom prst="rect">
            <a:avLst/>
          </a:prstGeom>
        </p:spPr>
      </p:pic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E8D70CB-B731-676C-C29C-699472E8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738" y="1767840"/>
            <a:ext cx="9468119" cy="20924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09908D-BD76-86A2-733F-9E460471183F}"/>
              </a:ext>
            </a:extLst>
          </p:cNvPr>
          <p:cNvSpPr txBox="1"/>
          <p:nvPr/>
        </p:nvSpPr>
        <p:spPr>
          <a:xfrm>
            <a:off x="961095" y="4204179"/>
            <a:ext cx="946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tool employs a Logistic Regression model trained on a dataset for sentiment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is chosen for its effectiveness in handling complex relationships in sentiment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tool is designed for quick sentiment analysis of user-provided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Logistic Regression model predicts the sentiment label (positive or negative) based on the input text.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08A5-7A60-B5F2-9BA2-FBAB129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05946E-BD37-864D-C172-CA53F3A7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4084320"/>
            <a:ext cx="7559040" cy="20033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49FF9-69C0-E54A-908C-E49336F4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2572"/>
            <a:ext cx="7772400" cy="378116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14FB08B-2514-4256-9725-DEFD49EB3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34" y="1857158"/>
            <a:ext cx="9646285" cy="1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08A5-7A60-B5F2-9BA2-FBAB129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9FF9-69C0-E54A-908C-E49336F4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572"/>
            <a:ext cx="7772400" cy="378116"/>
          </a:xfrm>
          <a:prstGeom prst="rect">
            <a:avLst/>
          </a:prstGeom>
        </p:spPr>
      </p:pic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595E88-B5E4-4880-D9F4-1E072D7D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2098293"/>
            <a:ext cx="10515600" cy="2068642"/>
          </a:xfr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EC607F-705A-58ED-C40E-5A94D20F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4275562"/>
            <a:ext cx="10393680" cy="23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7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2DB-2FF4-EB0D-F8D6-941D090A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38AE-F9E0-5537-89BA-DB176F6A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DataSet</a:t>
            </a:r>
            <a:r>
              <a:rPr lang="en-US" sz="2000" dirty="0"/>
              <a:t>: </a:t>
            </a:r>
            <a:r>
              <a:rPr lang="en-US" sz="1400" u="sng" dirty="0">
                <a:solidFill>
                  <a:srgbClr val="296EAA"/>
                </a:solidFill>
                <a:latin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1400" u="sng" dirty="0">
              <a:solidFill>
                <a:srgbClr val="296EAA"/>
              </a:solidFill>
              <a:latin typeface="Helvetica Neue" panose="02000503000000020004" pitchFamily="2" charset="0"/>
            </a:endParaRPr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3"/>
              </a:rPr>
              <a:t>https://docs.python.org/3/library/re.html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4"/>
              </a:rPr>
              <a:t>https://scikit-learn.org/stable/modules/generated/sklearn.model_selection.train_test_split.html</a:t>
            </a:r>
            <a:endParaRPr lang="en-IN" sz="1400" b="0" i="0" u="sng" dirty="0">
              <a:solidFill>
                <a:srgbClr val="296EAA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5"/>
              </a:rPr>
              <a:t>https://scikit-learn.org/stable/modules/generated/sklearn.feature_extraction.text.CountVectorizer.html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6"/>
              </a:rPr>
              <a:t>https://scikit-learn.org/stable/modules/generated/sklearn.metrics.roc_auc_score.html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7"/>
              </a:rPr>
              <a:t>https://scikit-learn.org/stable/modules/generated/sklearn.linear_model.LogisticRegression.html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8"/>
              </a:rPr>
              <a:t>https://medium.com/@sangha_deb/naive-bayes-vs-logistic-regression-a319b07a5d4c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9"/>
              </a:rPr>
              <a:t>https://www.geeksforgeeks.org/feature-extraction-techniques-nlp/#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10"/>
              </a:rPr>
              <a:t>https://scikit-learn.org/stable/modules/generated/sklearn.feature_extraction.text.TfidfVectorizer.html</a:t>
            </a:r>
            <a:endParaRPr lang="en-IN" sz="1400" dirty="0"/>
          </a:p>
          <a:p>
            <a:r>
              <a:rPr lang="en-IN" sz="1400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11"/>
              </a:rPr>
              <a:t>https://scikit-learn.org/stable/modules/generated/sklearn.model_selection.cross_val_score.html</a:t>
            </a:r>
            <a:endParaRPr lang="en-US" sz="2000" dirty="0">
              <a:hlinkClick r:id="rId1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FEAA6-8F3C-F901-29B7-F5849F4705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1297332"/>
            <a:ext cx="7772400" cy="3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3E00-C55A-36A7-3265-C57FCEB2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AFD8-78B3-827E-B7F3-0E5494BF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Introduction to the </a:t>
            </a:r>
            <a:r>
              <a:rPr lang="en-US" sz="2200" dirty="0" err="1"/>
              <a:t>DataSet</a:t>
            </a:r>
            <a:endParaRPr lang="en-US" sz="2200" dirty="0"/>
          </a:p>
          <a:p>
            <a:r>
              <a:rPr lang="en-US" sz="2200" dirty="0"/>
              <a:t>Predictive Data Mining Techniques</a:t>
            </a:r>
          </a:p>
          <a:p>
            <a:r>
              <a:rPr lang="en-US" sz="2200" dirty="0"/>
              <a:t>Implementation &amp; Conclusion</a:t>
            </a:r>
          </a:p>
          <a:p>
            <a:r>
              <a:rPr lang="en-US" sz="2200" dirty="0"/>
              <a:t>Comparisons</a:t>
            </a:r>
          </a:p>
          <a:p>
            <a:r>
              <a:rPr lang="en-US" sz="2200" dirty="0"/>
              <a:t>Classification Tool</a:t>
            </a:r>
          </a:p>
          <a:p>
            <a:r>
              <a:rPr lang="en-US" sz="2200" dirty="0"/>
              <a:t>References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59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B8AE-FC6C-3070-DC66-0E042036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The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7E6CDE-713D-B1EF-B4FF-DCC4558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6" y="3024971"/>
            <a:ext cx="11277343" cy="3154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3F93A4-C6E4-69BF-2276-CEA55B54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39" y="1075036"/>
            <a:ext cx="6243565" cy="6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398A0-C2A0-C46C-ABC1-4408592D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04CC-187D-E433-3691-E5708EC0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9384"/>
            <a:ext cx="6699422" cy="4251960"/>
          </a:xfrm>
        </p:spPr>
        <p:txBody>
          <a:bodyPr>
            <a:normAutofit/>
          </a:bodyPr>
          <a:lstStyle/>
          <a:p>
            <a:pPr algn="just"/>
            <a:r>
              <a:rPr lang="en-IN" sz="2200" b="0" i="0">
                <a:effectLst/>
                <a:latin typeface="Söhne"/>
              </a:rPr>
              <a:t>The dataset primarily focuses on sentiment in tweets. We chose this dataset because social media text is rich in sentiment, providing a diverse range of expressions.</a:t>
            </a:r>
          </a:p>
          <a:p>
            <a:pPr algn="just"/>
            <a:r>
              <a:rPr lang="en-IN" sz="2200" b="0" i="0">
                <a:effectLst/>
                <a:latin typeface="Söhne"/>
              </a:rPr>
              <a:t>The main features are the "Target" (sentiment label – 0/4) and "Text" (tweet content). </a:t>
            </a:r>
          </a:p>
          <a:p>
            <a:pPr algn="just"/>
            <a:r>
              <a:rPr lang="en-IN" sz="2200" b="0" i="0">
                <a:effectLst/>
                <a:latin typeface="Söhne"/>
              </a:rPr>
              <a:t>Sentiment classification helps understand public opinion on various topics, which is valuable for business, policymakers, and researchers seeking insights from social media data.</a:t>
            </a:r>
          </a:p>
          <a:p>
            <a:pPr algn="just"/>
            <a:endParaRPr lang="en-IN" sz="2200" b="0" i="0" dirty="0">
              <a:effectLst/>
              <a:latin typeface="Söhne"/>
            </a:endParaRPr>
          </a:p>
        </p:txBody>
      </p:sp>
      <p:pic>
        <p:nvPicPr>
          <p:cNvPr id="7" name="Picture 6" descr="A screenshot of a social media survey&#10;&#10;Description automatically generated">
            <a:extLst>
              <a:ext uri="{FF2B5EF4-FFF2-40B4-BE49-F238E27FC236}">
                <a16:creationId xmlns:a16="http://schemas.microsoft.com/office/drawing/2014/main" id="{707714A1-9995-C6DE-1B50-8B64175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092" y="1938027"/>
            <a:ext cx="3767880" cy="32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BA4-9B62-0A9C-63AB-8CFFA85A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358"/>
          </a:xfrm>
        </p:spPr>
        <p:txBody>
          <a:bodyPr>
            <a:normAutofit/>
          </a:bodyPr>
          <a:lstStyle/>
          <a:p>
            <a:r>
              <a:rPr lang="en-US" sz="3200" b="1"/>
              <a:t>Predictive Data Mining Techniques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47CC-A7B8-F18E-FFE9-0A820AAB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79" y="1891469"/>
            <a:ext cx="3686465" cy="412950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200" b="1" dirty="0">
                <a:latin typeface="Söhne"/>
              </a:rPr>
              <a:t>Naïve Bayes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Söhne"/>
              </a:rPr>
              <a:t>Naive Bayes is computationally efficient, making it suitable for processing a large volume of text data found in tweets.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Söhne"/>
              </a:rPr>
              <a:t>Fast training speed is advantageous for handling the vast number of tweets in the dataset.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4AD34-5991-05F5-69E3-134978CDADBF}"/>
              </a:ext>
            </a:extLst>
          </p:cNvPr>
          <p:cNvSpPr txBox="1">
            <a:spLocks/>
          </p:cNvSpPr>
          <p:nvPr/>
        </p:nvSpPr>
        <p:spPr>
          <a:xfrm>
            <a:off x="838200" y="3922543"/>
            <a:ext cx="10515600" cy="13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E1091-1799-E9EE-59B2-0FC6A72E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3" y="888103"/>
            <a:ext cx="7772400" cy="3781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66C78-767E-6052-954C-800500B17DC8}"/>
              </a:ext>
            </a:extLst>
          </p:cNvPr>
          <p:cNvSpPr txBox="1">
            <a:spLocks/>
          </p:cNvSpPr>
          <p:nvPr/>
        </p:nvSpPr>
        <p:spPr>
          <a:xfrm>
            <a:off x="4386649" y="1891469"/>
            <a:ext cx="3478488" cy="41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IN" sz="2200" b="1" dirty="0">
                <a:latin typeface="Söhne"/>
              </a:rPr>
              <a:t>Logistic Regression:</a:t>
            </a:r>
          </a:p>
          <a:p>
            <a:pPr>
              <a:lnSpc>
                <a:spcPct val="110000"/>
              </a:lnSpc>
            </a:pPr>
            <a:r>
              <a:rPr lang="en-IN" sz="2200" dirty="0">
                <a:latin typeface="Söhne"/>
              </a:rPr>
              <a:t>handles more complex relationships in sentiment expression present in tweets.</a:t>
            </a:r>
          </a:p>
          <a:p>
            <a:pPr>
              <a:lnSpc>
                <a:spcPct val="110000"/>
              </a:lnSpc>
            </a:pPr>
            <a:r>
              <a:rPr lang="en-IN" sz="2200" dirty="0">
                <a:latin typeface="Söhne"/>
              </a:rPr>
              <a:t>Suitable for learning intricate relationships between words and sentiment labels.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>
              <a:latin typeface="Söhne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FC662F-C604-C671-AC8B-34DF801457EA}"/>
              </a:ext>
            </a:extLst>
          </p:cNvPr>
          <p:cNvSpPr txBox="1">
            <a:spLocks/>
          </p:cNvSpPr>
          <p:nvPr/>
        </p:nvSpPr>
        <p:spPr>
          <a:xfrm>
            <a:off x="7945394" y="1891469"/>
            <a:ext cx="3772979" cy="4129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IN" sz="2200" b="1" dirty="0">
                <a:latin typeface="Söhne"/>
              </a:rPr>
              <a:t>Decision Tree:</a:t>
            </a:r>
          </a:p>
          <a:p>
            <a:pPr>
              <a:lnSpc>
                <a:spcPct val="110000"/>
              </a:lnSpc>
            </a:pPr>
            <a:r>
              <a:rPr lang="en-IN" sz="2200" dirty="0">
                <a:latin typeface="Söhne"/>
              </a:rPr>
              <a:t>Efficiently handle complex sentiment relationships in tweets.</a:t>
            </a:r>
          </a:p>
          <a:p>
            <a:pPr>
              <a:lnSpc>
                <a:spcPct val="110000"/>
              </a:lnSpc>
            </a:pPr>
            <a:r>
              <a:rPr lang="en-IN" sz="2200" dirty="0">
                <a:latin typeface="Söhne"/>
              </a:rPr>
              <a:t>Utilize a hierarchical structure for detailed pattern recognition.</a:t>
            </a:r>
          </a:p>
          <a:p>
            <a:pPr>
              <a:lnSpc>
                <a:spcPct val="110000"/>
              </a:lnSpc>
            </a:pPr>
            <a:r>
              <a:rPr lang="en-IN" sz="2200" dirty="0">
                <a:latin typeface="Söhne"/>
              </a:rPr>
              <a:t>Adapt to diverse sentiment expressions, capturing both simple and intricate patterns in tweets.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200" dirty="0">
              <a:latin typeface="Söhne"/>
            </a:endParaRPr>
          </a:p>
          <a:p>
            <a:pPr algn="just">
              <a:lnSpc>
                <a:spcPct val="110000"/>
              </a:lnSpc>
            </a:pPr>
            <a:endParaRPr lang="en-IN" sz="2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3060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BA4-9B62-0A9C-63AB-8CFFA85A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24"/>
            <a:ext cx="10515600" cy="46654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Frame for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4AD34-5991-05F5-69E3-134978CDADBF}"/>
              </a:ext>
            </a:extLst>
          </p:cNvPr>
          <p:cNvSpPr txBox="1">
            <a:spLocks/>
          </p:cNvSpPr>
          <p:nvPr/>
        </p:nvSpPr>
        <p:spPr>
          <a:xfrm>
            <a:off x="838200" y="3922543"/>
            <a:ext cx="10515600" cy="13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E18D2-A0E1-D8D4-F9B2-DAA2EA9F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2" y="1037526"/>
            <a:ext cx="7772400" cy="378116"/>
          </a:xfrm>
          <a:prstGeom prst="rect">
            <a:avLst/>
          </a:prstGeom>
        </p:spPr>
      </p:pic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C871FC-4470-EDC2-C514-6129DCF8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8411"/>
            <a:ext cx="10515600" cy="1447286"/>
          </a:xfr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9E59B91-D7C6-A063-B52E-26CD7726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3458210"/>
            <a:ext cx="769854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BA4-9B62-0A9C-63AB-8CFFA85A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24"/>
            <a:ext cx="10515600" cy="466546"/>
          </a:xfrm>
        </p:spPr>
        <p:txBody>
          <a:bodyPr>
            <a:noAutofit/>
          </a:bodyPr>
          <a:lstStyle/>
          <a:p>
            <a:r>
              <a:rPr lang="en-US" sz="2400" b="1" dirty="0"/>
              <a:t>Splitting the dataset into training and testing sets and Feature Extraction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4AD34-5991-05F5-69E3-134978CDADBF}"/>
              </a:ext>
            </a:extLst>
          </p:cNvPr>
          <p:cNvSpPr txBox="1">
            <a:spLocks/>
          </p:cNvSpPr>
          <p:nvPr/>
        </p:nvSpPr>
        <p:spPr>
          <a:xfrm>
            <a:off x="838200" y="3922543"/>
            <a:ext cx="10515600" cy="13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E18D2-A0E1-D8D4-F9B2-DAA2EA9F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2" y="1037526"/>
            <a:ext cx="7772400" cy="3781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B49F17E-CDB6-AB20-D0A9-C75E4C4A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630680"/>
            <a:ext cx="9265920" cy="3395704"/>
          </a:xfrm>
          <a:prstGeom prst="rect">
            <a:avLst/>
          </a:prstGeom>
        </p:spPr>
      </p:pic>
      <p:pic>
        <p:nvPicPr>
          <p:cNvPr id="14" name="Picture 13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4500DE6D-9BAA-533F-BF67-D845F889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0" y="5168086"/>
            <a:ext cx="6598920" cy="13047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37A690-6C25-93FC-2E58-09197DC8CF13}"/>
              </a:ext>
            </a:extLst>
          </p:cNvPr>
          <p:cNvSpPr/>
          <p:nvPr/>
        </p:nvSpPr>
        <p:spPr>
          <a:xfrm>
            <a:off x="6709719" y="3299254"/>
            <a:ext cx="3212757" cy="3336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2E7A-3EBF-605F-59F3-61A73B8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6640" cy="605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40507-539E-2E3D-C2F6-11316069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663"/>
            <a:ext cx="7772400" cy="37811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96E228-C963-E8EB-0F41-ACB298CF4A9D}"/>
              </a:ext>
            </a:extLst>
          </p:cNvPr>
          <p:cNvSpPr txBox="1">
            <a:spLocks/>
          </p:cNvSpPr>
          <p:nvPr/>
        </p:nvSpPr>
        <p:spPr>
          <a:xfrm>
            <a:off x="838199" y="1545103"/>
            <a:ext cx="3857369" cy="441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Interpretation:</a:t>
            </a:r>
          </a:p>
          <a:p>
            <a:r>
              <a:rPr lang="en-IN" sz="2000" dirty="0"/>
              <a:t>F1-Score: 0.7585531905337579</a:t>
            </a:r>
          </a:p>
          <a:p>
            <a:r>
              <a:rPr lang="en-IN" sz="2000" dirty="0"/>
              <a:t>Precision: 0.7599169858437241 </a:t>
            </a:r>
          </a:p>
          <a:p>
            <a:r>
              <a:rPr lang="en-IN" sz="2000" dirty="0"/>
              <a:t>Recall: 0.7571942815619039 </a:t>
            </a:r>
          </a:p>
          <a:p>
            <a:r>
              <a:rPr lang="en-IN" sz="2000" dirty="0"/>
              <a:t>Confusion Matrix: </a:t>
            </a:r>
          </a:p>
          <a:p>
            <a:pPr marL="0" indent="0">
              <a:buNone/>
            </a:pPr>
            <a:r>
              <a:rPr lang="en-IN" sz="2000" dirty="0"/>
              <a:t>    [[408618 128061] </a:t>
            </a:r>
          </a:p>
          <a:p>
            <a:pPr marL="0" indent="0">
              <a:buNone/>
            </a:pPr>
            <a:r>
              <a:rPr lang="en-IN" sz="2000" dirty="0"/>
              <a:t>     [129979 405342]]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Provides a balanced performance in identifying both positive and negative sentiments in tweets.</a:t>
            </a:r>
            <a:br>
              <a:rPr lang="en-IN" sz="1400" dirty="0"/>
            </a:br>
            <a:endParaRPr lang="en-US" sz="2000" dirty="0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4118AE9C-FF85-DD5B-4E82-D338689B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1" y="1501208"/>
            <a:ext cx="5558790" cy="10160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3BCA03-8B67-0818-0D9C-A97C2411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1" y="2517208"/>
            <a:ext cx="5558790" cy="39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2E7A-3EBF-605F-59F3-61A73B8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6640" cy="605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40507-539E-2E3D-C2F6-11316069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663"/>
            <a:ext cx="7772400" cy="37811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96E228-C963-E8EB-0F41-ACB298CF4A9D}"/>
              </a:ext>
            </a:extLst>
          </p:cNvPr>
          <p:cNvSpPr txBox="1">
            <a:spLocks/>
          </p:cNvSpPr>
          <p:nvPr/>
        </p:nvSpPr>
        <p:spPr>
          <a:xfrm>
            <a:off x="838199" y="1545103"/>
            <a:ext cx="3857369" cy="441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Interpretation:</a:t>
            </a:r>
          </a:p>
          <a:p>
            <a:r>
              <a:rPr lang="en-IN" sz="2000" dirty="0"/>
              <a:t>F1-Score: 0.7720450818889432</a:t>
            </a:r>
          </a:p>
          <a:p>
            <a:r>
              <a:rPr lang="en-IN" sz="2000" dirty="0"/>
              <a:t>Precision: 0.7522356001828886</a:t>
            </a:r>
          </a:p>
          <a:p>
            <a:r>
              <a:rPr lang="en-IN" sz="2000" dirty="0"/>
              <a:t>Recall: 0.792926113490784 </a:t>
            </a:r>
          </a:p>
          <a:p>
            <a:r>
              <a:rPr lang="en-IN" sz="2000" dirty="0"/>
              <a:t>Confusion Matrix: </a:t>
            </a:r>
          </a:p>
          <a:p>
            <a:pPr marL="0" indent="0">
              <a:buNone/>
            </a:pPr>
            <a:r>
              <a:rPr lang="en-IN" sz="2000" dirty="0"/>
              <a:t>	[[396871 139808] </a:t>
            </a:r>
          </a:p>
          <a:p>
            <a:pPr marL="0" indent="0">
              <a:buNone/>
            </a:pPr>
            <a:r>
              <a:rPr lang="en-IN" sz="2000" dirty="0"/>
              <a:t>	[110851 424470]]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model is effective in identifying positive sentiments while maintaining a good balance with accurate predictions.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4118AE9C-FF85-DD5B-4E82-D338689B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1" y="1501208"/>
            <a:ext cx="5558790" cy="10160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3BCA03-8B67-0818-0D9C-A97C2411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1" y="2517208"/>
            <a:ext cx="5558790" cy="3963487"/>
          </a:xfrm>
          <a:prstGeom prst="rect">
            <a:avLst/>
          </a:prstGeo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7FB786A7-E2A5-21E3-7547-73FE6C50D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39" y="1501208"/>
            <a:ext cx="5549901" cy="10795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1B4C1DA-9B72-C7D5-1DB5-AA65D3479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050" y="4719320"/>
            <a:ext cx="5558790" cy="19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756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Söhne</vt:lpstr>
      <vt:lpstr>Office Theme</vt:lpstr>
      <vt:lpstr>Predictive Data Mining on Twitter Tweets Dataset</vt:lpstr>
      <vt:lpstr>Contents</vt:lpstr>
      <vt:lpstr>The dataset</vt:lpstr>
      <vt:lpstr>Introduction</vt:lpstr>
      <vt:lpstr>Predictive Data Mining Techniques</vt:lpstr>
      <vt:lpstr>Data Frame for Analysis</vt:lpstr>
      <vt:lpstr>Splitting the dataset into training and testing sets and Feature Extraction</vt:lpstr>
      <vt:lpstr>Naïve Bayes</vt:lpstr>
      <vt:lpstr>Logistic Regression</vt:lpstr>
      <vt:lpstr>Decision Tree</vt:lpstr>
      <vt:lpstr>Cross Validation</vt:lpstr>
      <vt:lpstr>Comparison</vt:lpstr>
      <vt:lpstr>Classification Tool</vt:lpstr>
      <vt:lpstr>Inputs/Outputs</vt:lpstr>
      <vt:lpstr>Inputs/Outputs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on Heart Attack Risk Prediction Dataset</dc:title>
  <dc:creator>Vikas Kurella</dc:creator>
  <cp:lastModifiedBy>Vikas Kurella</cp:lastModifiedBy>
  <cp:revision>17</cp:revision>
  <dcterms:created xsi:type="dcterms:W3CDTF">2023-10-05T14:37:28Z</dcterms:created>
  <dcterms:modified xsi:type="dcterms:W3CDTF">2023-11-16T22:00:14Z</dcterms:modified>
</cp:coreProperties>
</file>