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61" r:id="rId8"/>
    <p:sldId id="265" r:id="rId9"/>
    <p:sldId id="266" r:id="rId10"/>
    <p:sldId id="269"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637"/>
  </p:normalViewPr>
  <p:slideViewPr>
    <p:cSldViewPr snapToGrid="0">
      <p:cViewPr varScale="1">
        <p:scale>
          <a:sx n="103" d="100"/>
          <a:sy n="103" d="100"/>
        </p:scale>
        <p:origin x="6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B034-8381-9706-80E1-BF0AA9AB74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1425DC0-1CD2-9905-C7BD-FDFA15F035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B8FB288-9071-FA74-0C4D-85E0956C4064}"/>
              </a:ext>
            </a:extLst>
          </p:cNvPr>
          <p:cNvSpPr>
            <a:spLocks noGrp="1"/>
          </p:cNvSpPr>
          <p:nvPr>
            <p:ph type="dt" sz="half" idx="10"/>
          </p:nvPr>
        </p:nvSpPr>
        <p:spPr/>
        <p:txBody>
          <a:bodyPr/>
          <a:lstStyle/>
          <a:p>
            <a:fld id="{FF5DB85B-04AC-A14F-B7AB-F8259D43B32D}" type="datetimeFigureOut">
              <a:rPr lang="en-US" smtClean="0"/>
              <a:t>10/5/23</a:t>
            </a:fld>
            <a:endParaRPr lang="en-US"/>
          </a:p>
        </p:txBody>
      </p:sp>
      <p:sp>
        <p:nvSpPr>
          <p:cNvPr id="5" name="Footer Placeholder 4">
            <a:extLst>
              <a:ext uri="{FF2B5EF4-FFF2-40B4-BE49-F238E27FC236}">
                <a16:creationId xmlns:a16="http://schemas.microsoft.com/office/drawing/2014/main" id="{78D09B55-8334-42E6-BFFF-87664490D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695A5-1AF7-79E8-8F2A-6C3607D0CD34}"/>
              </a:ext>
            </a:extLst>
          </p:cNvPr>
          <p:cNvSpPr>
            <a:spLocks noGrp="1"/>
          </p:cNvSpPr>
          <p:nvPr>
            <p:ph type="sldNum" sz="quarter" idx="12"/>
          </p:nvPr>
        </p:nvSpPr>
        <p:spPr/>
        <p:txBody>
          <a:bodyPr/>
          <a:lstStyle/>
          <a:p>
            <a:fld id="{5FD07163-FCA1-A949-8368-1AF45A742C0C}" type="slidenum">
              <a:rPr lang="en-US" smtClean="0"/>
              <a:t>‹#›</a:t>
            </a:fld>
            <a:endParaRPr lang="en-US"/>
          </a:p>
        </p:txBody>
      </p:sp>
    </p:spTree>
    <p:extLst>
      <p:ext uri="{BB962C8B-B14F-4D97-AF65-F5344CB8AC3E}">
        <p14:creationId xmlns:p14="http://schemas.microsoft.com/office/powerpoint/2010/main" val="363179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38F7-5D6B-2344-C6EA-B08A5874A48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AD02370-5DEE-0F6C-A502-FA6D3E8C115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220D98-DD11-37DB-1AE3-4C05D0BF15AB}"/>
              </a:ext>
            </a:extLst>
          </p:cNvPr>
          <p:cNvSpPr>
            <a:spLocks noGrp="1"/>
          </p:cNvSpPr>
          <p:nvPr>
            <p:ph type="dt" sz="half" idx="10"/>
          </p:nvPr>
        </p:nvSpPr>
        <p:spPr/>
        <p:txBody>
          <a:bodyPr/>
          <a:lstStyle/>
          <a:p>
            <a:fld id="{FF5DB85B-04AC-A14F-B7AB-F8259D43B32D}" type="datetimeFigureOut">
              <a:rPr lang="en-US" smtClean="0"/>
              <a:t>10/5/23</a:t>
            </a:fld>
            <a:endParaRPr lang="en-US"/>
          </a:p>
        </p:txBody>
      </p:sp>
      <p:sp>
        <p:nvSpPr>
          <p:cNvPr id="5" name="Footer Placeholder 4">
            <a:extLst>
              <a:ext uri="{FF2B5EF4-FFF2-40B4-BE49-F238E27FC236}">
                <a16:creationId xmlns:a16="http://schemas.microsoft.com/office/drawing/2014/main" id="{257F828C-F48F-DD82-1235-A1FCAEF20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C0061-0D7A-090A-7427-5996A03638DB}"/>
              </a:ext>
            </a:extLst>
          </p:cNvPr>
          <p:cNvSpPr>
            <a:spLocks noGrp="1"/>
          </p:cNvSpPr>
          <p:nvPr>
            <p:ph type="sldNum" sz="quarter" idx="12"/>
          </p:nvPr>
        </p:nvSpPr>
        <p:spPr/>
        <p:txBody>
          <a:bodyPr/>
          <a:lstStyle/>
          <a:p>
            <a:fld id="{5FD07163-FCA1-A949-8368-1AF45A742C0C}" type="slidenum">
              <a:rPr lang="en-US" smtClean="0"/>
              <a:t>‹#›</a:t>
            </a:fld>
            <a:endParaRPr lang="en-US"/>
          </a:p>
        </p:txBody>
      </p:sp>
    </p:spTree>
    <p:extLst>
      <p:ext uri="{BB962C8B-B14F-4D97-AF65-F5344CB8AC3E}">
        <p14:creationId xmlns:p14="http://schemas.microsoft.com/office/powerpoint/2010/main" val="1387317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08564A-28F1-09B7-F9AD-B76519739F2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1DC913F-2696-8401-FEA6-B267AE6F748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8170E6-2C17-9D74-F2D5-7BBCBFAA89E6}"/>
              </a:ext>
            </a:extLst>
          </p:cNvPr>
          <p:cNvSpPr>
            <a:spLocks noGrp="1"/>
          </p:cNvSpPr>
          <p:nvPr>
            <p:ph type="dt" sz="half" idx="10"/>
          </p:nvPr>
        </p:nvSpPr>
        <p:spPr/>
        <p:txBody>
          <a:bodyPr/>
          <a:lstStyle/>
          <a:p>
            <a:fld id="{FF5DB85B-04AC-A14F-B7AB-F8259D43B32D}" type="datetimeFigureOut">
              <a:rPr lang="en-US" smtClean="0"/>
              <a:t>10/5/23</a:t>
            </a:fld>
            <a:endParaRPr lang="en-US"/>
          </a:p>
        </p:txBody>
      </p:sp>
      <p:sp>
        <p:nvSpPr>
          <p:cNvPr id="5" name="Footer Placeholder 4">
            <a:extLst>
              <a:ext uri="{FF2B5EF4-FFF2-40B4-BE49-F238E27FC236}">
                <a16:creationId xmlns:a16="http://schemas.microsoft.com/office/drawing/2014/main" id="{FB21A788-3A02-6825-5610-5264A776B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34980-B7C4-1342-661E-6F765ED7A562}"/>
              </a:ext>
            </a:extLst>
          </p:cNvPr>
          <p:cNvSpPr>
            <a:spLocks noGrp="1"/>
          </p:cNvSpPr>
          <p:nvPr>
            <p:ph type="sldNum" sz="quarter" idx="12"/>
          </p:nvPr>
        </p:nvSpPr>
        <p:spPr/>
        <p:txBody>
          <a:bodyPr/>
          <a:lstStyle/>
          <a:p>
            <a:fld id="{5FD07163-FCA1-A949-8368-1AF45A742C0C}" type="slidenum">
              <a:rPr lang="en-US" smtClean="0"/>
              <a:t>‹#›</a:t>
            </a:fld>
            <a:endParaRPr lang="en-US"/>
          </a:p>
        </p:txBody>
      </p:sp>
    </p:spTree>
    <p:extLst>
      <p:ext uri="{BB962C8B-B14F-4D97-AF65-F5344CB8AC3E}">
        <p14:creationId xmlns:p14="http://schemas.microsoft.com/office/powerpoint/2010/main" val="304677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E359-E057-49FF-2EA3-D28DACF760E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A575906-78C6-9C41-A658-0CCD105BC63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8C61F8-9869-8F4D-4317-FA4F31C9526C}"/>
              </a:ext>
            </a:extLst>
          </p:cNvPr>
          <p:cNvSpPr>
            <a:spLocks noGrp="1"/>
          </p:cNvSpPr>
          <p:nvPr>
            <p:ph type="dt" sz="half" idx="10"/>
          </p:nvPr>
        </p:nvSpPr>
        <p:spPr/>
        <p:txBody>
          <a:bodyPr/>
          <a:lstStyle/>
          <a:p>
            <a:fld id="{FF5DB85B-04AC-A14F-B7AB-F8259D43B32D}" type="datetimeFigureOut">
              <a:rPr lang="en-US" smtClean="0"/>
              <a:t>10/5/23</a:t>
            </a:fld>
            <a:endParaRPr lang="en-US"/>
          </a:p>
        </p:txBody>
      </p:sp>
      <p:sp>
        <p:nvSpPr>
          <p:cNvPr id="5" name="Footer Placeholder 4">
            <a:extLst>
              <a:ext uri="{FF2B5EF4-FFF2-40B4-BE49-F238E27FC236}">
                <a16:creationId xmlns:a16="http://schemas.microsoft.com/office/drawing/2014/main" id="{408A743F-1C67-A9C7-F109-1042FFA86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01702-8FF3-B138-EAA1-B496C2ABEF70}"/>
              </a:ext>
            </a:extLst>
          </p:cNvPr>
          <p:cNvSpPr>
            <a:spLocks noGrp="1"/>
          </p:cNvSpPr>
          <p:nvPr>
            <p:ph type="sldNum" sz="quarter" idx="12"/>
          </p:nvPr>
        </p:nvSpPr>
        <p:spPr/>
        <p:txBody>
          <a:bodyPr/>
          <a:lstStyle/>
          <a:p>
            <a:fld id="{5FD07163-FCA1-A949-8368-1AF45A742C0C}" type="slidenum">
              <a:rPr lang="en-US" smtClean="0"/>
              <a:t>‹#›</a:t>
            </a:fld>
            <a:endParaRPr lang="en-US"/>
          </a:p>
        </p:txBody>
      </p:sp>
    </p:spTree>
    <p:extLst>
      <p:ext uri="{BB962C8B-B14F-4D97-AF65-F5344CB8AC3E}">
        <p14:creationId xmlns:p14="http://schemas.microsoft.com/office/powerpoint/2010/main" val="417098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A5D7-2C43-B83A-CECD-E94914AF8E7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964ECB2-4D1C-A556-3E99-08B32EA0F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A4A982E-4C1C-F655-8235-83B6BE9546F0}"/>
              </a:ext>
            </a:extLst>
          </p:cNvPr>
          <p:cNvSpPr>
            <a:spLocks noGrp="1"/>
          </p:cNvSpPr>
          <p:nvPr>
            <p:ph type="dt" sz="half" idx="10"/>
          </p:nvPr>
        </p:nvSpPr>
        <p:spPr/>
        <p:txBody>
          <a:bodyPr/>
          <a:lstStyle/>
          <a:p>
            <a:fld id="{FF5DB85B-04AC-A14F-B7AB-F8259D43B32D}" type="datetimeFigureOut">
              <a:rPr lang="en-US" smtClean="0"/>
              <a:t>10/5/23</a:t>
            </a:fld>
            <a:endParaRPr lang="en-US"/>
          </a:p>
        </p:txBody>
      </p:sp>
      <p:sp>
        <p:nvSpPr>
          <p:cNvPr id="5" name="Footer Placeholder 4">
            <a:extLst>
              <a:ext uri="{FF2B5EF4-FFF2-40B4-BE49-F238E27FC236}">
                <a16:creationId xmlns:a16="http://schemas.microsoft.com/office/drawing/2014/main" id="{68D56323-A37D-9B3A-2442-A63AB09EC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D27DB-ED80-B9CC-61DE-3CE16443E764}"/>
              </a:ext>
            </a:extLst>
          </p:cNvPr>
          <p:cNvSpPr>
            <a:spLocks noGrp="1"/>
          </p:cNvSpPr>
          <p:nvPr>
            <p:ph type="sldNum" sz="quarter" idx="12"/>
          </p:nvPr>
        </p:nvSpPr>
        <p:spPr/>
        <p:txBody>
          <a:bodyPr/>
          <a:lstStyle/>
          <a:p>
            <a:fld id="{5FD07163-FCA1-A949-8368-1AF45A742C0C}" type="slidenum">
              <a:rPr lang="en-US" smtClean="0"/>
              <a:t>‹#›</a:t>
            </a:fld>
            <a:endParaRPr lang="en-US"/>
          </a:p>
        </p:txBody>
      </p:sp>
    </p:spTree>
    <p:extLst>
      <p:ext uri="{BB962C8B-B14F-4D97-AF65-F5344CB8AC3E}">
        <p14:creationId xmlns:p14="http://schemas.microsoft.com/office/powerpoint/2010/main" val="197854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5159-9BA9-148C-4EAC-717C1150BF1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07F77E0-6E0D-D53A-53AB-BDC8B50E85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901B7F5-A147-BDEE-9D39-ED91A68C466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7007631-FA30-BAD5-6293-72095694CA05}"/>
              </a:ext>
            </a:extLst>
          </p:cNvPr>
          <p:cNvSpPr>
            <a:spLocks noGrp="1"/>
          </p:cNvSpPr>
          <p:nvPr>
            <p:ph type="dt" sz="half" idx="10"/>
          </p:nvPr>
        </p:nvSpPr>
        <p:spPr/>
        <p:txBody>
          <a:bodyPr/>
          <a:lstStyle/>
          <a:p>
            <a:fld id="{FF5DB85B-04AC-A14F-B7AB-F8259D43B32D}" type="datetimeFigureOut">
              <a:rPr lang="en-US" smtClean="0"/>
              <a:t>10/5/23</a:t>
            </a:fld>
            <a:endParaRPr lang="en-US"/>
          </a:p>
        </p:txBody>
      </p:sp>
      <p:sp>
        <p:nvSpPr>
          <p:cNvPr id="6" name="Footer Placeholder 5">
            <a:extLst>
              <a:ext uri="{FF2B5EF4-FFF2-40B4-BE49-F238E27FC236}">
                <a16:creationId xmlns:a16="http://schemas.microsoft.com/office/drawing/2014/main" id="{BE2D8EB3-FAF2-C6E6-3A57-8D4149C74D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AD4A2-A2BF-8AB0-C9B0-1DEBEE8B78E5}"/>
              </a:ext>
            </a:extLst>
          </p:cNvPr>
          <p:cNvSpPr>
            <a:spLocks noGrp="1"/>
          </p:cNvSpPr>
          <p:nvPr>
            <p:ph type="sldNum" sz="quarter" idx="12"/>
          </p:nvPr>
        </p:nvSpPr>
        <p:spPr/>
        <p:txBody>
          <a:bodyPr/>
          <a:lstStyle/>
          <a:p>
            <a:fld id="{5FD07163-FCA1-A949-8368-1AF45A742C0C}" type="slidenum">
              <a:rPr lang="en-US" smtClean="0"/>
              <a:t>‹#›</a:t>
            </a:fld>
            <a:endParaRPr lang="en-US"/>
          </a:p>
        </p:txBody>
      </p:sp>
    </p:spTree>
    <p:extLst>
      <p:ext uri="{BB962C8B-B14F-4D97-AF65-F5344CB8AC3E}">
        <p14:creationId xmlns:p14="http://schemas.microsoft.com/office/powerpoint/2010/main" val="10825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BC07-E232-A973-87A1-70E4766A489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97998D1-C08F-20AA-819B-B9FD5E8F7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8E40081-96EE-E857-3210-212E9A742F3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2B7C492-CCA5-0027-7615-CA9DB3E37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285B5F4-CF1A-BAE7-74D6-71B5CDCD082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0DB76DB-6DFE-97DD-7623-23AE0312A7CC}"/>
              </a:ext>
            </a:extLst>
          </p:cNvPr>
          <p:cNvSpPr>
            <a:spLocks noGrp="1"/>
          </p:cNvSpPr>
          <p:nvPr>
            <p:ph type="dt" sz="half" idx="10"/>
          </p:nvPr>
        </p:nvSpPr>
        <p:spPr/>
        <p:txBody>
          <a:bodyPr/>
          <a:lstStyle/>
          <a:p>
            <a:fld id="{FF5DB85B-04AC-A14F-B7AB-F8259D43B32D}" type="datetimeFigureOut">
              <a:rPr lang="en-US" smtClean="0"/>
              <a:t>10/5/23</a:t>
            </a:fld>
            <a:endParaRPr lang="en-US"/>
          </a:p>
        </p:txBody>
      </p:sp>
      <p:sp>
        <p:nvSpPr>
          <p:cNvPr id="8" name="Footer Placeholder 7">
            <a:extLst>
              <a:ext uri="{FF2B5EF4-FFF2-40B4-BE49-F238E27FC236}">
                <a16:creationId xmlns:a16="http://schemas.microsoft.com/office/drawing/2014/main" id="{5B16EE96-0C62-F86C-B44F-F47741684D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550FC8-2FA3-4D7F-679B-CBDF54A01B76}"/>
              </a:ext>
            </a:extLst>
          </p:cNvPr>
          <p:cNvSpPr>
            <a:spLocks noGrp="1"/>
          </p:cNvSpPr>
          <p:nvPr>
            <p:ph type="sldNum" sz="quarter" idx="12"/>
          </p:nvPr>
        </p:nvSpPr>
        <p:spPr/>
        <p:txBody>
          <a:bodyPr/>
          <a:lstStyle/>
          <a:p>
            <a:fld id="{5FD07163-FCA1-A949-8368-1AF45A742C0C}" type="slidenum">
              <a:rPr lang="en-US" smtClean="0"/>
              <a:t>‹#›</a:t>
            </a:fld>
            <a:endParaRPr lang="en-US"/>
          </a:p>
        </p:txBody>
      </p:sp>
    </p:spTree>
    <p:extLst>
      <p:ext uri="{BB962C8B-B14F-4D97-AF65-F5344CB8AC3E}">
        <p14:creationId xmlns:p14="http://schemas.microsoft.com/office/powerpoint/2010/main" val="427036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05B7-7679-DAB0-B88C-CCE8A3DF641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F67EE98-5D76-2244-0509-EDA76AD5BA5A}"/>
              </a:ext>
            </a:extLst>
          </p:cNvPr>
          <p:cNvSpPr>
            <a:spLocks noGrp="1"/>
          </p:cNvSpPr>
          <p:nvPr>
            <p:ph type="dt" sz="half" idx="10"/>
          </p:nvPr>
        </p:nvSpPr>
        <p:spPr/>
        <p:txBody>
          <a:bodyPr/>
          <a:lstStyle/>
          <a:p>
            <a:fld id="{FF5DB85B-04AC-A14F-B7AB-F8259D43B32D}" type="datetimeFigureOut">
              <a:rPr lang="en-US" smtClean="0"/>
              <a:t>10/5/23</a:t>
            </a:fld>
            <a:endParaRPr lang="en-US"/>
          </a:p>
        </p:txBody>
      </p:sp>
      <p:sp>
        <p:nvSpPr>
          <p:cNvPr id="4" name="Footer Placeholder 3">
            <a:extLst>
              <a:ext uri="{FF2B5EF4-FFF2-40B4-BE49-F238E27FC236}">
                <a16:creationId xmlns:a16="http://schemas.microsoft.com/office/drawing/2014/main" id="{94D2444E-5612-F01F-65A2-898E5855A1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E60D42-015C-9063-A7BA-CCF3D8948B26}"/>
              </a:ext>
            </a:extLst>
          </p:cNvPr>
          <p:cNvSpPr>
            <a:spLocks noGrp="1"/>
          </p:cNvSpPr>
          <p:nvPr>
            <p:ph type="sldNum" sz="quarter" idx="12"/>
          </p:nvPr>
        </p:nvSpPr>
        <p:spPr/>
        <p:txBody>
          <a:bodyPr/>
          <a:lstStyle/>
          <a:p>
            <a:fld id="{5FD07163-FCA1-A949-8368-1AF45A742C0C}" type="slidenum">
              <a:rPr lang="en-US" smtClean="0"/>
              <a:t>‹#›</a:t>
            </a:fld>
            <a:endParaRPr lang="en-US"/>
          </a:p>
        </p:txBody>
      </p:sp>
    </p:spTree>
    <p:extLst>
      <p:ext uri="{BB962C8B-B14F-4D97-AF65-F5344CB8AC3E}">
        <p14:creationId xmlns:p14="http://schemas.microsoft.com/office/powerpoint/2010/main" val="688589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DBA3DD-0734-3D9F-FB2A-D75465DD6BC6}"/>
              </a:ext>
            </a:extLst>
          </p:cNvPr>
          <p:cNvSpPr>
            <a:spLocks noGrp="1"/>
          </p:cNvSpPr>
          <p:nvPr>
            <p:ph type="dt" sz="half" idx="10"/>
          </p:nvPr>
        </p:nvSpPr>
        <p:spPr/>
        <p:txBody>
          <a:bodyPr/>
          <a:lstStyle/>
          <a:p>
            <a:fld id="{FF5DB85B-04AC-A14F-B7AB-F8259D43B32D}" type="datetimeFigureOut">
              <a:rPr lang="en-US" smtClean="0"/>
              <a:t>10/5/23</a:t>
            </a:fld>
            <a:endParaRPr lang="en-US"/>
          </a:p>
        </p:txBody>
      </p:sp>
      <p:sp>
        <p:nvSpPr>
          <p:cNvPr id="3" name="Footer Placeholder 2">
            <a:extLst>
              <a:ext uri="{FF2B5EF4-FFF2-40B4-BE49-F238E27FC236}">
                <a16:creationId xmlns:a16="http://schemas.microsoft.com/office/drawing/2014/main" id="{A3FA7B00-2C55-A4E9-8CE2-BF91C11751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D0F6A4-3240-2C71-9194-ADDA888F3CDD}"/>
              </a:ext>
            </a:extLst>
          </p:cNvPr>
          <p:cNvSpPr>
            <a:spLocks noGrp="1"/>
          </p:cNvSpPr>
          <p:nvPr>
            <p:ph type="sldNum" sz="quarter" idx="12"/>
          </p:nvPr>
        </p:nvSpPr>
        <p:spPr/>
        <p:txBody>
          <a:bodyPr/>
          <a:lstStyle/>
          <a:p>
            <a:fld id="{5FD07163-FCA1-A949-8368-1AF45A742C0C}" type="slidenum">
              <a:rPr lang="en-US" smtClean="0"/>
              <a:t>‹#›</a:t>
            </a:fld>
            <a:endParaRPr lang="en-US"/>
          </a:p>
        </p:txBody>
      </p:sp>
    </p:spTree>
    <p:extLst>
      <p:ext uri="{BB962C8B-B14F-4D97-AF65-F5344CB8AC3E}">
        <p14:creationId xmlns:p14="http://schemas.microsoft.com/office/powerpoint/2010/main" val="2467171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6019-3094-2107-4A6F-C28D97F504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5136975-030D-EB26-77BD-7EFA6F1B8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C2D4C7A-B910-4B33-4BB4-D22DD1948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7E0717-6DAB-D8B3-DD62-16A5E654DA6B}"/>
              </a:ext>
            </a:extLst>
          </p:cNvPr>
          <p:cNvSpPr>
            <a:spLocks noGrp="1"/>
          </p:cNvSpPr>
          <p:nvPr>
            <p:ph type="dt" sz="half" idx="10"/>
          </p:nvPr>
        </p:nvSpPr>
        <p:spPr/>
        <p:txBody>
          <a:bodyPr/>
          <a:lstStyle/>
          <a:p>
            <a:fld id="{FF5DB85B-04AC-A14F-B7AB-F8259D43B32D}" type="datetimeFigureOut">
              <a:rPr lang="en-US" smtClean="0"/>
              <a:t>10/5/23</a:t>
            </a:fld>
            <a:endParaRPr lang="en-US"/>
          </a:p>
        </p:txBody>
      </p:sp>
      <p:sp>
        <p:nvSpPr>
          <p:cNvPr id="6" name="Footer Placeholder 5">
            <a:extLst>
              <a:ext uri="{FF2B5EF4-FFF2-40B4-BE49-F238E27FC236}">
                <a16:creationId xmlns:a16="http://schemas.microsoft.com/office/drawing/2014/main" id="{519D3110-F0C3-F9CE-3985-CAEC7E914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7643B7-F630-C232-139D-487A79516E0A}"/>
              </a:ext>
            </a:extLst>
          </p:cNvPr>
          <p:cNvSpPr>
            <a:spLocks noGrp="1"/>
          </p:cNvSpPr>
          <p:nvPr>
            <p:ph type="sldNum" sz="quarter" idx="12"/>
          </p:nvPr>
        </p:nvSpPr>
        <p:spPr/>
        <p:txBody>
          <a:bodyPr/>
          <a:lstStyle/>
          <a:p>
            <a:fld id="{5FD07163-FCA1-A949-8368-1AF45A742C0C}" type="slidenum">
              <a:rPr lang="en-US" smtClean="0"/>
              <a:t>‹#›</a:t>
            </a:fld>
            <a:endParaRPr lang="en-US"/>
          </a:p>
        </p:txBody>
      </p:sp>
    </p:spTree>
    <p:extLst>
      <p:ext uri="{BB962C8B-B14F-4D97-AF65-F5344CB8AC3E}">
        <p14:creationId xmlns:p14="http://schemas.microsoft.com/office/powerpoint/2010/main" val="370613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102C-5513-3D8B-AEE5-F4014A7382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54B852E-9CA5-3D30-CFE7-DDDFC43B1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90D1F8-3CC1-576C-20CA-81FE7C750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1B4997-AF1C-EE14-BC44-4A9ED8538DE2}"/>
              </a:ext>
            </a:extLst>
          </p:cNvPr>
          <p:cNvSpPr>
            <a:spLocks noGrp="1"/>
          </p:cNvSpPr>
          <p:nvPr>
            <p:ph type="dt" sz="half" idx="10"/>
          </p:nvPr>
        </p:nvSpPr>
        <p:spPr/>
        <p:txBody>
          <a:bodyPr/>
          <a:lstStyle/>
          <a:p>
            <a:fld id="{FF5DB85B-04AC-A14F-B7AB-F8259D43B32D}" type="datetimeFigureOut">
              <a:rPr lang="en-US" smtClean="0"/>
              <a:t>10/5/23</a:t>
            </a:fld>
            <a:endParaRPr lang="en-US"/>
          </a:p>
        </p:txBody>
      </p:sp>
      <p:sp>
        <p:nvSpPr>
          <p:cNvPr id="6" name="Footer Placeholder 5">
            <a:extLst>
              <a:ext uri="{FF2B5EF4-FFF2-40B4-BE49-F238E27FC236}">
                <a16:creationId xmlns:a16="http://schemas.microsoft.com/office/drawing/2014/main" id="{8E250D1D-8169-287D-4AB8-E129929EC7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E4C0B5-234D-A000-8A72-4408A1E66C27}"/>
              </a:ext>
            </a:extLst>
          </p:cNvPr>
          <p:cNvSpPr>
            <a:spLocks noGrp="1"/>
          </p:cNvSpPr>
          <p:nvPr>
            <p:ph type="sldNum" sz="quarter" idx="12"/>
          </p:nvPr>
        </p:nvSpPr>
        <p:spPr/>
        <p:txBody>
          <a:bodyPr/>
          <a:lstStyle/>
          <a:p>
            <a:fld id="{5FD07163-FCA1-A949-8368-1AF45A742C0C}" type="slidenum">
              <a:rPr lang="en-US" smtClean="0"/>
              <a:t>‹#›</a:t>
            </a:fld>
            <a:endParaRPr lang="en-US"/>
          </a:p>
        </p:txBody>
      </p:sp>
    </p:spTree>
    <p:extLst>
      <p:ext uri="{BB962C8B-B14F-4D97-AF65-F5344CB8AC3E}">
        <p14:creationId xmlns:p14="http://schemas.microsoft.com/office/powerpoint/2010/main" val="110273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17CFE6-77E1-0FD7-EB40-1B204946A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784C216-F525-8192-4D71-20BBBB090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E219B0-CAF7-AE01-0D84-9D5296F26F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DB85B-04AC-A14F-B7AB-F8259D43B32D}" type="datetimeFigureOut">
              <a:rPr lang="en-US" smtClean="0"/>
              <a:t>10/5/23</a:t>
            </a:fld>
            <a:endParaRPr lang="en-US"/>
          </a:p>
        </p:txBody>
      </p:sp>
      <p:sp>
        <p:nvSpPr>
          <p:cNvPr id="5" name="Footer Placeholder 4">
            <a:extLst>
              <a:ext uri="{FF2B5EF4-FFF2-40B4-BE49-F238E27FC236}">
                <a16:creationId xmlns:a16="http://schemas.microsoft.com/office/drawing/2014/main" id="{A54038ED-AF1F-B1AE-FE4C-4D74BAB18F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635A58-61DD-6371-662A-625ECBF109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07163-FCA1-A949-8368-1AF45A742C0C}" type="slidenum">
              <a:rPr lang="en-US" smtClean="0"/>
              <a:t>‹#›</a:t>
            </a:fld>
            <a:endParaRPr lang="en-US"/>
          </a:p>
        </p:txBody>
      </p:sp>
    </p:spTree>
    <p:extLst>
      <p:ext uri="{BB962C8B-B14F-4D97-AF65-F5344CB8AC3E}">
        <p14:creationId xmlns:p14="http://schemas.microsoft.com/office/powerpoint/2010/main" val="3924210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ikit-learn.org/stable/modules/preprocessing.html" TargetMode="External"/><Relationship Id="rId2" Type="http://schemas.openxmlformats.org/officeDocument/2006/relationships/hyperlink" Target="https://www.kaggle.com/datasets/iamsouravbanerjee/heart-attack-prediction-dataset"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seaborn.pydata.org/" TargetMode="External"/><Relationship Id="rId4" Type="http://schemas.openxmlformats.org/officeDocument/2006/relationships/hyperlink" Target="https://matplotlib.org/stable/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3C5E8-1C68-1057-7E44-F9BF12C8EE10}"/>
              </a:ext>
            </a:extLst>
          </p:cNvPr>
          <p:cNvSpPr>
            <a:spLocks noGrp="1"/>
          </p:cNvSpPr>
          <p:nvPr>
            <p:ph type="ctrTitle"/>
          </p:nvPr>
        </p:nvSpPr>
        <p:spPr/>
        <p:txBody>
          <a:bodyPr>
            <a:normAutofit fontScale="90000"/>
          </a:bodyPr>
          <a:lstStyle/>
          <a:p>
            <a:r>
              <a:rPr lang="en-US"/>
              <a:t>Data Preprocessing on Heart Attack Risk Prediction Dataset</a:t>
            </a:r>
            <a:endParaRPr lang="en-US" dirty="0"/>
          </a:p>
        </p:txBody>
      </p:sp>
      <p:sp>
        <p:nvSpPr>
          <p:cNvPr id="3" name="Subtitle 2">
            <a:extLst>
              <a:ext uri="{FF2B5EF4-FFF2-40B4-BE49-F238E27FC236}">
                <a16:creationId xmlns:a16="http://schemas.microsoft.com/office/drawing/2014/main" id="{F8E51DF7-04F7-54E8-3DD4-6B13EE7F0104}"/>
              </a:ext>
            </a:extLst>
          </p:cNvPr>
          <p:cNvSpPr>
            <a:spLocks noGrp="1"/>
          </p:cNvSpPr>
          <p:nvPr>
            <p:ph type="subTitle" idx="1"/>
          </p:nvPr>
        </p:nvSpPr>
        <p:spPr>
          <a:xfrm>
            <a:off x="5624512" y="4645025"/>
            <a:ext cx="6105525" cy="1500187"/>
          </a:xfrm>
        </p:spPr>
        <p:txBody>
          <a:bodyPr/>
          <a:lstStyle/>
          <a:p>
            <a:r>
              <a:rPr lang="en-US"/>
              <a:t>By:</a:t>
            </a:r>
          </a:p>
          <a:p>
            <a:r>
              <a:rPr lang="en-US"/>
              <a:t>Thilok Reddy Anugu, Sree Chandana Kurella and Vineela Velaga</a:t>
            </a:r>
            <a:endParaRPr lang="en-US" dirty="0"/>
          </a:p>
        </p:txBody>
      </p:sp>
    </p:spTree>
    <p:extLst>
      <p:ext uri="{BB962C8B-B14F-4D97-AF65-F5344CB8AC3E}">
        <p14:creationId xmlns:p14="http://schemas.microsoft.com/office/powerpoint/2010/main" val="2835023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F5069-AF82-3851-C11C-637240F8F691}"/>
              </a:ext>
            </a:extLst>
          </p:cNvPr>
          <p:cNvSpPr>
            <a:spLocks noGrp="1"/>
          </p:cNvSpPr>
          <p:nvPr>
            <p:ph idx="1"/>
          </p:nvPr>
        </p:nvSpPr>
        <p:spPr>
          <a:xfrm>
            <a:off x="838200" y="417818"/>
            <a:ext cx="5043616" cy="681933"/>
          </a:xfrm>
        </p:spPr>
        <p:txBody>
          <a:bodyPr>
            <a:normAutofit/>
          </a:bodyPr>
          <a:lstStyle/>
          <a:p>
            <a:pPr marL="0" indent="0" algn="just">
              <a:buNone/>
            </a:pPr>
            <a:r>
              <a:rPr lang="en-IN" sz="1600" b="1" dirty="0">
                <a:latin typeface="Söhne"/>
              </a:rPr>
              <a:t>Bar Chart : </a:t>
            </a:r>
            <a:r>
              <a:rPr lang="en-IN" sz="1600" dirty="0">
                <a:latin typeface="Söhne"/>
              </a:rPr>
              <a:t>This visualization can help you compare the risk percentages between genders.</a:t>
            </a:r>
          </a:p>
        </p:txBody>
      </p:sp>
      <p:sp>
        <p:nvSpPr>
          <p:cNvPr id="4" name="Content Placeholder 2">
            <a:extLst>
              <a:ext uri="{FF2B5EF4-FFF2-40B4-BE49-F238E27FC236}">
                <a16:creationId xmlns:a16="http://schemas.microsoft.com/office/drawing/2014/main" id="{7A439A3D-2F0E-FAD0-D182-5B200D77F1E9}"/>
              </a:ext>
            </a:extLst>
          </p:cNvPr>
          <p:cNvSpPr txBox="1">
            <a:spLocks/>
          </p:cNvSpPr>
          <p:nvPr/>
        </p:nvSpPr>
        <p:spPr>
          <a:xfrm>
            <a:off x="6513690" y="393105"/>
            <a:ext cx="5043616" cy="84275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600" b="1" i="0" dirty="0">
                <a:effectLst/>
                <a:latin typeface="Söhne"/>
              </a:rPr>
              <a:t>Heat Map: </a:t>
            </a:r>
            <a:r>
              <a:rPr lang="en-IN" sz="1600" i="0" dirty="0">
                <a:effectLst/>
                <a:latin typeface="Söhne"/>
              </a:rPr>
              <a:t>It</a:t>
            </a:r>
            <a:r>
              <a:rPr lang="en-IN" sz="1600" b="1" i="0" dirty="0">
                <a:effectLst/>
                <a:latin typeface="Söhne"/>
              </a:rPr>
              <a:t> </a:t>
            </a:r>
            <a:r>
              <a:rPr lang="en-IN" sz="1600" dirty="0">
                <a:latin typeface="Söhne"/>
              </a:rPr>
              <a:t>represents the correlations between various factors. Positive correlations are indicated by warmer </a:t>
            </a:r>
            <a:r>
              <a:rPr lang="en-IN" sz="1600" dirty="0" err="1">
                <a:latin typeface="Söhne"/>
              </a:rPr>
              <a:t>colors</a:t>
            </a:r>
            <a:r>
              <a:rPr lang="en-IN" sz="1600" dirty="0">
                <a:latin typeface="Söhne"/>
              </a:rPr>
              <a:t> (closer to 1), while negative correlations are represented by cooler </a:t>
            </a:r>
            <a:r>
              <a:rPr lang="en-IN" sz="1600" dirty="0" err="1">
                <a:latin typeface="Söhne"/>
              </a:rPr>
              <a:t>colors</a:t>
            </a:r>
            <a:r>
              <a:rPr lang="en-IN" sz="1600" dirty="0">
                <a:latin typeface="Söhne"/>
              </a:rPr>
              <a:t> (closer to -1).  </a:t>
            </a:r>
            <a:endParaRPr lang="en-US" sz="1600" dirty="0">
              <a:latin typeface="Söhne"/>
            </a:endParaRPr>
          </a:p>
        </p:txBody>
      </p:sp>
      <p:pic>
        <p:nvPicPr>
          <p:cNvPr id="13" name="Picture 12" descr="A screenshot of a computer&#10;&#10;Description automatically generated">
            <a:extLst>
              <a:ext uri="{FF2B5EF4-FFF2-40B4-BE49-F238E27FC236}">
                <a16:creationId xmlns:a16="http://schemas.microsoft.com/office/drawing/2014/main" id="{072F28B3-3E2E-7EDF-85F1-A7CC7CCA8A25}"/>
              </a:ext>
            </a:extLst>
          </p:cNvPr>
          <p:cNvPicPr>
            <a:picLocks noChangeAspect="1"/>
          </p:cNvPicPr>
          <p:nvPr/>
        </p:nvPicPr>
        <p:blipFill>
          <a:blip r:embed="rId2"/>
          <a:stretch>
            <a:fillRect/>
          </a:stretch>
        </p:blipFill>
        <p:spPr>
          <a:xfrm>
            <a:off x="887628" y="1099751"/>
            <a:ext cx="4904818" cy="1600195"/>
          </a:xfrm>
          <a:prstGeom prst="rect">
            <a:avLst/>
          </a:prstGeom>
        </p:spPr>
      </p:pic>
      <p:pic>
        <p:nvPicPr>
          <p:cNvPr id="16" name="Picture 15" descr="A graph with blue rectangles&#10;&#10;Description automatically generated">
            <a:extLst>
              <a:ext uri="{FF2B5EF4-FFF2-40B4-BE49-F238E27FC236}">
                <a16:creationId xmlns:a16="http://schemas.microsoft.com/office/drawing/2014/main" id="{6BE329D9-F193-6498-49B8-093580F80825}"/>
              </a:ext>
            </a:extLst>
          </p:cNvPr>
          <p:cNvPicPr>
            <a:picLocks noChangeAspect="1"/>
          </p:cNvPicPr>
          <p:nvPr/>
        </p:nvPicPr>
        <p:blipFill>
          <a:blip r:embed="rId3"/>
          <a:stretch>
            <a:fillRect/>
          </a:stretch>
        </p:blipFill>
        <p:spPr>
          <a:xfrm>
            <a:off x="838201" y="2903829"/>
            <a:ext cx="4995182" cy="3492157"/>
          </a:xfrm>
          <a:prstGeom prst="rect">
            <a:avLst/>
          </a:prstGeom>
        </p:spPr>
      </p:pic>
      <p:pic>
        <p:nvPicPr>
          <p:cNvPr id="18" name="Picture 17" descr="A close-up of a white background&#10;&#10;Description automatically generated">
            <a:extLst>
              <a:ext uri="{FF2B5EF4-FFF2-40B4-BE49-F238E27FC236}">
                <a16:creationId xmlns:a16="http://schemas.microsoft.com/office/drawing/2014/main" id="{BD9AE5E4-29B7-6379-EB5A-86DAD4DE54EA}"/>
              </a:ext>
            </a:extLst>
          </p:cNvPr>
          <p:cNvPicPr>
            <a:picLocks noChangeAspect="1"/>
          </p:cNvPicPr>
          <p:nvPr/>
        </p:nvPicPr>
        <p:blipFill>
          <a:blip r:embed="rId4"/>
          <a:stretch>
            <a:fillRect/>
          </a:stretch>
        </p:blipFill>
        <p:spPr>
          <a:xfrm>
            <a:off x="6611722" y="1272931"/>
            <a:ext cx="4945584" cy="1630898"/>
          </a:xfrm>
          <a:prstGeom prst="rect">
            <a:avLst/>
          </a:prstGeom>
        </p:spPr>
      </p:pic>
      <p:pic>
        <p:nvPicPr>
          <p:cNvPr id="20" name="Picture 19" descr="A screenshot of a graph&#10;&#10;Description automatically generated">
            <a:extLst>
              <a:ext uri="{FF2B5EF4-FFF2-40B4-BE49-F238E27FC236}">
                <a16:creationId xmlns:a16="http://schemas.microsoft.com/office/drawing/2014/main" id="{C50F7E79-FCB1-AE02-C0AB-6C7660EF67F2}"/>
              </a:ext>
            </a:extLst>
          </p:cNvPr>
          <p:cNvPicPr>
            <a:picLocks noChangeAspect="1"/>
          </p:cNvPicPr>
          <p:nvPr/>
        </p:nvPicPr>
        <p:blipFill>
          <a:blip r:embed="rId5"/>
          <a:stretch>
            <a:fillRect/>
          </a:stretch>
        </p:blipFill>
        <p:spPr>
          <a:xfrm>
            <a:off x="6513690" y="2935666"/>
            <a:ext cx="4795738" cy="3492158"/>
          </a:xfrm>
          <a:prstGeom prst="rect">
            <a:avLst/>
          </a:prstGeom>
        </p:spPr>
      </p:pic>
    </p:spTree>
    <p:extLst>
      <p:ext uri="{BB962C8B-B14F-4D97-AF65-F5344CB8AC3E}">
        <p14:creationId xmlns:p14="http://schemas.microsoft.com/office/powerpoint/2010/main" val="184528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08A5-7A60-B5F2-9BA2-FBAB129361E1}"/>
              </a:ext>
            </a:extLst>
          </p:cNvPr>
          <p:cNvSpPr>
            <a:spLocks noGrp="1"/>
          </p:cNvSpPr>
          <p:nvPr>
            <p:ph type="title"/>
          </p:nvPr>
        </p:nvSpPr>
        <p:spPr/>
        <p:txBody>
          <a:bodyPr/>
          <a:lstStyle/>
          <a:p>
            <a:r>
              <a:rPr lang="en-US" b="1" dirty="0"/>
              <a:t>Inference and Analysis</a:t>
            </a:r>
          </a:p>
        </p:txBody>
      </p:sp>
      <p:sp>
        <p:nvSpPr>
          <p:cNvPr id="3" name="Content Placeholder 2">
            <a:extLst>
              <a:ext uri="{FF2B5EF4-FFF2-40B4-BE49-F238E27FC236}">
                <a16:creationId xmlns:a16="http://schemas.microsoft.com/office/drawing/2014/main" id="{3DC5A4F7-AE54-E85B-5D6B-3A8251DF5E6C}"/>
              </a:ext>
            </a:extLst>
          </p:cNvPr>
          <p:cNvSpPr>
            <a:spLocks noGrp="1"/>
          </p:cNvSpPr>
          <p:nvPr>
            <p:ph idx="1"/>
          </p:nvPr>
        </p:nvSpPr>
        <p:spPr/>
        <p:txBody>
          <a:bodyPr>
            <a:noAutofit/>
          </a:bodyPr>
          <a:lstStyle/>
          <a:p>
            <a:pPr>
              <a:lnSpc>
                <a:spcPct val="100000"/>
              </a:lnSpc>
            </a:pPr>
            <a:r>
              <a:rPr lang="en-IN" sz="1800" dirty="0">
                <a:latin typeface="Söhne"/>
              </a:rPr>
              <a:t>The "Heart Attack Prediction" dataset provides a rich source of information for inferring risk factors, geographic variations, lifestyle impacts, and more related to heart attacks. These inferences can have practical applications in healthcare, public health, and research in cardiovascular health.</a:t>
            </a:r>
          </a:p>
          <a:p>
            <a:pPr>
              <a:lnSpc>
                <a:spcPct val="100000"/>
              </a:lnSpc>
            </a:pPr>
            <a:endParaRPr lang="en-IN" sz="1800" dirty="0">
              <a:latin typeface="Söhne"/>
            </a:endParaRPr>
          </a:p>
          <a:p>
            <a:pPr algn="just"/>
            <a:r>
              <a:rPr lang="en-IN" sz="1800" dirty="0">
                <a:latin typeface="Söhne"/>
              </a:rPr>
              <a:t>the "Heart Attack Prediction" dataset allows for the analysis of:</a:t>
            </a:r>
          </a:p>
          <a:p>
            <a:pPr marL="800100" lvl="1" indent="-342900">
              <a:buFont typeface="+mj-lt"/>
              <a:buAutoNum type="arabicPeriod"/>
            </a:pPr>
            <a:r>
              <a:rPr lang="en-IN" sz="1800" dirty="0">
                <a:latin typeface="Söhne"/>
              </a:rPr>
              <a:t>Correlations between factors and heart attack risk.</a:t>
            </a:r>
          </a:p>
          <a:p>
            <a:pPr marL="800100" lvl="1" indent="-342900">
              <a:buFont typeface="+mj-lt"/>
              <a:buAutoNum type="arabicPeriod"/>
            </a:pPr>
            <a:r>
              <a:rPr lang="en-IN" sz="1800" dirty="0">
                <a:latin typeface="Söhne"/>
              </a:rPr>
              <a:t>Gender-based and geographic analyses.</a:t>
            </a:r>
          </a:p>
          <a:p>
            <a:pPr marL="800100" lvl="1" indent="-342900">
              <a:buFont typeface="+mj-lt"/>
              <a:buAutoNum type="arabicPeriod"/>
            </a:pPr>
            <a:r>
              <a:rPr lang="en-IN" sz="1800" dirty="0">
                <a:latin typeface="Söhne"/>
              </a:rPr>
              <a:t>Identification of key risk factors.</a:t>
            </a:r>
          </a:p>
          <a:p>
            <a:pPr marL="800100" lvl="1" indent="-342900">
              <a:buFont typeface="+mj-lt"/>
              <a:buAutoNum type="arabicPeriod"/>
            </a:pPr>
            <a:r>
              <a:rPr lang="en-IN" sz="1800" dirty="0">
                <a:latin typeface="Söhne"/>
              </a:rPr>
              <a:t>Development of predictive models.</a:t>
            </a:r>
          </a:p>
          <a:p>
            <a:pPr marL="800100" lvl="1" indent="-342900">
              <a:buFont typeface="+mj-lt"/>
              <a:buAutoNum type="arabicPeriod"/>
            </a:pPr>
            <a:r>
              <a:rPr lang="en-IN" sz="1800" dirty="0">
                <a:latin typeface="Söhne"/>
              </a:rPr>
              <a:t>Lifestyle impact assessment.</a:t>
            </a:r>
          </a:p>
          <a:p>
            <a:pPr marL="800100" lvl="1" indent="-342900">
              <a:buFont typeface="+mj-lt"/>
              <a:buAutoNum type="arabicPeriod"/>
            </a:pPr>
            <a:r>
              <a:rPr lang="en-IN" sz="1800" dirty="0">
                <a:latin typeface="Söhne"/>
              </a:rPr>
              <a:t>Temporal trends and patient profiling.</a:t>
            </a:r>
          </a:p>
          <a:p>
            <a:pPr marL="800100" lvl="1" indent="-342900">
              <a:buFont typeface="+mj-lt"/>
              <a:buAutoNum type="arabicPeriod"/>
            </a:pPr>
            <a:r>
              <a:rPr lang="en-IN" sz="1800" dirty="0">
                <a:latin typeface="Söhne"/>
              </a:rPr>
              <a:t>Economic implications of heart attacks.</a:t>
            </a:r>
          </a:p>
          <a:p>
            <a:endParaRPr lang="en-US" sz="2000" dirty="0"/>
          </a:p>
        </p:txBody>
      </p:sp>
      <p:pic>
        <p:nvPicPr>
          <p:cNvPr id="5" name="Picture 4">
            <a:extLst>
              <a:ext uri="{FF2B5EF4-FFF2-40B4-BE49-F238E27FC236}">
                <a16:creationId xmlns:a16="http://schemas.microsoft.com/office/drawing/2014/main" id="{15649FF9-69C0-E54A-908C-E49336F4EF82}"/>
              </a:ext>
            </a:extLst>
          </p:cNvPr>
          <p:cNvPicPr>
            <a:picLocks noChangeAspect="1"/>
          </p:cNvPicPr>
          <p:nvPr/>
        </p:nvPicPr>
        <p:blipFill>
          <a:blip r:embed="rId2"/>
          <a:stretch>
            <a:fillRect/>
          </a:stretch>
        </p:blipFill>
        <p:spPr>
          <a:xfrm>
            <a:off x="838200" y="1312572"/>
            <a:ext cx="7772400" cy="378116"/>
          </a:xfrm>
          <a:prstGeom prst="rect">
            <a:avLst/>
          </a:prstGeom>
        </p:spPr>
      </p:pic>
    </p:spTree>
    <p:extLst>
      <p:ext uri="{BB962C8B-B14F-4D97-AF65-F5344CB8AC3E}">
        <p14:creationId xmlns:p14="http://schemas.microsoft.com/office/powerpoint/2010/main" val="294540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82DB-2FF4-EB0D-F8D6-941D090A7BE1}"/>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653738AE-F9E0-5537-89BA-DB176F6A1493}"/>
              </a:ext>
            </a:extLst>
          </p:cNvPr>
          <p:cNvSpPr>
            <a:spLocks noGrp="1"/>
          </p:cNvSpPr>
          <p:nvPr>
            <p:ph idx="1"/>
          </p:nvPr>
        </p:nvSpPr>
        <p:spPr/>
        <p:txBody>
          <a:bodyPr>
            <a:normAutofit/>
          </a:bodyPr>
          <a:lstStyle/>
          <a:p>
            <a:r>
              <a:rPr lang="en-US" sz="2000" dirty="0" err="1"/>
              <a:t>DataSet</a:t>
            </a:r>
            <a:r>
              <a:rPr lang="en-US" sz="2000" dirty="0"/>
              <a:t>: </a:t>
            </a:r>
            <a:r>
              <a:rPr lang="en-US" sz="2000" dirty="0">
                <a:hlinkClick r:id="rId2"/>
              </a:rPr>
              <a:t>https://www.kaggle.com/datasets/iamsouravbanerjee/heart-attack-prediction-dataset</a:t>
            </a:r>
          </a:p>
          <a:p>
            <a:r>
              <a:rPr lang="en-US" sz="2000" dirty="0"/>
              <a:t>Scikit-learn Module: </a:t>
            </a:r>
            <a:r>
              <a:rPr lang="en-US" sz="2000" dirty="0">
                <a:hlinkClick r:id="rId3"/>
              </a:rPr>
              <a:t>https://scikit-learn.org/stable/modules/preprocessing.html</a:t>
            </a:r>
            <a:endParaRPr lang="en-US" sz="2000" dirty="0"/>
          </a:p>
          <a:p>
            <a:r>
              <a:rPr lang="en-IN" sz="2000" dirty="0" err="1"/>
              <a:t>Matplotbit</a:t>
            </a:r>
            <a:r>
              <a:rPr lang="en-IN" sz="2000" dirty="0"/>
              <a:t>:</a:t>
            </a:r>
            <a:r>
              <a:rPr lang="en-IN" sz="2000" i="1" dirty="0">
                <a:latin typeface="Helvetica" pitchFamily="2" charset="0"/>
              </a:rPr>
              <a:t> </a:t>
            </a:r>
            <a:r>
              <a:rPr lang="en-IN" sz="2000" dirty="0">
                <a:hlinkClick r:id="rId4"/>
              </a:rPr>
              <a:t>https://matplotlib.org/stable/index.html</a:t>
            </a:r>
            <a:endParaRPr lang="en-IN" sz="2000" dirty="0"/>
          </a:p>
          <a:p>
            <a:r>
              <a:rPr lang="en-US" sz="2000" dirty="0"/>
              <a:t>Seaborn Library: </a:t>
            </a:r>
            <a:r>
              <a:rPr lang="en-US" sz="2000" dirty="0">
                <a:hlinkClick r:id="rId5"/>
              </a:rPr>
              <a:t>https://seaborn.pydata.org/</a:t>
            </a:r>
            <a:endParaRPr lang="en-US" sz="2000" dirty="0"/>
          </a:p>
        </p:txBody>
      </p:sp>
      <p:pic>
        <p:nvPicPr>
          <p:cNvPr id="5" name="Picture 4">
            <a:extLst>
              <a:ext uri="{FF2B5EF4-FFF2-40B4-BE49-F238E27FC236}">
                <a16:creationId xmlns:a16="http://schemas.microsoft.com/office/drawing/2014/main" id="{A67FEAA6-8F3C-F901-29B7-F5849F470536}"/>
              </a:ext>
            </a:extLst>
          </p:cNvPr>
          <p:cNvPicPr>
            <a:picLocks noChangeAspect="1"/>
          </p:cNvPicPr>
          <p:nvPr/>
        </p:nvPicPr>
        <p:blipFill>
          <a:blip r:embed="rId6"/>
          <a:stretch>
            <a:fillRect/>
          </a:stretch>
        </p:blipFill>
        <p:spPr>
          <a:xfrm>
            <a:off x="838200" y="1297332"/>
            <a:ext cx="7772400" cy="378116"/>
          </a:xfrm>
          <a:prstGeom prst="rect">
            <a:avLst/>
          </a:prstGeom>
        </p:spPr>
      </p:pic>
    </p:spTree>
    <p:extLst>
      <p:ext uri="{BB962C8B-B14F-4D97-AF65-F5344CB8AC3E}">
        <p14:creationId xmlns:p14="http://schemas.microsoft.com/office/powerpoint/2010/main" val="30347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73E00-C55A-36A7-3265-C57FCEB2091B}"/>
              </a:ext>
            </a:extLst>
          </p:cNvPr>
          <p:cNvSpPr>
            <a:spLocks noGrp="1"/>
          </p:cNvSpPr>
          <p:nvPr>
            <p:ph type="title"/>
          </p:nvPr>
        </p:nvSpPr>
        <p:spPr>
          <a:xfrm>
            <a:off x="838200" y="365125"/>
            <a:ext cx="10515600" cy="1325563"/>
          </a:xfrm>
        </p:spPr>
        <p:txBody>
          <a:bodyPr>
            <a:normAutofit/>
          </a:bodyPr>
          <a:lstStyle/>
          <a:p>
            <a:r>
              <a:rPr lang="en-US" sz="5400"/>
              <a:t>Contents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97AFD8-78B3-827E-B7F3-0E5494BF804D}"/>
              </a:ext>
            </a:extLst>
          </p:cNvPr>
          <p:cNvSpPr>
            <a:spLocks noGrp="1"/>
          </p:cNvSpPr>
          <p:nvPr>
            <p:ph idx="1"/>
          </p:nvPr>
        </p:nvSpPr>
        <p:spPr>
          <a:xfrm>
            <a:off x="838200" y="1929384"/>
            <a:ext cx="10515600" cy="4251960"/>
          </a:xfrm>
        </p:spPr>
        <p:txBody>
          <a:bodyPr>
            <a:normAutofit/>
          </a:bodyPr>
          <a:lstStyle/>
          <a:p>
            <a:r>
              <a:rPr lang="en-US" sz="2200"/>
              <a:t>Introduction</a:t>
            </a:r>
          </a:p>
          <a:p>
            <a:r>
              <a:rPr lang="en-US" sz="2200"/>
              <a:t>Pre-processing Operations</a:t>
            </a:r>
          </a:p>
          <a:p>
            <a:r>
              <a:rPr lang="en-US" sz="2200"/>
              <a:t>Inference and Analysis</a:t>
            </a:r>
          </a:p>
          <a:p>
            <a:r>
              <a:rPr lang="en-US" sz="2200"/>
              <a:t>References</a:t>
            </a:r>
          </a:p>
          <a:p>
            <a:endParaRPr lang="en-US" sz="2200"/>
          </a:p>
        </p:txBody>
      </p:sp>
    </p:spTree>
    <p:extLst>
      <p:ext uri="{BB962C8B-B14F-4D97-AF65-F5344CB8AC3E}">
        <p14:creationId xmlns:p14="http://schemas.microsoft.com/office/powerpoint/2010/main" val="2885946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4398A0-C2A0-C46C-ABC1-4408592D42AC}"/>
              </a:ext>
            </a:extLst>
          </p:cNvPr>
          <p:cNvSpPr>
            <a:spLocks noGrp="1"/>
          </p:cNvSpPr>
          <p:nvPr>
            <p:ph type="title"/>
          </p:nvPr>
        </p:nvSpPr>
        <p:spPr>
          <a:xfrm>
            <a:off x="838200" y="365125"/>
            <a:ext cx="10515600" cy="1325563"/>
          </a:xfrm>
        </p:spPr>
        <p:txBody>
          <a:bodyPr>
            <a:normAutofit/>
          </a:bodyPr>
          <a:lstStyle/>
          <a:p>
            <a:r>
              <a:rPr lang="en-US" sz="5400" dirty="0"/>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6A04CC-187D-E433-3691-E5708EC0BDAC}"/>
              </a:ext>
            </a:extLst>
          </p:cNvPr>
          <p:cNvSpPr>
            <a:spLocks noGrp="1"/>
          </p:cNvSpPr>
          <p:nvPr>
            <p:ph idx="1"/>
          </p:nvPr>
        </p:nvSpPr>
        <p:spPr>
          <a:xfrm>
            <a:off x="838200" y="1929384"/>
            <a:ext cx="10515600" cy="4251960"/>
          </a:xfrm>
        </p:spPr>
        <p:txBody>
          <a:bodyPr>
            <a:normAutofit/>
          </a:bodyPr>
          <a:lstStyle/>
          <a:p>
            <a:r>
              <a:rPr lang="en-IN" sz="2200" b="0" i="0" dirty="0">
                <a:effectLst/>
                <a:latin typeface="Söhne"/>
              </a:rPr>
              <a:t>This dataset comprises a wide range of critical factors related to heart health and lifestyle choices. </a:t>
            </a:r>
          </a:p>
          <a:p>
            <a:r>
              <a:rPr lang="en-IN" sz="2200" b="0" i="0" dirty="0">
                <a:effectLst/>
                <a:latin typeface="Söhne"/>
              </a:rPr>
              <a:t>It includes patient-specific details such as age, gender, cholesterol levels, blood pressure, and health indicators like diabetes, family history, smoking habits, obesity, and alcohol consumption.</a:t>
            </a:r>
          </a:p>
          <a:p>
            <a:r>
              <a:rPr lang="en-IN" sz="2200" b="0" i="0" dirty="0">
                <a:effectLst/>
                <a:latin typeface="Söhne"/>
              </a:rPr>
              <a:t> Additionally, it covers lifestyle factors including exercise hours, dietary preferences, stress levels, and sedentary hours. </a:t>
            </a:r>
          </a:p>
          <a:p>
            <a:r>
              <a:rPr lang="en-IN" sz="2200" b="0" i="0" dirty="0">
                <a:effectLst/>
                <a:latin typeface="Söhne"/>
              </a:rPr>
              <a:t>The dataset also incorporates essential medical aspects like previous heart problems, medication usage, and triglyceride levels.</a:t>
            </a:r>
          </a:p>
          <a:p>
            <a:r>
              <a:rPr lang="en-IN" sz="2200" b="0" i="0" dirty="0">
                <a:effectLst/>
                <a:latin typeface="Söhne"/>
              </a:rPr>
              <a:t> Socioeconomic factors such as income and geographic attributes like country, continent are considered.</a:t>
            </a:r>
            <a:endParaRPr lang="en-US" sz="2200" dirty="0"/>
          </a:p>
        </p:txBody>
      </p:sp>
    </p:spTree>
    <p:extLst>
      <p:ext uri="{BB962C8B-B14F-4D97-AF65-F5344CB8AC3E}">
        <p14:creationId xmlns:p14="http://schemas.microsoft.com/office/powerpoint/2010/main" val="275353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84B8AE-FC6C-3070-DC66-0E0420366853}"/>
              </a:ext>
            </a:extLst>
          </p:cNvPr>
          <p:cNvSpPr>
            <a:spLocks noGrp="1"/>
          </p:cNvSpPr>
          <p:nvPr>
            <p:ph type="title"/>
          </p:nvPr>
        </p:nvSpPr>
        <p:spPr>
          <a:xfrm>
            <a:off x="1046746" y="586822"/>
            <a:ext cx="3560252" cy="1645920"/>
          </a:xfrm>
        </p:spPr>
        <p:txBody>
          <a:bodyPr>
            <a:normAutofit/>
          </a:bodyPr>
          <a:lstStyle/>
          <a:p>
            <a:r>
              <a:rPr lang="en-US" sz="3200" b="1" dirty="0"/>
              <a:t>The dataset</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Content Placeholder 6" descr="A close-up of a computer code&#10;&#10;Description automatically generated">
            <a:extLst>
              <a:ext uri="{FF2B5EF4-FFF2-40B4-BE49-F238E27FC236}">
                <a16:creationId xmlns:a16="http://schemas.microsoft.com/office/drawing/2014/main" id="{9144F04D-BFA0-7263-2239-867327B647E3}"/>
              </a:ext>
            </a:extLst>
          </p:cNvPr>
          <p:cNvPicPr>
            <a:picLocks noGrp="1" noChangeAspect="1"/>
          </p:cNvPicPr>
          <p:nvPr>
            <p:ph idx="1"/>
          </p:nvPr>
        </p:nvPicPr>
        <p:blipFill>
          <a:blip r:embed="rId2"/>
          <a:stretch>
            <a:fillRect/>
          </a:stretch>
        </p:blipFill>
        <p:spPr>
          <a:xfrm>
            <a:off x="5351463" y="678262"/>
            <a:ext cx="6002337" cy="1463040"/>
          </a:xfrm>
        </p:spPr>
      </p:pic>
      <p:pic>
        <p:nvPicPr>
          <p:cNvPr id="5" name="Content Placeholder 4" descr="A table with numbers and text&#10;&#10;Description automatically generated">
            <a:extLst>
              <a:ext uri="{FF2B5EF4-FFF2-40B4-BE49-F238E27FC236}">
                <a16:creationId xmlns:a16="http://schemas.microsoft.com/office/drawing/2014/main" id="{99B1D9D6-3001-CF75-7FCD-93AE3CC51BC8}"/>
              </a:ext>
            </a:extLst>
          </p:cNvPr>
          <p:cNvPicPr>
            <a:picLocks noChangeAspect="1"/>
          </p:cNvPicPr>
          <p:nvPr/>
        </p:nvPicPr>
        <p:blipFill>
          <a:blip r:embed="rId3"/>
          <a:stretch>
            <a:fillRect/>
          </a:stretch>
        </p:blipFill>
        <p:spPr>
          <a:xfrm>
            <a:off x="557784" y="2773352"/>
            <a:ext cx="11164824" cy="3405271"/>
          </a:xfrm>
          <a:prstGeom prst="rect">
            <a:avLst/>
          </a:prstGeom>
        </p:spPr>
      </p:pic>
    </p:spTree>
    <p:extLst>
      <p:ext uri="{BB962C8B-B14F-4D97-AF65-F5344CB8AC3E}">
        <p14:creationId xmlns:p14="http://schemas.microsoft.com/office/powerpoint/2010/main" val="2478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CBA4-9B62-0A9C-63AB-8CFFA85ABF02}"/>
              </a:ext>
            </a:extLst>
          </p:cNvPr>
          <p:cNvSpPr>
            <a:spLocks noGrp="1"/>
          </p:cNvSpPr>
          <p:nvPr>
            <p:ph type="title"/>
          </p:nvPr>
        </p:nvSpPr>
        <p:spPr>
          <a:xfrm>
            <a:off x="838200" y="365126"/>
            <a:ext cx="10515600" cy="664358"/>
          </a:xfrm>
        </p:spPr>
        <p:txBody>
          <a:bodyPr>
            <a:normAutofit/>
          </a:bodyPr>
          <a:lstStyle/>
          <a:p>
            <a:r>
              <a:rPr lang="en-US" sz="3200" b="1" dirty="0"/>
              <a:t>Preprocessing Operations</a:t>
            </a:r>
          </a:p>
        </p:txBody>
      </p:sp>
      <p:sp>
        <p:nvSpPr>
          <p:cNvPr id="3" name="Content Placeholder 2">
            <a:extLst>
              <a:ext uri="{FF2B5EF4-FFF2-40B4-BE49-F238E27FC236}">
                <a16:creationId xmlns:a16="http://schemas.microsoft.com/office/drawing/2014/main" id="{BE1C47CC-A7B8-F18E-FFE9-0A820AAB5A47}"/>
              </a:ext>
            </a:extLst>
          </p:cNvPr>
          <p:cNvSpPr>
            <a:spLocks noGrp="1"/>
          </p:cNvSpPr>
          <p:nvPr>
            <p:ph idx="1"/>
          </p:nvPr>
        </p:nvSpPr>
        <p:spPr>
          <a:xfrm>
            <a:off x="838200" y="2447234"/>
            <a:ext cx="3649394" cy="3573738"/>
          </a:xfrm>
        </p:spPr>
        <p:txBody>
          <a:bodyPr>
            <a:normAutofit/>
          </a:bodyPr>
          <a:lstStyle/>
          <a:p>
            <a:pPr marL="0" indent="0" algn="just">
              <a:buNone/>
            </a:pPr>
            <a:r>
              <a:rPr lang="en-IN" sz="2400" b="0" i="0" dirty="0">
                <a:effectLst/>
                <a:latin typeface="Söhne"/>
              </a:rPr>
              <a:t>It helps you understand the structure of the dataset, identify missing values, and check the data types of columns, which is essential for further data preparation and cleaning.</a:t>
            </a:r>
            <a:endParaRPr lang="en-US" sz="2400" dirty="0"/>
          </a:p>
        </p:txBody>
      </p:sp>
      <p:sp>
        <p:nvSpPr>
          <p:cNvPr id="4" name="Content Placeholder 2">
            <a:extLst>
              <a:ext uri="{FF2B5EF4-FFF2-40B4-BE49-F238E27FC236}">
                <a16:creationId xmlns:a16="http://schemas.microsoft.com/office/drawing/2014/main" id="{1CC12024-D9CF-2B6C-BDFD-EFCEBB41A25B}"/>
              </a:ext>
            </a:extLst>
          </p:cNvPr>
          <p:cNvSpPr txBox="1">
            <a:spLocks/>
          </p:cNvSpPr>
          <p:nvPr/>
        </p:nvSpPr>
        <p:spPr>
          <a:xfrm>
            <a:off x="838200" y="1368490"/>
            <a:ext cx="10668000" cy="664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Data Exploration</a:t>
            </a:r>
          </a:p>
        </p:txBody>
      </p:sp>
      <p:sp>
        <p:nvSpPr>
          <p:cNvPr id="5" name="Content Placeholder 2">
            <a:extLst>
              <a:ext uri="{FF2B5EF4-FFF2-40B4-BE49-F238E27FC236}">
                <a16:creationId xmlns:a16="http://schemas.microsoft.com/office/drawing/2014/main" id="{2EC4AD34-5991-05F5-69E3-134978CDADBF}"/>
              </a:ext>
            </a:extLst>
          </p:cNvPr>
          <p:cNvSpPr txBox="1">
            <a:spLocks/>
          </p:cNvSpPr>
          <p:nvPr/>
        </p:nvSpPr>
        <p:spPr>
          <a:xfrm>
            <a:off x="838200" y="3922543"/>
            <a:ext cx="10515600" cy="1304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7" name="Picture 6">
            <a:extLst>
              <a:ext uri="{FF2B5EF4-FFF2-40B4-BE49-F238E27FC236}">
                <a16:creationId xmlns:a16="http://schemas.microsoft.com/office/drawing/2014/main" id="{7FD926D0-AB11-E997-2361-BF5917B7509B}"/>
              </a:ext>
            </a:extLst>
          </p:cNvPr>
          <p:cNvPicPr>
            <a:picLocks noChangeAspect="1"/>
          </p:cNvPicPr>
          <p:nvPr/>
        </p:nvPicPr>
        <p:blipFill>
          <a:blip r:embed="rId2"/>
          <a:stretch>
            <a:fillRect/>
          </a:stretch>
        </p:blipFill>
        <p:spPr>
          <a:xfrm>
            <a:off x="5162843" y="2109608"/>
            <a:ext cx="6246061" cy="5207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B7F8E1B2-9AEA-BED1-6D49-53BACF33E99A}"/>
              </a:ext>
            </a:extLst>
          </p:cNvPr>
          <p:cNvPicPr>
            <a:picLocks noChangeAspect="1"/>
          </p:cNvPicPr>
          <p:nvPr/>
        </p:nvPicPr>
        <p:blipFill>
          <a:blip r:embed="rId3"/>
          <a:stretch>
            <a:fillRect/>
          </a:stretch>
        </p:blipFill>
        <p:spPr>
          <a:xfrm>
            <a:off x="5050303" y="2756142"/>
            <a:ext cx="6716590" cy="3573738"/>
          </a:xfrm>
          <a:prstGeom prst="rect">
            <a:avLst/>
          </a:prstGeom>
        </p:spPr>
      </p:pic>
      <p:pic>
        <p:nvPicPr>
          <p:cNvPr id="8" name="Picture 7">
            <a:extLst>
              <a:ext uri="{FF2B5EF4-FFF2-40B4-BE49-F238E27FC236}">
                <a16:creationId xmlns:a16="http://schemas.microsoft.com/office/drawing/2014/main" id="{69DE1091-1799-E9EE-59B2-0FC6A72E4082}"/>
              </a:ext>
            </a:extLst>
          </p:cNvPr>
          <p:cNvPicPr>
            <a:picLocks noChangeAspect="1"/>
          </p:cNvPicPr>
          <p:nvPr/>
        </p:nvPicPr>
        <p:blipFill>
          <a:blip r:embed="rId4"/>
          <a:stretch>
            <a:fillRect/>
          </a:stretch>
        </p:blipFill>
        <p:spPr>
          <a:xfrm>
            <a:off x="783103" y="888103"/>
            <a:ext cx="7772400" cy="378116"/>
          </a:xfrm>
          <a:prstGeom prst="rect">
            <a:avLst/>
          </a:prstGeom>
        </p:spPr>
      </p:pic>
    </p:spTree>
    <p:extLst>
      <p:ext uri="{BB962C8B-B14F-4D97-AF65-F5344CB8AC3E}">
        <p14:creationId xmlns:p14="http://schemas.microsoft.com/office/powerpoint/2010/main" val="393060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CBA4-9B62-0A9C-63AB-8CFFA85ABF02}"/>
              </a:ext>
            </a:extLst>
          </p:cNvPr>
          <p:cNvSpPr>
            <a:spLocks noGrp="1"/>
          </p:cNvSpPr>
          <p:nvPr>
            <p:ph type="title"/>
          </p:nvPr>
        </p:nvSpPr>
        <p:spPr>
          <a:xfrm>
            <a:off x="838200" y="559224"/>
            <a:ext cx="10515600" cy="466546"/>
          </a:xfrm>
        </p:spPr>
        <p:txBody>
          <a:bodyPr>
            <a:normAutofit fontScale="90000"/>
          </a:bodyPr>
          <a:lstStyle/>
          <a:p>
            <a:r>
              <a:rPr lang="en-US" sz="3200" b="1" dirty="0"/>
              <a:t>Data Exploration</a:t>
            </a:r>
          </a:p>
        </p:txBody>
      </p:sp>
      <p:sp>
        <p:nvSpPr>
          <p:cNvPr id="3" name="Content Placeholder 2">
            <a:extLst>
              <a:ext uri="{FF2B5EF4-FFF2-40B4-BE49-F238E27FC236}">
                <a16:creationId xmlns:a16="http://schemas.microsoft.com/office/drawing/2014/main" id="{BE1C47CC-A7B8-F18E-FFE9-0A820AAB5A47}"/>
              </a:ext>
            </a:extLst>
          </p:cNvPr>
          <p:cNvSpPr>
            <a:spLocks noGrp="1"/>
          </p:cNvSpPr>
          <p:nvPr>
            <p:ph idx="1"/>
          </p:nvPr>
        </p:nvSpPr>
        <p:spPr>
          <a:xfrm>
            <a:off x="838200" y="1941342"/>
            <a:ext cx="3649394" cy="4079630"/>
          </a:xfrm>
        </p:spPr>
        <p:txBody>
          <a:bodyPr>
            <a:normAutofit/>
          </a:bodyPr>
          <a:lstStyle/>
          <a:p>
            <a:pPr algn="just"/>
            <a:r>
              <a:rPr lang="en-IN" sz="2000" dirty="0" err="1"/>
              <a:t>df.describe</a:t>
            </a:r>
            <a:r>
              <a:rPr lang="en-IN" sz="2000" dirty="0"/>
              <a:t>()</a:t>
            </a:r>
            <a:r>
              <a:rPr lang="en-IN" sz="2000" b="0" i="0" dirty="0">
                <a:effectLst/>
                <a:latin typeface="Söhne"/>
              </a:rPr>
              <a:t> helps you quickly understand the distribution of numerical data in your dataset.</a:t>
            </a:r>
          </a:p>
          <a:p>
            <a:pPr algn="just"/>
            <a:r>
              <a:rPr lang="en-IN" sz="2000" b="0" i="0" dirty="0">
                <a:effectLst/>
                <a:latin typeface="Söhne"/>
              </a:rPr>
              <a:t> It provides insights into the data's central tendency (mean, median), spread (standard deviation), and quartiles. </a:t>
            </a:r>
          </a:p>
          <a:p>
            <a:pPr algn="just"/>
            <a:r>
              <a:rPr lang="en-IN" sz="2000" b="0" i="0" dirty="0">
                <a:effectLst/>
                <a:latin typeface="Söhne"/>
              </a:rPr>
              <a:t>This information is valuable for identifying potential outliers, understanding data ranges, and getting a sense of the data's overall distribution.</a:t>
            </a:r>
            <a:endParaRPr lang="en-US" sz="2000" dirty="0"/>
          </a:p>
        </p:txBody>
      </p:sp>
      <p:sp>
        <p:nvSpPr>
          <p:cNvPr id="5" name="Content Placeholder 2">
            <a:extLst>
              <a:ext uri="{FF2B5EF4-FFF2-40B4-BE49-F238E27FC236}">
                <a16:creationId xmlns:a16="http://schemas.microsoft.com/office/drawing/2014/main" id="{2EC4AD34-5991-05F5-69E3-134978CDADBF}"/>
              </a:ext>
            </a:extLst>
          </p:cNvPr>
          <p:cNvSpPr txBox="1">
            <a:spLocks/>
          </p:cNvSpPr>
          <p:nvPr/>
        </p:nvSpPr>
        <p:spPr>
          <a:xfrm>
            <a:off x="838200" y="3922543"/>
            <a:ext cx="10515600" cy="1304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8" name="Picture 7" descr="A white rectangular sign with black text&#10;&#10;Description automatically generated">
            <a:extLst>
              <a:ext uri="{FF2B5EF4-FFF2-40B4-BE49-F238E27FC236}">
                <a16:creationId xmlns:a16="http://schemas.microsoft.com/office/drawing/2014/main" id="{EC93B34F-9918-A622-B015-EAFAEADAA137}"/>
              </a:ext>
            </a:extLst>
          </p:cNvPr>
          <p:cNvPicPr>
            <a:picLocks noChangeAspect="1"/>
          </p:cNvPicPr>
          <p:nvPr/>
        </p:nvPicPr>
        <p:blipFill>
          <a:blip r:embed="rId2"/>
          <a:stretch>
            <a:fillRect/>
          </a:stretch>
        </p:blipFill>
        <p:spPr>
          <a:xfrm>
            <a:off x="6574108" y="1555792"/>
            <a:ext cx="4201744" cy="596900"/>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170DC8B5-D590-DFE8-5C07-150B37EA9069}"/>
              </a:ext>
            </a:extLst>
          </p:cNvPr>
          <p:cNvPicPr>
            <a:picLocks noChangeAspect="1"/>
          </p:cNvPicPr>
          <p:nvPr/>
        </p:nvPicPr>
        <p:blipFill>
          <a:blip r:embed="rId3"/>
          <a:stretch>
            <a:fillRect/>
          </a:stretch>
        </p:blipFill>
        <p:spPr>
          <a:xfrm>
            <a:off x="5345722" y="2152692"/>
            <a:ext cx="6175717" cy="3841284"/>
          </a:xfrm>
          <a:prstGeom prst="rect">
            <a:avLst/>
          </a:prstGeom>
        </p:spPr>
      </p:pic>
      <p:pic>
        <p:nvPicPr>
          <p:cNvPr id="6" name="Picture 5">
            <a:extLst>
              <a:ext uri="{FF2B5EF4-FFF2-40B4-BE49-F238E27FC236}">
                <a16:creationId xmlns:a16="http://schemas.microsoft.com/office/drawing/2014/main" id="{72EE18D2-A0E1-D8D4-F9B2-DAA2EA9FC54C}"/>
              </a:ext>
            </a:extLst>
          </p:cNvPr>
          <p:cNvPicPr>
            <a:picLocks noChangeAspect="1"/>
          </p:cNvPicPr>
          <p:nvPr/>
        </p:nvPicPr>
        <p:blipFill>
          <a:blip r:embed="rId4"/>
          <a:stretch>
            <a:fillRect/>
          </a:stretch>
        </p:blipFill>
        <p:spPr>
          <a:xfrm>
            <a:off x="764342" y="1037526"/>
            <a:ext cx="7772400" cy="378116"/>
          </a:xfrm>
          <a:prstGeom prst="rect">
            <a:avLst/>
          </a:prstGeom>
        </p:spPr>
      </p:pic>
    </p:spTree>
    <p:extLst>
      <p:ext uri="{BB962C8B-B14F-4D97-AF65-F5344CB8AC3E}">
        <p14:creationId xmlns:p14="http://schemas.microsoft.com/office/powerpoint/2010/main" val="361833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2E7A-3EBF-605F-59F3-61A73B8AA76E}"/>
              </a:ext>
            </a:extLst>
          </p:cNvPr>
          <p:cNvSpPr>
            <a:spLocks noGrp="1"/>
          </p:cNvSpPr>
          <p:nvPr>
            <p:ph type="title"/>
          </p:nvPr>
        </p:nvSpPr>
        <p:spPr>
          <a:xfrm>
            <a:off x="838200" y="365125"/>
            <a:ext cx="3466514" cy="605545"/>
          </a:xfrm>
        </p:spPr>
        <p:txBody>
          <a:bodyPr>
            <a:normAutofit fontScale="90000"/>
          </a:bodyPr>
          <a:lstStyle/>
          <a:p>
            <a:r>
              <a:rPr lang="en-US" b="1" dirty="0"/>
              <a:t>Data Cleaning</a:t>
            </a:r>
          </a:p>
        </p:txBody>
      </p:sp>
      <p:sp>
        <p:nvSpPr>
          <p:cNvPr id="3" name="Content Placeholder 2">
            <a:extLst>
              <a:ext uri="{FF2B5EF4-FFF2-40B4-BE49-F238E27FC236}">
                <a16:creationId xmlns:a16="http://schemas.microsoft.com/office/drawing/2014/main" id="{246F5069-AF82-3851-C11C-637240F8F691}"/>
              </a:ext>
            </a:extLst>
          </p:cNvPr>
          <p:cNvSpPr>
            <a:spLocks noGrp="1"/>
          </p:cNvSpPr>
          <p:nvPr>
            <p:ph idx="1"/>
          </p:nvPr>
        </p:nvSpPr>
        <p:spPr>
          <a:xfrm>
            <a:off x="838200" y="1394009"/>
            <a:ext cx="4746674" cy="997500"/>
          </a:xfrm>
        </p:spPr>
        <p:txBody>
          <a:bodyPr>
            <a:normAutofit/>
          </a:bodyPr>
          <a:lstStyle/>
          <a:p>
            <a:r>
              <a:rPr lang="en-IN" sz="2000" dirty="0">
                <a:latin typeface="Söhne"/>
              </a:rPr>
              <a:t>Identifying Null values in each column of the </a:t>
            </a:r>
            <a:r>
              <a:rPr lang="en-IN" sz="2000" dirty="0" err="1">
                <a:latin typeface="Söhne"/>
              </a:rPr>
              <a:t>DataFrame</a:t>
            </a:r>
            <a:r>
              <a:rPr lang="en-IN" sz="2000" dirty="0">
                <a:latin typeface="Söhne"/>
              </a:rPr>
              <a:t>.</a:t>
            </a:r>
            <a:endParaRPr lang="en-IN" sz="2000" b="0" i="0" dirty="0">
              <a:effectLst/>
              <a:latin typeface="Söhne"/>
            </a:endParaRPr>
          </a:p>
        </p:txBody>
      </p:sp>
      <p:sp>
        <p:nvSpPr>
          <p:cNvPr id="4" name="Content Placeholder 2">
            <a:extLst>
              <a:ext uri="{FF2B5EF4-FFF2-40B4-BE49-F238E27FC236}">
                <a16:creationId xmlns:a16="http://schemas.microsoft.com/office/drawing/2014/main" id="{7A439A3D-2F0E-FAD0-D182-5B200D77F1E9}"/>
              </a:ext>
            </a:extLst>
          </p:cNvPr>
          <p:cNvSpPr txBox="1">
            <a:spLocks/>
          </p:cNvSpPr>
          <p:nvPr/>
        </p:nvSpPr>
        <p:spPr>
          <a:xfrm>
            <a:off x="6095999" y="1394008"/>
            <a:ext cx="5584873" cy="842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800" dirty="0">
                <a:latin typeface="Söhne"/>
              </a:rPr>
              <a:t>Dropping irrelevant columns can make the dataset more focused and reduce the dimensionality of the data, which can be beneficial for some analysis tasks. </a:t>
            </a:r>
            <a:endParaRPr lang="en-US" sz="1800" dirty="0"/>
          </a:p>
        </p:txBody>
      </p:sp>
      <p:pic>
        <p:nvPicPr>
          <p:cNvPr id="6" name="Picture 5" descr="A list of health care information&#10;&#10;Description automatically generated with medium confidence">
            <a:extLst>
              <a:ext uri="{FF2B5EF4-FFF2-40B4-BE49-F238E27FC236}">
                <a16:creationId xmlns:a16="http://schemas.microsoft.com/office/drawing/2014/main" id="{08780E87-7825-9401-41D7-643575FA7B37}"/>
              </a:ext>
            </a:extLst>
          </p:cNvPr>
          <p:cNvPicPr>
            <a:picLocks noChangeAspect="1"/>
          </p:cNvPicPr>
          <p:nvPr/>
        </p:nvPicPr>
        <p:blipFill>
          <a:blip r:embed="rId2"/>
          <a:stretch>
            <a:fillRect/>
          </a:stretch>
        </p:blipFill>
        <p:spPr>
          <a:xfrm>
            <a:off x="1103337" y="2343746"/>
            <a:ext cx="4216400" cy="4149129"/>
          </a:xfrm>
          <a:prstGeom prst="rect">
            <a:avLst/>
          </a:prstGeom>
        </p:spPr>
      </p:pic>
      <p:pic>
        <p:nvPicPr>
          <p:cNvPr id="8" name="Picture 7" descr="A screenshot of a calculator&#10;&#10;Description automatically generated">
            <a:extLst>
              <a:ext uri="{FF2B5EF4-FFF2-40B4-BE49-F238E27FC236}">
                <a16:creationId xmlns:a16="http://schemas.microsoft.com/office/drawing/2014/main" id="{F9BF5A83-2CA8-B028-E2DD-4B511ACD6437}"/>
              </a:ext>
            </a:extLst>
          </p:cNvPr>
          <p:cNvPicPr>
            <a:picLocks noChangeAspect="1"/>
          </p:cNvPicPr>
          <p:nvPr/>
        </p:nvPicPr>
        <p:blipFill>
          <a:blip r:embed="rId3"/>
          <a:stretch>
            <a:fillRect/>
          </a:stretch>
        </p:blipFill>
        <p:spPr>
          <a:xfrm>
            <a:off x="6096000" y="2391509"/>
            <a:ext cx="5584874" cy="4101366"/>
          </a:xfrm>
          <a:prstGeom prst="rect">
            <a:avLst/>
          </a:prstGeom>
        </p:spPr>
      </p:pic>
      <p:pic>
        <p:nvPicPr>
          <p:cNvPr id="7" name="Picture 6">
            <a:extLst>
              <a:ext uri="{FF2B5EF4-FFF2-40B4-BE49-F238E27FC236}">
                <a16:creationId xmlns:a16="http://schemas.microsoft.com/office/drawing/2014/main" id="{82640507-539E-2E3D-C2F6-11316069D3A9}"/>
              </a:ext>
            </a:extLst>
          </p:cNvPr>
          <p:cNvPicPr>
            <a:picLocks noChangeAspect="1"/>
          </p:cNvPicPr>
          <p:nvPr/>
        </p:nvPicPr>
        <p:blipFill>
          <a:blip r:embed="rId4"/>
          <a:stretch>
            <a:fillRect/>
          </a:stretch>
        </p:blipFill>
        <p:spPr>
          <a:xfrm>
            <a:off x="838200" y="895663"/>
            <a:ext cx="7772400" cy="378116"/>
          </a:xfrm>
          <a:prstGeom prst="rect">
            <a:avLst/>
          </a:prstGeom>
        </p:spPr>
      </p:pic>
    </p:spTree>
    <p:extLst>
      <p:ext uri="{BB962C8B-B14F-4D97-AF65-F5344CB8AC3E}">
        <p14:creationId xmlns:p14="http://schemas.microsoft.com/office/powerpoint/2010/main" val="336614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2E7A-3EBF-605F-59F3-61A73B8AA76E}"/>
              </a:ext>
            </a:extLst>
          </p:cNvPr>
          <p:cNvSpPr>
            <a:spLocks noGrp="1"/>
          </p:cNvSpPr>
          <p:nvPr>
            <p:ph type="title"/>
          </p:nvPr>
        </p:nvSpPr>
        <p:spPr>
          <a:xfrm>
            <a:off x="838200" y="365125"/>
            <a:ext cx="4929554" cy="605545"/>
          </a:xfrm>
        </p:spPr>
        <p:txBody>
          <a:bodyPr>
            <a:normAutofit fontScale="90000"/>
          </a:bodyPr>
          <a:lstStyle/>
          <a:p>
            <a:r>
              <a:rPr lang="en-US" b="1" dirty="0"/>
              <a:t>Data Transformation</a:t>
            </a:r>
          </a:p>
        </p:txBody>
      </p:sp>
      <p:sp>
        <p:nvSpPr>
          <p:cNvPr id="3" name="Content Placeholder 2">
            <a:extLst>
              <a:ext uri="{FF2B5EF4-FFF2-40B4-BE49-F238E27FC236}">
                <a16:creationId xmlns:a16="http://schemas.microsoft.com/office/drawing/2014/main" id="{246F5069-AF82-3851-C11C-637240F8F691}"/>
              </a:ext>
            </a:extLst>
          </p:cNvPr>
          <p:cNvSpPr>
            <a:spLocks noGrp="1"/>
          </p:cNvSpPr>
          <p:nvPr>
            <p:ph idx="1"/>
          </p:nvPr>
        </p:nvSpPr>
        <p:spPr>
          <a:xfrm>
            <a:off x="838199" y="1394009"/>
            <a:ext cx="6139375" cy="1475800"/>
          </a:xfrm>
        </p:spPr>
        <p:txBody>
          <a:bodyPr>
            <a:normAutofit/>
          </a:bodyPr>
          <a:lstStyle/>
          <a:p>
            <a:pPr algn="just"/>
            <a:r>
              <a:rPr lang="en-IN" sz="1800" b="1" dirty="0">
                <a:latin typeface="Söhne"/>
              </a:rPr>
              <a:t>Discretization: </a:t>
            </a:r>
            <a:r>
              <a:rPr lang="en-IN" sz="1800" b="0" i="0" dirty="0">
                <a:effectLst/>
                <a:latin typeface="Söhne"/>
              </a:rPr>
              <a:t>performing discretization on the 'Age' and 'Income' columns. This will convert a continuous variable into distinct intervals or bins. Instead of having a continuous range of values, you create discrete categories or groups. This can make it easier to </a:t>
            </a:r>
            <a:r>
              <a:rPr lang="en-IN" sz="1800" b="0" i="0" dirty="0" err="1">
                <a:effectLst/>
                <a:latin typeface="Söhne"/>
              </a:rPr>
              <a:t>analyze</a:t>
            </a:r>
            <a:r>
              <a:rPr lang="en-IN" sz="1800" b="0" i="0" dirty="0">
                <a:effectLst/>
                <a:latin typeface="Söhne"/>
              </a:rPr>
              <a:t> and interpret the data.</a:t>
            </a:r>
          </a:p>
        </p:txBody>
      </p:sp>
      <p:sp>
        <p:nvSpPr>
          <p:cNvPr id="4" name="Content Placeholder 2">
            <a:extLst>
              <a:ext uri="{FF2B5EF4-FFF2-40B4-BE49-F238E27FC236}">
                <a16:creationId xmlns:a16="http://schemas.microsoft.com/office/drawing/2014/main" id="{7A439A3D-2F0E-FAD0-D182-5B200D77F1E9}"/>
              </a:ext>
            </a:extLst>
          </p:cNvPr>
          <p:cNvSpPr txBox="1">
            <a:spLocks/>
          </p:cNvSpPr>
          <p:nvPr/>
        </p:nvSpPr>
        <p:spPr>
          <a:xfrm>
            <a:off x="7469945" y="1394008"/>
            <a:ext cx="4210927" cy="842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800" b="1" dirty="0">
                <a:latin typeface="Söhne"/>
              </a:rPr>
              <a:t>Data Filtering and Aggregation: </a:t>
            </a:r>
            <a:r>
              <a:rPr lang="en-IN" sz="1800" dirty="0" err="1">
                <a:latin typeface="Söhne"/>
              </a:rPr>
              <a:t>analyze</a:t>
            </a:r>
            <a:r>
              <a:rPr lang="en-IN" sz="1800" dirty="0">
                <a:latin typeface="Söhne"/>
              </a:rPr>
              <a:t> the relationship between gender and heart attack risk.  </a:t>
            </a:r>
            <a:endParaRPr lang="en-US" sz="1800" dirty="0">
              <a:latin typeface="Söhne"/>
            </a:endParaRPr>
          </a:p>
        </p:txBody>
      </p:sp>
      <p:pic>
        <p:nvPicPr>
          <p:cNvPr id="7" name="Picture 6" descr="A screenshot of a computer&#10;&#10;Description automatically generated">
            <a:extLst>
              <a:ext uri="{FF2B5EF4-FFF2-40B4-BE49-F238E27FC236}">
                <a16:creationId xmlns:a16="http://schemas.microsoft.com/office/drawing/2014/main" id="{C18185A5-833D-886D-4DEB-CCB274295399}"/>
              </a:ext>
            </a:extLst>
          </p:cNvPr>
          <p:cNvPicPr>
            <a:picLocks noChangeAspect="1"/>
          </p:cNvPicPr>
          <p:nvPr/>
        </p:nvPicPr>
        <p:blipFill>
          <a:blip r:embed="rId2"/>
          <a:stretch>
            <a:fillRect/>
          </a:stretch>
        </p:blipFill>
        <p:spPr>
          <a:xfrm>
            <a:off x="1003494" y="2869809"/>
            <a:ext cx="5974080" cy="3623066"/>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A80571E2-28D0-13EF-5DA4-9D527A2CCCA6}"/>
              </a:ext>
            </a:extLst>
          </p:cNvPr>
          <p:cNvPicPr>
            <a:picLocks noChangeAspect="1"/>
          </p:cNvPicPr>
          <p:nvPr/>
        </p:nvPicPr>
        <p:blipFill>
          <a:blip r:embed="rId3"/>
          <a:stretch>
            <a:fillRect/>
          </a:stretch>
        </p:blipFill>
        <p:spPr>
          <a:xfrm>
            <a:off x="7668075" y="2236763"/>
            <a:ext cx="4012797" cy="3924793"/>
          </a:xfrm>
          <a:prstGeom prst="rect">
            <a:avLst/>
          </a:prstGeom>
        </p:spPr>
      </p:pic>
      <p:pic>
        <p:nvPicPr>
          <p:cNvPr id="6" name="Picture 5">
            <a:extLst>
              <a:ext uri="{FF2B5EF4-FFF2-40B4-BE49-F238E27FC236}">
                <a16:creationId xmlns:a16="http://schemas.microsoft.com/office/drawing/2014/main" id="{6C563187-38B1-6E08-48BE-A846C748FB52}"/>
              </a:ext>
            </a:extLst>
          </p:cNvPr>
          <p:cNvPicPr>
            <a:picLocks noChangeAspect="1"/>
          </p:cNvPicPr>
          <p:nvPr/>
        </p:nvPicPr>
        <p:blipFill>
          <a:blip r:embed="rId4"/>
          <a:stretch>
            <a:fillRect/>
          </a:stretch>
        </p:blipFill>
        <p:spPr>
          <a:xfrm>
            <a:off x="838199" y="901209"/>
            <a:ext cx="7772400" cy="378116"/>
          </a:xfrm>
          <a:prstGeom prst="rect">
            <a:avLst/>
          </a:prstGeom>
        </p:spPr>
      </p:pic>
    </p:spTree>
    <p:extLst>
      <p:ext uri="{BB962C8B-B14F-4D97-AF65-F5344CB8AC3E}">
        <p14:creationId xmlns:p14="http://schemas.microsoft.com/office/powerpoint/2010/main" val="336793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2E7A-3EBF-605F-59F3-61A73B8AA76E}"/>
              </a:ext>
            </a:extLst>
          </p:cNvPr>
          <p:cNvSpPr>
            <a:spLocks noGrp="1"/>
          </p:cNvSpPr>
          <p:nvPr>
            <p:ph type="title"/>
          </p:nvPr>
        </p:nvSpPr>
        <p:spPr>
          <a:xfrm>
            <a:off x="838199" y="365125"/>
            <a:ext cx="10134601" cy="605545"/>
          </a:xfrm>
        </p:spPr>
        <p:txBody>
          <a:bodyPr>
            <a:normAutofit fontScale="90000"/>
          </a:bodyPr>
          <a:lstStyle/>
          <a:p>
            <a:r>
              <a:rPr lang="en-US" b="1" dirty="0"/>
              <a:t>Data Summarization and Visualization</a:t>
            </a:r>
          </a:p>
        </p:txBody>
      </p:sp>
      <p:sp>
        <p:nvSpPr>
          <p:cNvPr id="3" name="Content Placeholder 2">
            <a:extLst>
              <a:ext uri="{FF2B5EF4-FFF2-40B4-BE49-F238E27FC236}">
                <a16:creationId xmlns:a16="http://schemas.microsoft.com/office/drawing/2014/main" id="{246F5069-AF82-3851-C11C-637240F8F691}"/>
              </a:ext>
            </a:extLst>
          </p:cNvPr>
          <p:cNvSpPr>
            <a:spLocks noGrp="1"/>
          </p:cNvSpPr>
          <p:nvPr>
            <p:ph idx="1"/>
          </p:nvPr>
        </p:nvSpPr>
        <p:spPr>
          <a:xfrm>
            <a:off x="838199" y="1394009"/>
            <a:ext cx="6139375" cy="1003202"/>
          </a:xfrm>
        </p:spPr>
        <p:txBody>
          <a:bodyPr>
            <a:normAutofit fontScale="85000" lnSpcReduction="10000"/>
          </a:bodyPr>
          <a:lstStyle/>
          <a:p>
            <a:pPr marL="0" indent="0" algn="just">
              <a:buNone/>
            </a:pPr>
            <a:r>
              <a:rPr lang="en-IN" sz="1600" b="1" dirty="0">
                <a:latin typeface="Söhne"/>
              </a:rPr>
              <a:t>Choropleth : </a:t>
            </a:r>
            <a:r>
              <a:rPr lang="en-IN" sz="1600" dirty="0">
                <a:latin typeface="Söhne"/>
              </a:rPr>
              <a:t>Choropleth maps are a valuable tool for summarizing and communicating geographic data insights.</a:t>
            </a:r>
          </a:p>
          <a:p>
            <a:pPr marL="0" indent="0" algn="just">
              <a:buNone/>
            </a:pPr>
            <a:r>
              <a:rPr lang="en-IN" sz="1600" dirty="0">
                <a:latin typeface="Söhne"/>
              </a:rPr>
              <a:t>It visually represents the heart attack risk by country, making it easy to observe geographic patterns and variations in heart attack risk across different regions.</a:t>
            </a:r>
          </a:p>
        </p:txBody>
      </p:sp>
      <p:sp>
        <p:nvSpPr>
          <p:cNvPr id="4" name="Content Placeholder 2">
            <a:extLst>
              <a:ext uri="{FF2B5EF4-FFF2-40B4-BE49-F238E27FC236}">
                <a16:creationId xmlns:a16="http://schemas.microsoft.com/office/drawing/2014/main" id="{7A439A3D-2F0E-FAD0-D182-5B200D77F1E9}"/>
              </a:ext>
            </a:extLst>
          </p:cNvPr>
          <p:cNvSpPr txBox="1">
            <a:spLocks/>
          </p:cNvSpPr>
          <p:nvPr/>
        </p:nvSpPr>
        <p:spPr>
          <a:xfrm>
            <a:off x="7469945" y="1394008"/>
            <a:ext cx="4210927" cy="84275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600" b="1" i="0" dirty="0">
                <a:effectLst/>
                <a:latin typeface="Söhne"/>
              </a:rPr>
              <a:t>Stacked Bar Chart: </a:t>
            </a:r>
            <a:r>
              <a:rPr lang="en-IN" sz="1600" b="0" i="0" dirty="0">
                <a:effectLst/>
                <a:latin typeface="Söhne"/>
              </a:rPr>
              <a:t>This type of graph effectively shows how different lifestyle factors contribute to heart attack risk and allows for easy comparison between risk categories (No Risk and Risk).</a:t>
            </a:r>
            <a:endParaRPr lang="en-US" sz="2400" dirty="0">
              <a:latin typeface="Söhne"/>
            </a:endParaRPr>
          </a:p>
        </p:txBody>
      </p:sp>
      <p:pic>
        <p:nvPicPr>
          <p:cNvPr id="6" name="Picture 5" descr="A screenshot of a computer code&#10;&#10;Description automatically generated">
            <a:extLst>
              <a:ext uri="{FF2B5EF4-FFF2-40B4-BE49-F238E27FC236}">
                <a16:creationId xmlns:a16="http://schemas.microsoft.com/office/drawing/2014/main" id="{1C6FB7F5-8274-887E-6AB7-8DFF531EE668}"/>
              </a:ext>
            </a:extLst>
          </p:cNvPr>
          <p:cNvPicPr>
            <a:picLocks noChangeAspect="1"/>
          </p:cNvPicPr>
          <p:nvPr/>
        </p:nvPicPr>
        <p:blipFill>
          <a:blip r:embed="rId2"/>
          <a:stretch>
            <a:fillRect/>
          </a:stretch>
        </p:blipFill>
        <p:spPr>
          <a:xfrm>
            <a:off x="886632" y="2397211"/>
            <a:ext cx="6139375" cy="1235675"/>
          </a:xfrm>
          <a:prstGeom prst="rect">
            <a:avLst/>
          </a:prstGeom>
        </p:spPr>
      </p:pic>
      <p:pic>
        <p:nvPicPr>
          <p:cNvPr id="9" name="Picture 8" descr="A map of the world&#10;&#10;Description automatically generated">
            <a:extLst>
              <a:ext uri="{FF2B5EF4-FFF2-40B4-BE49-F238E27FC236}">
                <a16:creationId xmlns:a16="http://schemas.microsoft.com/office/drawing/2014/main" id="{2413735B-4597-EC49-8122-1FD7669DC80B}"/>
              </a:ext>
            </a:extLst>
          </p:cNvPr>
          <p:cNvPicPr>
            <a:picLocks noChangeAspect="1"/>
          </p:cNvPicPr>
          <p:nvPr/>
        </p:nvPicPr>
        <p:blipFill>
          <a:blip r:embed="rId3"/>
          <a:stretch>
            <a:fillRect/>
          </a:stretch>
        </p:blipFill>
        <p:spPr>
          <a:xfrm>
            <a:off x="976996" y="3719383"/>
            <a:ext cx="5979859" cy="2927625"/>
          </a:xfrm>
          <a:prstGeom prst="rect">
            <a:avLst/>
          </a:prstGeom>
        </p:spPr>
      </p:pic>
      <p:pic>
        <p:nvPicPr>
          <p:cNvPr id="12" name="Picture 11" descr="A screen shot of a graph&#10;&#10;Description automatically generated">
            <a:extLst>
              <a:ext uri="{FF2B5EF4-FFF2-40B4-BE49-F238E27FC236}">
                <a16:creationId xmlns:a16="http://schemas.microsoft.com/office/drawing/2014/main" id="{ECCD7208-E99E-FD2F-0AE9-EE9E5342AA89}"/>
              </a:ext>
            </a:extLst>
          </p:cNvPr>
          <p:cNvPicPr>
            <a:picLocks noChangeAspect="1"/>
          </p:cNvPicPr>
          <p:nvPr/>
        </p:nvPicPr>
        <p:blipFill>
          <a:blip r:embed="rId4"/>
          <a:stretch>
            <a:fillRect/>
          </a:stretch>
        </p:blipFill>
        <p:spPr>
          <a:xfrm>
            <a:off x="7253416" y="3374320"/>
            <a:ext cx="4427456" cy="2927625"/>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CB0B0CA2-F2E8-92F7-2607-13EBB38590CE}"/>
              </a:ext>
            </a:extLst>
          </p:cNvPr>
          <p:cNvPicPr>
            <a:picLocks noChangeAspect="1"/>
          </p:cNvPicPr>
          <p:nvPr/>
        </p:nvPicPr>
        <p:blipFill>
          <a:blip r:embed="rId5"/>
          <a:stretch>
            <a:fillRect/>
          </a:stretch>
        </p:blipFill>
        <p:spPr>
          <a:xfrm>
            <a:off x="7574692" y="2298548"/>
            <a:ext cx="4106180" cy="1053782"/>
          </a:xfrm>
          <a:prstGeom prst="rect">
            <a:avLst/>
          </a:prstGeom>
        </p:spPr>
      </p:pic>
      <p:pic>
        <p:nvPicPr>
          <p:cNvPr id="16" name="Picture 15">
            <a:extLst>
              <a:ext uri="{FF2B5EF4-FFF2-40B4-BE49-F238E27FC236}">
                <a16:creationId xmlns:a16="http://schemas.microsoft.com/office/drawing/2014/main" id="{04F4D297-D528-5D7E-E677-3CF05482CBF8}"/>
              </a:ext>
            </a:extLst>
          </p:cNvPr>
          <p:cNvPicPr>
            <a:picLocks noChangeAspect="1"/>
          </p:cNvPicPr>
          <p:nvPr/>
        </p:nvPicPr>
        <p:blipFill>
          <a:blip r:embed="rId6"/>
          <a:stretch>
            <a:fillRect/>
          </a:stretch>
        </p:blipFill>
        <p:spPr>
          <a:xfrm>
            <a:off x="838199" y="941794"/>
            <a:ext cx="7772400" cy="378116"/>
          </a:xfrm>
          <a:prstGeom prst="rect">
            <a:avLst/>
          </a:prstGeom>
        </p:spPr>
      </p:pic>
    </p:spTree>
    <p:extLst>
      <p:ext uri="{BB962C8B-B14F-4D97-AF65-F5344CB8AC3E}">
        <p14:creationId xmlns:p14="http://schemas.microsoft.com/office/powerpoint/2010/main" val="4164711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639</Words>
  <Application>Microsoft Macintosh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Helvetica</vt:lpstr>
      <vt:lpstr>Söhne</vt:lpstr>
      <vt:lpstr>Office Theme</vt:lpstr>
      <vt:lpstr>Data Preprocessing on Heart Attack Risk Prediction Dataset</vt:lpstr>
      <vt:lpstr>Contents</vt:lpstr>
      <vt:lpstr>Introduction</vt:lpstr>
      <vt:lpstr>The dataset</vt:lpstr>
      <vt:lpstr>Preprocessing Operations</vt:lpstr>
      <vt:lpstr>Data Exploration</vt:lpstr>
      <vt:lpstr>Data Cleaning</vt:lpstr>
      <vt:lpstr>Data Transformation</vt:lpstr>
      <vt:lpstr>Data Summarization and Visualization</vt:lpstr>
      <vt:lpstr>PowerPoint Presentation</vt:lpstr>
      <vt:lpstr>Inference and Analysis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Preprocessing on Heart Attack Risk Prediction Dataset</dc:title>
  <dc:creator>Vikas Kurella</dc:creator>
  <cp:lastModifiedBy>Vikas Kurella</cp:lastModifiedBy>
  <cp:revision>7</cp:revision>
  <dcterms:created xsi:type="dcterms:W3CDTF">2023-10-05T14:37:28Z</dcterms:created>
  <dcterms:modified xsi:type="dcterms:W3CDTF">2023-10-05T20:38:06Z</dcterms:modified>
</cp:coreProperties>
</file>