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Nunito" pitchFamily="2" charset="77"/>
      <p:regular r:id="rId36"/>
      <p:bold r:id="rId37"/>
      <p:italic r:id="rId38"/>
      <p:boldItalic r:id="rId39"/>
    </p:embeddedFont>
    <p:embeddedFont>
      <p:font typeface="Nunito Medium" pitchFamily="2" charset="77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CC601-DA47-4488-B2C6-5813B86123D6}">
  <a:tblStyle styleId="{EF3CC601-DA47-4488-B2C6-5813B8612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D4D001-8A95-4E25-82E9-F4E0B73229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7a99d70e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7a99d70e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2ab7e2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2ab7e2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b2a5593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b2a5593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b2a5593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b2a5593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b2a5593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b2a5593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b2a5593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b2a5593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b2a5593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ab2a5593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b2a5593a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b2a5593a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b2a5593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ab2a5593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b2a5593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b2a5593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7a99d70e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7a99d70e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b2a5593a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b2a5593a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7a99d70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7a99d70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7a99d70e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7a99d70e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7a99d70e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7a99d70e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a7a99d70e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a7a99d70e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7a99d70e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7a99d70e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7a99d70e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7a99d70e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7a99d70e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7a99d70e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7a99d70e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7a99d70e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7a99d70e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a7a99d70e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7a99d70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7a99d70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7a99d70e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7a99d70e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7a99d70e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7a99d70e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7a99d70e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7a99d70e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7a99d70e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7a99d70e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7a99d70e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7a99d70e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7a99d70e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7a99d70e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search?type=data&amp;status=active&amp;id=43672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openml.org/search?type=data&amp;status=active&amp;id=42608" TargetMode="External"/><Relationship Id="rId4" Type="http://schemas.openxmlformats.org/officeDocument/2006/relationships/hyperlink" Target="https://www.openml.org/search?type=data&amp;status=active&amp;id=151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35725" y="1123650"/>
            <a:ext cx="69495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Analysis of ML Algorithms trained on Life threatening diseases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70800" y="2715712"/>
            <a:ext cx="5361300" cy="13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Waqas </a:t>
            </a:r>
            <a:r>
              <a:rPr lang="en" sz="1400" dirty="0" err="1"/>
              <a:t>Kureshy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Neeharika</a:t>
            </a:r>
            <a:r>
              <a:rPr lang="en" sz="1400" dirty="0"/>
              <a:t> </a:t>
            </a:r>
            <a:r>
              <a:rPr lang="en" sz="1400" dirty="0" err="1"/>
              <a:t>Yeluri</a:t>
            </a:r>
            <a:r>
              <a:rPr lang="en" sz="14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Jasmine Wang 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268475" y="130950"/>
            <a:ext cx="40575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reports</a:t>
            </a:r>
            <a:endParaRPr/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1523225" y="642445"/>
          <a:ext cx="5943625" cy="1361440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1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32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0" name="Google Shape;200;p22"/>
          <p:cNvGraphicFramePr/>
          <p:nvPr/>
        </p:nvGraphicFramePr>
        <p:xfrm>
          <a:off x="1523225" y="1996275"/>
          <a:ext cx="5943625" cy="1485105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1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02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1" name="Google Shape;201;p22"/>
          <p:cNvGraphicFramePr/>
          <p:nvPr/>
        </p:nvGraphicFramePr>
        <p:xfrm>
          <a:off x="1523238" y="3473750"/>
          <a:ext cx="5943625" cy="1361440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1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564000" y="818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Diabetes 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690900" y="1705575"/>
            <a:ext cx="4922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 consists of 9 attributes in which one of them is target variable “Outcome”.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Attributes: [Pregnancies, Glucose, BloodPressure, SkinThickness, Insulin, BMI, DiabetesPedigreeFunction, Age and Outcome].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has 768 observations overall.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 variable has the outcome of either 0 or 1. (0: Tested Negative, 1: Tested Positive)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400" y="1124638"/>
            <a:ext cx="24003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6176100" y="3614700"/>
            <a:ext cx="296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Pie Chart of Diabetes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38" y="4071325"/>
            <a:ext cx="10572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89350" y="1718975"/>
            <a:ext cx="44871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heat map analysis shows that the following features are positively correlated with the target variable [Pregnancies, Glucose, BloodPressure, SkinThickness, Insulin, BMI, DiabetesPedigreeFunction and Age].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seems to be there are no missing values but there may be missing values hidden in the data of the variables here.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800" y="1800200"/>
            <a:ext cx="377247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the attributes have a positive correlation with the outcome in which glucose having the highest correlation and blood pressure being the lowest.</a:t>
            </a:r>
            <a:endParaRPr sz="180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00" y="1952600"/>
            <a:ext cx="7977124" cy="2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819150" y="1038300"/>
            <a:ext cx="75057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Important factors which affect the target variable the most[BMI, Age, Glucose]</a:t>
            </a:r>
            <a:endParaRPr sz="1800"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2900"/>
            <a:ext cx="21526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775" y="1992900"/>
            <a:ext cx="24955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175" y="2095000"/>
            <a:ext cx="2143125" cy="19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for Diabetes Dataset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704250" y="1800200"/>
            <a:ext cx="773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Decision Tree 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SVM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Logistic Regression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1410100" y="229645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589350" y="1974125"/>
            <a:ext cx="77355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was distributed into training and testing data and then scaled using Standard scaler.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model was trained using a Logistic Regression method and the accuracy was predicted.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model was evaluated using the Confusion matrix and Classification Report metrics. These results are summarized and compared in the Comparison section along with other algorithms.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Roc_auc_score - 0.74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Decision Tree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2575"/>
            <a:ext cx="3888509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443175" y="1960700"/>
            <a:ext cx="40557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model was trained using a Decision Tree classifier with the entropy criterion with a max depth of 3.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SVM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589350" y="1675950"/>
            <a:ext cx="7735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 data columns are selected as features and the target column (Outcome) is the label.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model was trained using a Support Vector Classifier and then Accuracy, Confusion Matrix and the Classification Report metrics were evaluated for both the training and testing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Comparisons: Confusion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3" name="Google Shape;263;p31"/>
          <p:cNvGraphicFramePr/>
          <p:nvPr/>
        </p:nvGraphicFramePr>
        <p:xfrm>
          <a:off x="884300" y="1800200"/>
          <a:ext cx="6088525" cy="1843850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3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19975" y="330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01975" y="982225"/>
            <a:ext cx="76668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behind our project was to work on different health related datasets, materialise different models for each dataset and compare their performance.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Cardiovascular Disease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Diabetes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Breast Cancer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include: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 Neural Network (Sequential Model)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268475" y="211525"/>
            <a:ext cx="40575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Classification reports: Diabetes</a:t>
            </a:r>
            <a:endParaRPr sz="1800"/>
          </a:p>
        </p:txBody>
      </p:sp>
      <p:graphicFrame>
        <p:nvGraphicFramePr>
          <p:cNvPr id="269" name="Google Shape;269;p32"/>
          <p:cNvGraphicFramePr/>
          <p:nvPr/>
        </p:nvGraphicFramePr>
        <p:xfrm>
          <a:off x="1523225" y="642445"/>
          <a:ext cx="5943625" cy="1361440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1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32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0" name="Google Shape;270;p32"/>
          <p:cNvGraphicFramePr/>
          <p:nvPr/>
        </p:nvGraphicFramePr>
        <p:xfrm>
          <a:off x="1523225" y="1996275"/>
          <a:ext cx="5943625" cy="1485105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1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02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Google Shape;271;p32"/>
          <p:cNvGraphicFramePr/>
          <p:nvPr/>
        </p:nvGraphicFramePr>
        <p:xfrm>
          <a:off x="1523238" y="3473750"/>
          <a:ext cx="5943625" cy="1361440"/>
        </p:xfrm>
        <a:graphic>
          <a:graphicData uri="http://schemas.openxmlformats.org/drawingml/2006/table">
            <a:tbl>
              <a:tblPr>
                <a:noFill/>
                <a:tableStyleId>{00D4D001-8A95-4E25-82E9-F4E0B7322979}</a:tableStyleId>
              </a:tblPr>
              <a:tblGrid>
                <a:gridCol w="11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517325" y="329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 Analysis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</a:t>
            </a:r>
            <a:r>
              <a:rPr lang="en" sz="2650"/>
              <a:t>Breast Cancer dataset</a:t>
            </a:r>
            <a:endParaRPr sz="2650"/>
          </a:p>
        </p:txBody>
      </p:sp>
      <p:sp>
        <p:nvSpPr>
          <p:cNvPr id="277" name="Google Shape;277;p33"/>
          <p:cNvSpPr txBox="1"/>
          <p:nvPr/>
        </p:nvSpPr>
        <p:spPr>
          <a:xfrm>
            <a:off x="737075" y="1360425"/>
            <a:ext cx="38706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Define the question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24292F"/>
                </a:solidFill>
                <a:latin typeface="Nunito"/>
                <a:ea typeface="Nunito"/>
                <a:cs typeface="Nunito"/>
                <a:sym typeface="Nunito"/>
              </a:rPr>
              <a:t>Breast cancer accounts for 25% of all cancer cases.</a:t>
            </a:r>
            <a:endParaRPr sz="1200">
              <a:solidFill>
                <a:srgbClr val="2429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24292F"/>
                </a:solidFill>
                <a:latin typeface="Nunito"/>
                <a:ea typeface="Nunito"/>
                <a:cs typeface="Nunito"/>
                <a:sym typeface="Nunito"/>
              </a:rPr>
              <a:t>Need to classify tumors into malignant vs. benign.</a:t>
            </a:r>
            <a:endParaRPr sz="1200">
              <a:solidFill>
                <a:srgbClr val="2429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Dataset:  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has rich features describing tumors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from different angles(mean, standard deviation, and worst). 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provides preliminary diagnosis as M(alignant) or B(enign).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It contains 569 records with 32 attributes.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88" y="1284575"/>
            <a:ext cx="3804525" cy="36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2220275" y="329975"/>
            <a:ext cx="4854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 Analysis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– Tidy the data</a:t>
            </a:r>
            <a:endParaRPr sz="2650"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300" y="1576900"/>
            <a:ext cx="5110901" cy="3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/>
        </p:nvSpPr>
        <p:spPr>
          <a:xfrm>
            <a:off x="477450" y="1700025"/>
            <a:ext cx="2922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Eliminate the  _worst features  &amp; _se features.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Change the diagnosis feature from categorical[M, B] to numerical[1, 0].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709525" y="329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 Analysis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explore the data</a:t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0" y="1332300"/>
            <a:ext cx="4908376" cy="33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025" y="2426053"/>
            <a:ext cx="2682051" cy="23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5408650" y="1284575"/>
            <a:ext cx="3298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 distribution of _mean features.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 distribution of target variable diagnosis [Malignant vs. Benign]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709525" y="329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 Analysis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explore the data (cont’d)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75" y="1402650"/>
            <a:ext cx="3530675" cy="33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750" y="1339013"/>
            <a:ext cx="3397850" cy="3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317675" y="1855675"/>
            <a:ext cx="1866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Heatmap shows the correlation of the features with each other.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Value_counts plot is a further proof of the major contributors.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819150" y="477175"/>
            <a:ext cx="75057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 Analysis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models &amp; techniques</a:t>
            </a:r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1052175" y="1527475"/>
            <a:ext cx="7299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Models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74295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Test </a:t>
            </a:r>
            <a:r>
              <a:rPr lang="en" sz="1200" b="1">
                <a:solidFill>
                  <a:srgbClr val="24292F"/>
                </a:solidFill>
                <a:latin typeface="Nunito"/>
                <a:ea typeface="Nunito"/>
                <a:cs typeface="Nunito"/>
                <a:sym typeface="Nunito"/>
              </a:rPr>
              <a:t>KNeighborsClassifier, GaussianNB, RandomForestClassifier and SGDClassifieruse</a:t>
            </a: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, together with </a:t>
            </a:r>
            <a:r>
              <a:rPr lang="en" sz="1200" b="1">
                <a:solidFill>
                  <a:srgbClr val="24292F"/>
                </a:solidFill>
                <a:latin typeface="Nunito"/>
                <a:ea typeface="Nunito"/>
                <a:cs typeface="Nunito"/>
                <a:sym typeface="Nunito"/>
              </a:rPr>
              <a:t>LogisticRegression</a:t>
            </a: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 and </a:t>
            </a:r>
            <a:r>
              <a:rPr lang="en" sz="1200" b="1">
                <a:solidFill>
                  <a:srgbClr val="24292F"/>
                </a:solidFill>
                <a:latin typeface="Nunito"/>
                <a:ea typeface="Nunito"/>
                <a:cs typeface="Nunito"/>
                <a:sym typeface="Nunito"/>
              </a:rPr>
              <a:t>SupportVectorMachine</a:t>
            </a: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. </a:t>
            </a:r>
            <a:endParaRPr sz="1200">
              <a:solidFill>
                <a:srgbClr val="24292F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74295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Use the former </a:t>
            </a:r>
            <a:r>
              <a:rPr lang="en" sz="1200" b="1">
                <a:solidFill>
                  <a:srgbClr val="24292F"/>
                </a:solidFill>
                <a:latin typeface="Nunito"/>
                <a:ea typeface="Nunito"/>
                <a:cs typeface="Nunito"/>
                <a:sym typeface="Nunito"/>
              </a:rPr>
              <a:t>four models in one shot so that it’s code-efficient and model comparisons are in one place</a:t>
            </a: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200">
              <a:solidFill>
                <a:srgbClr val="24292F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74295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Drop the latter two since other teammates use them.</a:t>
            </a:r>
            <a:endParaRPr sz="1200">
              <a:solidFill>
                <a:srgbClr val="24292F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Nunito Medium"/>
              <a:buChar char="●"/>
            </a:pPr>
            <a:r>
              <a:rPr lang="en" sz="1200">
                <a:solidFill>
                  <a:srgbClr val="24292F"/>
                </a:solidFill>
                <a:latin typeface="Nunito Medium"/>
                <a:ea typeface="Nunito Medium"/>
                <a:cs typeface="Nunito Medium"/>
                <a:sym typeface="Nunito Medium"/>
              </a:rPr>
              <a:t>Techniques </a:t>
            </a:r>
            <a:endParaRPr sz="1200">
              <a:solidFill>
                <a:srgbClr val="24292F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74295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10 data columns ending with _mean are selected as features X, and standardized using StandardScaler. 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74295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The diagnosis column is selected as a label y.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74295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The dataset is split into training and testing data as 80% vs. 20%.</a:t>
            </a:r>
            <a:endParaRPr sz="1200">
              <a:solidFill>
                <a:srgbClr val="24292F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455325" y="305550"/>
            <a:ext cx="38895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Example Analysis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– perform the analysis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&amp; check results</a:t>
            </a:r>
            <a:endParaRPr sz="2000"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75" y="1589300"/>
            <a:ext cx="2756525" cy="31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900" y="497800"/>
            <a:ext cx="3528550" cy="43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846850" y="1428850"/>
            <a:ext cx="65142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 is assumed to be IID (Independent Identically Distributed) generated from a target distribution P[y|x], and from this same distribution we obtain test points Independently as well.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According to the 2-step learning process: the question is not about choosing the most complicated hypothesis set, because a much simpler hypothesis set may very well be able to adapt to the problem (Optimal Tradeoff).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learning, "Error",  is user defined.  To measure error in our experiments, we have used metrics like Classification report and Confusion matrices to quantify the error of our trained models.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 scores and test scores all demonstrate how well models can generalize and then eventually apply to unseen data, which show models can indeed learn.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940600" y="1486025"/>
            <a:ext cx="667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CVD Dataset &lt;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https://www.openml.org/search?type=data&amp;status=active&amp;id=43672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Breast Cancer Dataset &lt;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https://www.openml.org/search?type=data&amp;status=active&amp;id=1510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Diabetes Dataset &lt;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https://www.openml.org/search?type=data&amp;status=active&amp;id=42608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3139025" y="2169550"/>
            <a:ext cx="269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619975" y="306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CVD (Cardiovascular Diseases )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19975" y="1157975"/>
            <a:ext cx="4315800" cy="3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comprised of 1190 cases and is taken from OpenML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Spans over 12 classes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include:[ Age, Sex, Chest Pain Type, Resting Blood Pressure, Cholesterol, Fasting Blood Sugar. Resting ECG, Max Heart Rate, Exercise Angina, Old Peak, ST Slope, Target 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is categorised as 0 for no disease and 1 for having the CVD disease respectively.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175" y="1413650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283300" y="4038575"/>
            <a:ext cx="19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Distribution of target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561375" y="376950"/>
            <a:ext cx="32262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647675" y="1134450"/>
            <a:ext cx="4464000" cy="3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Initial exploration of the data suggests:</a:t>
            </a:r>
            <a:endParaRPr sz="14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 Features have positive correlation with the target variable.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The attribute ST Slope has the highest correlation (The ST segment encompasses the region between the end of ventricular depolarization and beginning of ventricular repolarization on the ECG ).</a:t>
            </a:r>
            <a:endParaRPr sz="12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75" y="1277175"/>
            <a:ext cx="3412450" cy="32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150" y="1230300"/>
            <a:ext cx="3622050" cy="24488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17"/>
          <p:cNvGraphicFramePr/>
          <p:nvPr/>
        </p:nvGraphicFramePr>
        <p:xfrm>
          <a:off x="929075" y="1399675"/>
          <a:ext cx="4084700" cy="1981050"/>
        </p:xfrm>
        <a:graphic>
          <a:graphicData uri="http://schemas.openxmlformats.org/drawingml/2006/table">
            <a:tbl>
              <a:tblPr>
                <a:noFill/>
                <a:tableStyleId>{EF3CC601-DA47-4488-B2C6-5813B86123D6}</a:tableStyleId>
              </a:tblPr>
              <a:tblGrid>
                <a:gridCol w="204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Chest Pain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Typical Angina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Atypical Angina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Non-Anginal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Asymptotic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561375" y="376950"/>
            <a:ext cx="32262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423800"/>
            <a:ext cx="71043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Artificial Neural Network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216550"/>
            <a:ext cx="42339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models were made, their specifications and performance metrics are compiled in the succeeding slides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Sequential Tensorflow keras model with </a:t>
            </a:r>
            <a:r>
              <a:rPr lang="en" sz="1200">
                <a:solidFill>
                  <a:srgbClr val="000000"/>
                </a:solidFill>
              </a:rPr>
              <a:t>3 hidden layers and 1 output layer.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SELU ( ) activation function, this function was used for normalization.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 Dropout layer  was used to avoid overfitting.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 callback Early-Stopping which monitored the validation loss metric was also used to prevent overfitting.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The neural network was trained for 600 epochs , but the training was stopped at 85 epochs due to the early stop callback.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900" y="1376363"/>
            <a:ext cx="35433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5756025" y="4051925"/>
            <a:ext cx="24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Model Accuracy and Loss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772275" y="494100"/>
            <a:ext cx="3214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SVM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19150" y="1556325"/>
            <a:ext cx="3472200" cy="2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was conducted using the Seaborn library.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was distributed into training and testing data and then scaled using a Minmax scaler.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was evaluated using the Confusion matrix and Classification Report metrics.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925" y="1323975"/>
            <a:ext cx="37147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5041325" y="3911325"/>
            <a:ext cx="312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Max heart rate of patients separated by Gender and target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Decision Tree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495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was distributed into training and testing data and then scaled using a Minmax scaler.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was trained using a Decision Tree classifier with the entropy criterion with a max depth of 4. 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475" y="1400225"/>
            <a:ext cx="3888509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819150" y="517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517075"/>
            <a:ext cx="2511875" cy="1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075" y="1517075"/>
            <a:ext cx="2511871" cy="1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925" y="1517075"/>
            <a:ext cx="2511875" cy="174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858575" y="3466100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SVM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781200" y="3466100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ANN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581500" y="3466100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1"/>
          <p:cNvCxnSpPr/>
          <p:nvPr/>
        </p:nvCxnSpPr>
        <p:spPr>
          <a:xfrm flipH="1">
            <a:off x="3342475" y="1322000"/>
            <a:ext cx="11700" cy="27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1"/>
          <p:cNvCxnSpPr/>
          <p:nvPr/>
        </p:nvCxnSpPr>
        <p:spPr>
          <a:xfrm flipH="1">
            <a:off x="6131075" y="1322000"/>
            <a:ext cx="11700" cy="27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Microsoft Macintosh PowerPoint</Application>
  <PresentationFormat>On-screen Show (16:9)</PresentationFormat>
  <Paragraphs>238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Nunito</vt:lpstr>
      <vt:lpstr>Times New Roman</vt:lpstr>
      <vt:lpstr>Calibri</vt:lpstr>
      <vt:lpstr>Arial</vt:lpstr>
      <vt:lpstr>Nunito Medium</vt:lpstr>
      <vt:lpstr>Shift</vt:lpstr>
      <vt:lpstr>Performance Analysis of ML Algorithms trained on Life threatening diseases</vt:lpstr>
      <vt:lpstr>Problem Definition</vt:lpstr>
      <vt:lpstr>Dataset: CVD (Cardiovascular Diseases )</vt:lpstr>
      <vt:lpstr>Data Exploration</vt:lpstr>
      <vt:lpstr>Data Exploration</vt:lpstr>
      <vt:lpstr>Models: Artificial Neural Network</vt:lpstr>
      <vt:lpstr>Models: SVM </vt:lpstr>
      <vt:lpstr>Model: Decision Tree</vt:lpstr>
      <vt:lpstr>Model Comparisons</vt:lpstr>
      <vt:lpstr>Classification reports</vt:lpstr>
      <vt:lpstr>Dataset: Diabetes </vt:lpstr>
      <vt:lpstr>Exploratory Data Analysis</vt:lpstr>
      <vt:lpstr>All the attributes have a positive correlation with the outcome in which glucose having the highest correlation and blood pressure being the lowest.</vt:lpstr>
      <vt:lpstr>Important factors which affect the target variable the most[BMI, Age, Glucose]</vt:lpstr>
      <vt:lpstr>Models used for Diabetes Dataset</vt:lpstr>
      <vt:lpstr>Model: Logistic Regression</vt:lpstr>
      <vt:lpstr>Model: Decision Tree</vt:lpstr>
      <vt:lpstr>Model: SVM</vt:lpstr>
      <vt:lpstr>Model Comparisons: Confusion Matrix </vt:lpstr>
      <vt:lpstr>Classification reports: Diabetes</vt:lpstr>
      <vt:lpstr>Example Analysis – Breast Cancer dataset</vt:lpstr>
      <vt:lpstr>Example Analysis – Tidy the data</vt:lpstr>
      <vt:lpstr>Example Analysis – explore the data</vt:lpstr>
      <vt:lpstr>Example Analysis – explore the data (cont’d)</vt:lpstr>
      <vt:lpstr>Example Analysis – models &amp; techniques</vt:lpstr>
      <vt:lpstr>Example Analysis – perform the analysis  &amp; check results</vt:lpstr>
      <vt:lpstr>Conclusion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ML Algorithms trained on Life threatening diseases</dc:title>
  <cp:lastModifiedBy>xianzhew_99@yahoo.com</cp:lastModifiedBy>
  <cp:revision>1</cp:revision>
  <dcterms:modified xsi:type="dcterms:W3CDTF">2022-12-07T07:45:58Z</dcterms:modified>
</cp:coreProperties>
</file>