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e8794749a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e8794749a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33e8794749a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97970243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979702433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2979702433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97970243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97970243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2979702433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97970243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979702433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2979702433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e8794749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e8794749a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3e8794749a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e8794749a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e8794749a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3e8794749a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979702433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297970243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97970243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979702433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2979702433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e8794749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e8794749a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33e8794749a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e8794749a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3e8794749a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3e8794749a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e8794749a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33e8794749a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3e8794749a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3e8794749a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3e8794749a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33e8794749a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e8794749a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e8794749a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3e8794749a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979702433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979702433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32979702433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97970243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3297970243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97970243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97970243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3297970243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e8794749a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33e8794749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e8794749a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33e8794749a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56" name="Google Shape;5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57" name="Google Shape;5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4"/>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66" name="Google Shape;66;p14"/>
          <p:cNvPicPr preferRelativeResize="0"/>
          <p:nvPr/>
        </p:nvPicPr>
        <p:blipFill rotWithShape="1">
          <a:blip r:embed="rId3">
            <a:alphaModFix/>
          </a:blip>
          <a:srcRect b="0" l="49" r="49" t="0"/>
          <a:stretch/>
        </p:blipFill>
        <p:spPr>
          <a:xfrm>
            <a:off x="1525" y="-46225"/>
            <a:ext cx="12188950" cy="6950475"/>
          </a:xfrm>
          <a:prstGeom prst="rect">
            <a:avLst/>
          </a:prstGeom>
          <a:noFill/>
          <a:ln>
            <a:noFill/>
          </a:ln>
          <a:effectLst>
            <a:outerShdw rotWithShape="0" algn="bl" dir="21540000" dist="19050">
              <a:srgbClr val="000000"/>
            </a:outerShdw>
            <a:reflection blurRad="0" dir="5400000" dist="952500" endA="0" fadeDir="5400012" kx="0" rotWithShape="0" algn="bl" stA="0" stPos="0" sy="-100000" ky="0"/>
          </a:effectLst>
        </p:spPr>
      </p:pic>
      <p:sp>
        <p:nvSpPr>
          <p:cNvPr id="67" name="Google Shape;67;p14"/>
          <p:cNvSpPr txBox="1"/>
          <p:nvPr>
            <p:ph type="ctrTitle"/>
          </p:nvPr>
        </p:nvSpPr>
        <p:spPr>
          <a:xfrm>
            <a:off x="1522475" y="4742893"/>
            <a:ext cx="9144000" cy="1992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600"/>
              <a:buFont typeface="Times New Roman"/>
              <a:buNone/>
            </a:pPr>
            <a:r>
              <a:rPr lang="en-US" sz="6600">
                <a:latin typeface="Times New Roman"/>
                <a:ea typeface="Times New Roman"/>
                <a:cs typeface="Times New Roman"/>
                <a:sym typeface="Times New Roman"/>
              </a:rPr>
              <a:t>WATER WELLS</a:t>
            </a:r>
            <a:r>
              <a:rPr lang="en-US" sz="6600">
                <a:latin typeface="Times New Roman"/>
                <a:ea typeface="Times New Roman"/>
                <a:cs typeface="Times New Roman"/>
                <a:sym typeface="Times New Roman"/>
              </a:rPr>
              <a:t> ANALYSIS</a:t>
            </a:r>
            <a:endParaRPr sz="6600">
              <a:latin typeface="Times New Roman"/>
              <a:ea typeface="Times New Roman"/>
              <a:cs typeface="Times New Roman"/>
              <a:sym typeface="Times New Roman"/>
            </a:endParaRPr>
          </a:p>
        </p:txBody>
      </p:sp>
      <p:sp>
        <p:nvSpPr>
          <p:cNvPr id="68" name="Google Shape;68;p14"/>
          <p:cNvSpPr/>
          <p:nvPr/>
        </p:nvSpPr>
        <p:spPr>
          <a:xfrm>
            <a:off x="3972681" y="6601748"/>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4901"/>
            </a:srgbClr>
          </a:solidFill>
          <a:ln cap="rnd" cmpd="sng" w="44450">
            <a:solidFill>
              <a:schemeClr val="dk1">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7"/>
                                        </p:tgtEl>
                                        <p:attrNameLst>
                                          <p:attrName>style.visibility</p:attrName>
                                        </p:attrNameLst>
                                      </p:cBhvr>
                                      <p:to>
                                        <p:strVal val="visible"/>
                                      </p:to>
                                    </p:set>
                                    <p:animEffect filter="fade" transition="in">
                                      <p:cBhvr>
                                        <p:cTn dur="4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0" y="813538"/>
            <a:ext cx="8016975" cy="5230925"/>
          </a:xfrm>
          <a:prstGeom prst="rect">
            <a:avLst/>
          </a:prstGeom>
          <a:noFill/>
          <a:ln>
            <a:noFill/>
          </a:ln>
        </p:spPr>
      </p:pic>
      <p:sp>
        <p:nvSpPr>
          <p:cNvPr id="139" name="Google Shape;139;p23"/>
          <p:cNvSpPr txBox="1"/>
          <p:nvPr/>
        </p:nvSpPr>
        <p:spPr>
          <a:xfrm>
            <a:off x="8195250" y="322425"/>
            <a:ext cx="3805500" cy="632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The majority of the wells are functional, with a distribution of approximately 3:2 between functional and non-functional wells.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6305650" y="0"/>
            <a:ext cx="5886300" cy="6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chemeClr val="dk1"/>
              </a:solidFill>
              <a:latin typeface="Calibri"/>
              <a:ea typeface="Calibri"/>
              <a:cs typeface="Calibri"/>
              <a:sym typeface="Calibri"/>
            </a:endParaRPr>
          </a:p>
        </p:txBody>
      </p:sp>
      <p:pic>
        <p:nvPicPr>
          <p:cNvPr id="146" name="Google Shape;146;p24"/>
          <p:cNvPicPr preferRelativeResize="0"/>
          <p:nvPr/>
        </p:nvPicPr>
        <p:blipFill>
          <a:blip r:embed="rId3">
            <a:alphaModFix/>
          </a:blip>
          <a:stretch>
            <a:fillRect/>
          </a:stretch>
        </p:blipFill>
        <p:spPr>
          <a:xfrm>
            <a:off x="152400" y="694175"/>
            <a:ext cx="6153250" cy="5618184"/>
          </a:xfrm>
          <a:prstGeom prst="rect">
            <a:avLst/>
          </a:prstGeom>
          <a:noFill/>
          <a:ln>
            <a:noFill/>
          </a:ln>
        </p:spPr>
      </p:pic>
      <p:sp>
        <p:nvSpPr>
          <p:cNvPr id="147" name="Google Shape;147;p24"/>
          <p:cNvSpPr txBox="1"/>
          <p:nvPr/>
        </p:nvSpPr>
        <p:spPr>
          <a:xfrm>
            <a:off x="6332100" y="31725"/>
            <a:ext cx="5859900" cy="67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This histogram illustrates the distribution of well construction years, revealing a significant rise in well development since the 1960s, with a peak in the late 2000s.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152400" y="867838"/>
            <a:ext cx="6137400" cy="5132876"/>
          </a:xfrm>
          <a:prstGeom prst="rect">
            <a:avLst/>
          </a:prstGeom>
          <a:noFill/>
          <a:ln>
            <a:noFill/>
          </a:ln>
        </p:spPr>
      </p:pic>
      <p:sp>
        <p:nvSpPr>
          <p:cNvPr id="154" name="Google Shape;154;p25"/>
          <p:cNvSpPr txBox="1"/>
          <p:nvPr/>
        </p:nvSpPr>
        <p:spPr>
          <a:xfrm>
            <a:off x="6318875" y="18500"/>
            <a:ext cx="5873100" cy="66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This plot shows the status of wells per region. We can see that Iringa has the most functional wells.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152400" y="152400"/>
            <a:ext cx="5920600" cy="5851975"/>
          </a:xfrm>
          <a:prstGeom prst="rect">
            <a:avLst/>
          </a:prstGeom>
          <a:noFill/>
          <a:ln>
            <a:noFill/>
          </a:ln>
        </p:spPr>
      </p:pic>
      <p:sp>
        <p:nvSpPr>
          <p:cNvPr id="161" name="Google Shape;161;p26"/>
          <p:cNvSpPr txBox="1"/>
          <p:nvPr/>
        </p:nvSpPr>
        <p:spPr>
          <a:xfrm>
            <a:off x="6053675" y="150650"/>
            <a:ext cx="5920500" cy="6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This plot shows well status by location. We can see:</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Non-functional wells are spread across the region but are more concentrated in the south eastern parts.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Functional wells are more densely clustered in the central and western areas.</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The higher concentration of non-functional wells in the south east of Tanzania could indicate challenges such as:</a:t>
            </a:r>
            <a:endParaRPr sz="2400">
              <a:solidFill>
                <a:schemeClr val="dk1"/>
              </a:solidFill>
              <a:latin typeface="Times New Roman"/>
              <a:ea typeface="Times New Roman"/>
              <a:cs typeface="Times New Roman"/>
              <a:sym typeface="Times New Roman"/>
            </a:endParaRPr>
          </a:p>
          <a:p>
            <a:pPr indent="-381000" lvl="0" marL="9144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poor management</a:t>
            </a:r>
            <a:endParaRPr sz="2400">
              <a:solidFill>
                <a:schemeClr val="dk1"/>
              </a:solidFill>
              <a:latin typeface="Times New Roman"/>
              <a:ea typeface="Times New Roman"/>
              <a:cs typeface="Times New Roman"/>
              <a:sym typeface="Times New Roman"/>
            </a:endParaRPr>
          </a:p>
          <a:p>
            <a:pPr indent="-381000" lvl="0" marL="9144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aged infrastructure</a:t>
            </a:r>
            <a:endParaRPr sz="2400">
              <a:solidFill>
                <a:schemeClr val="dk1"/>
              </a:solidFill>
              <a:latin typeface="Times New Roman"/>
              <a:ea typeface="Times New Roman"/>
              <a:cs typeface="Times New Roman"/>
              <a:sym typeface="Times New Roman"/>
            </a:endParaRPr>
          </a:p>
          <a:p>
            <a:pPr indent="-381000" lvl="0" marL="9144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unreliable sources of water feeding the wells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7"/>
          <p:cNvPicPr preferRelativeResize="0"/>
          <p:nvPr/>
        </p:nvPicPr>
        <p:blipFill>
          <a:blip r:embed="rId3">
            <a:alphaModFix/>
          </a:blip>
          <a:stretch>
            <a:fillRect/>
          </a:stretch>
        </p:blipFill>
        <p:spPr>
          <a:xfrm>
            <a:off x="86325" y="1546900"/>
            <a:ext cx="6255450" cy="3764199"/>
          </a:xfrm>
          <a:prstGeom prst="rect">
            <a:avLst/>
          </a:prstGeom>
          <a:noFill/>
          <a:ln>
            <a:noFill/>
          </a:ln>
        </p:spPr>
      </p:pic>
      <p:sp>
        <p:nvSpPr>
          <p:cNvPr id="168" name="Google Shape;168;p27"/>
          <p:cNvSpPr txBox="1"/>
          <p:nvPr/>
        </p:nvSpPr>
        <p:spPr>
          <a:xfrm>
            <a:off x="6384950" y="150650"/>
            <a:ext cx="5721600" cy="650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From this line plot, we can see:</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Older wells tend to have a higher proportion of non-functional status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More recent wells are more likely to be functional</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However, the presence of non-functional wells in all time periods highlights that factors beyond age also play a role in well performance.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1042075" y="86325"/>
            <a:ext cx="9800300" cy="4623875"/>
          </a:xfrm>
          <a:prstGeom prst="rect">
            <a:avLst/>
          </a:prstGeom>
          <a:noFill/>
          <a:ln>
            <a:noFill/>
          </a:ln>
        </p:spPr>
      </p:pic>
      <p:sp>
        <p:nvSpPr>
          <p:cNvPr id="175" name="Google Shape;175;p28"/>
          <p:cNvSpPr txBox="1"/>
          <p:nvPr/>
        </p:nvSpPr>
        <p:spPr>
          <a:xfrm>
            <a:off x="187625" y="4960500"/>
            <a:ext cx="11509200" cy="17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From the above, we can see that 'quantity', 'waterpoint_type', 'source', 'construction_year', 'payment_type' and 'management_group' are the leading indicators of the functionality of a well.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29"/>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 name="Google Shape;182;p29"/>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 name="Google Shape;183;p29"/>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lang="en-US" sz="6000">
                <a:latin typeface="Times New Roman"/>
                <a:ea typeface="Times New Roman"/>
                <a:cs typeface="Times New Roman"/>
                <a:sym typeface="Times New Roman"/>
              </a:rPr>
              <a:t>Models Evaluation</a:t>
            </a:r>
            <a:endParaRPr sz="6000">
              <a:latin typeface="Times New Roman"/>
              <a:ea typeface="Times New Roman"/>
              <a:cs typeface="Times New Roman"/>
              <a:sym typeface="Times New Roman"/>
            </a:endParaRPr>
          </a:p>
        </p:txBody>
      </p:sp>
      <p:sp>
        <p:nvSpPr>
          <p:cNvPr id="184" name="Google Shape;184;p29"/>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nvSpPr>
        <p:spPr>
          <a:xfrm>
            <a:off x="8512375" y="1154900"/>
            <a:ext cx="92400" cy="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91" name="Google Shape;191;p30"/>
          <p:cNvPicPr preferRelativeResize="0"/>
          <p:nvPr/>
        </p:nvPicPr>
        <p:blipFill>
          <a:blip r:embed="rId3">
            <a:alphaModFix/>
          </a:blip>
          <a:stretch>
            <a:fillRect/>
          </a:stretch>
        </p:blipFill>
        <p:spPr>
          <a:xfrm>
            <a:off x="0" y="231875"/>
            <a:ext cx="8512375" cy="6394247"/>
          </a:xfrm>
          <a:prstGeom prst="rect">
            <a:avLst/>
          </a:prstGeom>
          <a:noFill/>
          <a:ln>
            <a:noFill/>
          </a:ln>
        </p:spPr>
      </p:pic>
      <p:sp>
        <p:nvSpPr>
          <p:cNvPr id="192" name="Google Shape;192;p30"/>
          <p:cNvSpPr txBox="1"/>
          <p:nvPr/>
        </p:nvSpPr>
        <p:spPr>
          <a:xfrm>
            <a:off x="8644525" y="216700"/>
            <a:ext cx="3382800" cy="640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Random Forest is the best choice to maximize predictive performance and correctly classify as many wells as possible.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nvSpPr>
        <p:spPr>
          <a:xfrm>
            <a:off x="0" y="0"/>
            <a:ext cx="12192000" cy="677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From the above plot, we can deduce that:</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Optimized models generally outperform their baseline counterparts. Tuning helped refine decision boundaries and improve model performance.</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Random Forest (Optimized) performs best overall. It has the highest Recall, which indicates that it effectively identifies wells that are functional or non-functional.</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Decision Tree and KNN perform similarly, but not as well as Random Forest. Their performance suggests that while they are effective classifiers, they may misclassify some wells.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Logistic Regression has the lowest performance. This indicates that this model struggles with capturing complex patterns in the dataset, likely due to its linear nature.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nvSpPr>
        <p:spPr>
          <a:xfrm>
            <a:off x="76200" y="3625875"/>
            <a:ext cx="12039600" cy="30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Now let us take a look at the confusion matrices for the models:</a:t>
            </a:r>
            <a:endParaRPr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US" sz="2400">
                <a:solidFill>
                  <a:schemeClr val="dk1"/>
                </a:solidFill>
                <a:latin typeface="Times New Roman"/>
                <a:ea typeface="Times New Roman"/>
                <a:cs typeface="Times New Roman"/>
                <a:sym typeface="Times New Roman"/>
              </a:rPr>
              <a:t>It is important to note that:</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Misclassifying a non-functional well as functional could result in communities relying on a faulty water source.</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If a functional well is misclassified as non-functional, it may lead to unnecessary repairs or neglect.</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04" name="Google Shape;204;p32"/>
          <p:cNvPicPr preferRelativeResize="0"/>
          <p:nvPr/>
        </p:nvPicPr>
        <p:blipFill>
          <a:blip r:embed="rId3">
            <a:alphaModFix/>
          </a:blip>
          <a:stretch>
            <a:fillRect/>
          </a:stretch>
        </p:blipFill>
        <p:spPr>
          <a:xfrm>
            <a:off x="2795300" y="0"/>
            <a:ext cx="6601398" cy="356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15"/>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6000">
                <a:latin typeface="Times New Roman"/>
                <a:ea typeface="Times New Roman"/>
                <a:cs typeface="Times New Roman"/>
                <a:sym typeface="Times New Roman"/>
              </a:rPr>
              <a:t>Overview</a:t>
            </a:r>
            <a:endParaRPr sz="6000">
              <a:latin typeface="Times New Roman"/>
              <a:ea typeface="Times New Roman"/>
              <a:cs typeface="Times New Roman"/>
              <a:sym typeface="Times New Roman"/>
            </a:endParaRPr>
          </a:p>
        </p:txBody>
      </p:sp>
      <p:sp>
        <p:nvSpPr>
          <p:cNvPr id="75" name="Google Shape;75;p15"/>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15"/>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a:solidFill>
                  <a:schemeClr val="dk1"/>
                </a:solidFill>
                <a:latin typeface="Times New Roman"/>
                <a:ea typeface="Times New Roman"/>
                <a:cs typeface="Times New Roman"/>
                <a:sym typeface="Times New Roman"/>
              </a:rPr>
              <a:t>This presentation is divided into:</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Business Understanding</a:t>
            </a:r>
            <a:endParaRPr>
              <a:solidFill>
                <a:schemeClr val="dk1"/>
              </a:solidFill>
              <a:latin typeface="Times New Roman"/>
              <a:ea typeface="Times New Roman"/>
              <a:cs typeface="Times New Roman"/>
              <a:sym typeface="Times New Roman"/>
            </a:endParaRPr>
          </a:p>
          <a:p>
            <a:pPr indent="-266700" lvl="1" marL="685800" rtl="0" algn="l">
              <a:lnSpc>
                <a:spcPct val="9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Objectives</a:t>
            </a:r>
            <a:endParaRPr sz="2400">
              <a:solidFill>
                <a:schemeClr val="dk1"/>
              </a:solidFill>
              <a:latin typeface="Times New Roman"/>
              <a:ea typeface="Times New Roman"/>
              <a:cs typeface="Times New Roman"/>
              <a:sym typeface="Times New Roman"/>
            </a:endParaRPr>
          </a:p>
          <a:p>
            <a:pPr indent="-266700" lvl="1" marL="685800" rtl="0" algn="l">
              <a:lnSpc>
                <a:spcPct val="9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Business Questions</a:t>
            </a:r>
            <a:endParaRPr sz="2400">
              <a:solidFill>
                <a:schemeClr val="dk1"/>
              </a:solidFill>
              <a:latin typeface="Times New Roman"/>
              <a:ea typeface="Times New Roman"/>
              <a:cs typeface="Times New Roman"/>
              <a:sym typeface="Times New Roman"/>
            </a:endParaRPr>
          </a:p>
          <a:p>
            <a:pPr indent="-266700" lvl="1" marL="685800" rtl="0" algn="l">
              <a:lnSpc>
                <a:spcPct val="9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Success criteria</a:t>
            </a:r>
            <a:endParaRPr sz="2400">
              <a:solidFill>
                <a:schemeClr val="dk1"/>
              </a:solidFill>
              <a:latin typeface="Times New Roman"/>
              <a:ea typeface="Times New Roman"/>
              <a:cs typeface="Times New Roman"/>
              <a:sym typeface="Times New Roman"/>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Data Understanding</a:t>
            </a:r>
            <a:endParaRPr>
              <a:solidFill>
                <a:schemeClr val="dk1"/>
              </a:solidFill>
            </a:endParaRPr>
          </a:p>
          <a:p>
            <a:pPr indent="-266700" lvl="1" marL="685800" rtl="0" algn="l">
              <a:lnSpc>
                <a:spcPct val="90000"/>
              </a:lnSpc>
              <a:spcBef>
                <a:spcPts val="1000"/>
              </a:spcBef>
              <a:spcAft>
                <a:spcPts val="0"/>
              </a:spcAft>
              <a:buSzPts val="2400"/>
              <a:buFont typeface="Calibri"/>
              <a:buChar char="◆"/>
            </a:pPr>
            <a:r>
              <a:rPr lang="en-US" sz="2400">
                <a:solidFill>
                  <a:schemeClr val="dk1"/>
                </a:solidFill>
                <a:latin typeface="Times New Roman"/>
                <a:ea typeface="Times New Roman"/>
                <a:cs typeface="Times New Roman"/>
                <a:sym typeface="Times New Roman"/>
              </a:rPr>
              <a:t>Exploratory </a:t>
            </a:r>
            <a:r>
              <a:rPr lang="en-US" sz="2400">
                <a:solidFill>
                  <a:schemeClr val="dk1"/>
                </a:solidFill>
                <a:latin typeface="Times New Roman"/>
                <a:ea typeface="Times New Roman"/>
                <a:cs typeface="Times New Roman"/>
                <a:sym typeface="Times New Roman"/>
              </a:rPr>
              <a:t>Data Analysis</a:t>
            </a:r>
            <a:endParaRPr sz="2400">
              <a:solidFill>
                <a:schemeClr val="dk1"/>
              </a:solidFill>
              <a:latin typeface="Times New Roman"/>
              <a:ea typeface="Times New Roman"/>
              <a:cs typeface="Times New Roman"/>
              <a:sym typeface="Times New Roman"/>
            </a:endParaRPr>
          </a:p>
          <a:p>
            <a:pPr indent="-527050" lvl="0" marL="514350" rtl="0" algn="l">
              <a:lnSpc>
                <a:spcPct val="9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Models Evaluation</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Conclusions</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Recommendations</a:t>
            </a:r>
            <a:endParaRPr>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1600"/>
              </a:spcAft>
              <a:buClr>
                <a:schemeClr val="dk1"/>
              </a:buClr>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9001300" y="507425"/>
            <a:ext cx="2959800" cy="56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Random Forest (Optimized) is the most reliable model, making it the best choice for minimizing misclassifications.</a:t>
            </a:r>
            <a:endParaRPr sz="2400">
              <a:solidFill>
                <a:schemeClr val="dk1"/>
              </a:solidFill>
              <a:latin typeface="Times New Roman"/>
              <a:ea typeface="Times New Roman"/>
              <a:cs typeface="Times New Roman"/>
              <a:sym typeface="Times New Roman"/>
            </a:endParaRPr>
          </a:p>
        </p:txBody>
      </p:sp>
      <p:pic>
        <p:nvPicPr>
          <p:cNvPr id="210" name="Google Shape;210;p33"/>
          <p:cNvPicPr preferRelativeResize="0"/>
          <p:nvPr/>
        </p:nvPicPr>
        <p:blipFill>
          <a:blip r:embed="rId3">
            <a:alphaModFix/>
          </a:blip>
          <a:stretch>
            <a:fillRect/>
          </a:stretch>
        </p:blipFill>
        <p:spPr>
          <a:xfrm>
            <a:off x="152400" y="681738"/>
            <a:ext cx="8696499" cy="54945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42275" y="58150"/>
            <a:ext cx="12192000" cy="667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From the above plots, we can see that:</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20000"/>
              </a:lnSpc>
              <a:spcBef>
                <a:spcPts val="0"/>
              </a:spcBef>
              <a:spcAft>
                <a:spcPts val="0"/>
              </a:spcAft>
              <a:buClr>
                <a:srgbClr val="FFFFFF"/>
              </a:buClr>
              <a:buSzPts val="2400"/>
              <a:buFont typeface="Times New Roman"/>
              <a:buChar char="➔"/>
            </a:pPr>
            <a:r>
              <a:rPr lang="en-US" sz="2400">
                <a:solidFill>
                  <a:srgbClr val="FFFFFF"/>
                </a:solidFill>
                <a:latin typeface="Times New Roman"/>
                <a:ea typeface="Times New Roman"/>
                <a:cs typeface="Times New Roman"/>
                <a:sym typeface="Times New Roman"/>
              </a:rPr>
              <a:t>Random Forest Optimised has the lowest false negatives (483) and false positives (1021) compared to other models. It correctly classifies most functional wells (5864 True Positives) and non-functional wells (2919 True Negatives). </a:t>
            </a:r>
            <a:endParaRPr sz="2400">
              <a:solidFill>
                <a:srgbClr val="FFFFFF"/>
              </a:solidFill>
              <a:latin typeface="Times New Roman"/>
              <a:ea typeface="Times New Roman"/>
              <a:cs typeface="Times New Roman"/>
              <a:sym typeface="Times New Roman"/>
            </a:endParaRPr>
          </a:p>
          <a:p>
            <a:pPr indent="-381000" lvl="0" marL="457200" rtl="0" algn="l">
              <a:lnSpc>
                <a:spcPct val="120000"/>
              </a:lnSpc>
              <a:spcBef>
                <a:spcPts val="1000"/>
              </a:spcBef>
              <a:spcAft>
                <a:spcPts val="0"/>
              </a:spcAft>
              <a:buClr>
                <a:srgbClr val="FFFFFF"/>
              </a:buClr>
              <a:buSzPts val="2400"/>
              <a:buFont typeface="Times New Roman"/>
              <a:buChar char="➔"/>
            </a:pPr>
            <a:r>
              <a:rPr lang="en-US" sz="2400">
                <a:solidFill>
                  <a:srgbClr val="FFFFFF"/>
                </a:solidFill>
                <a:latin typeface="Times New Roman"/>
                <a:ea typeface="Times New Roman"/>
                <a:cs typeface="Times New Roman"/>
                <a:sym typeface="Times New Roman"/>
              </a:rPr>
              <a:t>This suggests that it is the most reliable model for predicting well functionality.</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Decision Tree and KNN models perform well also but have higher false negatives. </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10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Logistic Regression struggles with classification.</a:t>
            </a:r>
            <a:endParaRPr sz="2400">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35"/>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Google Shape;222;p35"/>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 name="Google Shape;223;p35"/>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lang="en-US" sz="6000">
                <a:latin typeface="Times New Roman"/>
                <a:ea typeface="Times New Roman"/>
                <a:cs typeface="Times New Roman"/>
                <a:sym typeface="Times New Roman"/>
              </a:rPr>
              <a:t>Conclusions</a:t>
            </a:r>
            <a:endParaRPr sz="6000">
              <a:latin typeface="Times New Roman"/>
              <a:ea typeface="Times New Roman"/>
              <a:cs typeface="Times New Roman"/>
              <a:sym typeface="Times New Roman"/>
            </a:endParaRPr>
          </a:p>
        </p:txBody>
      </p:sp>
      <p:sp>
        <p:nvSpPr>
          <p:cNvPr id="224" name="Google Shape;224;p35"/>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4918200" y="97775"/>
            <a:ext cx="6316200" cy="63426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The Optimised Random Forest model stands out as the best performing model with:</a:t>
            </a:r>
            <a:endParaRPr sz="2400">
              <a:latin typeface="Times New Roman"/>
              <a:ea typeface="Times New Roman"/>
              <a:cs typeface="Times New Roman"/>
              <a:sym typeface="Times New Roman"/>
            </a:endParaRPr>
          </a:p>
          <a:p>
            <a:pPr indent="-381000" lvl="0" marL="4572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Accuracy-85.38%</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Recall-92.39%</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Precision-85.17%</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F1-score-88.63%. </a:t>
            </a:r>
            <a:endParaRPr sz="2400">
              <a:latin typeface="Times New Roman"/>
              <a:ea typeface="Times New Roman"/>
              <a:cs typeface="Times New Roman"/>
              <a:sym typeface="Times New Roman"/>
            </a:endParaRPr>
          </a:p>
          <a:p>
            <a:pPr indent="0" lvl="0" marL="0" rtl="0" algn="l">
              <a:spcBef>
                <a:spcPts val="1000"/>
              </a:spcBef>
              <a:spcAft>
                <a:spcPts val="0"/>
              </a:spcAft>
              <a:buNone/>
            </a:pPr>
            <a:r>
              <a:rPr lang="en-US" sz="2400">
                <a:latin typeface="Times New Roman"/>
                <a:ea typeface="Times New Roman"/>
                <a:cs typeface="Times New Roman"/>
                <a:sym typeface="Times New Roman"/>
              </a:rPr>
              <a:t>The best parameters after tuning are:</a:t>
            </a:r>
            <a:endParaRPr sz="2400">
              <a:latin typeface="Times New Roman"/>
              <a:ea typeface="Times New Roman"/>
              <a:cs typeface="Times New Roman"/>
              <a:sym typeface="Times New Roman"/>
            </a:endParaRPr>
          </a:p>
          <a:p>
            <a:pPr indent="-381000" lvl="0" marL="4572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max_depth: 20</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min_samples_leaf: 1</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min_samples_split: 5</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n_estimators: 300</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sz="2400">
              <a:latin typeface="Times New Roman"/>
              <a:ea typeface="Times New Roman"/>
              <a:cs typeface="Times New Roman"/>
              <a:sym typeface="Times New Roman"/>
            </a:endParaRPr>
          </a:p>
        </p:txBody>
      </p:sp>
      <p:sp>
        <p:nvSpPr>
          <p:cNvPr id="231" name="Google Shape;231;p36"/>
          <p:cNvSpPr txBox="1"/>
          <p:nvPr/>
        </p:nvSpPr>
        <p:spPr>
          <a:xfrm>
            <a:off x="187625" y="124200"/>
            <a:ext cx="4677600" cy="62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dk1"/>
                </a:solidFill>
                <a:latin typeface="Times New Roman"/>
                <a:ea typeface="Times New Roman"/>
                <a:cs typeface="Times New Roman"/>
                <a:sym typeface="Times New Roman"/>
              </a:rPr>
              <a:t>Modeling Evaluation Summary</a:t>
            </a:r>
            <a:endParaRPr sz="6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400">
              <a:solidFill>
                <a:schemeClr val="lt2"/>
              </a:solidFill>
            </a:endParaRPr>
          </a:p>
        </p:txBody>
      </p:sp>
      <p:sp>
        <p:nvSpPr>
          <p:cNvPr id="232" name="Google Shape;232;p36"/>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3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37"/>
          <p:cNvSpPr txBox="1"/>
          <p:nvPr>
            <p:ph type="title"/>
          </p:nvPr>
        </p:nvSpPr>
        <p:spPr>
          <a:xfrm>
            <a:off x="369751" y="467775"/>
            <a:ext cx="3279900" cy="5515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imes New Roman"/>
              <a:buNone/>
            </a:pPr>
            <a:r>
              <a:rPr lang="en-US" sz="6000">
                <a:latin typeface="Times New Roman"/>
                <a:ea typeface="Times New Roman"/>
                <a:cs typeface="Times New Roman"/>
                <a:sym typeface="Times New Roman"/>
              </a:rPr>
              <a:t>Business Answers</a:t>
            </a:r>
            <a:endParaRPr sz="6000">
              <a:latin typeface="Times New Roman"/>
              <a:ea typeface="Times New Roman"/>
              <a:cs typeface="Times New Roman"/>
              <a:sym typeface="Times New Roman"/>
            </a:endParaRPr>
          </a:p>
        </p:txBody>
      </p:sp>
      <p:sp>
        <p:nvSpPr>
          <p:cNvPr id="239" name="Google Shape;239;p37"/>
          <p:cNvSpPr/>
          <p:nvPr/>
        </p:nvSpPr>
        <p:spPr>
          <a:xfrm rot="5400000">
            <a:off x="1500083" y="3419852"/>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37"/>
          <p:cNvSpPr txBox="1"/>
          <p:nvPr>
            <p:ph idx="1" type="body"/>
          </p:nvPr>
        </p:nvSpPr>
        <p:spPr>
          <a:xfrm>
            <a:off x="3927175" y="79275"/>
            <a:ext cx="8264700" cy="677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None/>
            </a:pPr>
            <a:r>
              <a:t/>
            </a:r>
            <a:endParaRPr b="0" i="0" sz="22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The following f</a:t>
            </a:r>
            <a:r>
              <a:rPr lang="en-US">
                <a:solidFill>
                  <a:schemeClr val="dk1"/>
                </a:solidFill>
                <a:latin typeface="Times New Roman"/>
                <a:ea typeface="Times New Roman"/>
                <a:cs typeface="Times New Roman"/>
                <a:sym typeface="Times New Roman"/>
              </a:rPr>
              <a:t>eatures stand out as the leading predictors to the functionality of a well:</a:t>
            </a:r>
            <a:endParaRPr>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'quantity',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'waterpoint_type',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'source',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'construction_year',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'payment_type' </a:t>
            </a:r>
            <a:endParaRPr sz="2400">
              <a:solidFill>
                <a:schemeClr val="dk1"/>
              </a:solidFill>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'management_group'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There is a high cluster of non-functional wells in the south east of Tanzania. The government should consider allocating resources towards repair and maintenance in this area, to ensure the residents get good water supply.</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More recent wells are more likely to be functional than aged wells. The presence of non-functional wells in all time periods highlights that factors beyond age also play a role in well performance.</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8"/>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 name="Google Shape;247;p38"/>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8" name="Google Shape;248;p38"/>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lang="en-US" sz="6000">
                <a:latin typeface="Times New Roman"/>
                <a:ea typeface="Times New Roman"/>
                <a:cs typeface="Times New Roman"/>
                <a:sym typeface="Times New Roman"/>
              </a:rPr>
              <a:t>Recommendations</a:t>
            </a:r>
            <a:endParaRPr sz="6000">
              <a:latin typeface="Times New Roman"/>
              <a:ea typeface="Times New Roman"/>
              <a:cs typeface="Times New Roman"/>
              <a:sym typeface="Times New Roman"/>
            </a:endParaRPr>
          </a:p>
        </p:txBody>
      </p:sp>
      <p:sp>
        <p:nvSpPr>
          <p:cNvPr id="249" name="Google Shape;249;p38"/>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200850" y="111000"/>
            <a:ext cx="11905800" cy="654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The above analysis could be improved in the following ways:</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Once the most influential factors affecting well functionality are identified, analyze their impact—do they contribute positively or negatively? Understanding these relationships will help the government of Tanzania make informed investment decisions to enhance well longevity.</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Instead of using construction year as a standalone feature, create a new variable, "well age", to better capture the patterns related to functionality. This could improve the model's ability to detect trends over time.</a:t>
            </a:r>
            <a:endParaRPr sz="2400">
              <a:solidFill>
                <a:schemeClr val="dk1"/>
              </a:solidFill>
              <a:latin typeface="Times New Roman"/>
              <a:ea typeface="Times New Roman"/>
              <a:cs typeface="Times New Roman"/>
              <a:sym typeface="Times New Roman"/>
            </a:endParaRPr>
          </a:p>
          <a:p>
            <a:pPr indent="-381000" lvl="0" marL="457200" rtl="0" algn="l">
              <a:spcBef>
                <a:spcPts val="1000"/>
              </a:spcBef>
              <a:spcAft>
                <a:spcPts val="10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model could be further analysed as a ternary classification problem to include the 'functional but needs repair' as a category on its own. This will help the client be able to plan for maintenance early enough before the well condition deteriorates to the 'non-functional' category.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838200" y="1928812"/>
            <a:ext cx="10515600" cy="228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            </a:t>
            </a:r>
            <a:r>
              <a:rPr lang="en-US" sz="6000">
                <a:latin typeface="Times New Roman"/>
                <a:ea typeface="Times New Roman"/>
                <a:cs typeface="Times New Roman"/>
                <a:sym typeface="Times New Roman"/>
              </a:rPr>
              <a:t>         The end!</a:t>
            </a:r>
            <a:br>
              <a:rPr lang="en-US" sz="4400">
                <a:latin typeface="Times New Roman"/>
                <a:ea typeface="Times New Roman"/>
                <a:cs typeface="Times New Roman"/>
                <a:sym typeface="Times New Roman"/>
              </a:rPr>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1"/>
          <p:cNvPicPr preferRelativeResize="0"/>
          <p:nvPr/>
        </p:nvPicPr>
        <p:blipFill>
          <a:blip r:embed="rId3">
            <a:alphaModFix/>
          </a:blip>
          <a:stretch>
            <a:fillRect/>
          </a:stretch>
        </p:blipFill>
        <p:spPr>
          <a:xfrm>
            <a:off x="205250" y="826750"/>
            <a:ext cx="7110051" cy="5204500"/>
          </a:xfrm>
          <a:prstGeom prst="rect">
            <a:avLst/>
          </a:prstGeom>
          <a:noFill/>
          <a:ln>
            <a:noFill/>
          </a:ln>
        </p:spPr>
      </p:pic>
      <p:sp>
        <p:nvSpPr>
          <p:cNvPr id="267" name="Google Shape;267;p41"/>
          <p:cNvSpPr txBox="1"/>
          <p:nvPr/>
        </p:nvSpPr>
        <p:spPr>
          <a:xfrm>
            <a:off x="7494900" y="890625"/>
            <a:ext cx="4400100" cy="51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dk1"/>
                </a:solidFill>
                <a:latin typeface="Times New Roman"/>
                <a:ea typeface="Times New Roman"/>
                <a:cs typeface="Times New Roman"/>
                <a:sym typeface="Times New Roman"/>
              </a:rPr>
              <a:t>Any</a:t>
            </a:r>
            <a:endParaRPr sz="6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US" sz="6000">
                <a:solidFill>
                  <a:schemeClr val="dk1"/>
                </a:solidFill>
                <a:latin typeface="Times New Roman"/>
                <a:ea typeface="Times New Roman"/>
                <a:cs typeface="Times New Roman"/>
                <a:sym typeface="Times New Roman"/>
              </a:rPr>
              <a:t>Questions?</a:t>
            </a:r>
            <a:endParaRPr sz="6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16"/>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3" name="Google Shape;83;p16"/>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4" name="Google Shape;84;p16"/>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lang="en-US" sz="6000">
                <a:latin typeface="Times New Roman"/>
                <a:ea typeface="Times New Roman"/>
                <a:cs typeface="Times New Roman"/>
                <a:sym typeface="Times New Roman"/>
              </a:rPr>
              <a:t>Business Understanding</a:t>
            </a:r>
            <a:endParaRPr sz="6000">
              <a:latin typeface="Times New Roman"/>
              <a:ea typeface="Times New Roman"/>
              <a:cs typeface="Times New Roman"/>
              <a:sym typeface="Times New Roman"/>
            </a:endParaRPr>
          </a:p>
        </p:txBody>
      </p:sp>
      <p:sp>
        <p:nvSpPr>
          <p:cNvPr id="85" name="Google Shape;85;p16"/>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838200" y="1062400"/>
            <a:ext cx="10515600" cy="4245300"/>
          </a:xfrm>
          <a:prstGeom prst="rect">
            <a:avLst/>
          </a:prstGeom>
        </p:spPr>
        <p:txBody>
          <a:bodyPr anchorCtr="0" anchor="t" bIns="45700" lIns="91425" spcFirstLastPara="1" rIns="91425" wrap="square" tIns="45700">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In Tanzania, water wells become non-functional due to various factors such as:</a:t>
            </a:r>
            <a:endParaRPr>
              <a:solidFill>
                <a:schemeClr val="dk1"/>
              </a:solidFill>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quantity of water available in the wells</a:t>
            </a:r>
            <a:endParaRPr sz="2400">
              <a:solidFill>
                <a:schemeClr val="dk1"/>
              </a:solidFill>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source of the water feeding the well </a:t>
            </a:r>
            <a:endParaRPr sz="2400">
              <a:solidFill>
                <a:schemeClr val="dk1"/>
              </a:solidFill>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group managing the well</a:t>
            </a:r>
            <a:endParaRPr sz="24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Identifying non-functional wells will help prioritize maintenance efforts and improve water infrastructure planning.</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This analysis aims to develop a machine learning classifier that predicts the condition of water wells based on the availed data.</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The model will categorize wells as functional or non-functional.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8"/>
          <p:cNvSpPr txBox="1"/>
          <p:nvPr>
            <p:ph type="title"/>
          </p:nvPr>
        </p:nvSpPr>
        <p:spPr>
          <a:xfrm>
            <a:off x="369760" y="552091"/>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  </a:t>
            </a:r>
            <a:r>
              <a:rPr lang="en-US" sz="6000">
                <a:latin typeface="Times New Roman"/>
                <a:ea typeface="Times New Roman"/>
                <a:cs typeface="Times New Roman"/>
                <a:sym typeface="Times New Roman"/>
              </a:rPr>
              <a:t>Objectives</a:t>
            </a:r>
            <a:endParaRPr sz="6000">
              <a:latin typeface="Times New Roman"/>
              <a:ea typeface="Times New Roman"/>
              <a:cs typeface="Times New Roman"/>
              <a:sym typeface="Times New Roman"/>
            </a:endParaRPr>
          </a:p>
        </p:txBody>
      </p:sp>
      <p:sp>
        <p:nvSpPr>
          <p:cNvPr id="98" name="Google Shape;98;p18"/>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8"/>
          <p:cNvSpPr txBox="1"/>
          <p:nvPr>
            <p:ph idx="1" type="body"/>
          </p:nvPr>
        </p:nvSpPr>
        <p:spPr>
          <a:xfrm>
            <a:off x="5055145" y="900113"/>
            <a:ext cx="6909900" cy="5729400"/>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t/>
            </a:r>
            <a:endParaRPr b="0" i="0" sz="2200">
              <a:latin typeface="Times New Roman"/>
              <a:ea typeface="Times New Roman"/>
              <a:cs typeface="Times New Roman"/>
              <a:sym typeface="Times New Roman"/>
            </a:endParaRPr>
          </a:p>
          <a:p>
            <a:pPr indent="-381000" lvl="0" marL="457200" rtl="0" algn="l">
              <a:lnSpc>
                <a:spcPct val="150000"/>
              </a:lnSpc>
              <a:spcBef>
                <a:spcPts val="1000"/>
              </a:spcBef>
              <a:spcAft>
                <a:spcPts val="0"/>
              </a:spcAft>
              <a:buSzPct val="100000"/>
              <a:buFont typeface="Times New Roman"/>
              <a:buChar char="➔"/>
            </a:pPr>
            <a:r>
              <a:rPr lang="en-US" sz="9600">
                <a:solidFill>
                  <a:schemeClr val="dk1"/>
                </a:solidFill>
                <a:latin typeface="Times New Roman"/>
                <a:ea typeface="Times New Roman"/>
                <a:cs typeface="Times New Roman"/>
                <a:sym typeface="Times New Roman"/>
              </a:rPr>
              <a:t>Develop a classification model to predict whether a well is functional or non-functional using historical data.</a:t>
            </a:r>
            <a:endParaRPr sz="9600">
              <a:solidFill>
                <a:schemeClr val="dk1"/>
              </a:solidFill>
              <a:latin typeface="Times New Roman"/>
              <a:ea typeface="Times New Roman"/>
              <a:cs typeface="Times New Roman"/>
              <a:sym typeface="Times New Roman"/>
            </a:endParaRPr>
          </a:p>
          <a:p>
            <a:pPr indent="-381000" lvl="0" marL="457200" rtl="0" algn="l">
              <a:lnSpc>
                <a:spcPct val="150000"/>
              </a:lnSpc>
              <a:spcBef>
                <a:spcPts val="1000"/>
              </a:spcBef>
              <a:spcAft>
                <a:spcPts val="0"/>
              </a:spcAft>
              <a:buSzPct val="100000"/>
              <a:buFont typeface="Times New Roman"/>
              <a:buChar char="➔"/>
            </a:pPr>
            <a:r>
              <a:rPr lang="en-US" sz="9600">
                <a:solidFill>
                  <a:schemeClr val="dk1"/>
                </a:solidFill>
                <a:latin typeface="Times New Roman"/>
                <a:ea typeface="Times New Roman"/>
                <a:cs typeface="Times New Roman"/>
                <a:sym typeface="Times New Roman"/>
              </a:rPr>
              <a:t>Implement and compare multiple algorithms to identify the most effective model for well functionality prediction.</a:t>
            </a:r>
            <a:endParaRPr sz="9600">
              <a:solidFill>
                <a:schemeClr val="dk1"/>
              </a:solidFill>
              <a:latin typeface="Times New Roman"/>
              <a:ea typeface="Times New Roman"/>
              <a:cs typeface="Times New Roman"/>
              <a:sym typeface="Times New Roman"/>
            </a:endParaRPr>
          </a:p>
          <a:p>
            <a:pPr indent="-381000" lvl="0" marL="457200" rtl="0" algn="l">
              <a:lnSpc>
                <a:spcPct val="150000"/>
              </a:lnSpc>
              <a:spcBef>
                <a:spcPts val="1000"/>
              </a:spcBef>
              <a:spcAft>
                <a:spcPts val="0"/>
              </a:spcAft>
              <a:buSzPct val="100000"/>
              <a:buFont typeface="Times New Roman"/>
              <a:buChar char="➔"/>
            </a:pPr>
            <a:r>
              <a:rPr lang="en-US" sz="9600">
                <a:solidFill>
                  <a:schemeClr val="dk1"/>
                </a:solidFill>
                <a:latin typeface="Times New Roman"/>
                <a:ea typeface="Times New Roman"/>
                <a:cs typeface="Times New Roman"/>
                <a:sym typeface="Times New Roman"/>
              </a:rPr>
              <a:t>Improve prediction accuracy through feature selection, hyperparameter tuning, and handling class imbalances.</a:t>
            </a:r>
            <a:endParaRPr sz="9600">
              <a:solidFill>
                <a:schemeClr val="dk1"/>
              </a:solidFill>
              <a:latin typeface="Times New Roman"/>
              <a:ea typeface="Times New Roman"/>
              <a:cs typeface="Times New Roman"/>
              <a:sym typeface="Times New Roman"/>
            </a:endParaRPr>
          </a:p>
          <a:p>
            <a:pPr indent="-183197" lvl="0" marL="228600" rtl="0" algn="l">
              <a:lnSpc>
                <a:spcPct val="90000"/>
              </a:lnSpc>
              <a:spcBef>
                <a:spcPts val="1000"/>
              </a:spcBef>
              <a:spcAft>
                <a:spcPts val="0"/>
              </a:spcAft>
              <a:buClr>
                <a:schemeClr val="dk1"/>
              </a:buClr>
              <a:buSzPct val="100000"/>
              <a:buNone/>
            </a:pPr>
            <a:r>
              <a:t/>
            </a:r>
            <a:endParaRPr b="0" i="0" sz="22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1600"/>
              </a:spcAft>
              <a:buClr>
                <a:schemeClr val="dk1"/>
              </a:buClr>
              <a:buSzPct val="1000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9"/>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9"/>
          <p:cNvSpPr txBox="1"/>
          <p:nvPr>
            <p:ph type="title"/>
          </p:nvPr>
        </p:nvSpPr>
        <p:spPr>
          <a:xfrm>
            <a:off x="369760" y="552091"/>
            <a:ext cx="3600900" cy="54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  </a:t>
            </a:r>
            <a:r>
              <a:rPr lang="en-US" sz="6000">
                <a:latin typeface="Times New Roman"/>
                <a:ea typeface="Times New Roman"/>
                <a:cs typeface="Times New Roman"/>
                <a:sym typeface="Times New Roman"/>
              </a:rPr>
              <a:t>Business</a:t>
            </a:r>
            <a:endParaRPr sz="6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5400"/>
              <a:buFont typeface="Times New Roman"/>
              <a:buNone/>
            </a:pPr>
            <a:r>
              <a:rPr lang="en-US" sz="6000">
                <a:latin typeface="Times New Roman"/>
                <a:ea typeface="Times New Roman"/>
                <a:cs typeface="Times New Roman"/>
                <a:sym typeface="Times New Roman"/>
              </a:rPr>
              <a:t>Questions</a:t>
            </a:r>
            <a:endParaRPr sz="6000">
              <a:latin typeface="Times New Roman"/>
              <a:ea typeface="Times New Roman"/>
              <a:cs typeface="Times New Roman"/>
              <a:sym typeface="Times New Roman"/>
            </a:endParaRPr>
          </a:p>
        </p:txBody>
      </p:sp>
      <p:sp>
        <p:nvSpPr>
          <p:cNvPr id="106" name="Google Shape;106;p19"/>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9"/>
          <p:cNvSpPr txBox="1"/>
          <p:nvPr>
            <p:ph idx="1" type="body"/>
          </p:nvPr>
        </p:nvSpPr>
        <p:spPr>
          <a:xfrm>
            <a:off x="5028725" y="1511675"/>
            <a:ext cx="6470100" cy="5755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2200"/>
              <a:buNone/>
            </a:pPr>
            <a:r>
              <a:t/>
            </a:r>
            <a:endParaRPr b="0" i="0" sz="2200">
              <a:latin typeface="Times New Roman"/>
              <a:ea typeface="Times New Roman"/>
              <a:cs typeface="Times New Roman"/>
              <a:sym typeface="Times New Roman"/>
            </a:endParaRPr>
          </a:p>
          <a:p>
            <a:pPr indent="-381000" lvl="0" marL="457200" rtl="0" algn="l">
              <a:lnSpc>
                <a:spcPct val="150000"/>
              </a:lnSpc>
              <a:spcBef>
                <a:spcPts val="10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What factors contribute most to well failures?</a:t>
            </a:r>
            <a:endParaRPr>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Which regions have the highest concentration of non-functional wells?</a:t>
            </a:r>
            <a:endParaRPr>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How does the construction year affect well failure rates?</a:t>
            </a:r>
            <a:endParaRPr>
              <a:solidFill>
                <a:schemeClr val="dk1"/>
              </a:solidFill>
              <a:latin typeface="Times New Roman"/>
              <a:ea typeface="Times New Roman"/>
              <a:cs typeface="Times New Roman"/>
              <a:sym typeface="Times New Roman"/>
            </a:endParaRPr>
          </a:p>
          <a:p>
            <a:pPr indent="-183197" lvl="0" marL="228600" rtl="0" algn="l">
              <a:lnSpc>
                <a:spcPct val="90000"/>
              </a:lnSpc>
              <a:spcBef>
                <a:spcPts val="1000"/>
              </a:spcBef>
              <a:spcAft>
                <a:spcPts val="0"/>
              </a:spcAft>
              <a:buClr>
                <a:schemeClr val="dk1"/>
              </a:buClr>
              <a:buSzPts val="2200"/>
              <a:buNone/>
            </a:pPr>
            <a:r>
              <a:t/>
            </a:r>
            <a:endParaRPr b="0" i="0" sz="22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160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20"/>
          <p:cNvSpPr txBox="1"/>
          <p:nvPr>
            <p:ph type="title"/>
          </p:nvPr>
        </p:nvSpPr>
        <p:spPr>
          <a:xfrm>
            <a:off x="369760" y="552091"/>
            <a:ext cx="3600900" cy="5431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 Success Criteria</a:t>
            </a:r>
            <a:endParaRPr sz="6000">
              <a:latin typeface="Times New Roman"/>
              <a:ea typeface="Times New Roman"/>
              <a:cs typeface="Times New Roman"/>
              <a:sym typeface="Times New Roman"/>
            </a:endParaRPr>
          </a:p>
        </p:txBody>
      </p:sp>
      <p:sp>
        <p:nvSpPr>
          <p:cNvPr id="114" name="Google Shape;114;p20"/>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20"/>
          <p:cNvSpPr txBox="1"/>
          <p:nvPr>
            <p:ph idx="1" type="body"/>
          </p:nvPr>
        </p:nvSpPr>
        <p:spPr>
          <a:xfrm>
            <a:off x="5015500" y="552100"/>
            <a:ext cx="6470100" cy="77022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2200"/>
              <a:buNone/>
            </a:pPr>
            <a:r>
              <a:t/>
            </a:r>
            <a:endParaRPr b="0" i="0" sz="2200">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A highly accurate and reliable model that </a:t>
            </a:r>
            <a:r>
              <a:rPr lang="en-US">
                <a:solidFill>
                  <a:schemeClr val="dk1"/>
                </a:solidFill>
                <a:latin typeface="Times New Roman"/>
                <a:ea typeface="Times New Roman"/>
                <a:cs typeface="Times New Roman"/>
                <a:sym typeface="Times New Roman"/>
              </a:rPr>
              <a:t>ef</a:t>
            </a:r>
            <a:r>
              <a:rPr lang="en-US">
                <a:solidFill>
                  <a:schemeClr val="dk1"/>
                </a:solidFill>
                <a:latin typeface="Times New Roman"/>
                <a:ea typeface="Times New Roman"/>
                <a:cs typeface="Times New Roman"/>
                <a:sym typeface="Times New Roman"/>
              </a:rPr>
              <a:t>fectively classifies water wells as functional or non-functional, ensuring strong performance in accuracy, recall, and F1-score.</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Identification of high-risk regions in Tanzania where wells require more attention and maintenance efforts.</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Understanding the impact of construction year on well functionality to support strategic planning and scheduling of maintenance based on well age.</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Identifying features that highly impact well functionality for strategic allocation of resources during future constructions.</a:t>
            </a:r>
            <a:endParaRPr>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a:solidFill>
                <a:schemeClr val="dk1"/>
              </a:solidFill>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a:solidFill>
                <a:schemeClr val="dk1"/>
              </a:solidFill>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160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1"/>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Methods</a:t>
            </a:r>
            <a:endParaRPr sz="5400">
              <a:latin typeface="Times New Roman"/>
              <a:ea typeface="Times New Roman"/>
              <a:cs typeface="Times New Roman"/>
              <a:sym typeface="Times New Roman"/>
            </a:endParaRPr>
          </a:p>
        </p:txBody>
      </p:sp>
      <p:sp>
        <p:nvSpPr>
          <p:cNvPr id="122" name="Google Shape;122;p21"/>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21"/>
          <p:cNvSpPr txBox="1"/>
          <p:nvPr>
            <p:ph idx="1" type="body"/>
          </p:nvPr>
        </p:nvSpPr>
        <p:spPr>
          <a:xfrm>
            <a:off x="5126418" y="552091"/>
            <a:ext cx="6224400" cy="54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solidFill>
                  <a:schemeClr val="dk1"/>
                </a:solidFill>
                <a:latin typeface="Times New Roman"/>
                <a:ea typeface="Times New Roman"/>
                <a:cs typeface="Times New Roman"/>
                <a:sym typeface="Times New Roman"/>
              </a:rPr>
              <a:t>The methods used in the analysis are as follows:</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Data Collection</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Exploratory Data Analysis</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Statistical Analysis - correlations</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L</a:t>
            </a:r>
            <a:r>
              <a:rPr lang="en-US">
                <a:solidFill>
                  <a:schemeClr val="dk1"/>
                </a:solidFill>
                <a:latin typeface="Times New Roman"/>
                <a:ea typeface="Times New Roman"/>
                <a:cs typeface="Times New Roman"/>
                <a:sym typeface="Times New Roman"/>
              </a:rPr>
              <a:t>inear regression</a:t>
            </a:r>
            <a:endParaRPr>
              <a:solidFill>
                <a:schemeClr val="dk1"/>
              </a:solidFill>
            </a:endParaRPr>
          </a:p>
          <a:p>
            <a:pPr indent="-527050" lvl="0" marL="514350" rtl="0" algn="l">
              <a:lnSpc>
                <a:spcPct val="90000"/>
              </a:lnSpc>
              <a:spcBef>
                <a:spcPts val="1000"/>
              </a:spcBef>
              <a:spcAft>
                <a:spcPts val="0"/>
              </a:spcAft>
              <a:buSzPts val="2400"/>
              <a:buFont typeface="Calibri"/>
              <a:buChar char="➔"/>
            </a:pPr>
            <a:r>
              <a:rPr lang="en-US">
                <a:solidFill>
                  <a:schemeClr val="dk1"/>
                </a:solidFill>
                <a:latin typeface="Times New Roman"/>
                <a:ea typeface="Times New Roman"/>
                <a:cs typeface="Times New Roman"/>
                <a:sym typeface="Times New Roman"/>
              </a:rPr>
              <a:t>Logistics regression</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6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Random Forest</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6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Decision Trees</a:t>
            </a:r>
            <a:endParaRPr>
              <a:solidFill>
                <a:schemeClr val="dk1"/>
              </a:solidFill>
              <a:latin typeface="Times New Roman"/>
              <a:ea typeface="Times New Roman"/>
              <a:cs typeface="Times New Roman"/>
              <a:sym typeface="Times New Roman"/>
            </a:endParaRPr>
          </a:p>
          <a:p>
            <a:pPr indent="-527050" lvl="0" marL="514350" rtl="0" algn="l">
              <a:lnSpc>
                <a:spcPct val="90000"/>
              </a:lnSpc>
              <a:spcBef>
                <a:spcPts val="1600"/>
              </a:spcBef>
              <a:spcAft>
                <a:spcPts val="1600"/>
              </a:spcAft>
              <a:buSzPts val="2400"/>
              <a:buFont typeface="Times New Roman"/>
              <a:buChar char="➔"/>
            </a:pPr>
            <a:r>
              <a:rPr lang="en-US">
                <a:solidFill>
                  <a:schemeClr val="dk1"/>
                </a:solidFill>
                <a:latin typeface="Times New Roman"/>
                <a:ea typeface="Times New Roman"/>
                <a:cs typeface="Times New Roman"/>
                <a:sym typeface="Times New Roman"/>
              </a:rPr>
              <a:t>K-Nearest Neighbour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22"/>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0" name="Google Shape;130;p22"/>
          <p:cNvSpPr/>
          <p:nvPr/>
        </p:nvSpPr>
        <p:spPr>
          <a:xfrm>
            <a:off x="1121664" y="0"/>
            <a:ext cx="994867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1" name="Google Shape;131;p22"/>
          <p:cNvSpPr txBox="1"/>
          <p:nvPr>
            <p:ph type="title"/>
          </p:nvPr>
        </p:nvSpPr>
        <p:spPr>
          <a:xfrm>
            <a:off x="1524003" y="1999615"/>
            <a:ext cx="9144000" cy="276402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i="0" lang="en-US" sz="6000" u="none" cap="none" strike="noStrike">
                <a:solidFill>
                  <a:schemeClr val="dk1"/>
                </a:solidFill>
                <a:latin typeface="Times New Roman"/>
                <a:ea typeface="Times New Roman"/>
                <a:cs typeface="Times New Roman"/>
                <a:sym typeface="Times New Roman"/>
              </a:rPr>
              <a:t>Data </a:t>
            </a:r>
            <a:r>
              <a:rPr lang="en-US" sz="6000">
                <a:latin typeface="Times New Roman"/>
                <a:ea typeface="Times New Roman"/>
                <a:cs typeface="Times New Roman"/>
                <a:sym typeface="Times New Roman"/>
              </a:rPr>
              <a:t>Understanding</a:t>
            </a:r>
            <a:endParaRPr sz="6000">
              <a:latin typeface="Times New Roman"/>
              <a:ea typeface="Times New Roman"/>
              <a:cs typeface="Times New Roman"/>
              <a:sym typeface="Times New Roman"/>
            </a:endParaRPr>
          </a:p>
        </p:txBody>
      </p:sp>
      <p:sp>
        <p:nvSpPr>
          <p:cNvPr id="132" name="Google Shape;132;p22"/>
          <p:cNvSpPr/>
          <p:nvPr/>
        </p:nvSpPr>
        <p:spPr>
          <a:xfrm>
            <a:off x="3718560" y="5524786"/>
            <a:ext cx="4754880" cy="27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