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979702433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979702433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32979702433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2979702433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32979702433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2979702433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2979702433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32979702433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2979702433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2979702433_0_1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32979702433_0_1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979702433_0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32979702433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97970243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297970243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3297970243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979702433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979702433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32979702433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979702433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979702433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32979702433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3"/>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Film reel and slate" id="90" name="Google Shape;90;p13"/>
          <p:cNvPicPr preferRelativeResize="0"/>
          <p:nvPr/>
        </p:nvPicPr>
        <p:blipFill rotWithShape="1">
          <a:blip r:embed="rId3">
            <a:alphaModFix amt="50000"/>
          </a:blip>
          <a:srcRect b="3130" l="0" r="-1" t="12577"/>
          <a:stretch/>
        </p:blipFill>
        <p:spPr>
          <a:xfrm>
            <a:off x="20" y="10"/>
            <a:ext cx="12188930" cy="6857990"/>
          </a:xfrm>
          <a:prstGeom prst="rect">
            <a:avLst/>
          </a:prstGeom>
          <a:noFill/>
          <a:ln>
            <a:noFill/>
          </a:ln>
        </p:spPr>
      </p:pic>
      <p:sp>
        <p:nvSpPr>
          <p:cNvPr id="91" name="Google Shape;91;p13"/>
          <p:cNvSpPr txBox="1"/>
          <p:nvPr>
            <p:ph type="ctrTitle"/>
          </p:nvPr>
        </p:nvSpPr>
        <p:spPr>
          <a:xfrm>
            <a:off x="1524000" y="2192593"/>
            <a:ext cx="9144000" cy="199300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600"/>
              <a:buFont typeface="Times New Roman"/>
              <a:buNone/>
            </a:pPr>
            <a:r>
              <a:rPr lang="en-US" sz="6600">
                <a:solidFill>
                  <a:schemeClr val="lt1"/>
                </a:solidFill>
                <a:latin typeface="Times New Roman"/>
                <a:ea typeface="Times New Roman"/>
                <a:cs typeface="Times New Roman"/>
                <a:sym typeface="Times New Roman"/>
              </a:rPr>
              <a:t>MOVIE INDUSTRY ANALYSIS</a:t>
            </a:r>
            <a:endParaRPr sz="6600">
              <a:solidFill>
                <a:schemeClr val="lt1"/>
              </a:solidFill>
              <a:latin typeface="Times New Roman"/>
              <a:ea typeface="Times New Roman"/>
              <a:cs typeface="Times New Roman"/>
              <a:sym typeface="Times New Roman"/>
            </a:endParaRPr>
          </a:p>
        </p:txBody>
      </p:sp>
      <p:sp>
        <p:nvSpPr>
          <p:cNvPr id="92" name="Google Shape;92;p13"/>
          <p:cNvSpPr/>
          <p:nvPr/>
        </p:nvSpPr>
        <p:spPr>
          <a:xfrm>
            <a:off x="3974206" y="4368623"/>
            <a:ext cx="4243589" cy="18288"/>
          </a:xfrm>
          <a:custGeom>
            <a:rect b="b" l="l" r="r" t="t"/>
            <a:pathLst>
              <a:path extrusionOk="0" fill="none" h="18288" w="4243589">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extrusionOk="0" h="18288" w="4243589">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4901"/>
            </a:srgbClr>
          </a:solidFill>
          <a:ln cap="rnd" cmpd="sng" w="44450">
            <a:solidFill>
              <a:schemeClr val="lt1">
                <a:alpha val="74901"/>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3" name="Google Shape;93;p13"/>
          <p:cNvSpPr txBox="1"/>
          <p:nvPr/>
        </p:nvSpPr>
        <p:spPr>
          <a:xfrm>
            <a:off x="25" y="6055025"/>
            <a:ext cx="126318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600" u="none" cap="none" strike="noStrike">
                <a:solidFill>
                  <a:schemeClr val="lt1"/>
                </a:solidFill>
                <a:latin typeface="Times New Roman"/>
                <a:ea typeface="Times New Roman"/>
                <a:cs typeface="Times New Roman"/>
                <a:sym typeface="Times New Roman"/>
              </a:rPr>
              <a:t>Prepared by: </a:t>
            </a:r>
            <a:r>
              <a:rPr lang="en-US" sz="3600">
                <a:solidFill>
                  <a:schemeClr val="lt1"/>
                </a:solidFill>
                <a:latin typeface="Times New Roman"/>
                <a:ea typeface="Times New Roman"/>
                <a:cs typeface="Times New Roman"/>
                <a:sym typeface="Times New Roman"/>
              </a:rPr>
              <a:t>Brenda K., Saron W., Brenda C., Daniel O., Mark 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91"/>
                                        </p:tgtEl>
                                        <p:attrNameLst>
                                          <p:attrName>style.visibility</p:attrName>
                                        </p:attrNameLst>
                                      </p:cBhvr>
                                      <p:to>
                                        <p:strVal val="visible"/>
                                      </p:to>
                                    </p:set>
                                    <p:animEffect filter="fade" transition="in">
                                      <p:cBhvr>
                                        <p:cTn dur="4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p22"/>
          <p:cNvPicPr preferRelativeResize="0"/>
          <p:nvPr/>
        </p:nvPicPr>
        <p:blipFill>
          <a:blip r:embed="rId3">
            <a:alphaModFix/>
          </a:blip>
          <a:stretch>
            <a:fillRect/>
          </a:stretch>
        </p:blipFill>
        <p:spPr>
          <a:xfrm>
            <a:off x="152400" y="152400"/>
            <a:ext cx="6932876" cy="4477750"/>
          </a:xfrm>
          <a:prstGeom prst="rect">
            <a:avLst/>
          </a:prstGeom>
          <a:noFill/>
          <a:ln>
            <a:noFill/>
          </a:ln>
        </p:spPr>
      </p:pic>
      <p:sp>
        <p:nvSpPr>
          <p:cNvPr id="162" name="Google Shape;162;p22"/>
          <p:cNvSpPr txBox="1"/>
          <p:nvPr/>
        </p:nvSpPr>
        <p:spPr>
          <a:xfrm>
            <a:off x="7442050" y="282775"/>
            <a:ext cx="4651200" cy="6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The earnings distributions are heavily right-skewed.</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800">
                <a:solidFill>
                  <a:schemeClr val="dk1"/>
                </a:solidFill>
                <a:latin typeface="Calibri"/>
                <a:ea typeface="Calibri"/>
                <a:cs typeface="Calibri"/>
                <a:sym typeface="Calibri"/>
              </a:rPr>
              <a:t>This means the majority of movies have lower gross earnings, while a small number of movies achieve very high earnings.</a:t>
            </a:r>
            <a:endParaRPr sz="2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sp>
        <p:nvSpPr>
          <p:cNvPr id="167" name="Google Shape;167;p2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23"/>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miter lim="800000"/>
            <a:headEnd len="sm" w="sm" type="none"/>
            <a:tailEnd len="sm" w="sm" type="none"/>
          </a:ln>
          <a:effectLst>
            <a:outerShdw blurRad="139700" sx="102000" rotWithShape="0" algn="ctr" sy="102000">
              <a:srgbClr val="D8D8D8">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9" name="Google Shape;169;p23"/>
          <p:cNvSpPr/>
          <p:nvPr/>
        </p:nvSpPr>
        <p:spPr>
          <a:xfrm>
            <a:off x="1121664" y="0"/>
            <a:ext cx="9938242"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0" name="Google Shape;170;p23"/>
          <p:cNvSpPr txBox="1"/>
          <p:nvPr>
            <p:ph type="title"/>
          </p:nvPr>
        </p:nvSpPr>
        <p:spPr>
          <a:xfrm>
            <a:off x="1524003" y="1999615"/>
            <a:ext cx="9144000" cy="2763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7200"/>
              <a:buFont typeface="Calibri"/>
              <a:buNone/>
            </a:pPr>
            <a:r>
              <a:rPr i="0" lang="en-US" sz="7200" u="none" cap="none" strike="noStrike">
                <a:solidFill>
                  <a:schemeClr val="dk1"/>
                </a:solidFill>
                <a:latin typeface="Times New Roman"/>
                <a:ea typeface="Times New Roman"/>
                <a:cs typeface="Times New Roman"/>
                <a:sym typeface="Times New Roman"/>
              </a:rPr>
              <a:t>Data </a:t>
            </a:r>
            <a:r>
              <a:rPr lang="en-US" sz="7200">
                <a:latin typeface="Times New Roman"/>
                <a:ea typeface="Times New Roman"/>
                <a:cs typeface="Times New Roman"/>
                <a:sym typeface="Times New Roman"/>
              </a:rPr>
              <a:t>Analysis</a:t>
            </a:r>
            <a:endParaRPr>
              <a:latin typeface="Times New Roman"/>
              <a:ea typeface="Times New Roman"/>
              <a:cs typeface="Times New Roman"/>
              <a:sym typeface="Times New Roman"/>
            </a:endParaRPr>
          </a:p>
        </p:txBody>
      </p:sp>
      <p:sp>
        <p:nvSpPr>
          <p:cNvPr id="171" name="Google Shape;171;p23"/>
          <p:cNvSpPr/>
          <p:nvPr/>
        </p:nvSpPr>
        <p:spPr>
          <a:xfrm>
            <a:off x="3718560" y="5524786"/>
            <a:ext cx="4755000" cy="27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4"/>
          <p:cNvPicPr preferRelativeResize="0"/>
          <p:nvPr/>
        </p:nvPicPr>
        <p:blipFill>
          <a:blip r:embed="rId3">
            <a:alphaModFix/>
          </a:blip>
          <a:stretch>
            <a:fillRect/>
          </a:stretch>
        </p:blipFill>
        <p:spPr>
          <a:xfrm>
            <a:off x="86325" y="1117025"/>
            <a:ext cx="7740557" cy="5067075"/>
          </a:xfrm>
          <a:prstGeom prst="rect">
            <a:avLst/>
          </a:prstGeom>
          <a:noFill/>
          <a:ln>
            <a:noFill/>
          </a:ln>
        </p:spPr>
      </p:pic>
      <p:sp>
        <p:nvSpPr>
          <p:cNvPr id="178" name="Google Shape;178;p24"/>
          <p:cNvSpPr txBox="1"/>
          <p:nvPr/>
        </p:nvSpPr>
        <p:spPr>
          <a:xfrm>
            <a:off x="306550" y="97775"/>
            <a:ext cx="11152500" cy="819300"/>
          </a:xfrm>
          <a:prstGeom prst="rect">
            <a:avLst/>
          </a:prstGeom>
          <a:noFill/>
          <a:ln>
            <a:noFill/>
          </a:ln>
        </p:spPr>
        <p:txBody>
          <a:bodyPr anchorCtr="0" anchor="t" bIns="91425" lIns="91425" spcFirstLastPara="1" rIns="91425" wrap="square" tIns="91425">
            <a:noAutofit/>
          </a:bodyPr>
          <a:lstStyle/>
          <a:p>
            <a:pPr indent="0" lvl="0" marL="228600" rtl="0" algn="l">
              <a:lnSpc>
                <a:spcPct val="150000"/>
              </a:lnSpc>
              <a:spcBef>
                <a:spcPts val="1000"/>
              </a:spcBef>
              <a:spcAft>
                <a:spcPts val="0"/>
              </a:spcAft>
              <a:buNone/>
            </a:pPr>
            <a:r>
              <a:rPr lang="en-US" sz="2400">
                <a:solidFill>
                  <a:schemeClr val="dk1"/>
                </a:solidFill>
                <a:latin typeface="Times New Roman"/>
                <a:ea typeface="Times New Roman"/>
                <a:cs typeface="Times New Roman"/>
                <a:sym typeface="Times New Roman"/>
              </a:rPr>
              <a:t>Which genre performs the best at the box office?</a:t>
            </a:r>
            <a:endParaRPr sz="2400">
              <a:solidFill>
                <a:schemeClr val="dk1"/>
              </a:solidFill>
              <a:latin typeface="Calibri"/>
              <a:ea typeface="Calibri"/>
              <a:cs typeface="Calibri"/>
              <a:sym typeface="Calibri"/>
            </a:endParaRPr>
          </a:p>
        </p:txBody>
      </p:sp>
      <p:sp>
        <p:nvSpPr>
          <p:cNvPr id="179" name="Google Shape;179;p24"/>
          <p:cNvSpPr txBox="1"/>
          <p:nvPr/>
        </p:nvSpPr>
        <p:spPr>
          <a:xfrm>
            <a:off x="8512375" y="1154900"/>
            <a:ext cx="92400" cy="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180" name="Google Shape;180;p24"/>
          <p:cNvSpPr txBox="1"/>
          <p:nvPr/>
        </p:nvSpPr>
        <p:spPr>
          <a:xfrm>
            <a:off x="8300950" y="1128475"/>
            <a:ext cx="3581100" cy="5206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800">
                <a:solidFill>
                  <a:schemeClr val="dk1"/>
                </a:solidFill>
                <a:latin typeface="Times New Roman"/>
                <a:ea typeface="Times New Roman"/>
                <a:cs typeface="Times New Roman"/>
                <a:sym typeface="Times New Roman"/>
              </a:rPr>
              <a:t>From this plot, we can see that Drama, Action and Adventure are the genres that receive the most votes.</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25"/>
          <p:cNvPicPr preferRelativeResize="0"/>
          <p:nvPr/>
        </p:nvPicPr>
        <p:blipFill>
          <a:blip r:embed="rId3">
            <a:alphaModFix/>
          </a:blip>
          <a:stretch>
            <a:fillRect/>
          </a:stretch>
        </p:blipFill>
        <p:spPr>
          <a:xfrm>
            <a:off x="152400" y="152400"/>
            <a:ext cx="8058200" cy="6553200"/>
          </a:xfrm>
          <a:prstGeom prst="rect">
            <a:avLst/>
          </a:prstGeom>
          <a:noFill/>
          <a:ln>
            <a:noFill/>
          </a:ln>
        </p:spPr>
      </p:pic>
      <p:sp>
        <p:nvSpPr>
          <p:cNvPr id="186" name="Google Shape;186;p25"/>
          <p:cNvSpPr txBox="1"/>
          <p:nvPr/>
        </p:nvSpPr>
        <p:spPr>
          <a:xfrm>
            <a:off x="8472725" y="428125"/>
            <a:ext cx="3528000" cy="6117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latin typeface="Times New Roman"/>
                <a:ea typeface="Times New Roman"/>
                <a:cs typeface="Times New Roman"/>
                <a:sym typeface="Times New Roman"/>
              </a:rPr>
              <a:t>This plot shows that Comedy, Drama and Action and Adventure bring the highest earnings into the box office, indicating a high commercial appeal.</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nvSpPr>
        <p:spPr>
          <a:xfrm>
            <a:off x="187625" y="124200"/>
            <a:ext cx="11839800" cy="753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US" sz="2400">
                <a:solidFill>
                  <a:schemeClr val="dk1"/>
                </a:solidFill>
                <a:latin typeface="Times New Roman"/>
                <a:ea typeface="Times New Roman"/>
                <a:cs typeface="Times New Roman"/>
                <a:sym typeface="Times New Roman"/>
              </a:rPr>
              <a:t>Which studios are the top performing based on revenue?</a:t>
            </a:r>
            <a:endParaRPr sz="24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pic>
        <p:nvPicPr>
          <p:cNvPr id="192" name="Google Shape;192;p26"/>
          <p:cNvPicPr preferRelativeResize="0"/>
          <p:nvPr/>
        </p:nvPicPr>
        <p:blipFill rotWithShape="1">
          <a:blip r:embed="rId3">
            <a:alphaModFix/>
          </a:blip>
          <a:srcRect b="0" l="0" r="0" t="0"/>
          <a:stretch/>
        </p:blipFill>
        <p:spPr>
          <a:xfrm>
            <a:off x="187625" y="785825"/>
            <a:ext cx="5444125" cy="4386425"/>
          </a:xfrm>
          <a:prstGeom prst="rect">
            <a:avLst/>
          </a:prstGeom>
          <a:noFill/>
          <a:ln>
            <a:noFill/>
          </a:ln>
        </p:spPr>
      </p:pic>
      <p:pic>
        <p:nvPicPr>
          <p:cNvPr id="193" name="Google Shape;193;p26"/>
          <p:cNvPicPr preferRelativeResize="0"/>
          <p:nvPr/>
        </p:nvPicPr>
        <p:blipFill rotWithShape="1">
          <a:blip r:embed="rId4">
            <a:alphaModFix/>
          </a:blip>
          <a:srcRect b="0" l="0" r="0" t="0"/>
          <a:stretch/>
        </p:blipFill>
        <p:spPr>
          <a:xfrm>
            <a:off x="5843175" y="877500"/>
            <a:ext cx="6118024" cy="4063975"/>
          </a:xfrm>
          <a:prstGeom prst="rect">
            <a:avLst/>
          </a:prstGeom>
          <a:noFill/>
          <a:ln>
            <a:noFill/>
          </a:ln>
        </p:spPr>
      </p:pic>
      <p:sp>
        <p:nvSpPr>
          <p:cNvPr id="194" name="Google Shape;194;p26"/>
          <p:cNvSpPr txBox="1"/>
          <p:nvPr/>
        </p:nvSpPr>
        <p:spPr>
          <a:xfrm>
            <a:off x="557625" y="5224775"/>
            <a:ext cx="10914600" cy="132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chemeClr val="dk1"/>
                </a:solidFill>
                <a:latin typeface="Times New Roman"/>
                <a:ea typeface="Times New Roman"/>
                <a:cs typeface="Times New Roman"/>
                <a:sym typeface="Times New Roman"/>
              </a:rPr>
              <a:t>From the above plots, BV, Fox and Warners Bros are the top performing in terms of gross revenue. We can also see that foreign gross significantly drives revenue for studios.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27"/>
          <p:cNvPicPr preferRelativeResize="0"/>
          <p:nvPr/>
        </p:nvPicPr>
        <p:blipFill rotWithShape="1">
          <a:blip r:embed="rId3">
            <a:alphaModFix/>
          </a:blip>
          <a:srcRect b="0" l="0" r="0" t="0"/>
          <a:stretch/>
        </p:blipFill>
        <p:spPr>
          <a:xfrm>
            <a:off x="0" y="1139825"/>
            <a:ext cx="6887074" cy="4034325"/>
          </a:xfrm>
          <a:prstGeom prst="rect">
            <a:avLst/>
          </a:prstGeom>
          <a:noFill/>
          <a:ln>
            <a:noFill/>
          </a:ln>
        </p:spPr>
      </p:pic>
      <p:sp>
        <p:nvSpPr>
          <p:cNvPr id="200" name="Google Shape;200;p27"/>
          <p:cNvSpPr txBox="1"/>
          <p:nvPr/>
        </p:nvSpPr>
        <p:spPr>
          <a:xfrm>
            <a:off x="306550" y="150650"/>
            <a:ext cx="11324400" cy="8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What role does the foreign market play in the industry's overall performance?</a:t>
            </a:r>
            <a:endParaRPr sz="2400">
              <a:solidFill>
                <a:schemeClr val="dk1"/>
              </a:solidFill>
              <a:latin typeface="Times New Roman"/>
              <a:ea typeface="Times New Roman"/>
              <a:cs typeface="Times New Roman"/>
              <a:sym typeface="Times New Roman"/>
            </a:endParaRPr>
          </a:p>
        </p:txBody>
      </p:sp>
      <p:pic>
        <p:nvPicPr>
          <p:cNvPr id="201" name="Google Shape;201;p27"/>
          <p:cNvPicPr preferRelativeResize="0"/>
          <p:nvPr/>
        </p:nvPicPr>
        <p:blipFill>
          <a:blip r:embed="rId4">
            <a:alphaModFix/>
          </a:blip>
          <a:stretch>
            <a:fillRect/>
          </a:stretch>
        </p:blipFill>
        <p:spPr>
          <a:xfrm>
            <a:off x="7214875" y="1198975"/>
            <a:ext cx="4919075" cy="3928814"/>
          </a:xfrm>
          <a:prstGeom prst="rect">
            <a:avLst/>
          </a:prstGeom>
          <a:noFill/>
          <a:ln>
            <a:noFill/>
          </a:ln>
        </p:spPr>
      </p:pic>
      <p:sp>
        <p:nvSpPr>
          <p:cNvPr id="202" name="Google Shape;202;p27"/>
          <p:cNvSpPr txBox="1"/>
          <p:nvPr/>
        </p:nvSpPr>
        <p:spPr>
          <a:xfrm>
            <a:off x="288450" y="5174150"/>
            <a:ext cx="11615100" cy="13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Times New Roman"/>
                <a:ea typeface="Times New Roman"/>
                <a:cs typeface="Times New Roman"/>
                <a:sym typeface="Times New Roman"/>
              </a:rPr>
              <a:t>The foreign market contributes more to the industry. However, it is also noted that the domestic market contributes significantly to the success of the movies thus success in the domestic market leads to further success in the foreign market.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pic>
        <p:nvPicPr>
          <p:cNvPr id="208" name="Google Shape;208;p28"/>
          <p:cNvPicPr preferRelativeResize="0"/>
          <p:nvPr/>
        </p:nvPicPr>
        <p:blipFill rotWithShape="1">
          <a:blip r:embed="rId3">
            <a:alphaModFix/>
          </a:blip>
          <a:srcRect b="0" l="0" r="0" t="0"/>
          <a:stretch/>
        </p:blipFill>
        <p:spPr>
          <a:xfrm>
            <a:off x="372625" y="1260675"/>
            <a:ext cx="6790201" cy="5417625"/>
          </a:xfrm>
          <a:prstGeom prst="rect">
            <a:avLst/>
          </a:prstGeom>
          <a:noFill/>
          <a:ln>
            <a:noFill/>
          </a:ln>
        </p:spPr>
      </p:pic>
      <p:sp>
        <p:nvSpPr>
          <p:cNvPr id="209" name="Google Shape;209;p28"/>
          <p:cNvSpPr txBox="1"/>
          <p:nvPr/>
        </p:nvSpPr>
        <p:spPr>
          <a:xfrm>
            <a:off x="372625" y="177075"/>
            <a:ext cx="11469600" cy="10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400">
                <a:solidFill>
                  <a:schemeClr val="dk1"/>
                </a:solidFill>
                <a:latin typeface="Times New Roman"/>
                <a:ea typeface="Times New Roman"/>
                <a:cs typeface="Times New Roman"/>
                <a:sym typeface="Times New Roman"/>
              </a:rPr>
              <a:t>What impact does the budget have on movie performance?</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800">
              <a:solidFill>
                <a:schemeClr val="dk1"/>
              </a:solidFill>
              <a:latin typeface="Calibri"/>
              <a:ea typeface="Calibri"/>
              <a:cs typeface="Calibri"/>
              <a:sym typeface="Calibri"/>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10" name="Google Shape;210;p28"/>
          <p:cNvSpPr txBox="1"/>
          <p:nvPr/>
        </p:nvSpPr>
        <p:spPr>
          <a:xfrm>
            <a:off x="7759175" y="1247400"/>
            <a:ext cx="4215300" cy="527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latin typeface="Calibri"/>
                <a:ea typeface="Calibri"/>
                <a:cs typeface="Calibri"/>
                <a:sym typeface="Calibri"/>
              </a:rPr>
              <a:t>We can clearly see that the production budget has been increasing over the years. This is may be because of the demand for high-quality visual effects. </a:t>
            </a:r>
            <a:endParaRPr sz="2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9"/>
          <p:cNvPicPr preferRelativeResize="0"/>
          <p:nvPr/>
        </p:nvPicPr>
        <p:blipFill rotWithShape="1">
          <a:blip r:embed="rId3">
            <a:alphaModFix/>
          </a:blip>
          <a:srcRect b="0" l="0" r="0" t="0"/>
          <a:stretch/>
        </p:blipFill>
        <p:spPr>
          <a:xfrm>
            <a:off x="412273" y="1133227"/>
            <a:ext cx="6753774" cy="4591550"/>
          </a:xfrm>
          <a:prstGeom prst="rect">
            <a:avLst/>
          </a:prstGeom>
          <a:noFill/>
          <a:ln>
            <a:noFill/>
          </a:ln>
        </p:spPr>
      </p:pic>
      <p:sp>
        <p:nvSpPr>
          <p:cNvPr id="216" name="Google Shape;216;p29"/>
          <p:cNvSpPr txBox="1"/>
          <p:nvPr/>
        </p:nvSpPr>
        <p:spPr>
          <a:xfrm>
            <a:off x="412276" y="95000"/>
            <a:ext cx="11535600" cy="461700"/>
          </a:xfrm>
          <a:prstGeom prst="rect">
            <a:avLst/>
          </a:prstGeom>
          <a:noFill/>
          <a:ln>
            <a:noFill/>
          </a:ln>
        </p:spPr>
        <p:txBody>
          <a:bodyPr anchorCtr="0" anchor="t" bIns="45700" lIns="91425" spcFirstLastPara="1" rIns="91425" wrap="square" tIns="45700">
            <a:spAutoFit/>
          </a:bodyPr>
          <a:lstStyle/>
          <a:p>
            <a:pPr indent="0" lvl="0" marL="228600" rtl="0" algn="l">
              <a:lnSpc>
                <a:spcPct val="150000"/>
              </a:lnSpc>
              <a:spcBef>
                <a:spcPts val="1000"/>
              </a:spcBef>
              <a:spcAft>
                <a:spcPts val="0"/>
              </a:spcAft>
              <a:buNone/>
            </a:pPr>
            <a:r>
              <a:rPr lang="en-US" sz="2400">
                <a:solidFill>
                  <a:schemeClr val="dk1"/>
                </a:solidFill>
                <a:latin typeface="Times New Roman"/>
                <a:ea typeface="Times New Roman"/>
                <a:cs typeface="Times New Roman"/>
                <a:sym typeface="Times New Roman"/>
              </a:rPr>
              <a:t>What is the optimal time of year to release a movie for maximum success?</a:t>
            </a:r>
            <a:endParaRPr sz="2400"/>
          </a:p>
        </p:txBody>
      </p:sp>
      <p:sp>
        <p:nvSpPr>
          <p:cNvPr id="217" name="Google Shape;217;p29"/>
          <p:cNvSpPr txBox="1"/>
          <p:nvPr/>
        </p:nvSpPr>
        <p:spPr>
          <a:xfrm>
            <a:off x="7336350" y="996325"/>
            <a:ext cx="4254900" cy="4728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latin typeface="Times New Roman"/>
                <a:ea typeface="Times New Roman"/>
                <a:cs typeface="Times New Roman"/>
                <a:sym typeface="Times New Roman"/>
              </a:rPr>
              <a:t>The industry appears to perform better than average in mid year, that is June and July, and end year in November and December.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0"/>
          <p:cNvPicPr preferRelativeResize="0"/>
          <p:nvPr/>
        </p:nvPicPr>
        <p:blipFill rotWithShape="1">
          <a:blip r:embed="rId3">
            <a:alphaModFix/>
          </a:blip>
          <a:srcRect b="0" l="0" r="0" t="0"/>
          <a:stretch/>
        </p:blipFill>
        <p:spPr>
          <a:xfrm>
            <a:off x="0" y="983125"/>
            <a:ext cx="8499175" cy="5874875"/>
          </a:xfrm>
          <a:prstGeom prst="rect">
            <a:avLst/>
          </a:prstGeom>
          <a:noFill/>
          <a:ln>
            <a:noFill/>
          </a:ln>
        </p:spPr>
      </p:pic>
      <p:sp>
        <p:nvSpPr>
          <p:cNvPr id="223" name="Google Shape;223;p30"/>
          <p:cNvSpPr txBox="1"/>
          <p:nvPr/>
        </p:nvSpPr>
        <p:spPr>
          <a:xfrm>
            <a:off x="266925" y="137425"/>
            <a:ext cx="9672600" cy="84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2400">
                <a:solidFill>
                  <a:schemeClr val="dk1"/>
                </a:solidFill>
                <a:latin typeface="Times New Roman"/>
                <a:ea typeface="Times New Roman"/>
                <a:cs typeface="Times New Roman"/>
                <a:sym typeface="Times New Roman"/>
              </a:rPr>
              <a:t>Do certain languages have a broader audience reach?</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
        <p:nvSpPr>
          <p:cNvPr id="224" name="Google Shape;224;p30"/>
          <p:cNvSpPr txBox="1"/>
          <p:nvPr/>
        </p:nvSpPr>
        <p:spPr>
          <a:xfrm>
            <a:off x="8935225" y="1009550"/>
            <a:ext cx="3197700" cy="558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latin typeface="Times New Roman"/>
                <a:ea typeface="Times New Roman"/>
                <a:cs typeface="Times New Roman"/>
                <a:sym typeface="Times New Roman"/>
              </a:rPr>
              <a:t>Based on the dominant language, English, adventure movies have a higher popularity compared to other genres</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723900" y="203199"/>
            <a:ext cx="10515600" cy="47783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Times New Roman"/>
              <a:buNone/>
            </a:pPr>
            <a:r>
              <a:rPr lang="en-US" sz="4800">
                <a:latin typeface="Times New Roman"/>
                <a:ea typeface="Times New Roman"/>
                <a:cs typeface="Times New Roman"/>
                <a:sym typeface="Times New Roman"/>
              </a:rPr>
              <a:t>C</a:t>
            </a:r>
            <a:r>
              <a:rPr lang="en-US" sz="4800">
                <a:latin typeface="Times New Roman"/>
                <a:ea typeface="Times New Roman"/>
                <a:cs typeface="Times New Roman"/>
                <a:sym typeface="Times New Roman"/>
              </a:rPr>
              <a:t>onclusion</a:t>
            </a:r>
            <a:endParaRPr/>
          </a:p>
        </p:txBody>
      </p:sp>
      <p:sp>
        <p:nvSpPr>
          <p:cNvPr id="230" name="Google Shape;230;p31"/>
          <p:cNvSpPr txBox="1"/>
          <p:nvPr>
            <p:ph idx="1" type="body"/>
          </p:nvPr>
        </p:nvSpPr>
        <p:spPr>
          <a:xfrm>
            <a:off x="838200" y="842964"/>
            <a:ext cx="10515600" cy="53339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F2328"/>
              </a:buClr>
              <a:buSzPts val="2400"/>
              <a:buFont typeface="Calibri"/>
              <a:buAutoNum type="arabicPeriod"/>
            </a:pPr>
            <a:r>
              <a:rPr b="0" i="0" lang="en-US" sz="2400">
                <a:solidFill>
                  <a:srgbClr val="1F2328"/>
                </a:solidFill>
                <a:latin typeface="Times New Roman"/>
                <a:ea typeface="Times New Roman"/>
                <a:cs typeface="Times New Roman"/>
                <a:sym typeface="Times New Roman"/>
              </a:rPr>
              <a:t>Based on the analysis, the most profitable genres are Drama, Comedy, Action, and Adventure.</a:t>
            </a:r>
            <a:endParaRPr/>
          </a:p>
          <a:p>
            <a:pPr indent="-228600" lvl="0" marL="228600" rtl="0" algn="l">
              <a:lnSpc>
                <a:spcPct val="90000"/>
              </a:lnSpc>
              <a:spcBef>
                <a:spcPts val="1000"/>
              </a:spcBef>
              <a:spcAft>
                <a:spcPts val="0"/>
              </a:spcAft>
              <a:buClr>
                <a:srgbClr val="1F2328"/>
              </a:buClr>
              <a:buSzPts val="2400"/>
              <a:buFont typeface="Calibri"/>
              <a:buAutoNum type="arabicPeriod"/>
            </a:pPr>
            <a:r>
              <a:rPr b="0" i="0" lang="en-US" sz="2400">
                <a:solidFill>
                  <a:srgbClr val="1F2328"/>
                </a:solidFill>
                <a:latin typeface="Times New Roman"/>
                <a:ea typeface="Times New Roman"/>
                <a:cs typeface="Times New Roman"/>
                <a:sym typeface="Times New Roman"/>
              </a:rPr>
              <a:t>Universal Studios, BV, and Sony are the top-performing studios. It is recommended that the client benchmark or collaborate with these studios to enhance their market presence.</a:t>
            </a:r>
            <a:endParaRPr/>
          </a:p>
          <a:p>
            <a:pPr indent="-228600" lvl="0" marL="228600" rtl="0" algn="l">
              <a:lnSpc>
                <a:spcPct val="90000"/>
              </a:lnSpc>
              <a:spcBef>
                <a:spcPts val="1000"/>
              </a:spcBef>
              <a:spcAft>
                <a:spcPts val="0"/>
              </a:spcAft>
              <a:buClr>
                <a:srgbClr val="1F2328"/>
              </a:buClr>
              <a:buSzPts val="2400"/>
              <a:buFont typeface="Calibri"/>
              <a:buAutoNum type="arabicPeriod"/>
            </a:pPr>
            <a:r>
              <a:rPr b="0" i="0" lang="en-US" sz="2400">
                <a:solidFill>
                  <a:srgbClr val="1F2328"/>
                </a:solidFill>
                <a:latin typeface="Times New Roman"/>
                <a:ea typeface="Times New Roman"/>
                <a:cs typeface="Times New Roman"/>
                <a:sym typeface="Times New Roman"/>
              </a:rPr>
              <a:t>The foreign market contributes approximately 55% of the industry's total revenue. Therefore, the client should highly consider the foreign market when planning and producing movies to maximize revenue potential.</a:t>
            </a:r>
            <a:endParaRPr/>
          </a:p>
          <a:p>
            <a:pPr indent="-228600" lvl="0" marL="228600" rtl="0" algn="l">
              <a:lnSpc>
                <a:spcPct val="90000"/>
              </a:lnSpc>
              <a:spcBef>
                <a:spcPts val="1000"/>
              </a:spcBef>
              <a:spcAft>
                <a:spcPts val="0"/>
              </a:spcAft>
              <a:buClr>
                <a:srgbClr val="1F2328"/>
              </a:buClr>
              <a:buSzPts val="2400"/>
              <a:buFont typeface="Calibri"/>
              <a:buAutoNum type="arabicPeriod"/>
            </a:pPr>
            <a:r>
              <a:rPr b="0" i="0" lang="en-US" sz="2400">
                <a:solidFill>
                  <a:srgbClr val="1F2328"/>
                </a:solidFill>
                <a:latin typeface="Times New Roman"/>
                <a:ea typeface="Times New Roman"/>
                <a:cs typeface="Times New Roman"/>
                <a:sym typeface="Times New Roman"/>
              </a:rPr>
              <a:t>For every dollar spent on production, an additional $1.4521 in gross revenue is generated. This highlights the importance of investing strategically in production budgets.</a:t>
            </a:r>
            <a:endParaRPr/>
          </a:p>
          <a:p>
            <a:pPr indent="-228600" lvl="0" marL="228600" rtl="0" algn="l">
              <a:lnSpc>
                <a:spcPct val="90000"/>
              </a:lnSpc>
              <a:spcBef>
                <a:spcPts val="1000"/>
              </a:spcBef>
              <a:spcAft>
                <a:spcPts val="0"/>
              </a:spcAft>
              <a:buClr>
                <a:srgbClr val="1F2328"/>
              </a:buClr>
              <a:buSzPts val="2400"/>
              <a:buFont typeface="Calibri"/>
              <a:buAutoNum type="arabicPeriod"/>
            </a:pPr>
            <a:r>
              <a:rPr b="0" i="0" lang="en-US" sz="2400">
                <a:solidFill>
                  <a:srgbClr val="1F2328"/>
                </a:solidFill>
                <a:latin typeface="Times New Roman"/>
                <a:ea typeface="Times New Roman"/>
                <a:cs typeface="Times New Roman"/>
                <a:sym typeface="Times New Roman"/>
              </a:rPr>
              <a:t>Movies released mid-year (June and July) and end-year (November and December) generate the highest revenue. It is advisable for the client to schedule movie releases during these months to capitalize on peak performance periods.</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4"/>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14"/>
          <p:cNvSpPr txBox="1"/>
          <p:nvPr>
            <p:ph type="title"/>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lang="en-US" sz="5400">
                <a:latin typeface="Times New Roman"/>
                <a:ea typeface="Times New Roman"/>
                <a:cs typeface="Times New Roman"/>
                <a:sym typeface="Times New Roman"/>
              </a:rPr>
              <a:t>Overview</a:t>
            </a:r>
            <a:endParaRPr sz="5400">
              <a:latin typeface="Times New Roman"/>
              <a:ea typeface="Times New Roman"/>
              <a:cs typeface="Times New Roman"/>
              <a:sym typeface="Times New Roman"/>
            </a:endParaRPr>
          </a:p>
        </p:txBody>
      </p:sp>
      <p:sp>
        <p:nvSpPr>
          <p:cNvPr id="100" name="Google Shape;100;p14"/>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14"/>
          <p:cNvSpPr txBox="1"/>
          <p:nvPr>
            <p:ph idx="1" type="body"/>
          </p:nvPr>
        </p:nvSpPr>
        <p:spPr>
          <a:xfrm>
            <a:off x="5126418" y="552091"/>
            <a:ext cx="622433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This presentation is divided into 4:</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n-US" sz="2200">
                <a:latin typeface="Times New Roman"/>
                <a:ea typeface="Times New Roman"/>
                <a:cs typeface="Times New Roman"/>
                <a:sym typeface="Times New Roman"/>
              </a:rPr>
              <a:t>Business Understanding</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n-US" sz="2200">
                <a:latin typeface="Times New Roman"/>
                <a:ea typeface="Times New Roman"/>
                <a:cs typeface="Times New Roman"/>
                <a:sym typeface="Times New Roman"/>
              </a:rPr>
              <a:t>Data Understanding</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n-US" sz="2200">
                <a:latin typeface="Times New Roman"/>
                <a:ea typeface="Times New Roman"/>
                <a:cs typeface="Times New Roman"/>
                <a:sym typeface="Times New Roman"/>
              </a:rPr>
              <a:t>Data Analysis</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n-US" sz="2200">
                <a:latin typeface="Times New Roman"/>
                <a:ea typeface="Times New Roman"/>
                <a:cs typeface="Times New Roman"/>
                <a:sym typeface="Times New Roman"/>
              </a:rPr>
              <a:t>Conclusions</a:t>
            </a:r>
            <a:endParaRPr/>
          </a:p>
          <a:p>
            <a:pPr indent="0" lvl="0" marL="0" rtl="0" algn="l">
              <a:lnSpc>
                <a:spcPct val="90000"/>
              </a:lnSpc>
              <a:spcBef>
                <a:spcPts val="1000"/>
              </a:spcBef>
              <a:spcAft>
                <a:spcPts val="0"/>
              </a:spcAft>
              <a:buClr>
                <a:schemeClr val="dk1"/>
              </a:buClr>
              <a:buSzPts val="2200"/>
              <a:buNone/>
            </a:pPr>
            <a:r>
              <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idx="1" type="body"/>
          </p:nvPr>
        </p:nvSpPr>
        <p:spPr>
          <a:xfrm>
            <a:off x="709613" y="1366837"/>
            <a:ext cx="10515600" cy="54911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latin typeface="Times New Roman"/>
                <a:ea typeface="Times New Roman"/>
                <a:cs typeface="Times New Roman"/>
                <a:sym typeface="Times New Roman"/>
              </a:rPr>
              <a:t>6. English is the dominant language in the movie industry, reaching the widest audience base compared to other languages. The client should consider producing movies primarily in English to maximize global reach and appeal.</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7. a.) Gene Roddenberry, Vincent Gilligan, and Chris Morgan are among the top writers in the industry. The client is encouraged to explore hiring them for movie projects to ensure high-quality storytelling.</a:t>
            </a:r>
            <a:endParaRPr/>
          </a:p>
          <a:p>
            <a:pPr indent="-76200" lvl="0" marL="228600" rtl="0" algn="l">
              <a:lnSpc>
                <a:spcPct val="90000"/>
              </a:lnSpc>
              <a:spcBef>
                <a:spcPts val="1000"/>
              </a:spcBef>
              <a:spcAft>
                <a:spcPts val="0"/>
              </a:spcAft>
              <a:buClr>
                <a:schemeClr val="dk1"/>
              </a:buClr>
              <a:buSzPts val="2400"/>
              <a:buNone/>
            </a:pPr>
            <a:r>
              <a:t/>
            </a:r>
            <a:endParaRPr sz="24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  b.) Among the producers analyzed, Sergey stands out as the best performer. The difference between David and Paul is negligible, meaning selecting either one would likely yield similar results in movie performance.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838200" y="1928812"/>
            <a:ext cx="10515600" cy="2286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                     </a:t>
            </a:r>
            <a:r>
              <a:rPr lang="en-US" sz="9600">
                <a:latin typeface="Times New Roman"/>
                <a:ea typeface="Times New Roman"/>
                <a:cs typeface="Times New Roman"/>
                <a:sym typeface="Times New Roman"/>
              </a:rPr>
              <a:t>The end!</a:t>
            </a:r>
            <a:br>
              <a:rPr lang="en-US" sz="4400">
                <a:latin typeface="Times New Roman"/>
                <a:ea typeface="Times New Roman"/>
                <a:cs typeface="Times New Roman"/>
                <a:sym typeface="Times New Roman"/>
              </a:rPr>
            </a:b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34"/>
          <p:cNvPicPr preferRelativeResize="0"/>
          <p:nvPr/>
        </p:nvPicPr>
        <p:blipFill>
          <a:blip r:embed="rId3">
            <a:alphaModFix/>
          </a:blip>
          <a:stretch>
            <a:fillRect/>
          </a:stretch>
        </p:blipFill>
        <p:spPr>
          <a:xfrm>
            <a:off x="5711150" y="0"/>
            <a:ext cx="6480850" cy="6858000"/>
          </a:xfrm>
          <a:prstGeom prst="rect">
            <a:avLst/>
          </a:prstGeom>
          <a:noFill/>
          <a:ln>
            <a:noFill/>
          </a:ln>
        </p:spPr>
      </p:pic>
      <p:sp>
        <p:nvSpPr>
          <p:cNvPr id="247" name="Google Shape;247;p34"/>
          <p:cNvSpPr txBox="1"/>
          <p:nvPr>
            <p:ph type="title"/>
          </p:nvPr>
        </p:nvSpPr>
        <p:spPr>
          <a:xfrm>
            <a:off x="108350" y="310800"/>
            <a:ext cx="5602800" cy="6301200"/>
          </a:xfrm>
          <a:prstGeom prst="rect">
            <a:avLst/>
          </a:prstGeom>
          <a:effectLst>
            <a:outerShdw blurRad="57150" rotWithShape="0" algn="bl" dir="5400000" dist="19050">
              <a:srgbClr val="000000">
                <a:alpha val="50000"/>
              </a:srgbClr>
            </a:outerShdw>
            <a:reflection blurRad="0" dir="5400000" dist="133350" endA="0" fadeDir="5400012" kx="0" rotWithShape="0" algn="bl" stA="32000" stPos="0" sy="-100000" ky="0"/>
          </a:effectLst>
        </p:spPr>
        <p:txBody>
          <a:bodyPr anchorCtr="0" anchor="ctr" bIns="45700" lIns="91425" spcFirstLastPara="1" rIns="91425" wrap="square" tIns="45700">
            <a:normAutofit/>
          </a:bodyPr>
          <a:lstStyle/>
          <a:p>
            <a:pPr indent="0" lvl="0" marL="0" rtl="0" algn="ctr">
              <a:spcBef>
                <a:spcPts val="0"/>
              </a:spcBef>
              <a:spcAft>
                <a:spcPts val="0"/>
              </a:spcAft>
              <a:buNone/>
            </a:pPr>
            <a:r>
              <a:rPr lang="en-US" sz="9600">
                <a:latin typeface="Times New Roman"/>
                <a:ea typeface="Times New Roman"/>
                <a:cs typeface="Times New Roman"/>
                <a:sym typeface="Times New Roman"/>
              </a:rPr>
              <a:t>Any Questions?</a:t>
            </a:r>
            <a:endParaRPr sz="9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15"/>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miter lim="800000"/>
            <a:headEnd len="sm" w="sm" type="none"/>
            <a:tailEnd len="sm" w="sm" type="none"/>
          </a:ln>
          <a:effectLst>
            <a:outerShdw blurRad="139700" sx="102000" rotWithShape="0" algn="ctr" sy="102000">
              <a:srgbClr val="D8D8D8">
                <a:alpha val="3765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8" name="Google Shape;108;p15"/>
          <p:cNvSpPr/>
          <p:nvPr/>
        </p:nvSpPr>
        <p:spPr>
          <a:xfrm>
            <a:off x="1121664" y="0"/>
            <a:ext cx="9938242"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9" name="Google Shape;109;p15"/>
          <p:cNvSpPr txBox="1"/>
          <p:nvPr>
            <p:ph type="title"/>
          </p:nvPr>
        </p:nvSpPr>
        <p:spPr>
          <a:xfrm>
            <a:off x="1524003" y="1999615"/>
            <a:ext cx="9144000" cy="27639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7200"/>
              <a:buFont typeface="Calibri"/>
              <a:buNone/>
            </a:pPr>
            <a:r>
              <a:rPr lang="en-US" sz="7200"/>
              <a:t>Business Understanding</a:t>
            </a:r>
            <a:endParaRPr/>
          </a:p>
        </p:txBody>
      </p:sp>
      <p:sp>
        <p:nvSpPr>
          <p:cNvPr id="110" name="Google Shape;110;p15"/>
          <p:cNvSpPr/>
          <p:nvPr/>
        </p:nvSpPr>
        <p:spPr>
          <a:xfrm>
            <a:off x="3718560" y="5524786"/>
            <a:ext cx="4755000" cy="273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idx="1" type="body"/>
          </p:nvPr>
        </p:nvSpPr>
        <p:spPr>
          <a:xfrm>
            <a:off x="838200" y="1062400"/>
            <a:ext cx="10515600" cy="51144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None/>
            </a:pPr>
            <a:r>
              <a:rPr lang="en-US" sz="2400">
                <a:solidFill>
                  <a:srgbClr val="1F2328"/>
                </a:solidFill>
                <a:highlight>
                  <a:srgbClr val="FFFFFF"/>
                </a:highlight>
                <a:latin typeface="Times New Roman"/>
                <a:ea typeface="Times New Roman"/>
                <a:cs typeface="Times New Roman"/>
                <a:sym typeface="Times New Roman"/>
              </a:rPr>
              <a:t>We've decided to establish a new movie studio, but we're starting with little experience in film production.</a:t>
            </a:r>
            <a:endParaRPr sz="2400">
              <a:solidFill>
                <a:srgbClr val="1F232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400">
              <a:solidFill>
                <a:srgbClr val="1F232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400">
                <a:solidFill>
                  <a:srgbClr val="1F2328"/>
                </a:solidFill>
                <a:highlight>
                  <a:srgbClr val="FFFFFF"/>
                </a:highlight>
                <a:latin typeface="Times New Roman"/>
                <a:ea typeface="Times New Roman"/>
                <a:cs typeface="Times New Roman"/>
                <a:sym typeface="Times New Roman"/>
              </a:rPr>
              <a:t>Our responsibility is to investigate movies that are currently at the box office.</a:t>
            </a:r>
            <a:endParaRPr sz="2400">
              <a:solidFill>
                <a:srgbClr val="1F232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2400">
              <a:solidFill>
                <a:srgbClr val="1F232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400">
                <a:solidFill>
                  <a:srgbClr val="1F2328"/>
                </a:solidFill>
                <a:highlight>
                  <a:srgbClr val="FFFFFF"/>
                </a:highlight>
                <a:latin typeface="Times New Roman"/>
                <a:ea typeface="Times New Roman"/>
                <a:cs typeface="Times New Roman"/>
                <a:sym typeface="Times New Roman"/>
              </a:rPr>
              <a:t>We'll then turn these insights into practical recommendations to assist the head of our new studio in determining which films we should focus on creating</a:t>
            </a:r>
            <a:endParaRPr sz="2400">
              <a:solidFill>
                <a:srgbClr val="1F232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solidFill>
                <a:srgbClr val="1F232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400">
                <a:solidFill>
                  <a:srgbClr val="1F2328"/>
                </a:solidFill>
                <a:highlight>
                  <a:srgbClr val="FFFFFF"/>
                </a:highlight>
                <a:latin typeface="Times New Roman"/>
                <a:ea typeface="Times New Roman"/>
                <a:cs typeface="Times New Roman"/>
                <a:sym typeface="Times New Roman"/>
              </a:rPr>
              <a:t>The following questions will guide our analysis:</a:t>
            </a: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7"/>
          <p:cNvSpPr txBox="1"/>
          <p:nvPr>
            <p:ph type="title"/>
          </p:nvPr>
        </p:nvSpPr>
        <p:spPr>
          <a:xfrm>
            <a:off x="369760" y="552091"/>
            <a:ext cx="3600860"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lang="en-US" sz="5400">
                <a:latin typeface="Times New Roman"/>
                <a:ea typeface="Times New Roman"/>
                <a:cs typeface="Times New Roman"/>
                <a:sym typeface="Times New Roman"/>
              </a:rPr>
              <a:t>  Objectives</a:t>
            </a:r>
            <a:endParaRPr sz="5400">
              <a:latin typeface="Times New Roman"/>
              <a:ea typeface="Times New Roman"/>
              <a:cs typeface="Times New Roman"/>
              <a:sym typeface="Times New Roman"/>
            </a:endParaRPr>
          </a:p>
        </p:txBody>
      </p:sp>
      <p:sp>
        <p:nvSpPr>
          <p:cNvPr id="123" name="Google Shape;123;p17"/>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17"/>
          <p:cNvSpPr txBox="1"/>
          <p:nvPr>
            <p:ph idx="1" type="body"/>
          </p:nvPr>
        </p:nvSpPr>
        <p:spPr>
          <a:xfrm>
            <a:off x="5055145" y="900113"/>
            <a:ext cx="6909779" cy="5729287"/>
          </a:xfrm>
          <a:prstGeom prst="rect">
            <a:avLst/>
          </a:prstGeom>
          <a:noFill/>
          <a:ln>
            <a:noFill/>
          </a:ln>
        </p:spPr>
        <p:txBody>
          <a:bodyPr anchorCtr="0" anchor="ctr" bIns="45700" lIns="91425" spcFirstLastPara="1" rIns="91425" wrap="square" tIns="45700">
            <a:normAutofit fontScale="32500" lnSpcReduction="20000"/>
          </a:bodyPr>
          <a:lstStyle/>
          <a:p>
            <a:pPr indent="0" lvl="0" marL="0" rtl="0" algn="l">
              <a:lnSpc>
                <a:spcPct val="90000"/>
              </a:lnSpc>
              <a:spcBef>
                <a:spcPts val="0"/>
              </a:spcBef>
              <a:spcAft>
                <a:spcPts val="0"/>
              </a:spcAft>
              <a:buClr>
                <a:schemeClr val="dk1"/>
              </a:buClr>
              <a:buSzPct val="100000"/>
              <a:buNone/>
            </a:pPr>
            <a:r>
              <a:t/>
            </a:r>
            <a:endParaRPr b="0" i="0" sz="2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t/>
            </a:r>
            <a:endParaRPr b="0" i="0" sz="2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t/>
            </a:r>
            <a:endParaRPr sz="2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ct val="100000"/>
              <a:buNone/>
            </a:pPr>
            <a:r>
              <a:t/>
            </a:r>
            <a:endParaRPr b="0" i="0" sz="2900">
              <a:latin typeface="Times New Roman"/>
              <a:ea typeface="Times New Roman"/>
              <a:cs typeface="Times New Roman"/>
              <a:sym typeface="Times New Roman"/>
            </a:endParaRPr>
          </a:p>
          <a:p>
            <a:pPr indent="-228600" lvl="0" marL="228600" rtl="0" algn="l">
              <a:lnSpc>
                <a:spcPct val="150000"/>
              </a:lnSpc>
              <a:spcBef>
                <a:spcPts val="1000"/>
              </a:spcBef>
              <a:spcAft>
                <a:spcPts val="0"/>
              </a:spcAft>
              <a:buClr>
                <a:schemeClr val="dk1"/>
              </a:buClr>
              <a:buSzPct val="100000"/>
              <a:buChar char="•"/>
            </a:pPr>
            <a:r>
              <a:rPr b="0" i="0" lang="en-US" sz="6200">
                <a:latin typeface="Times New Roman"/>
                <a:ea typeface="Times New Roman"/>
                <a:cs typeface="Times New Roman"/>
                <a:sym typeface="Times New Roman"/>
              </a:rPr>
              <a:t>Which genre performs the best at the box office?</a:t>
            </a:r>
            <a:endParaRPr/>
          </a:p>
          <a:p>
            <a:pPr indent="-228600" lvl="0" marL="228600" rtl="0" algn="l">
              <a:lnSpc>
                <a:spcPct val="150000"/>
              </a:lnSpc>
              <a:spcBef>
                <a:spcPts val="1000"/>
              </a:spcBef>
              <a:spcAft>
                <a:spcPts val="0"/>
              </a:spcAft>
              <a:buClr>
                <a:schemeClr val="dk1"/>
              </a:buClr>
              <a:buSzPct val="100000"/>
              <a:buChar char="•"/>
            </a:pPr>
            <a:r>
              <a:rPr b="0" i="0" lang="en-US" sz="6200">
                <a:latin typeface="Times New Roman"/>
                <a:ea typeface="Times New Roman"/>
                <a:cs typeface="Times New Roman"/>
                <a:sym typeface="Times New Roman"/>
              </a:rPr>
              <a:t>Which studios are the top performing based on revenue?</a:t>
            </a:r>
            <a:endParaRPr/>
          </a:p>
          <a:p>
            <a:pPr indent="-228600" lvl="0" marL="228600" rtl="0" algn="l">
              <a:lnSpc>
                <a:spcPct val="150000"/>
              </a:lnSpc>
              <a:spcBef>
                <a:spcPts val="1000"/>
              </a:spcBef>
              <a:spcAft>
                <a:spcPts val="0"/>
              </a:spcAft>
              <a:buClr>
                <a:schemeClr val="dk1"/>
              </a:buClr>
              <a:buSzPct val="100000"/>
              <a:buChar char="•"/>
            </a:pPr>
            <a:r>
              <a:rPr b="0" i="0" lang="en-US" sz="6200">
                <a:latin typeface="Times New Roman"/>
                <a:ea typeface="Times New Roman"/>
                <a:cs typeface="Times New Roman"/>
                <a:sym typeface="Times New Roman"/>
              </a:rPr>
              <a:t>What role does the foreign market play in the industry's overall performance?</a:t>
            </a:r>
            <a:endParaRPr/>
          </a:p>
          <a:p>
            <a:pPr indent="-228600" lvl="0" marL="228600" rtl="0" algn="l">
              <a:lnSpc>
                <a:spcPct val="150000"/>
              </a:lnSpc>
              <a:spcBef>
                <a:spcPts val="1000"/>
              </a:spcBef>
              <a:spcAft>
                <a:spcPts val="0"/>
              </a:spcAft>
              <a:buClr>
                <a:schemeClr val="dk1"/>
              </a:buClr>
              <a:buSzPct val="100000"/>
              <a:buChar char="•"/>
            </a:pPr>
            <a:r>
              <a:rPr lang="en-US" sz="6200">
                <a:latin typeface="Times New Roman"/>
                <a:ea typeface="Times New Roman"/>
                <a:cs typeface="Times New Roman"/>
                <a:sym typeface="Times New Roman"/>
              </a:rPr>
              <a:t> </a:t>
            </a:r>
            <a:r>
              <a:rPr b="0" i="0" lang="en-US" sz="6200">
                <a:latin typeface="Times New Roman"/>
                <a:ea typeface="Times New Roman"/>
                <a:cs typeface="Times New Roman"/>
                <a:sym typeface="Times New Roman"/>
              </a:rPr>
              <a:t>What impact does the budget have on movie performance?</a:t>
            </a:r>
            <a:endParaRPr/>
          </a:p>
          <a:p>
            <a:pPr indent="-228600" lvl="0" marL="228600" rtl="0" algn="l">
              <a:lnSpc>
                <a:spcPct val="150000"/>
              </a:lnSpc>
              <a:spcBef>
                <a:spcPts val="1000"/>
              </a:spcBef>
              <a:spcAft>
                <a:spcPts val="0"/>
              </a:spcAft>
              <a:buClr>
                <a:schemeClr val="dk1"/>
              </a:buClr>
              <a:buSzPct val="100000"/>
              <a:buChar char="•"/>
            </a:pPr>
            <a:r>
              <a:rPr b="0" i="0" lang="en-US" sz="6200">
                <a:latin typeface="Times New Roman"/>
                <a:ea typeface="Times New Roman"/>
                <a:cs typeface="Times New Roman"/>
                <a:sym typeface="Times New Roman"/>
              </a:rPr>
              <a:t>What is the optimal time of year to release a movie for maximum success?</a:t>
            </a:r>
            <a:endParaRPr/>
          </a:p>
          <a:p>
            <a:pPr indent="-228600" lvl="0" marL="228600" rtl="0" algn="l">
              <a:lnSpc>
                <a:spcPct val="150000"/>
              </a:lnSpc>
              <a:spcBef>
                <a:spcPts val="1000"/>
              </a:spcBef>
              <a:spcAft>
                <a:spcPts val="0"/>
              </a:spcAft>
              <a:buClr>
                <a:schemeClr val="dk1"/>
              </a:buClr>
              <a:buSzPct val="100000"/>
              <a:buChar char="•"/>
            </a:pPr>
            <a:r>
              <a:rPr b="0" i="0" lang="en-US" sz="6200">
                <a:latin typeface="Times New Roman"/>
                <a:ea typeface="Times New Roman"/>
                <a:cs typeface="Times New Roman"/>
                <a:sym typeface="Times New Roman"/>
              </a:rPr>
              <a:t>Do certain languages have a broader audience reach?</a:t>
            </a:r>
            <a:endParaRPr/>
          </a:p>
          <a:p>
            <a:pPr indent="-228600" lvl="0" marL="228600" rtl="0" algn="l">
              <a:lnSpc>
                <a:spcPct val="150000"/>
              </a:lnSpc>
              <a:spcBef>
                <a:spcPts val="1000"/>
              </a:spcBef>
              <a:spcAft>
                <a:spcPts val="0"/>
              </a:spcAft>
              <a:buClr>
                <a:schemeClr val="dk1"/>
              </a:buClr>
              <a:buSzPct val="100000"/>
              <a:buChar char="•"/>
            </a:pPr>
            <a:r>
              <a:rPr b="0" i="0" lang="en-US" sz="6200">
                <a:latin typeface="Times New Roman"/>
                <a:ea typeface="Times New Roman"/>
                <a:cs typeface="Times New Roman"/>
                <a:sym typeface="Times New Roman"/>
              </a:rPr>
              <a:t>Who are the top-performing directors and writers in the industry?</a:t>
            </a:r>
            <a:endParaRPr/>
          </a:p>
          <a:p>
            <a:pPr indent="-183197" lvl="0" marL="228600" rtl="0" algn="l">
              <a:lnSpc>
                <a:spcPct val="90000"/>
              </a:lnSpc>
              <a:spcBef>
                <a:spcPts val="1000"/>
              </a:spcBef>
              <a:spcAft>
                <a:spcPts val="0"/>
              </a:spcAft>
              <a:buClr>
                <a:schemeClr val="dk1"/>
              </a:buClr>
              <a:buSzPct val="100000"/>
              <a:buNone/>
            </a:pPr>
            <a:r>
              <a:t/>
            </a:r>
            <a:endParaRPr b="0" i="0" sz="22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a:p>
            <a:pPr indent="-187325" lvl="0" marL="228600" rtl="0" algn="l">
              <a:lnSpc>
                <a:spcPct val="90000"/>
              </a:lnSpc>
              <a:spcBef>
                <a:spcPts val="1000"/>
              </a:spcBef>
              <a:spcAft>
                <a:spcPts val="0"/>
              </a:spcAft>
              <a:buClr>
                <a:schemeClr val="dk1"/>
              </a:buClr>
              <a:buSzPct val="100000"/>
              <a:buNone/>
            </a:pPr>
            <a: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18"/>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p18"/>
          <p:cNvSpPr txBox="1"/>
          <p:nvPr>
            <p:ph type="title"/>
          </p:nvPr>
        </p:nvSpPr>
        <p:spPr>
          <a:xfrm>
            <a:off x="841248" y="548640"/>
            <a:ext cx="3600860"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Times New Roman"/>
              <a:buNone/>
            </a:pPr>
            <a:r>
              <a:rPr lang="en-US" sz="5400">
                <a:latin typeface="Times New Roman"/>
                <a:ea typeface="Times New Roman"/>
                <a:cs typeface="Times New Roman"/>
                <a:sym typeface="Times New Roman"/>
              </a:rPr>
              <a:t>Methods</a:t>
            </a:r>
            <a:endParaRPr sz="5400">
              <a:latin typeface="Times New Roman"/>
              <a:ea typeface="Times New Roman"/>
              <a:cs typeface="Times New Roman"/>
              <a:sym typeface="Times New Roman"/>
            </a:endParaRPr>
          </a:p>
        </p:txBody>
      </p:sp>
      <p:sp>
        <p:nvSpPr>
          <p:cNvPr id="131" name="Google Shape;131;p18"/>
          <p:cNvSpPr/>
          <p:nvPr/>
        </p:nvSpPr>
        <p:spPr>
          <a:xfrm rot="5400000">
            <a:off x="2543983" y="3258715"/>
            <a:ext cx="4480560" cy="18288"/>
          </a:xfrm>
          <a:custGeom>
            <a:rect b="b" l="l" r="r" t="t"/>
            <a:pathLst>
              <a:path extrusionOk="0" fill="none" h="18288" w="448056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extrusionOk="0" h="18288" w="448056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cap="rnd" cmpd="sng" w="412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 name="Google Shape;132;p18"/>
          <p:cNvSpPr txBox="1"/>
          <p:nvPr>
            <p:ph idx="1" type="body"/>
          </p:nvPr>
        </p:nvSpPr>
        <p:spPr>
          <a:xfrm>
            <a:off x="5126418" y="552091"/>
            <a:ext cx="6224335" cy="543153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The methods used in the analysis are as follows:</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n-US" sz="2200">
                <a:latin typeface="Times New Roman"/>
                <a:ea typeface="Times New Roman"/>
                <a:cs typeface="Times New Roman"/>
                <a:sym typeface="Times New Roman"/>
              </a:rPr>
              <a:t>Data Collection</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n-US" sz="2200">
                <a:latin typeface="Times New Roman"/>
                <a:ea typeface="Times New Roman"/>
                <a:cs typeface="Times New Roman"/>
                <a:sym typeface="Times New Roman"/>
              </a:rPr>
              <a:t>Exploratory Data Analysis</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n-US" sz="2200">
                <a:latin typeface="Times New Roman"/>
                <a:ea typeface="Times New Roman"/>
                <a:cs typeface="Times New Roman"/>
                <a:sym typeface="Times New Roman"/>
              </a:rPr>
              <a:t>Statistical Analysis - correlations, ANOVA</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n-US" sz="2200">
                <a:latin typeface="Times New Roman"/>
                <a:ea typeface="Times New Roman"/>
                <a:cs typeface="Times New Roman"/>
                <a:sym typeface="Times New Roman"/>
              </a:rPr>
              <a:t>Data Cleaning</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n-US" sz="2200">
                <a:latin typeface="Times New Roman"/>
                <a:ea typeface="Times New Roman"/>
                <a:cs typeface="Times New Roman"/>
                <a:sym typeface="Times New Roman"/>
              </a:rPr>
              <a:t>Data visualization</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n-US" sz="2200">
                <a:latin typeface="Times New Roman"/>
                <a:ea typeface="Times New Roman"/>
                <a:cs typeface="Times New Roman"/>
                <a:sym typeface="Times New Roman"/>
              </a:rPr>
              <a:t>L</a:t>
            </a:r>
            <a:r>
              <a:rPr lang="en-US" sz="2200">
                <a:latin typeface="Times New Roman"/>
                <a:ea typeface="Times New Roman"/>
                <a:cs typeface="Times New Roman"/>
                <a:sym typeface="Times New Roman"/>
              </a:rPr>
              <a:t>inear regression</a:t>
            </a:r>
            <a:endParaRPr/>
          </a:p>
          <a:p>
            <a:pPr indent="-514350" lvl="0" marL="514350" rtl="0" algn="l">
              <a:lnSpc>
                <a:spcPct val="90000"/>
              </a:lnSpc>
              <a:spcBef>
                <a:spcPts val="1000"/>
              </a:spcBef>
              <a:spcAft>
                <a:spcPts val="0"/>
              </a:spcAft>
              <a:buClr>
                <a:schemeClr val="dk1"/>
              </a:buClr>
              <a:buSzPts val="2200"/>
              <a:buFont typeface="Calibri"/>
              <a:buAutoNum type="arabicPeriod"/>
            </a:pPr>
            <a:r>
              <a:rPr lang="en-US" sz="2200">
                <a:latin typeface="Times New Roman"/>
                <a:ea typeface="Times New Roman"/>
                <a:cs typeface="Times New Roman"/>
                <a:sym typeface="Times New Roman"/>
              </a:rPr>
              <a:t>Seasonal Trend Analysis</a:t>
            </a:r>
            <a:endParaRPr sz="2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p19"/>
          <p:cNvSpPr/>
          <p:nvPr/>
        </p:nvSpPr>
        <p:spPr>
          <a:xfrm>
            <a:off x="1114425" y="0"/>
            <a:ext cx="9963150"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cap="flat" cmpd="sng" w="9525">
            <a:solidFill>
              <a:srgbClr val="EFEFEF"/>
            </a:solidFill>
            <a:prstDash val="solid"/>
            <a:miter lim="800000"/>
            <a:headEnd len="sm" w="sm" type="none"/>
            <a:tailEnd len="sm" w="sm" type="none"/>
          </a:ln>
          <a:effectLst>
            <a:outerShdw blurRad="139700" sx="102000" rotWithShape="0" algn="ctr" sy="102000">
              <a:srgbClr val="D8D8D8">
                <a:alpha val="3764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9" name="Google Shape;139;p19"/>
          <p:cNvSpPr/>
          <p:nvPr/>
        </p:nvSpPr>
        <p:spPr>
          <a:xfrm>
            <a:off x="1121664" y="0"/>
            <a:ext cx="9948672" cy="6858000"/>
          </a:xfrm>
          <a:custGeom>
            <a:rect b="b" l="l" r="r" t="t"/>
            <a:pathLst>
              <a:path extrusionOk="0" h="6858000" w="996315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0" name="Google Shape;140;p19"/>
          <p:cNvSpPr txBox="1"/>
          <p:nvPr>
            <p:ph type="title"/>
          </p:nvPr>
        </p:nvSpPr>
        <p:spPr>
          <a:xfrm>
            <a:off x="1524003" y="1999615"/>
            <a:ext cx="9144000" cy="2764028"/>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7200"/>
              <a:buFont typeface="Calibri"/>
              <a:buNone/>
            </a:pPr>
            <a:r>
              <a:rPr i="0" lang="en-US" sz="7200" u="none" cap="none" strike="noStrike">
                <a:solidFill>
                  <a:schemeClr val="dk1"/>
                </a:solidFill>
                <a:latin typeface="Times New Roman"/>
                <a:ea typeface="Times New Roman"/>
                <a:cs typeface="Times New Roman"/>
                <a:sym typeface="Times New Roman"/>
              </a:rPr>
              <a:t>Data </a:t>
            </a:r>
            <a:r>
              <a:rPr lang="en-US" sz="7200">
                <a:latin typeface="Times New Roman"/>
                <a:ea typeface="Times New Roman"/>
                <a:cs typeface="Times New Roman"/>
                <a:sym typeface="Times New Roman"/>
              </a:rPr>
              <a:t>Understanding</a:t>
            </a:r>
            <a:endParaRPr>
              <a:latin typeface="Times New Roman"/>
              <a:ea typeface="Times New Roman"/>
              <a:cs typeface="Times New Roman"/>
              <a:sym typeface="Times New Roman"/>
            </a:endParaRPr>
          </a:p>
        </p:txBody>
      </p:sp>
      <p:sp>
        <p:nvSpPr>
          <p:cNvPr id="141" name="Google Shape;141;p19"/>
          <p:cNvSpPr/>
          <p:nvPr/>
        </p:nvSpPr>
        <p:spPr>
          <a:xfrm>
            <a:off x="3718560" y="5524786"/>
            <a:ext cx="4754880" cy="274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nvSpPr>
        <p:spPr>
          <a:xfrm>
            <a:off x="6305650" y="0"/>
            <a:ext cx="5886300" cy="6757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1F2328"/>
                </a:solidFill>
                <a:highlight>
                  <a:srgbClr val="FFFFFF"/>
                </a:highlight>
              </a:rPr>
              <a:t>This i</a:t>
            </a:r>
            <a:r>
              <a:rPr lang="en-US" sz="2400">
                <a:solidFill>
                  <a:srgbClr val="1F2328"/>
                </a:solidFill>
                <a:highlight>
                  <a:srgbClr val="FFFFFF"/>
                </a:highlight>
              </a:rPr>
              <a:t>s a histogram for average ratings across movies from 2010 to the present</a:t>
            </a:r>
            <a:r>
              <a:rPr lang="en-US" sz="2400">
                <a:solidFill>
                  <a:srgbClr val="1F2328"/>
                </a:solidFill>
                <a:highlight>
                  <a:srgbClr val="FFFFFF"/>
                </a:highlight>
              </a:rPr>
              <a:t>.</a:t>
            </a:r>
            <a:endParaRPr sz="2400">
              <a:solidFill>
                <a:schemeClr val="dk1"/>
              </a:solidFill>
              <a:latin typeface="Calibri"/>
              <a:ea typeface="Calibri"/>
              <a:cs typeface="Calibri"/>
              <a:sym typeface="Calibri"/>
            </a:endParaRPr>
          </a:p>
        </p:txBody>
      </p:sp>
      <p:pic>
        <p:nvPicPr>
          <p:cNvPr id="148" name="Google Shape;148;p20"/>
          <p:cNvPicPr preferRelativeResize="0"/>
          <p:nvPr/>
        </p:nvPicPr>
        <p:blipFill>
          <a:blip r:embed="rId3">
            <a:alphaModFix/>
          </a:blip>
          <a:stretch>
            <a:fillRect/>
          </a:stretch>
        </p:blipFill>
        <p:spPr>
          <a:xfrm>
            <a:off x="243950" y="1128475"/>
            <a:ext cx="6019450" cy="4122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nvSpPr>
        <p:spPr>
          <a:xfrm>
            <a:off x="6054575" y="5275"/>
            <a:ext cx="6137400" cy="685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1F2328"/>
                </a:solidFill>
                <a:highlight>
                  <a:srgbClr val="FFFFFF"/>
                </a:highlight>
              </a:rPr>
              <a:t>This is a line plot for Gross earnings over the years.</a:t>
            </a:r>
            <a:endParaRPr sz="2400">
              <a:solidFill>
                <a:srgbClr val="1F2328"/>
              </a:solidFill>
              <a:highlight>
                <a:srgbClr val="FFFFFF"/>
              </a:highlight>
            </a:endParaRPr>
          </a:p>
          <a:p>
            <a:pPr indent="0" lvl="0" marL="0" rtl="0" algn="ctr">
              <a:spcBef>
                <a:spcPts val="0"/>
              </a:spcBef>
              <a:spcAft>
                <a:spcPts val="0"/>
              </a:spcAft>
              <a:buNone/>
            </a:pPr>
            <a:r>
              <a:t/>
            </a:r>
            <a:endParaRPr sz="2400">
              <a:solidFill>
                <a:schemeClr val="dk1"/>
              </a:solidFill>
              <a:latin typeface="Calibri"/>
              <a:ea typeface="Calibri"/>
              <a:cs typeface="Calibri"/>
              <a:sym typeface="Calibri"/>
            </a:endParaRPr>
          </a:p>
        </p:txBody>
      </p:sp>
      <p:pic>
        <p:nvPicPr>
          <p:cNvPr id="155" name="Google Shape;155;p21"/>
          <p:cNvPicPr preferRelativeResize="0"/>
          <p:nvPr/>
        </p:nvPicPr>
        <p:blipFill>
          <a:blip r:embed="rId3">
            <a:alphaModFix/>
          </a:blip>
          <a:stretch>
            <a:fillRect/>
          </a:stretch>
        </p:blipFill>
        <p:spPr>
          <a:xfrm>
            <a:off x="29075" y="1129175"/>
            <a:ext cx="5960349" cy="37652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