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0"/>
  </p:notesMasterIdLst>
  <p:sldIdLst>
    <p:sldId id="256" r:id="rId2"/>
    <p:sldId id="257" r:id="rId3"/>
    <p:sldId id="272" r:id="rId4"/>
    <p:sldId id="260" r:id="rId5"/>
    <p:sldId id="261" r:id="rId6"/>
    <p:sldId id="284" r:id="rId7"/>
    <p:sldId id="286" r:id="rId8"/>
    <p:sldId id="262" r:id="rId9"/>
    <p:sldId id="283" r:id="rId10"/>
    <p:sldId id="285" r:id="rId11"/>
    <p:sldId id="263" r:id="rId12"/>
    <p:sldId id="275" r:id="rId13"/>
    <p:sldId id="279" r:id="rId14"/>
    <p:sldId id="273" r:id="rId15"/>
    <p:sldId id="278" r:id="rId16"/>
    <p:sldId id="288" r:id="rId17"/>
    <p:sldId id="289"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4660"/>
  </p:normalViewPr>
  <p:slideViewPr>
    <p:cSldViewPr snapToGrid="0">
      <p:cViewPr varScale="1">
        <p:scale>
          <a:sx n="67" d="100"/>
          <a:sy n="67"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C128F-4FF9-4B54-8215-44A3811712F3}" type="datetimeFigureOut">
              <a:rPr kumimoji="1" lang="ja-JP" altLang="en-US" smtClean="0"/>
              <a:t>2025/1/26</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71021-3ECA-42AB-8F44-976C52DC8783}" type="slidenum">
              <a:rPr kumimoji="1" lang="ja-JP" altLang="en-US" smtClean="0"/>
              <a:t>‹#›</a:t>
            </a:fld>
            <a:endParaRPr kumimoji="1" lang="ja-JP" altLang="en-US"/>
          </a:p>
        </p:txBody>
      </p:sp>
    </p:spTree>
    <p:extLst>
      <p:ext uri="{BB962C8B-B14F-4D97-AF65-F5344CB8AC3E}">
        <p14:creationId xmlns:p14="http://schemas.microsoft.com/office/powerpoint/2010/main" val="1709104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ja-JP" altLang="en-US" dirty="0"/>
          </a:p>
        </p:txBody>
      </p:sp>
      <p:sp>
        <p:nvSpPr>
          <p:cNvPr id="4" name="Slide Number Placeholder 3"/>
          <p:cNvSpPr>
            <a:spLocks noGrp="1"/>
          </p:cNvSpPr>
          <p:nvPr>
            <p:ph type="sldNum" sz="quarter" idx="5"/>
          </p:nvPr>
        </p:nvSpPr>
        <p:spPr/>
        <p:txBody>
          <a:bodyPr/>
          <a:lstStyle/>
          <a:p>
            <a:fld id="{E3071021-3ECA-42AB-8F44-976C52DC8783}" type="slidenum">
              <a:rPr kumimoji="1" lang="ja-JP" altLang="en-US" smtClean="0"/>
              <a:t>1</a:t>
            </a:fld>
            <a:endParaRPr kumimoji="1" lang="ja-JP" altLang="en-US"/>
          </a:p>
        </p:txBody>
      </p:sp>
    </p:spTree>
    <p:extLst>
      <p:ext uri="{BB962C8B-B14F-4D97-AF65-F5344CB8AC3E}">
        <p14:creationId xmlns:p14="http://schemas.microsoft.com/office/powerpoint/2010/main" val="1493700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71021-3ECA-42AB-8F44-976C52DC8783}" type="slidenum">
              <a:rPr kumimoji="1" lang="ja-JP" altLang="en-US" smtClean="0"/>
              <a:t>8</a:t>
            </a:fld>
            <a:endParaRPr kumimoji="1" lang="ja-JP" altLang="en-US"/>
          </a:p>
        </p:txBody>
      </p:sp>
    </p:spTree>
    <p:extLst>
      <p:ext uri="{BB962C8B-B14F-4D97-AF65-F5344CB8AC3E}">
        <p14:creationId xmlns:p14="http://schemas.microsoft.com/office/powerpoint/2010/main" val="1446752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71021-3ECA-42AB-8F44-976C52DC8783}" type="slidenum">
              <a:rPr kumimoji="1" lang="ja-JP" altLang="en-US" smtClean="0"/>
              <a:t>11</a:t>
            </a:fld>
            <a:endParaRPr kumimoji="1" lang="ja-JP" altLang="en-US"/>
          </a:p>
        </p:txBody>
      </p:sp>
    </p:spTree>
    <p:extLst>
      <p:ext uri="{BB962C8B-B14F-4D97-AF65-F5344CB8AC3E}">
        <p14:creationId xmlns:p14="http://schemas.microsoft.com/office/powerpoint/2010/main" val="3368775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71021-3ECA-42AB-8F44-976C52DC8783}" type="slidenum">
              <a:rPr kumimoji="1" lang="ja-JP" altLang="en-US" smtClean="0"/>
              <a:t>13</a:t>
            </a:fld>
            <a:endParaRPr kumimoji="1" lang="ja-JP" altLang="en-US"/>
          </a:p>
        </p:txBody>
      </p:sp>
    </p:spTree>
    <p:extLst>
      <p:ext uri="{BB962C8B-B14F-4D97-AF65-F5344CB8AC3E}">
        <p14:creationId xmlns:p14="http://schemas.microsoft.com/office/powerpoint/2010/main" val="115637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ja-JP"/>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4" name="Date Placeholder 3"/>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29403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236661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689790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73025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ja-JP"/>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99369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2646928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45837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407986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675757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18573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ja-JP"/>
              <a:t>Click to edit Master text styles</a:t>
            </a:r>
          </a:p>
        </p:txBody>
      </p:sp>
      <p:sp>
        <p:nvSpPr>
          <p:cNvPr id="5" name="Date Placeholder 4"/>
          <p:cNvSpPr>
            <a:spLocks noGrp="1"/>
          </p:cNvSpPr>
          <p:nvPr>
            <p:ph type="dt" sz="half" idx="10"/>
          </p:nvPr>
        </p:nvSpPr>
        <p:spPr/>
        <p:txBody>
          <a:bodyPr/>
          <a:lstStyle/>
          <a:p>
            <a:fld id="{D0E386D8-366A-4266-A421-41A2852DB7C6}" type="datetimeFigureOut">
              <a:rPr kumimoji="1" lang="ja-JP" altLang="en-US" smtClean="0"/>
              <a:t>2025/1/26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284298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386D8-366A-4266-A421-41A2852DB7C6}" type="datetimeFigureOut">
              <a:rPr kumimoji="1" lang="ja-JP" altLang="en-US" smtClean="0"/>
              <a:t>2025/1/26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1379F-5CC9-4DC1-9A07-86940462D107}" type="slidenum">
              <a:rPr kumimoji="1" lang="ja-JP" altLang="en-US" smtClean="0"/>
              <a:t>‹#›</a:t>
            </a:fld>
            <a:endParaRPr kumimoji="1" lang="ja-JP" altLang="en-US"/>
          </a:p>
        </p:txBody>
      </p:sp>
    </p:spTree>
    <p:extLst>
      <p:ext uri="{BB962C8B-B14F-4D97-AF65-F5344CB8AC3E}">
        <p14:creationId xmlns:p14="http://schemas.microsoft.com/office/powerpoint/2010/main" val="312521523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6A7E2934-8D3D-6C86-7365-4BD00F1FB5C2}"/>
              </a:ext>
            </a:extLst>
          </p:cNvPr>
          <p:cNvPicPr>
            <a:picLocks noChangeAspect="1"/>
          </p:cNvPicPr>
          <p:nvPr/>
        </p:nvPicPr>
        <p:blipFill>
          <a:blip r:embed="rId3">
            <a:alphaModFix amt="50000"/>
          </a:blip>
          <a:srcRect t="12577" r="-1" b="3131"/>
          <a:stretch/>
        </p:blipFill>
        <p:spPr>
          <a:xfrm>
            <a:off x="20" y="10"/>
            <a:ext cx="12188930" cy="6857990"/>
          </a:xfrm>
          <a:prstGeom prst="rect">
            <a:avLst/>
          </a:prstGeom>
        </p:spPr>
      </p:pic>
      <p:sp>
        <p:nvSpPr>
          <p:cNvPr id="2" name="Title 1">
            <a:extLst>
              <a:ext uri="{FF2B5EF4-FFF2-40B4-BE49-F238E27FC236}">
                <a16:creationId xmlns:a16="http://schemas.microsoft.com/office/drawing/2014/main" id="{9F758584-B58B-E6DD-4FB3-14DE907BF806}"/>
              </a:ext>
            </a:extLst>
          </p:cNvPr>
          <p:cNvSpPr>
            <a:spLocks noGrp="1"/>
          </p:cNvSpPr>
          <p:nvPr>
            <p:ph type="ctrTitle"/>
          </p:nvPr>
        </p:nvSpPr>
        <p:spPr>
          <a:xfrm>
            <a:off x="1524000" y="2192593"/>
            <a:ext cx="9144000" cy="1993009"/>
          </a:xfrm>
        </p:spPr>
        <p:txBody>
          <a:bodyPr>
            <a:normAutofit/>
          </a:bodyPr>
          <a:lstStyle/>
          <a:p>
            <a:r>
              <a:rPr lang="en-US" altLang="ja-JP" sz="6600" dirty="0">
                <a:solidFill>
                  <a:schemeClr val="bg1"/>
                </a:solidFill>
                <a:latin typeface="Times New Roman" panose="02020603050405020304" pitchFamily="18" charset="0"/>
                <a:cs typeface="Times New Roman" panose="02020603050405020304" pitchFamily="18" charset="0"/>
              </a:rPr>
              <a:t>MOVIE INDUSTRY ANALYSIS</a:t>
            </a:r>
            <a:endParaRPr kumimoji="1" lang="ja-JP" altLang="en-US" sz="6600" dirty="0">
              <a:solidFill>
                <a:schemeClr val="bg1"/>
              </a:solidFill>
              <a:latin typeface="Times New Roman" panose="02020603050405020304" pitchFamily="18" charset="0"/>
              <a:cs typeface="Times New Roman" panose="02020603050405020304" pitchFamily="18" charset="0"/>
            </a:endParaRP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F771D7A-1D1F-0D52-B57B-4B88DE45E865}"/>
              </a:ext>
            </a:extLst>
          </p:cNvPr>
          <p:cNvSpPr txBox="1"/>
          <p:nvPr/>
        </p:nvSpPr>
        <p:spPr>
          <a:xfrm>
            <a:off x="8017000" y="6055019"/>
            <a:ext cx="4614863"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Prepared by group 3</a:t>
            </a:r>
          </a:p>
        </p:txBody>
      </p:sp>
    </p:spTree>
    <p:extLst>
      <p:ext uri="{BB962C8B-B14F-4D97-AF65-F5344CB8AC3E}">
        <p14:creationId xmlns:p14="http://schemas.microsoft.com/office/powerpoint/2010/main" val="202123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0ECAB-86CB-3A17-50B2-7F5292A8393B}"/>
              </a:ext>
            </a:extLst>
          </p:cNvPr>
          <p:cNvPicPr>
            <a:picLocks noChangeAspect="1"/>
          </p:cNvPicPr>
          <p:nvPr/>
        </p:nvPicPr>
        <p:blipFill>
          <a:blip r:embed="rId2"/>
          <a:stretch>
            <a:fillRect/>
          </a:stretch>
        </p:blipFill>
        <p:spPr>
          <a:xfrm>
            <a:off x="0" y="0"/>
            <a:ext cx="12344400" cy="6858000"/>
          </a:xfrm>
          <a:prstGeom prst="rect">
            <a:avLst/>
          </a:prstGeom>
        </p:spPr>
      </p:pic>
    </p:spTree>
    <p:extLst>
      <p:ext uri="{BB962C8B-B14F-4D97-AF65-F5344CB8AC3E}">
        <p14:creationId xmlns:p14="http://schemas.microsoft.com/office/powerpoint/2010/main" val="321838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8BB415-A342-C641-1E56-55B621277F2C}"/>
              </a:ext>
            </a:extLst>
          </p:cNvPr>
          <p:cNvSpPr>
            <a:spLocks noGrp="1"/>
          </p:cNvSpPr>
          <p:nvPr>
            <p:ph type="title"/>
          </p:nvPr>
        </p:nvSpPr>
        <p:spPr>
          <a:xfrm>
            <a:off x="-1" y="5792305"/>
            <a:ext cx="12192001" cy="1065695"/>
          </a:xfrm>
        </p:spPr>
        <p:txBody>
          <a:bodyPr>
            <a:normAutofit fontScale="90000"/>
          </a:bodyPr>
          <a:lstStyle/>
          <a:p>
            <a:r>
              <a:rPr lang="en-US" sz="2700" dirty="0">
                <a:solidFill>
                  <a:srgbClr val="FF0000"/>
                </a:solidFill>
                <a:latin typeface="Times New Roman" panose="02020603050405020304" pitchFamily="18" charset="0"/>
                <a:cs typeface="Times New Roman" panose="02020603050405020304" pitchFamily="18" charset="0"/>
              </a:rPr>
              <a:t>Conclusion</a:t>
            </a:r>
            <a:r>
              <a:rPr lang="en-US" sz="2700" b="0" i="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a:t>
            </a:r>
            <a:r>
              <a:rPr lang="en-US" sz="2400" b="0" i="0" dirty="0">
                <a:effectLst/>
                <a:latin typeface="Times New Roman" panose="02020603050405020304" pitchFamily="18" charset="0"/>
                <a:cs typeface="Times New Roman" panose="02020603050405020304" pitchFamily="18" charset="0"/>
              </a:rPr>
              <a:t>ased on the analysis done, foreign gross significantly drives revenue for studios. The head of the company's new movies studio should ensure the studio invests in globally appealing content so as earn more </a:t>
            </a:r>
            <a:r>
              <a:rPr lang="en-US" sz="2400" b="0" i="0" dirty="0" err="1">
                <a:effectLst/>
                <a:latin typeface="Times New Roman" panose="02020603050405020304" pitchFamily="18" charset="0"/>
                <a:cs typeface="Times New Roman" panose="02020603050405020304" pitchFamily="18" charset="0"/>
              </a:rPr>
              <a:t>reveunue.The</a:t>
            </a:r>
            <a:r>
              <a:rPr lang="en-US" sz="2400" b="0" i="0" dirty="0">
                <a:effectLst/>
                <a:latin typeface="Times New Roman" panose="02020603050405020304" pitchFamily="18" charset="0"/>
                <a:cs typeface="Times New Roman" panose="02020603050405020304" pitchFamily="18" charset="0"/>
              </a:rPr>
              <a:t> studio can also consider collaborations with successful studios or talent.</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ECD3947-24DE-25BA-7602-F87B087DE0AF}"/>
              </a:ext>
            </a:extLst>
          </p:cNvPr>
          <p:cNvPicPr>
            <a:picLocks noChangeAspect="1"/>
          </p:cNvPicPr>
          <p:nvPr/>
        </p:nvPicPr>
        <p:blipFill>
          <a:blip r:embed="rId3"/>
          <a:stretch>
            <a:fillRect/>
          </a:stretch>
        </p:blipFill>
        <p:spPr>
          <a:xfrm>
            <a:off x="152573" y="314325"/>
            <a:ext cx="5800552" cy="5286375"/>
          </a:xfrm>
          <a:prstGeom prst="rect">
            <a:avLst/>
          </a:prstGeom>
        </p:spPr>
      </p:pic>
      <p:pic>
        <p:nvPicPr>
          <p:cNvPr id="5" name="Picture 4">
            <a:extLst>
              <a:ext uri="{FF2B5EF4-FFF2-40B4-BE49-F238E27FC236}">
                <a16:creationId xmlns:a16="http://schemas.microsoft.com/office/drawing/2014/main" id="{02C71547-89E2-11CA-163E-5C9242F61A94}"/>
              </a:ext>
            </a:extLst>
          </p:cNvPr>
          <p:cNvPicPr>
            <a:picLocks noChangeAspect="1"/>
          </p:cNvPicPr>
          <p:nvPr/>
        </p:nvPicPr>
        <p:blipFill>
          <a:blip r:embed="rId4"/>
          <a:stretch>
            <a:fillRect/>
          </a:stretch>
        </p:blipFill>
        <p:spPr>
          <a:xfrm>
            <a:off x="5924858" y="485775"/>
            <a:ext cx="6220382" cy="4643438"/>
          </a:xfrm>
          <a:prstGeom prst="rect">
            <a:avLst/>
          </a:prstGeom>
        </p:spPr>
      </p:pic>
    </p:spTree>
    <p:extLst>
      <p:ext uri="{BB962C8B-B14F-4D97-AF65-F5344CB8AC3E}">
        <p14:creationId xmlns:p14="http://schemas.microsoft.com/office/powerpoint/2010/main" val="385236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490C-8714-F856-B686-D13423524CD4}"/>
              </a:ext>
            </a:extLst>
          </p:cNvPr>
          <p:cNvSpPr>
            <a:spLocks noGrp="1"/>
          </p:cNvSpPr>
          <p:nvPr>
            <p:ph type="title"/>
          </p:nvPr>
        </p:nvSpPr>
        <p:spPr>
          <a:xfrm>
            <a:off x="0" y="6154057"/>
            <a:ext cx="12075885" cy="703943"/>
          </a:xfrm>
        </p:spPr>
        <p:txBody>
          <a:bodyPr>
            <a:normAutofit fontScale="90000"/>
          </a:bodyPr>
          <a:lstStyle/>
          <a:p>
            <a:r>
              <a:rPr lang="en-US" sz="2400" b="0" i="0" dirty="0">
                <a:solidFill>
                  <a:srgbClr val="FF0000"/>
                </a:solidFill>
                <a:effectLst/>
                <a:latin typeface="Times New Roman" panose="02020603050405020304" pitchFamily="18" charset="0"/>
                <a:cs typeface="Times New Roman" panose="02020603050405020304" pitchFamily="18" charset="0"/>
              </a:rPr>
              <a:t>Conclusion</a:t>
            </a:r>
            <a:r>
              <a:rPr lang="en-US" sz="2400" b="0" i="0" dirty="0">
                <a:effectLst/>
                <a:latin typeface="Times New Roman" panose="02020603050405020304" pitchFamily="18" charset="0"/>
                <a:cs typeface="Times New Roman" panose="02020603050405020304" pitchFamily="18" charset="0"/>
              </a:rPr>
              <a:t>: the trends in foreign gross and the domestic gross in general are steadily increasing over the years, and the dominant source of revenue is the </a:t>
            </a:r>
            <a:r>
              <a:rPr lang="en-US" sz="2400" dirty="0">
                <a:latin typeface="Times New Roman" panose="02020603050405020304" pitchFamily="18" charset="0"/>
                <a:cs typeface="Times New Roman" panose="02020603050405020304" pitchFamily="18" charset="0"/>
              </a:rPr>
              <a:t>foreign</a:t>
            </a:r>
            <a:r>
              <a:rPr lang="en-US" sz="2400" b="0" i="0" dirty="0">
                <a:effectLst/>
                <a:latin typeface="Times New Roman" panose="02020603050405020304" pitchFamily="18" charset="0"/>
                <a:cs typeface="Times New Roman" panose="02020603050405020304" pitchFamily="18" charset="0"/>
              </a:rPr>
              <a:t> market</a:t>
            </a:r>
            <a:r>
              <a:rPr lang="en-US" sz="2400" b="0" i="0" dirty="0">
                <a:effectLst/>
                <a:latin typeface="system-ui"/>
              </a:rPr>
              <a:t>.</a:t>
            </a:r>
            <a:endParaRPr lang="en-US" sz="2400" dirty="0"/>
          </a:p>
        </p:txBody>
      </p:sp>
      <p:pic>
        <p:nvPicPr>
          <p:cNvPr id="10" name="Picture 9">
            <a:extLst>
              <a:ext uri="{FF2B5EF4-FFF2-40B4-BE49-F238E27FC236}">
                <a16:creationId xmlns:a16="http://schemas.microsoft.com/office/drawing/2014/main" id="{0B4EF2EC-629D-5629-BFC7-F5E4AF5485F8}"/>
              </a:ext>
            </a:extLst>
          </p:cNvPr>
          <p:cNvPicPr>
            <a:picLocks noChangeAspect="1"/>
          </p:cNvPicPr>
          <p:nvPr/>
        </p:nvPicPr>
        <p:blipFill>
          <a:blip r:embed="rId2"/>
          <a:stretch>
            <a:fillRect/>
          </a:stretch>
        </p:blipFill>
        <p:spPr>
          <a:xfrm>
            <a:off x="0" y="157163"/>
            <a:ext cx="12075884" cy="5843588"/>
          </a:xfrm>
          <a:prstGeom prst="rect">
            <a:avLst/>
          </a:prstGeom>
        </p:spPr>
      </p:pic>
    </p:spTree>
    <p:extLst>
      <p:ext uri="{BB962C8B-B14F-4D97-AF65-F5344CB8AC3E}">
        <p14:creationId xmlns:p14="http://schemas.microsoft.com/office/powerpoint/2010/main" val="31010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7F04-20AF-72C9-6A27-B38331C982BC}"/>
              </a:ext>
            </a:extLst>
          </p:cNvPr>
          <p:cNvSpPr>
            <a:spLocks noGrp="1"/>
          </p:cNvSpPr>
          <p:nvPr>
            <p:ph type="title"/>
          </p:nvPr>
        </p:nvSpPr>
        <p:spPr>
          <a:xfrm>
            <a:off x="0" y="6081486"/>
            <a:ext cx="12192000" cy="776514"/>
          </a:xfrm>
        </p:spPr>
        <p:txBody>
          <a:bodyPr>
            <a:noAutofit/>
          </a:bodyPr>
          <a:lstStyle/>
          <a:p>
            <a:r>
              <a:rPr lang="en-US" sz="2000" dirty="0">
                <a:solidFill>
                  <a:srgbClr val="FF0000"/>
                </a:solidFill>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b="0" i="0" dirty="0">
                <a:effectLst/>
                <a:latin typeface="Times New Roman" panose="02020603050405020304" pitchFamily="18" charset="0"/>
                <a:cs typeface="Times New Roman" panose="02020603050405020304" pitchFamily="18" charset="0"/>
              </a:rPr>
              <a:t>e can clearly see that the production budget has been increasing over the years. This is may be because of the demand for high-quality visual effects.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62772E-3253-E925-0DB4-FEF52F75A0AD}"/>
              </a:ext>
            </a:extLst>
          </p:cNvPr>
          <p:cNvPicPr>
            <a:picLocks noChangeAspect="1"/>
          </p:cNvPicPr>
          <p:nvPr/>
        </p:nvPicPr>
        <p:blipFill>
          <a:blip r:embed="rId3"/>
          <a:stretch>
            <a:fillRect/>
          </a:stretch>
        </p:blipFill>
        <p:spPr>
          <a:xfrm>
            <a:off x="1057275" y="200025"/>
            <a:ext cx="9629775" cy="5629275"/>
          </a:xfrm>
          <a:prstGeom prst="rect">
            <a:avLst/>
          </a:prstGeom>
        </p:spPr>
      </p:pic>
    </p:spTree>
    <p:extLst>
      <p:ext uri="{BB962C8B-B14F-4D97-AF65-F5344CB8AC3E}">
        <p14:creationId xmlns:p14="http://schemas.microsoft.com/office/powerpoint/2010/main" val="281104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58F02-2250-49A4-72C4-2DC69D156FE8}"/>
              </a:ext>
            </a:extLst>
          </p:cNvPr>
          <p:cNvSpPr>
            <a:spLocks noGrp="1"/>
          </p:cNvSpPr>
          <p:nvPr>
            <p:ph type="title"/>
          </p:nvPr>
        </p:nvSpPr>
        <p:spPr>
          <a:xfrm>
            <a:off x="0" y="5957887"/>
            <a:ext cx="12192000" cy="900113"/>
          </a:xfrm>
        </p:spPr>
        <p:txBody>
          <a:bodyPr>
            <a:noAutofit/>
          </a:bodyPr>
          <a:lstStyle/>
          <a:p>
            <a:r>
              <a:rPr lang="en-US" sz="2400" dirty="0">
                <a:solidFill>
                  <a:srgbClr val="FF0000"/>
                </a:solidFill>
                <a:latin typeface="Times New Roman" panose="02020603050405020304" pitchFamily="18" charset="0"/>
                <a:cs typeface="Times New Roman" panose="02020603050405020304" pitchFamily="18" charset="0"/>
              </a:rPr>
              <a:t>Conclusion</a:t>
            </a:r>
            <a:r>
              <a:rPr lang="en-US" sz="2400" dirty="0">
                <a:latin typeface="Times New Roman" panose="02020603050405020304" pitchFamily="18" charset="0"/>
                <a:cs typeface="Times New Roman" panose="02020603050405020304" pitchFamily="18" charset="0"/>
              </a:rPr>
              <a:t>: t</a:t>
            </a:r>
            <a:r>
              <a:rPr lang="en-US" sz="2400" b="0" i="0" dirty="0">
                <a:effectLst/>
                <a:latin typeface="Times New Roman" panose="02020603050405020304" pitchFamily="18" charset="0"/>
                <a:cs typeface="Times New Roman" panose="02020603050405020304" pitchFamily="18" charset="0"/>
              </a:rPr>
              <a:t>he industry appears to perform better than average in mid year, that is June and July, and end year in November and December. Therefore, it may be advisable for the client to schedule their release dates during these months to maximize potential returns.</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F260C9-2C3C-7DAE-3135-A233DCE68841}"/>
              </a:ext>
            </a:extLst>
          </p:cNvPr>
          <p:cNvPicPr>
            <a:picLocks noChangeAspect="1"/>
          </p:cNvPicPr>
          <p:nvPr/>
        </p:nvPicPr>
        <p:blipFill>
          <a:blip r:embed="rId2"/>
          <a:stretch>
            <a:fillRect/>
          </a:stretch>
        </p:blipFill>
        <p:spPr>
          <a:xfrm>
            <a:off x="1957388" y="571500"/>
            <a:ext cx="7922895" cy="5386387"/>
          </a:xfrm>
          <a:prstGeom prst="rect">
            <a:avLst/>
          </a:prstGeom>
        </p:spPr>
      </p:pic>
      <p:sp>
        <p:nvSpPr>
          <p:cNvPr id="6" name="TextBox 5">
            <a:extLst>
              <a:ext uri="{FF2B5EF4-FFF2-40B4-BE49-F238E27FC236}">
                <a16:creationId xmlns:a16="http://schemas.microsoft.com/office/drawing/2014/main" id="{5454AD1B-DE40-62F8-A1BC-82966F587DC1}"/>
              </a:ext>
            </a:extLst>
          </p:cNvPr>
          <p:cNvSpPr txBox="1"/>
          <p:nvPr/>
        </p:nvSpPr>
        <p:spPr>
          <a:xfrm>
            <a:off x="2845435" y="95012"/>
            <a:ext cx="61468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Monthly performance </a:t>
            </a:r>
          </a:p>
        </p:txBody>
      </p:sp>
    </p:spTree>
    <p:extLst>
      <p:ext uri="{BB962C8B-B14F-4D97-AF65-F5344CB8AC3E}">
        <p14:creationId xmlns:p14="http://schemas.microsoft.com/office/powerpoint/2010/main" val="158070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7F5B-1CB3-80B5-4998-146E863BA5D3}"/>
              </a:ext>
            </a:extLst>
          </p:cNvPr>
          <p:cNvSpPr>
            <a:spLocks noGrp="1"/>
          </p:cNvSpPr>
          <p:nvPr>
            <p:ph type="title"/>
          </p:nvPr>
        </p:nvSpPr>
        <p:spPr>
          <a:xfrm>
            <a:off x="0" y="6100763"/>
            <a:ext cx="12192000" cy="698937"/>
          </a:xfrm>
        </p:spPr>
        <p:txBody>
          <a:bodyPr>
            <a:noAutofit/>
          </a:bodyPr>
          <a:lstStyle/>
          <a:p>
            <a:r>
              <a:rPr lang="en-US" sz="2400" b="0" i="0" dirty="0" err="1">
                <a:solidFill>
                  <a:srgbClr val="FF0000"/>
                </a:solidFill>
                <a:effectLst/>
                <a:latin typeface="Times New Roman" panose="02020603050405020304" pitchFamily="18" charset="0"/>
                <a:cs typeface="Times New Roman" panose="02020603050405020304" pitchFamily="18" charset="0"/>
              </a:rPr>
              <a:t>Conclusion</a:t>
            </a:r>
            <a:r>
              <a:rPr lang="en-US" sz="2400" b="0" i="0" dirty="0" err="1">
                <a:effectLst/>
                <a:latin typeface="Times New Roman" panose="02020603050405020304" pitchFamily="18" charset="0"/>
                <a:cs typeface="Times New Roman" panose="02020603050405020304" pitchFamily="18" charset="0"/>
              </a:rPr>
              <a:t>:Based</a:t>
            </a:r>
            <a:r>
              <a:rPr lang="en-US" sz="2400" b="0" i="0" dirty="0">
                <a:effectLst/>
                <a:latin typeface="Times New Roman" panose="02020603050405020304" pitchFamily="18" charset="0"/>
                <a:cs typeface="Times New Roman" panose="02020603050405020304" pitchFamily="18" charset="0"/>
              </a:rPr>
              <a:t> on the dominant language, </a:t>
            </a:r>
            <a:r>
              <a:rPr lang="en-US" sz="2400" b="0" i="0" dirty="0" err="1">
                <a:effectLst/>
                <a:latin typeface="Times New Roman" panose="02020603050405020304" pitchFamily="18" charset="0"/>
                <a:cs typeface="Times New Roman" panose="02020603050405020304" pitchFamily="18" charset="0"/>
              </a:rPr>
              <a:t>English,adventure</a:t>
            </a:r>
            <a:r>
              <a:rPr lang="en-US" sz="2400" b="0" i="0" dirty="0">
                <a:effectLst/>
                <a:latin typeface="Times New Roman" panose="02020603050405020304" pitchFamily="18" charset="0"/>
                <a:cs typeface="Times New Roman" panose="02020603050405020304" pitchFamily="18" charset="0"/>
              </a:rPr>
              <a:t> movies have a higher popularity compared to other genres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594697-0721-6E26-426A-6A12AEC0986E}"/>
              </a:ext>
            </a:extLst>
          </p:cNvPr>
          <p:cNvPicPr>
            <a:picLocks noChangeAspect="1"/>
          </p:cNvPicPr>
          <p:nvPr/>
        </p:nvPicPr>
        <p:blipFill>
          <a:blip r:embed="rId2"/>
          <a:stretch>
            <a:fillRect/>
          </a:stretch>
        </p:blipFill>
        <p:spPr>
          <a:xfrm>
            <a:off x="1" y="-71171"/>
            <a:ext cx="12191999" cy="6171934"/>
          </a:xfrm>
          <a:prstGeom prst="rect">
            <a:avLst/>
          </a:prstGeom>
        </p:spPr>
      </p:pic>
    </p:spTree>
    <p:extLst>
      <p:ext uri="{BB962C8B-B14F-4D97-AF65-F5344CB8AC3E}">
        <p14:creationId xmlns:p14="http://schemas.microsoft.com/office/powerpoint/2010/main" val="394148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B0C6-275E-5044-8394-52FB70C3F75B}"/>
              </a:ext>
            </a:extLst>
          </p:cNvPr>
          <p:cNvSpPr>
            <a:spLocks noGrp="1"/>
          </p:cNvSpPr>
          <p:nvPr>
            <p:ph type="title"/>
          </p:nvPr>
        </p:nvSpPr>
        <p:spPr>
          <a:xfrm>
            <a:off x="723900" y="203199"/>
            <a:ext cx="10515600" cy="477838"/>
          </a:xfrm>
        </p:spPr>
        <p:txBody>
          <a:bodyPr>
            <a:noAutofit/>
          </a:bodyPr>
          <a:lstStyle/>
          <a:p>
            <a:pPr algn="ctr"/>
            <a:r>
              <a:rPr lang="en-US"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4821393-5827-A87A-67AB-AE16EA64A924}"/>
              </a:ext>
            </a:extLst>
          </p:cNvPr>
          <p:cNvSpPr>
            <a:spLocks noGrp="1"/>
          </p:cNvSpPr>
          <p:nvPr>
            <p:ph idx="1"/>
          </p:nvPr>
        </p:nvSpPr>
        <p:spPr>
          <a:xfrm>
            <a:off x="838200" y="842964"/>
            <a:ext cx="10515600" cy="5333999"/>
          </a:xfrm>
        </p:spPr>
        <p:txBody>
          <a:bodyPr>
            <a:normAutofit/>
          </a:bodyPr>
          <a:lstStyle/>
          <a:p>
            <a:pPr algn="l">
              <a:buFont typeface="+mj-lt"/>
              <a:buAutoNum type="arabicPeriod"/>
            </a:pPr>
            <a:r>
              <a:rPr lang="en-US" sz="2400" b="0" i="0" dirty="0">
                <a:solidFill>
                  <a:srgbClr val="1F2328"/>
                </a:solidFill>
                <a:effectLst/>
                <a:latin typeface="Times New Roman" panose="02020603050405020304" pitchFamily="18" charset="0"/>
                <a:cs typeface="Times New Roman" panose="02020603050405020304" pitchFamily="18" charset="0"/>
              </a:rPr>
              <a:t>Based on the analysis, the most profitable genres are Drama, Comedy, Action, and Adventure.</a:t>
            </a:r>
          </a:p>
          <a:p>
            <a:pPr algn="l">
              <a:buFont typeface="+mj-lt"/>
              <a:buAutoNum type="arabicPeriod"/>
            </a:pPr>
            <a:r>
              <a:rPr lang="en-US" sz="2400" b="0" i="0" dirty="0">
                <a:solidFill>
                  <a:srgbClr val="1F2328"/>
                </a:solidFill>
                <a:effectLst/>
                <a:latin typeface="Times New Roman" panose="02020603050405020304" pitchFamily="18" charset="0"/>
                <a:cs typeface="Times New Roman" panose="02020603050405020304" pitchFamily="18" charset="0"/>
              </a:rPr>
              <a:t>Universal Studios, BV, and Sony are the top-performing studios. It is recommended that the client benchmark or collaborate with these studios to enhance their market presence.</a:t>
            </a:r>
          </a:p>
          <a:p>
            <a:pPr algn="l">
              <a:buFont typeface="+mj-lt"/>
              <a:buAutoNum type="arabicPeriod"/>
            </a:pPr>
            <a:r>
              <a:rPr lang="en-US" sz="2400" b="0" i="0" dirty="0">
                <a:solidFill>
                  <a:srgbClr val="1F2328"/>
                </a:solidFill>
                <a:effectLst/>
                <a:latin typeface="Times New Roman" panose="02020603050405020304" pitchFamily="18" charset="0"/>
                <a:cs typeface="Times New Roman" panose="02020603050405020304" pitchFamily="18" charset="0"/>
              </a:rPr>
              <a:t>The foreign market contributes approximately 55% of the industry's total revenue. Therefore, the client should highly consider the foreign market when planning and producing movies to maximize revenue potential.</a:t>
            </a:r>
          </a:p>
          <a:p>
            <a:pPr algn="l">
              <a:buFont typeface="+mj-lt"/>
              <a:buAutoNum type="arabicPeriod"/>
            </a:pPr>
            <a:r>
              <a:rPr lang="en-US" sz="2400" b="0" i="0" dirty="0">
                <a:solidFill>
                  <a:srgbClr val="1F2328"/>
                </a:solidFill>
                <a:effectLst/>
                <a:latin typeface="Times New Roman" panose="02020603050405020304" pitchFamily="18" charset="0"/>
                <a:cs typeface="Times New Roman" panose="02020603050405020304" pitchFamily="18" charset="0"/>
              </a:rPr>
              <a:t>For every dollar spent on production, an additional $1.4521 in gross revenue is generated. This highlights the importance of investing strategically in production budgets.</a:t>
            </a:r>
          </a:p>
          <a:p>
            <a:pPr algn="l">
              <a:buFont typeface="+mj-lt"/>
              <a:buAutoNum type="arabicPeriod"/>
            </a:pPr>
            <a:r>
              <a:rPr lang="en-US" sz="2400" b="0" i="0" dirty="0">
                <a:solidFill>
                  <a:srgbClr val="1F2328"/>
                </a:solidFill>
                <a:effectLst/>
                <a:latin typeface="Times New Roman" panose="02020603050405020304" pitchFamily="18" charset="0"/>
                <a:cs typeface="Times New Roman" panose="02020603050405020304" pitchFamily="18" charset="0"/>
              </a:rPr>
              <a:t>Movies released mid-year (June and July) and end-year (November and December) generate the highest revenue. It is advisable for the client to schedule movie releases during these months to capitalize on peak performance periods.</a:t>
            </a:r>
          </a:p>
          <a:p>
            <a:pPr marL="0" indent="0">
              <a:buNone/>
            </a:pPr>
            <a:endParaRPr lang="en-US" dirty="0"/>
          </a:p>
        </p:txBody>
      </p:sp>
    </p:spTree>
    <p:extLst>
      <p:ext uri="{BB962C8B-B14F-4D97-AF65-F5344CB8AC3E}">
        <p14:creationId xmlns:p14="http://schemas.microsoft.com/office/powerpoint/2010/main" val="98435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5B06-1869-7E57-696A-6115E1E4CDE5}"/>
              </a:ext>
            </a:extLst>
          </p:cNvPr>
          <p:cNvSpPr>
            <a:spLocks noGrp="1"/>
          </p:cNvSpPr>
          <p:nvPr>
            <p:ph type="title"/>
          </p:nvPr>
        </p:nvSpPr>
        <p:spPr>
          <a:xfrm>
            <a:off x="581025" y="0"/>
            <a:ext cx="10515600" cy="863600"/>
          </a:xfrm>
        </p:spPr>
        <p:txBody>
          <a:bodyPr>
            <a:normAutofit/>
          </a:bodyPr>
          <a:lstStyle/>
          <a:p>
            <a:pPr algn="ctr"/>
            <a:r>
              <a:rPr lang="en-US"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8621FF5-0A3A-56F0-1A77-49A07AF5F235}"/>
              </a:ext>
            </a:extLst>
          </p:cNvPr>
          <p:cNvSpPr>
            <a:spLocks noGrp="1"/>
          </p:cNvSpPr>
          <p:nvPr>
            <p:ph idx="1"/>
          </p:nvPr>
        </p:nvSpPr>
        <p:spPr>
          <a:xfrm>
            <a:off x="709613" y="1366837"/>
            <a:ext cx="10515600" cy="54911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6. English is the dominant language in the movie industry, reaching the widest audience base compared to other languages. The client should consider producing movies primarily in English to maximize global reach and appeal.</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7. a.) Gene Roddenberry, Vincent Gilligan, and Chris Morgan are among the top writers in the industry. The client is encouraged to explore hiring them for movie projects to ensure high-quality storytelling.</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b.) Among the producers analyzed, Sergey stands out as the best performer. The difference between David and Paul is negligible, meaning selecting either one would likely yield similar results in movie performance.</a:t>
            </a:r>
          </a:p>
        </p:txBody>
      </p:sp>
    </p:spTree>
    <p:extLst>
      <p:ext uri="{BB962C8B-B14F-4D97-AF65-F5344CB8AC3E}">
        <p14:creationId xmlns:p14="http://schemas.microsoft.com/office/powerpoint/2010/main" val="7262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BF0C-87C5-79C5-D183-9D4FF750F8D5}"/>
              </a:ext>
            </a:extLst>
          </p:cNvPr>
          <p:cNvSpPr>
            <a:spLocks noGrp="1"/>
          </p:cNvSpPr>
          <p:nvPr>
            <p:ph type="title"/>
          </p:nvPr>
        </p:nvSpPr>
        <p:spPr>
          <a:xfrm>
            <a:off x="838200" y="1928812"/>
            <a:ext cx="10515600" cy="2286000"/>
          </a:xfrm>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9600" dirty="0">
                <a:latin typeface="Times New Roman" panose="02020603050405020304" pitchFamily="18" charset="0"/>
                <a:cs typeface="Times New Roman" panose="02020603050405020304" pitchFamily="18" charset="0"/>
              </a:rPr>
              <a:t>The end</a:t>
            </a:r>
            <a:br>
              <a:rPr lang="en-US" sz="4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3414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BDF412-AE18-BE29-F60F-1AA7729AB7CC}"/>
              </a:ext>
            </a:extLst>
          </p:cNvPr>
          <p:cNvSpPr>
            <a:spLocks noGrp="1"/>
          </p:cNvSpPr>
          <p:nvPr>
            <p:ph type="title"/>
          </p:nvPr>
        </p:nvSpPr>
        <p:spPr>
          <a:xfrm>
            <a:off x="841248" y="548640"/>
            <a:ext cx="3600860" cy="5431536"/>
          </a:xfrm>
        </p:spPr>
        <p:txBody>
          <a:bodyPr>
            <a:normAutofit/>
          </a:bodyPr>
          <a:lstStyle/>
          <a:p>
            <a:r>
              <a:rPr lang="en-US" altLang="ja-JP" sz="5400">
                <a:latin typeface="Times New Roman" panose="02020603050405020304" pitchFamily="18" charset="0"/>
                <a:cs typeface="Times New Roman" panose="02020603050405020304" pitchFamily="18" charset="0"/>
              </a:rPr>
              <a:t>O</a:t>
            </a:r>
            <a:r>
              <a:rPr kumimoji="1" lang="en-US" altLang="ja-JP" sz="5400">
                <a:latin typeface="Times New Roman" panose="02020603050405020304" pitchFamily="18" charset="0"/>
                <a:cs typeface="Times New Roman" panose="02020603050405020304" pitchFamily="18" charset="0"/>
              </a:rPr>
              <a:t>verview</a:t>
            </a:r>
            <a:endParaRPr kumimoji="1" lang="ja-JP" altLang="en-US" sz="54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414245-2776-5FE2-6C09-EB5AB7CFD508}"/>
              </a:ext>
            </a:extLst>
          </p:cNvPr>
          <p:cNvSpPr>
            <a:spLocks noGrp="1"/>
          </p:cNvSpPr>
          <p:nvPr>
            <p:ph idx="1"/>
          </p:nvPr>
        </p:nvSpPr>
        <p:spPr>
          <a:xfrm>
            <a:off x="5126418" y="552091"/>
            <a:ext cx="6224335" cy="5431536"/>
          </a:xfrm>
        </p:spPr>
        <p:txBody>
          <a:bodyPr anchor="ctr">
            <a:normAutofit/>
          </a:bodyPr>
          <a:lstStyle/>
          <a:p>
            <a:pPr marL="0" indent="0">
              <a:buNone/>
            </a:pPr>
            <a:r>
              <a:rPr kumimoji="1" lang="en-US" altLang="ja-JP" sz="2200">
                <a:latin typeface="Times New Roman" panose="02020603050405020304" pitchFamily="18" charset="0"/>
                <a:cs typeface="Times New Roman" panose="02020603050405020304" pitchFamily="18" charset="0"/>
              </a:rPr>
              <a:t>This presentation is divided in different parts:</a:t>
            </a:r>
          </a:p>
          <a:p>
            <a:pPr marL="514350" indent="-514350">
              <a:buFont typeface="+mj-lt"/>
              <a:buAutoNum type="arabicPeriod"/>
            </a:pPr>
            <a:r>
              <a:rPr lang="en-US" altLang="ja-JP" sz="220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kumimoji="1" lang="en-US" altLang="ja-JP" sz="2200">
                <a:latin typeface="Times New Roman" panose="02020603050405020304" pitchFamily="18" charset="0"/>
                <a:cs typeface="Times New Roman" panose="02020603050405020304" pitchFamily="18" charset="0"/>
              </a:rPr>
              <a:t>Methods</a:t>
            </a:r>
          </a:p>
          <a:p>
            <a:pPr marL="514350" indent="-514350">
              <a:buFont typeface="+mj-lt"/>
              <a:buAutoNum type="arabicPeriod"/>
            </a:pPr>
            <a:r>
              <a:rPr lang="en-US" altLang="ja-JP" sz="2200">
                <a:latin typeface="Times New Roman" panose="02020603050405020304" pitchFamily="18" charset="0"/>
                <a:cs typeface="Times New Roman" panose="02020603050405020304" pitchFamily="18" charset="0"/>
              </a:rPr>
              <a:t>Data plots</a:t>
            </a:r>
          </a:p>
          <a:p>
            <a:pPr marL="514350" indent="-514350">
              <a:buFont typeface="+mj-lt"/>
              <a:buAutoNum type="arabicPeriod"/>
            </a:pPr>
            <a:r>
              <a:rPr kumimoji="1" lang="en-US" altLang="ja-JP" sz="2200">
                <a:latin typeface="Times New Roman" panose="02020603050405020304" pitchFamily="18" charset="0"/>
                <a:cs typeface="Times New Roman" panose="02020603050405020304" pitchFamily="18" charset="0"/>
              </a:rPr>
              <a:t>Conclusions</a:t>
            </a:r>
          </a:p>
          <a:p>
            <a:pPr marL="0" indent="0">
              <a:buNone/>
            </a:pPr>
            <a:endParaRPr kumimoji="1" lang="ja-JP" altLang="en-US" sz="2200"/>
          </a:p>
        </p:txBody>
      </p:sp>
    </p:spTree>
    <p:extLst>
      <p:ext uri="{BB962C8B-B14F-4D97-AF65-F5344CB8AC3E}">
        <p14:creationId xmlns:p14="http://schemas.microsoft.com/office/powerpoint/2010/main" val="420139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3F77B1-6EDA-D6AF-891F-944C44473A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1D043D-9541-B712-E451-0FB318E2A601}"/>
              </a:ext>
            </a:extLst>
          </p:cNvPr>
          <p:cNvSpPr>
            <a:spLocks noGrp="1"/>
          </p:cNvSpPr>
          <p:nvPr>
            <p:ph type="title"/>
          </p:nvPr>
        </p:nvSpPr>
        <p:spPr>
          <a:xfrm>
            <a:off x="369760" y="552091"/>
            <a:ext cx="3600860" cy="5431536"/>
          </a:xfrm>
        </p:spPr>
        <p:txBody>
          <a:bodyPr>
            <a:normAutofit/>
          </a:bodyPr>
          <a:lstStyle/>
          <a:p>
            <a:r>
              <a:rPr kumimoji="1" lang="en-US" altLang="ja-JP" sz="5400" dirty="0">
                <a:latin typeface="Times New Roman" panose="02020603050405020304" pitchFamily="18" charset="0"/>
                <a:cs typeface="Times New Roman" panose="02020603050405020304" pitchFamily="18" charset="0"/>
              </a:rPr>
              <a:t>  Objectives</a:t>
            </a:r>
            <a:endParaRPr kumimoji="1" lang="ja-JP" altLang="en-US" sz="54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AD7B33-DB32-9FB4-D97E-772B2B040FF2}"/>
              </a:ext>
            </a:extLst>
          </p:cNvPr>
          <p:cNvSpPr>
            <a:spLocks noGrp="1"/>
          </p:cNvSpPr>
          <p:nvPr>
            <p:ph idx="1"/>
          </p:nvPr>
        </p:nvSpPr>
        <p:spPr>
          <a:xfrm>
            <a:off x="5055145" y="900113"/>
            <a:ext cx="6909779" cy="5729287"/>
          </a:xfrm>
        </p:spPr>
        <p:txBody>
          <a:bodyPr anchor="ctr">
            <a:normAutofit fontScale="32500" lnSpcReduction="20000"/>
          </a:bodyPr>
          <a:lstStyle/>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900" b="0" i="0" dirty="0">
              <a:effectLst/>
              <a:latin typeface="Times New Roman" panose="02020603050405020304" pitchFamily="18" charset="0"/>
              <a:cs typeface="Times New Roman" panose="02020603050405020304" pitchFamily="18" charset="0"/>
            </a:endParaRPr>
          </a:p>
          <a:p>
            <a:pPr>
              <a:lnSpc>
                <a:spcPct val="150000"/>
              </a:lnSpc>
            </a:pPr>
            <a:r>
              <a:rPr lang="en-US" sz="6200" b="0" i="0" dirty="0">
                <a:effectLst/>
                <a:latin typeface="Times New Roman" panose="02020603050405020304" pitchFamily="18" charset="0"/>
                <a:cs typeface="Times New Roman" panose="02020603050405020304" pitchFamily="18" charset="0"/>
              </a:rPr>
              <a:t>Which genre performs the best at the box office?</a:t>
            </a:r>
          </a:p>
          <a:p>
            <a:pPr>
              <a:lnSpc>
                <a:spcPct val="150000"/>
              </a:lnSpc>
            </a:pPr>
            <a:r>
              <a:rPr lang="en-US" sz="6200" b="0" i="0" dirty="0">
                <a:effectLst/>
                <a:latin typeface="Times New Roman" panose="02020603050405020304" pitchFamily="18" charset="0"/>
                <a:cs typeface="Times New Roman" panose="02020603050405020304" pitchFamily="18" charset="0"/>
              </a:rPr>
              <a:t>Which studios are the top performing based on revenue?</a:t>
            </a:r>
          </a:p>
          <a:p>
            <a:pPr>
              <a:lnSpc>
                <a:spcPct val="150000"/>
              </a:lnSpc>
            </a:pPr>
            <a:r>
              <a:rPr lang="en-US" sz="6200" b="0" i="0" dirty="0">
                <a:effectLst/>
                <a:latin typeface="Times New Roman" panose="02020603050405020304" pitchFamily="18" charset="0"/>
                <a:cs typeface="Times New Roman" panose="02020603050405020304" pitchFamily="18" charset="0"/>
              </a:rPr>
              <a:t>What role does the foreign market play in the industry's overall performance?</a:t>
            </a:r>
          </a:p>
          <a:p>
            <a:pPr>
              <a:lnSpc>
                <a:spcPct val="150000"/>
              </a:lnSpc>
            </a:pPr>
            <a:r>
              <a:rPr lang="en-US" sz="6200" dirty="0">
                <a:latin typeface="Times New Roman" panose="02020603050405020304" pitchFamily="18" charset="0"/>
                <a:cs typeface="Times New Roman" panose="02020603050405020304" pitchFamily="18" charset="0"/>
              </a:rPr>
              <a:t> </a:t>
            </a:r>
            <a:r>
              <a:rPr lang="en-US" sz="6200" b="0" i="0" dirty="0">
                <a:effectLst/>
                <a:latin typeface="Times New Roman" panose="02020603050405020304" pitchFamily="18" charset="0"/>
                <a:cs typeface="Times New Roman" panose="02020603050405020304" pitchFamily="18" charset="0"/>
              </a:rPr>
              <a:t>What impact does the budget have on movie performance?</a:t>
            </a:r>
          </a:p>
          <a:p>
            <a:pPr>
              <a:lnSpc>
                <a:spcPct val="150000"/>
              </a:lnSpc>
            </a:pPr>
            <a:r>
              <a:rPr lang="en-US" sz="6200" b="0" i="0" dirty="0">
                <a:effectLst/>
                <a:latin typeface="Times New Roman" panose="02020603050405020304" pitchFamily="18" charset="0"/>
                <a:cs typeface="Times New Roman" panose="02020603050405020304" pitchFamily="18" charset="0"/>
              </a:rPr>
              <a:t>What is the optimal time of year to release a movie for maximum success?</a:t>
            </a:r>
          </a:p>
          <a:p>
            <a:pPr>
              <a:lnSpc>
                <a:spcPct val="150000"/>
              </a:lnSpc>
            </a:pPr>
            <a:r>
              <a:rPr lang="en-US" sz="6200" b="0" i="0" dirty="0">
                <a:effectLst/>
                <a:latin typeface="Times New Roman" panose="02020603050405020304" pitchFamily="18" charset="0"/>
                <a:cs typeface="Times New Roman" panose="02020603050405020304" pitchFamily="18" charset="0"/>
              </a:rPr>
              <a:t>Do certain languages have a broader audience reach?</a:t>
            </a:r>
          </a:p>
          <a:p>
            <a:pPr>
              <a:lnSpc>
                <a:spcPct val="150000"/>
              </a:lnSpc>
            </a:pPr>
            <a:r>
              <a:rPr lang="en-US" sz="6200" b="0" i="0" dirty="0">
                <a:effectLst/>
                <a:latin typeface="Times New Roman" panose="02020603050405020304" pitchFamily="18" charset="0"/>
                <a:cs typeface="Times New Roman" panose="02020603050405020304" pitchFamily="18" charset="0"/>
              </a:rPr>
              <a:t>Who are the top-performing directors and writers in the industry?</a:t>
            </a:r>
          </a:p>
          <a:p>
            <a:endParaRPr lang="en-US" sz="2200" b="0" i="0" dirty="0">
              <a:effectLst/>
              <a:latin typeface="Times New Roman" panose="02020603050405020304" pitchFamily="18" charset="0"/>
              <a:cs typeface="Times New Roman" panose="02020603050405020304" pitchFamily="18" charset="0"/>
            </a:endParaRPr>
          </a:p>
          <a:p>
            <a:endParaRPr lang="en-US" altLang="ja-JP" sz="2000" dirty="0">
              <a:latin typeface="Times New Roman" panose="02020603050405020304" pitchFamily="18" charset="0"/>
              <a:ea typeface="+mj-ea"/>
              <a:cs typeface="Times New Roman" panose="02020603050405020304" pitchFamily="18" charset="0"/>
            </a:endParaRPr>
          </a:p>
          <a:p>
            <a:endParaRPr lang="en-US" altLang="ja-JP" sz="2000" dirty="0">
              <a:latin typeface="Times New Roman" panose="02020603050405020304" pitchFamily="18" charset="0"/>
              <a:ea typeface="+mj-ea"/>
              <a:cs typeface="Times New Roman" panose="02020603050405020304" pitchFamily="18" charset="0"/>
            </a:endParaRPr>
          </a:p>
          <a:p>
            <a:endParaRPr lang="en-US" altLang="ja-JP" sz="2000" dirty="0">
              <a:latin typeface="Times New Roman" panose="02020603050405020304" pitchFamily="18" charset="0"/>
              <a:ea typeface="+mj-ea"/>
              <a:cs typeface="Times New Roman" panose="02020603050405020304" pitchFamily="18" charset="0"/>
            </a:endParaRPr>
          </a:p>
          <a:p>
            <a:endParaRPr lang="en-US" altLang="ja-JP" sz="2000" dirty="0">
              <a:latin typeface="Times New Roman" panose="02020603050405020304" pitchFamily="18" charset="0"/>
              <a:ea typeface="+mj-ea"/>
              <a:cs typeface="Times New Roman" panose="02020603050405020304" pitchFamily="18" charset="0"/>
            </a:endParaRPr>
          </a:p>
          <a:p>
            <a:endParaRPr lang="en-US" altLang="ja-JP"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98679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4DC72-622D-61F9-E4D2-3EBC66637100}"/>
              </a:ext>
            </a:extLst>
          </p:cNvPr>
          <p:cNvSpPr>
            <a:spLocks noGrp="1"/>
          </p:cNvSpPr>
          <p:nvPr>
            <p:ph type="title"/>
          </p:nvPr>
        </p:nvSpPr>
        <p:spPr>
          <a:xfrm>
            <a:off x="841248" y="548640"/>
            <a:ext cx="3600860" cy="5431536"/>
          </a:xfrm>
        </p:spPr>
        <p:txBody>
          <a:bodyPr>
            <a:normAutofit/>
          </a:bodyPr>
          <a:lstStyle/>
          <a:p>
            <a:r>
              <a:rPr lang="en-US" altLang="ja-JP" sz="5400" dirty="0">
                <a:latin typeface="Times New Roman" panose="02020603050405020304" pitchFamily="18" charset="0"/>
                <a:cs typeface="Times New Roman" panose="02020603050405020304" pitchFamily="18" charset="0"/>
              </a:rPr>
              <a:t>Methods</a:t>
            </a:r>
            <a:endParaRPr kumimoji="1" lang="ja-JP" altLang="en-US" sz="54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5FC57-ADA0-F016-69B7-4EBC7CFB114D}"/>
              </a:ext>
            </a:extLst>
          </p:cNvPr>
          <p:cNvSpPr>
            <a:spLocks noGrp="1"/>
          </p:cNvSpPr>
          <p:nvPr>
            <p:ph idx="1"/>
          </p:nvPr>
        </p:nvSpPr>
        <p:spPr>
          <a:xfrm>
            <a:off x="5126418" y="552091"/>
            <a:ext cx="6224335" cy="5431536"/>
          </a:xfrm>
        </p:spPr>
        <p:txBody>
          <a:bodyPr anchor="ctr">
            <a:normAutofit/>
          </a:bodyPr>
          <a:lstStyle/>
          <a:p>
            <a:pPr marL="0" indent="0">
              <a:buNone/>
            </a:pPr>
            <a:r>
              <a:rPr kumimoji="1" lang="en-US" altLang="ja-JP" sz="2200" dirty="0">
                <a:latin typeface="Times New Roman" panose="02020603050405020304" pitchFamily="18" charset="0"/>
                <a:cs typeface="Times New Roman" panose="02020603050405020304" pitchFamily="18" charset="0"/>
              </a:rPr>
              <a:t>The methods used in the analysis are as follows:</a:t>
            </a:r>
          </a:p>
          <a:p>
            <a:pPr marL="514350" indent="-514350">
              <a:buFont typeface="+mj-lt"/>
              <a:buAutoNum type="arabicPeriod"/>
            </a:pPr>
            <a:r>
              <a:rPr lang="en-US" altLang="ja-JP" sz="2200" dirty="0">
                <a:latin typeface="Times New Roman" panose="02020603050405020304" pitchFamily="18" charset="0"/>
                <a:cs typeface="Times New Roman" panose="02020603050405020304" pitchFamily="18" charset="0"/>
              </a:rPr>
              <a:t>Data understanding</a:t>
            </a:r>
          </a:p>
          <a:p>
            <a:pPr marL="514350" indent="-514350">
              <a:buFont typeface="+mj-lt"/>
              <a:buAutoNum type="arabicPeriod"/>
            </a:pPr>
            <a:r>
              <a:rPr lang="en-US" altLang="ja-JP" sz="2200" dirty="0">
                <a:latin typeface="Times New Roman" panose="02020603050405020304" pitchFamily="18" charset="0"/>
                <a:cs typeface="Times New Roman" panose="02020603050405020304" pitchFamily="18" charset="0"/>
              </a:rPr>
              <a:t>Data cleaning</a:t>
            </a:r>
          </a:p>
          <a:p>
            <a:pPr marL="514350" indent="-514350">
              <a:buFont typeface="+mj-lt"/>
              <a:buAutoNum type="arabicPeriod"/>
            </a:pPr>
            <a:r>
              <a:rPr lang="en-US" altLang="ja-JP" sz="2200" dirty="0">
                <a:latin typeface="Times New Roman" panose="02020603050405020304" pitchFamily="18" charset="0"/>
                <a:cs typeface="Times New Roman" panose="02020603050405020304" pitchFamily="18" charset="0"/>
              </a:rPr>
              <a:t>Handling of missing values</a:t>
            </a:r>
          </a:p>
          <a:p>
            <a:pPr marL="514350" indent="-514350">
              <a:buFont typeface="+mj-lt"/>
              <a:buAutoNum type="arabicPeriod"/>
            </a:pPr>
            <a:r>
              <a:rPr kumimoji="1" lang="en-US" altLang="ja-JP" sz="2200" dirty="0">
                <a:latin typeface="Times New Roman" panose="02020603050405020304" pitchFamily="18" charset="0"/>
                <a:cs typeface="Times New Roman" panose="02020603050405020304" pitchFamily="18" charset="0"/>
              </a:rPr>
              <a:t>Data handling so that it appears in a cohesive way</a:t>
            </a:r>
          </a:p>
          <a:p>
            <a:pPr marL="514350" indent="-514350">
              <a:buFont typeface="+mj-lt"/>
              <a:buAutoNum type="arabicPeriod"/>
            </a:pPr>
            <a:r>
              <a:rPr kumimoji="1" lang="en-US" altLang="ja-JP" sz="2200" dirty="0">
                <a:latin typeface="Times New Roman" panose="02020603050405020304" pitchFamily="18" charset="0"/>
                <a:cs typeface="Times New Roman" panose="02020603050405020304" pitchFamily="18" charset="0"/>
              </a:rPr>
              <a:t>Data visualization</a:t>
            </a:r>
          </a:p>
          <a:p>
            <a:pPr marL="457200" indent="-457200">
              <a:buFont typeface="+mj-lt"/>
              <a:buAutoNum type="arabicPeriod"/>
            </a:pPr>
            <a:r>
              <a:rPr lang="en-US" altLang="ja-JP" sz="2200" dirty="0">
                <a:latin typeface="Times New Roman" panose="02020603050405020304" pitchFamily="18" charset="0"/>
                <a:cs typeface="Times New Roman" panose="02020603050405020304" pitchFamily="18" charset="0"/>
              </a:rPr>
              <a:t>Data analysis</a:t>
            </a:r>
          </a:p>
          <a:p>
            <a:pPr marL="514350" indent="-514350">
              <a:buFont typeface="+mj-lt"/>
              <a:buAutoNum type="arabicPeriod"/>
            </a:pPr>
            <a:r>
              <a:rPr kumimoji="1" lang="en-US" altLang="ja-JP" sz="2200" dirty="0">
                <a:latin typeface="Times New Roman" panose="02020603050405020304" pitchFamily="18" charset="0"/>
                <a:cs typeface="Times New Roman" panose="02020603050405020304" pitchFamily="18" charset="0"/>
              </a:rPr>
              <a:t>Drawing of conclusions</a:t>
            </a:r>
            <a:endParaRPr kumimoji="1" lang="ja-JP"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460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3FE37BF-4848-8325-62CA-212B51A5404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marR="0" lvl="0" algn="ctr" fontAlgn="auto">
              <a:spcAft>
                <a:spcPts val="0"/>
              </a:spcAft>
              <a:buClrTx/>
              <a:buSzTx/>
              <a:tabLst/>
              <a:defRPr/>
            </a:pPr>
            <a:r>
              <a:rPr kumimoji="1" lang="en-US" altLang="ja-JP" sz="7200" b="0" i="0" u="none" strike="noStrike" kern="1200" cap="none" spc="0" normalizeH="0" baseline="0" noProof="0">
                <a:ln>
                  <a:noFill/>
                </a:ln>
                <a:solidFill>
                  <a:schemeClr val="tx1"/>
                </a:solidFill>
                <a:effectLst/>
                <a:uLnTx/>
                <a:uFillTx/>
                <a:latin typeface="+mj-lt"/>
                <a:ea typeface="+mj-ea"/>
                <a:cs typeface="+mj-cs"/>
              </a:rPr>
              <a:t>Data visualization and analysis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522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2435CE-A649-F31D-0C98-7C729852377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640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38D501-2948-979D-687B-2B710F8C6A55}"/>
              </a:ext>
            </a:extLst>
          </p:cNvPr>
          <p:cNvPicPr>
            <a:picLocks noChangeAspect="1"/>
          </p:cNvPicPr>
          <p:nvPr/>
        </p:nvPicPr>
        <p:blipFill>
          <a:blip r:embed="rId2"/>
          <a:stretch>
            <a:fillRect/>
          </a:stretch>
        </p:blipFill>
        <p:spPr>
          <a:xfrm>
            <a:off x="0" y="-36410"/>
            <a:ext cx="12344400" cy="6894410"/>
          </a:xfrm>
          <a:prstGeom prst="rect">
            <a:avLst/>
          </a:prstGeom>
        </p:spPr>
      </p:pic>
    </p:spTree>
    <p:extLst>
      <p:ext uri="{BB962C8B-B14F-4D97-AF65-F5344CB8AC3E}">
        <p14:creationId xmlns:p14="http://schemas.microsoft.com/office/powerpoint/2010/main" val="309448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C6A095-226F-7C86-4046-87E6271A13D8}"/>
              </a:ext>
            </a:extLst>
          </p:cNvPr>
          <p:cNvSpPr>
            <a:spLocks noGrp="1"/>
          </p:cNvSpPr>
          <p:nvPr>
            <p:ph type="title" idx="4294967295"/>
          </p:nvPr>
        </p:nvSpPr>
        <p:spPr>
          <a:xfrm>
            <a:off x="0" y="5786438"/>
            <a:ext cx="12192000" cy="1071562"/>
          </a:xfrm>
        </p:spPr>
        <p:txBody>
          <a:bodyPr>
            <a:noAutofit/>
          </a:bodyPr>
          <a:lstStyle/>
          <a:p>
            <a:r>
              <a:rPr lang="en-US" sz="2400" b="0" i="0" dirty="0">
                <a:solidFill>
                  <a:srgbClr val="FF0000"/>
                </a:solidFill>
                <a:effectLst/>
                <a:latin typeface="Times New Roman" panose="02020603050405020304" pitchFamily="18" charset="0"/>
                <a:cs typeface="Times New Roman" panose="02020603050405020304" pitchFamily="18" charset="0"/>
              </a:rPr>
              <a:t>Conclusion</a:t>
            </a:r>
            <a:r>
              <a:rPr lang="en-US" sz="2400" b="0" i="0" dirty="0">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b</a:t>
            </a:r>
            <a:r>
              <a:rPr lang="en-US" sz="2400" b="0" i="0" dirty="0">
                <a:effectLst/>
                <a:latin typeface="Times New Roman" panose="02020603050405020304" pitchFamily="18" charset="0"/>
                <a:cs typeface="Times New Roman" panose="02020603050405020304" pitchFamily="18" charset="0"/>
              </a:rPr>
              <a:t>oth sources indicate that 'Drama,' 'Comedy,' 'Action,' and 'Adventure' are the leading genres in terms of total vote counts and revenue generation. This suggests that focusing on these categories would likely yield the greatest benefits for the client.</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F14680C-2488-9072-44D3-C8437C4F2B04}"/>
              </a:ext>
            </a:extLst>
          </p:cNvPr>
          <p:cNvPicPr>
            <a:picLocks noChangeAspect="1"/>
          </p:cNvPicPr>
          <p:nvPr/>
        </p:nvPicPr>
        <p:blipFill>
          <a:blip r:embed="rId3"/>
          <a:stretch>
            <a:fillRect/>
          </a:stretch>
        </p:blipFill>
        <p:spPr>
          <a:xfrm>
            <a:off x="-1" y="485775"/>
            <a:ext cx="6095999" cy="5143955"/>
          </a:xfrm>
          <a:prstGeom prst="rect">
            <a:avLst/>
          </a:prstGeom>
        </p:spPr>
      </p:pic>
      <p:pic>
        <p:nvPicPr>
          <p:cNvPr id="5" name="Picture 4">
            <a:extLst>
              <a:ext uri="{FF2B5EF4-FFF2-40B4-BE49-F238E27FC236}">
                <a16:creationId xmlns:a16="http://schemas.microsoft.com/office/drawing/2014/main" id="{93A8999E-8D1E-80B8-CD3F-0157900057BB}"/>
              </a:ext>
            </a:extLst>
          </p:cNvPr>
          <p:cNvPicPr>
            <a:picLocks noChangeAspect="1"/>
          </p:cNvPicPr>
          <p:nvPr/>
        </p:nvPicPr>
        <p:blipFill>
          <a:blip r:embed="rId4"/>
          <a:stretch>
            <a:fillRect/>
          </a:stretch>
        </p:blipFill>
        <p:spPr>
          <a:xfrm>
            <a:off x="6096000" y="671513"/>
            <a:ext cx="6095999" cy="4700587"/>
          </a:xfrm>
          <a:prstGeom prst="rect">
            <a:avLst/>
          </a:prstGeom>
        </p:spPr>
      </p:pic>
    </p:spTree>
    <p:extLst>
      <p:ext uri="{BB962C8B-B14F-4D97-AF65-F5344CB8AC3E}">
        <p14:creationId xmlns:p14="http://schemas.microsoft.com/office/powerpoint/2010/main" val="12795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E31CDC-22A5-1DE3-2447-A6D016B498AA}"/>
              </a:ext>
            </a:extLst>
          </p:cNvPr>
          <p:cNvPicPr>
            <a:picLocks noChangeAspect="1"/>
          </p:cNvPicPr>
          <p:nvPr/>
        </p:nvPicPr>
        <p:blipFill>
          <a:blip r:embed="rId2"/>
          <a:stretch>
            <a:fillRect/>
          </a:stretch>
        </p:blipFill>
        <p:spPr>
          <a:xfrm>
            <a:off x="0" y="0"/>
            <a:ext cx="12191999" cy="6930131"/>
          </a:xfrm>
          <a:prstGeom prst="rect">
            <a:avLst/>
          </a:prstGeom>
        </p:spPr>
      </p:pic>
    </p:spTree>
    <p:extLst>
      <p:ext uri="{BB962C8B-B14F-4D97-AF65-F5344CB8AC3E}">
        <p14:creationId xmlns:p14="http://schemas.microsoft.com/office/powerpoint/2010/main" val="328153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578</TotalTime>
  <Words>646</Words>
  <Application>Microsoft Office PowerPoint</Application>
  <PresentationFormat>Widescreen</PresentationFormat>
  <Paragraphs>58</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游ゴシック</vt:lpstr>
      <vt:lpstr>Arial</vt:lpstr>
      <vt:lpstr>Calibri</vt:lpstr>
      <vt:lpstr>Calibri Light</vt:lpstr>
      <vt:lpstr>system-ui</vt:lpstr>
      <vt:lpstr>Times New Roman</vt:lpstr>
      <vt:lpstr>Office Theme</vt:lpstr>
      <vt:lpstr>MOVIE INDUSTRY ANALYSIS</vt:lpstr>
      <vt:lpstr>Overview</vt:lpstr>
      <vt:lpstr>  Objectives</vt:lpstr>
      <vt:lpstr>Methods</vt:lpstr>
      <vt:lpstr>Data visualization and analysis</vt:lpstr>
      <vt:lpstr>PowerPoint Presentation</vt:lpstr>
      <vt:lpstr>PowerPoint Presentation</vt:lpstr>
      <vt:lpstr>Conclusion: both sources indicate that 'Drama,' 'Comedy,' 'Action,' and 'Adventure' are the leading genres in terms of total vote counts and revenue generation. This suggests that focusing on these categories would likely yield the greatest benefits for the client.</vt:lpstr>
      <vt:lpstr>PowerPoint Presentation</vt:lpstr>
      <vt:lpstr>PowerPoint Presentation</vt:lpstr>
      <vt:lpstr>Conclusion: based on the analysis done, foreign gross significantly drives revenue for studios. The head of the company's new movies studio should ensure the studio invests in globally appealing content so as earn more reveunue.The studio can also consider collaborations with successful studios or talent.</vt:lpstr>
      <vt:lpstr>Conclusion: the trends in foreign gross and the domestic gross in general are steadily increasing over the years, and the dominant source of revenue is the foreign market.</vt:lpstr>
      <vt:lpstr>Conclusion: we can clearly see that the production budget has been increasing over the years. This is may be because of the demand for high-quality visual effects.</vt:lpstr>
      <vt:lpstr>Conclusion: the industry appears to perform better than average in mid year, that is June and July, and end year in November and December. Therefore, it may be advisable for the client to schedule their release dates during these months to maximize potential returns.</vt:lpstr>
      <vt:lpstr>Conclusion:Based on the dominant language, English,adventure movies have a higher popularity compared to other genres</vt:lpstr>
      <vt:lpstr>conclusion</vt:lpstr>
      <vt:lpstr>conclusion</vt:lpstr>
      <vt:lpstr>                     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Aviation Accident Data: Trends, Causes, and Insights</dc:title>
  <dc:creator>Werede Selihom</dc:creator>
  <cp:lastModifiedBy>Elina  Sium</cp:lastModifiedBy>
  <cp:revision>22</cp:revision>
  <dcterms:created xsi:type="dcterms:W3CDTF">2024-11-24T09:44:19Z</dcterms:created>
  <dcterms:modified xsi:type="dcterms:W3CDTF">2025-01-26T18:46:18Z</dcterms:modified>
</cp:coreProperties>
</file>