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3"/>
  </p:handoutMasterIdLst>
  <p:sldIdLst>
    <p:sldId id="256" r:id="rId3"/>
    <p:sldId id="257" r:id="rId5"/>
    <p:sldId id="259" r:id="rId6"/>
    <p:sldId id="314" r:id="rId7"/>
    <p:sldId id="310" r:id="rId8"/>
    <p:sldId id="313" r:id="rId9"/>
    <p:sldId id="260" r:id="rId10"/>
    <p:sldId id="315" r:id="rId11"/>
    <p:sldId id="316" r:id="rId12"/>
    <p:sldId id="317" r:id="rId13"/>
    <p:sldId id="318" r:id="rId14"/>
    <p:sldId id="319" r:id="rId15"/>
    <p:sldId id="258" r:id="rId16"/>
    <p:sldId id="320" r:id="rId17"/>
    <p:sldId id="321" r:id="rId18"/>
    <p:sldId id="322" r:id="rId19"/>
    <p:sldId id="323" r:id="rId20"/>
    <p:sldId id="324" r:id="rId21"/>
    <p:sldId id="262" r:id="rId22"/>
  </p:sldIdLst>
  <p:sldSz cx="9144000" cy="5143500"/>
  <p:notesSz cx="6858000" cy="9144000"/>
  <p:embeddedFontLst>
    <p:embeddedFont>
      <p:font typeface="Sora ExtraBold"/>
      <p:bold r:id="rId27"/>
    </p:embeddedFont>
    <p:embeddedFont>
      <p:font typeface="DM Sans Medium"/>
      <p:regular r:id="rId28"/>
    </p:embeddedFont>
    <p:embeddedFont>
      <p:font typeface="Sora"/>
      <p:regular r:id="rId29"/>
    </p:embeddedFont>
    <p:embeddedFont>
      <p:font typeface="DM Sans"/>
      <p:regular r:id="rId30"/>
    </p:embeddedFont>
    <p:embeddedFont>
      <p:font typeface="DM Sans Medium"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1297D89-265B-488D-9C18-A11638AB3D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5.fntdata"/><Relationship Id="rId30" Type="http://schemas.openxmlformats.org/officeDocument/2006/relationships/font" Target="fonts/font4.fntdata"/><Relationship Id="rId3" Type="http://schemas.openxmlformats.org/officeDocument/2006/relationships/slide" Target="slides/slide1.xml"/><Relationship Id="rId29" Type="http://schemas.openxmlformats.org/officeDocument/2006/relationships/font" Target="fonts/font3.fntdata"/><Relationship Id="rId28" Type="http://schemas.openxmlformats.org/officeDocument/2006/relationships/font" Target="fonts/font2.fntdata"/><Relationship Id="rId27" Type="http://schemas.openxmlformats.org/officeDocument/2006/relationships/font" Target="fonts/font1.fntdata"/><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2.1. Dịch vụ Thư điện tử (Email)</a:t>
            </a:r>
            <a:endParaRPr lang="en-US"/>
          </a:p>
          <a:p>
            <a:r>
              <a:rPr lang="en-US"/>
              <a:t>Các thành phần: Email bao gồm một User Agent (UA) và một Message Transfer Agent (MTA). UA cho phép người dùng gửi và nhận tin nhắn, trong khi MTA chuyển chúng.</a:t>
            </a:r>
            <a:endParaRPr lang="en-US"/>
          </a:p>
          <a:p>
            <a:endParaRPr lang="en-US"/>
          </a:p>
          <a:p>
            <a:r>
              <a:rPr lang="en-US"/>
              <a:t>Cấu trúc tin nhắn: Tin nhắn email có ba phần: phong bì (để biết chi tiết về việc vận chuyển), tiêu đề (thông tin kiểm soát) và nội dung (nội dung). MIME mở rộng email để hỗ trợ các ký tự không phải ASCII và đa phương tiện.</a:t>
            </a:r>
            <a:endParaRPr lang="en-US"/>
          </a:p>
          <a:p>
            <a:endParaRPr lang="en-US"/>
          </a:p>
          <a:p>
            <a:r>
              <a:rPr lang="en-US"/>
              <a:t>Các giao thức:</a:t>
            </a:r>
            <a:endParaRPr lang="en-US"/>
          </a:p>
          <a:p>
            <a:r>
              <a:rPr lang="en-US"/>
              <a:t>- SMTP (Giao thức truyền thư đơn giản): Được sử dụng để gửi tin nhắn, hoạt động trên TCP trên cổng 25. Các lệnh chính bao gồm HELO, MAIL FROM, RCPT TO, DATA và QUIT.</a:t>
            </a:r>
            <a:endParaRPr lang="en-US"/>
          </a:p>
          <a:p>
            <a:r>
              <a:rPr lang="en-US"/>
              <a:t>- POP3 (Giao thức Bưu điện 3): Được sử dụng để truy xuất tin nhắn từ máy chủ, hoạt động trên cổng TCP 110. Giao thức này bao gồm ba giai đoạn: ủy quyền, giao dịch và cập nhật.</a:t>
            </a:r>
            <a:endParaRPr lang="en-US"/>
          </a:p>
          <a:p>
            <a:r>
              <a:rPr lang="en-US"/>
              <a:t>- IMAP (Giao thức truy cập tin nhắn Internet): Cho phép truy cập trực tuyến vào email và nhiều hộp thư, sử dụng cổng TCP 143. Không giống như POP3, IMAP lưu giữ tin nhắn trên máy chủ.</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Tổng quan: Web cho phép truy cập vào các tài liệu được liên kết trên nhiều máy chủ trên toàn thế giới. Nội dung web bao gồm các tài liệu tĩnh, hoạt động và động.</a:t>
            </a:r>
            <a:endParaRPr lang="en-US"/>
          </a:p>
          <a:p>
            <a:r>
              <a:rPr lang="en-US"/>
              <a:t>Trang web:</a:t>
            </a:r>
            <a:endParaRPr lang="en-US"/>
          </a:p>
          <a:p>
            <a:r>
              <a:rPr lang="en-US"/>
              <a:t>Tĩnh: Nội dung không thay đổi, dễ tạo và thân thiện với bộ nhớ đệm nhưng khó bảo trì.</a:t>
            </a:r>
            <a:endParaRPr lang="en-US"/>
          </a:p>
          <a:p>
            <a:r>
              <a:rPr lang="en-US"/>
              <a:t>Hoạt động: Chứa mã thực thi (ví dụ: JavaScript) chạy trên phía máy khách, cung cấp khả năng tương tác nhưng có nguy cơ bảo mật tiềm ẩn.</a:t>
            </a:r>
            <a:endParaRPr lang="en-US"/>
          </a:p>
          <a:p>
            <a:r>
              <a:rPr lang="en-US"/>
              <a:t>Động: Được tạo bởi máy chủ theo yêu cầu, cho phép cá nhân hóa và truy cập cơ sở dữ liệu nhưng yêu cầu nhiều tài nguyên hơn.</a:t>
            </a:r>
            <a:endParaRPr lang="en-US"/>
          </a:p>
          <a:p>
            <a:r>
              <a:rPr lang="en-US"/>
              <a:t>Giao thức:</a:t>
            </a:r>
            <a:endParaRPr lang="en-US"/>
          </a:p>
          <a:p>
            <a:r>
              <a:rPr lang="en-US"/>
              <a:t>HTTP (Giao thức truyền siêu văn bản): Được sử dụng để giao tiếp máy khách-máy chủ qua TCP, thường trên cổng 80.</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Các loại nội dung: Bao gồm văn bản, hình ảnh, âm thanh, video và hoạt ảnh, mỗi loại có yêu cầu về băng thông và thời gian thực khác nhau.</a:t>
            </a:r>
            <a:endParaRPr lang="en-US"/>
          </a:p>
          <a:p>
            <a:r>
              <a:rPr lang="en-US"/>
              <a:t>Nội dung video: Các hạn chế về băng thông cao và thời gian thực, thường được nén bằng các tiêu chuẩn như MPEG hoặc họ H.26x của ITU để giảm dữ liệu để lưu trữ và phát trực tuyến.</a:t>
            </a:r>
            <a:endParaRPr lang="en-US"/>
          </a:p>
          <a:p>
            <a:r>
              <a:rPr lang="en-US"/>
              <a:t>Quy trình phát trực tuyến: Bao gồm nén, đóng gói và vận chuyển dữ liệu video từ máy chủ đến máy khách.</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2" name="Shape 382"/>
        <p:cNvGrpSpPr/>
        <p:nvPr/>
      </p:nvGrpSpPr>
      <p:grpSpPr>
        <a:xfrm>
          <a:off x="0" y="0"/>
          <a:ext cx="0" cy="0"/>
          <a:chOff x="0" y="0"/>
          <a:chExt cx="0" cy="0"/>
        </a:xfrm>
      </p:grpSpPr>
      <p:sp>
        <p:nvSpPr>
          <p:cNvPr id="383" name="Google Shape;383;g13ad333842c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3ad333842c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Ban đầu, lập trình đơn được sử dụng vì máy tính thời kỳ đầu chỉ có thể xử lý một chương trình người dùng tại một thời điểm, tập trung vào các tác vụ quan trọng như xử lý dữ liệu hoặc phân tích thống kê. Khi máy tính cá nhân phát triển và các loại ứng dụng đa dạng hóa, nhu cầu xử lý tiên tiến hơn đã dẫn đến sự suy giảm của lập trình đơn. Lập trình đa xuất hiện, cho phép nhiều chương trình người dùng chạy đồng thời trên một máy tính. Tuy nhiên, thách thức là số lượng CPU hoặc lõi có sẵn để xử lý nhiều tác vụ có hạn.</a:t>
            </a:r>
            <a:endParaRPr lang="en-US"/>
          </a:p>
          <a:p>
            <a:endParaRPr lang="en-US"/>
          </a:p>
          <a:p>
            <a:r>
              <a:rPr lang="en-US"/>
              <a:t>Để giải quyết vấn đề này, mô hình đa tác vụ đã được giới thiệu. Đa tác vụ tạo ra ảo giác về thực thi song song bằng cách chuyển đổi nhanh thời gian CPU giữa các quy trình khác nhau. Mỗi tác vụ của ứng dụng có thể được chỉ định cho nhiều quy trình và trong khi chỉ có một quy trình chạy trên một lõi tại bất kỳ thời điểm nào, việc chuyển đổi nhanh khiến có vẻ như tất cả các quy trình đang chạy song song. Phương pháp này tối ưu hóa việc sử dụng các đơn vị xử lý có sẵn, cho phép lập trình đa tác vụ hiệu quả.</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Định nghĩa quy trình: Quy trình là một chương trình đang chạy với các tài nguyên liên quan, bao gồm trạng thái, mã máy, bộ nhớ, mô tả tài nguyên, thuộc tính bảo mật và trạng thái bộ xử lý.</a:t>
            </a:r>
            <a:endParaRPr lang="en-US"/>
          </a:p>
          <a:p>
            <a:endParaRPr lang="en-US"/>
          </a:p>
          <a:p>
            <a:r>
              <a:rPr lang="en-US"/>
              <a:t>Trạng thái quy trình:</a:t>
            </a:r>
            <a:endParaRPr lang="en-US"/>
          </a:p>
          <a:p>
            <a:endParaRPr lang="en-US"/>
          </a:p>
          <a:p>
            <a:r>
              <a:rPr lang="en-US"/>
              <a:t>Đang chạy: Quy trình hiện đang sử dụng CPU.</a:t>
            </a:r>
            <a:endParaRPr lang="en-US"/>
          </a:p>
          <a:p>
            <a:r>
              <a:rPr lang="en-US"/>
              <a:t>Bị chặn: Quy trình không thể chạy cho đến khi xảy ra sự kiện bên ngoài.</a:t>
            </a:r>
            <a:endParaRPr lang="en-US"/>
          </a:p>
          <a:p>
            <a:r>
              <a:rPr lang="en-US"/>
              <a:t>Sẵn sàng (Có thể chạy): Quy trình đã sẵn sàng chạy nhưng tạm dừng để cho phép các quy trình khác sử dụng CPU.</a:t>
            </a:r>
            <a:endParaRPr lang="en-US"/>
          </a:p>
          <a:p>
            <a:r>
              <a:rPr lang="en-US"/>
              <a:t>Chuyển đổi trạng thái:</a:t>
            </a:r>
            <a:endParaRPr lang="en-US"/>
          </a:p>
          <a:p>
            <a:endParaRPr lang="en-US"/>
          </a:p>
          <a:p>
            <a:r>
              <a:rPr lang="en-US"/>
              <a:t>Từ bị chặn sang sẵn sàng: Xảy ra khi sự kiện bên ngoài mà quy trình đang chờ xảy ra.</a:t>
            </a:r>
            <a:endParaRPr lang="en-US"/>
          </a:p>
          <a:p>
            <a:r>
              <a:rPr lang="en-US"/>
              <a:t>Sẵn sàng chạy: Xảy ra khi trình lập lịch chọn quy trình để chạy.</a:t>
            </a:r>
            <a:endParaRPr lang="en-US"/>
          </a:p>
          <a:p>
            <a:r>
              <a:rPr lang="en-US"/>
              <a:t>Đang chạy sang bị chặn: Khi một quy trình không thể tiếp tục và chờ sự kiện bên ngoài.</a:t>
            </a:r>
            <a:endParaRPr lang="en-US"/>
          </a:p>
          <a:p>
            <a:r>
              <a:rPr lang="en-US"/>
              <a:t>Đang chạy sang sẵn sàng: Khi trình lập lịch ngắt quy trình để cho phép những quy trình khác chạy.</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Thuật toán lập lịch: Lập lịch không ưu tiên: Các quy trình tự nguyện từ bỏ thời gian CPU.</a:t>
            </a:r>
            <a:endParaRPr lang="en-US"/>
          </a:p>
          <a:p>
            <a:r>
              <a:rPr lang="en-US"/>
              <a:t>Lập lịch ưu tiên: Bộ lập lịch buộc một quy trình vào trạng thái SẴN SÀNG để phân bổ thời gian CPU cho một quy trình khác.</a:t>
            </a:r>
            <a:endParaRPr lang="en-US"/>
          </a:p>
          <a:p>
            <a:r>
              <a:rPr lang="en-US"/>
              <a:t>Chính sách lập lịch: Lập lịch ưu tiên: Các quy trình có mức độ ưu tiên cao hơn sẽ nhận được nhiều thời gian CPU hơn.</a:t>
            </a:r>
            <a:endParaRPr lang="en-US"/>
          </a:p>
          <a:p>
            <a:r>
              <a:rPr lang="en-US"/>
              <a:t>Ai đến trước được phục vụ trước: Quy trình đầu tiên trong hàng đợi sẽ nhận được thời gian CPU.</a:t>
            </a:r>
            <a:endParaRPr lang="en-US"/>
          </a:p>
          <a:p>
            <a:r>
              <a:rPr lang="en-US"/>
              <a:t>Công việc ngắn nhất trước: Các quy trình cần ít thời gian CPU hơn sẽ được ưu tiên.</a:t>
            </a:r>
            <a:endParaRPr lang="en-US"/>
          </a:p>
          <a:p>
            <a:r>
              <a:rPr lang="en-US"/>
              <a:t>Công việc ngắn nhất còn lại trước: Các quy trình có thời gian còn lại ngắn nhất để hoàn thành sẽ được ưu tiên cao hơn.</a:t>
            </a:r>
            <a:endParaRPr lang="en-US"/>
          </a:p>
          <a:p>
            <a:r>
              <a:rPr lang="en-US"/>
              <a:t>Vòng tròn: Mỗi quy trình nhận được các lát thời gian bằng nhau trên CPU.</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 Luồng là các tác vụ nhẹ trong một tiến trình, chia sẻ bộ nhớ và tài nguyên. Chúng có các mức ưu tiên có thể điều chỉnh và có thể chạy ở chế độ ưu tiên hoặc hợp tác.</a:t>
            </a:r>
            <a:endParaRPr lang="en-US"/>
          </a:p>
          <a:p>
            <a:r>
              <a:rPr lang="en-US"/>
              <a:t>* Đa luồng cho phép nhiều tác vụ được thực hiện song song trong một tiến trình duy nhất, chia sẻ tài nguyên và dữ liệu.</a:t>
            </a:r>
            <a:endParaRPr lang="en-US"/>
          </a:p>
          <a:p>
            <a:r>
              <a:rPr lang="en-US"/>
              <a:t>- Việc chuyển đổi giữa các luồng nhanh hơn và ít phức tạp hơn so với việc chuyển đổi giữa các tiến trình, do tài nguyên được chia sẻ.</a:t>
            </a:r>
            <a:endParaRPr lang="en-US"/>
          </a:p>
          <a:p>
            <a:r>
              <a:rPr lang="en-US"/>
              <a:t>- Một tiến trình có thể bao gồm nhiều luồng, mỗi luồng xử lý các tác vụ khác nhau, chẳng hạn như trình xử lý văn bản sử dụng các luồng riêng biệt cho GUI, xử lý dữ liệu và hoạt động đĩa.</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r>
              <a:rPr lang="en-US"/>
              <a:t>Java hỗ trợ lập trình đa luồng với hai phương pháp chính: mở rộng lớp Thread hoặc triển khai giao diện Runnable. Cả hai phương pháp đều hiệu quả, nhưng sử dụng Runnable thường được ưa chuộng hơn vì khả năng phân tách hành vi luồng rõ ràng hơn và khả năng tái sử dụng tốt hơn. Tài liệu sẽ cung cấp hướng dẫn từng bước về cách sử dụng cả hai phương pháp để thực hiện các hoạt động song song trong một ứng dụng.</a:t>
            </a:r>
            <a:endParaRPr lang="en-US"/>
          </a:p>
          <a:p>
            <a:r>
              <a:rPr lang="en-US"/>
              <a:t>Giao tiếp giữa các luồng: Các luồng trong cùng một quy trình chia sẻ dữ liệu và giao tiếp thông qua các biến chung. Để tránh các kết quả không thể đoán trước từ việc truy cập đồng thời, các cơ chế đồng bộ hóa như bộ nhớ dùng chung, semaphore, truyền tin nhắn, tín hiệu và đường ống được đặt tên được sử dụng.</a:t>
            </a:r>
            <a:endParaRPr lang="en-US"/>
          </a:p>
          <a:p>
            <a:endParaRPr lang="en-US"/>
          </a:p>
          <a:p>
            <a:r>
              <a:rPr lang="en-US"/>
              <a:t>Vấn đề nhà sản xuất-người tiêu dùng: Đây là vấn đề đồng bộ hóa cơ bản trong đó các luồng nhà sản xuất thêm các mục vào hàng đợi và các luồng người tiêu dùng xóa và sử dụng chúng. Hàng đợi dùng chung phải được bảo vệ để ngăn ngừa xung đột.</a:t>
            </a:r>
            <a:endParaRPr lang="en-US"/>
          </a:p>
          <a:p>
            <a:endParaRPr lang="en-US"/>
          </a:p>
          <a:p>
            <a:r>
              <a:rPr lang="en-US"/>
              <a:t>Giao tiếp giữa các quy trình: Điều này liên quan đến việc trao đổi dữ liệu giữa các quy trình, có thể ở trên cùng một máy hoặc các máy khác nhau. Các quy trình trên cùng một máy sử dụng bộ nhớ dùng chung, trong khi các quy trình trên các máy khác nhau giao tiếp qua mạng bằng cách sử dụng các ngăn xếp giao thức phân cấp.</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9" name="Shape 459"/>
        <p:cNvGrpSpPr/>
        <p:nvPr/>
      </p:nvGrpSpPr>
      <p:grpSpPr>
        <a:xfrm>
          <a:off x="0" y="0"/>
          <a:ext cx="0" cy="0"/>
          <a:chOff x="0" y="0"/>
          <a:chExt cx="0" cy="0"/>
        </a:xfrm>
      </p:grpSpPr>
      <p:sp>
        <p:nvSpPr>
          <p:cNvPr id="460" name="Google Shape;460;gf4600ed19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f4600ed19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0" name="Shape 370"/>
        <p:cNvGrpSpPr/>
        <p:nvPr/>
      </p:nvGrpSpPr>
      <p:grpSpPr>
        <a:xfrm>
          <a:off x="0" y="0"/>
          <a:ext cx="0" cy="0"/>
          <a:chOff x="0" y="0"/>
          <a:chExt cx="0" cy="0"/>
        </a:xfrm>
      </p:grpSpPr>
      <p:sp>
        <p:nvSpPr>
          <p:cNvPr id="371" name="Google Shape;371;g13ae71f08ef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3ae71f08e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2" name="Shape 402"/>
        <p:cNvGrpSpPr/>
        <p:nvPr/>
      </p:nvGrpSpPr>
      <p:grpSpPr>
        <a:xfrm>
          <a:off x="0" y="0"/>
          <a:ext cx="0" cy="0"/>
          <a:chOff x="0" y="0"/>
          <a:chExt cx="0" cy="0"/>
        </a:xfrm>
      </p:grpSpPr>
      <p:sp>
        <p:nvSpPr>
          <p:cNvPr id="403" name="Google Shape;403;g13a3a206898_0_4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3a3a206898_0_4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pPr marL="158750" indent="0">
              <a:buNone/>
            </a:pPr>
            <a:r>
              <a:rPr lang="en-US"/>
              <a:t>1. Cấu trúc vòng</a:t>
            </a:r>
            <a:endParaRPr lang="en-US"/>
          </a:p>
          <a:p>
            <a:pPr marL="158750" indent="0">
              <a:buNone/>
            </a:pPr>
            <a:r>
              <a:rPr lang="en-US"/>
              <a:t>Ưu điểm:</a:t>
            </a:r>
            <a:endParaRPr lang="en-US"/>
          </a:p>
          <a:p>
            <a:pPr marL="158750" indent="0">
              <a:buNone/>
            </a:pPr>
            <a:r>
              <a:rPr lang="en-US"/>
              <a:t>Truyền dữ liệu có trật tự: Dữ liệu di chuyển theo một hướng, giảm khả năng va chạm gói tin.</a:t>
            </a:r>
            <a:endParaRPr lang="en-US"/>
          </a:p>
          <a:p>
            <a:pPr marL="158750" indent="0">
              <a:buNone/>
            </a:pPr>
            <a:r>
              <a:rPr lang="en-US"/>
              <a:t>Khắc phục sự cố dễ dàng hơn: Dễ dàng xác định lỗi khi dữ liệu chảy theo đường dẫn có thể dự đoán được.</a:t>
            </a:r>
            <a:endParaRPr lang="en-US"/>
          </a:p>
          <a:p>
            <a:pPr marL="158750" indent="0">
              <a:buNone/>
            </a:pPr>
            <a:endParaRPr lang="en-US"/>
          </a:p>
          <a:p>
            <a:pPr marL="158750" indent="0">
              <a:buNone/>
            </a:pPr>
            <a:r>
              <a:rPr lang="en-US"/>
              <a:t>Nhược điểm:</a:t>
            </a:r>
            <a:endParaRPr lang="en-US"/>
          </a:p>
          <a:p>
            <a:pPr marL="158750" indent="0">
              <a:buNone/>
            </a:pPr>
            <a:r>
              <a:rPr lang="en-US"/>
              <a:t>Điểm lỗi đơn: Một điểm hỏng trong vòng có thể làm gián đoạn toàn bộ mạng.</a:t>
            </a:r>
            <a:endParaRPr lang="en-US"/>
          </a:p>
          <a:p>
            <a:pPr marL="158750" indent="0">
              <a:buNone/>
            </a:pPr>
            <a:r>
              <a:rPr lang="en-US"/>
              <a:t>Đắt tiền: Cần nhiều cáp hơn so với cấu trúc bus.</a:t>
            </a:r>
            <a:endParaRPr lang="en-US"/>
          </a:p>
          <a:p>
            <a:pPr marL="158750" indent="0">
              <a:buNone/>
            </a:pPr>
            <a:r>
              <a:rPr lang="en-US"/>
              <a:t>Các vấn đề về khả năng mở rộng: Thêm hoặc xóa thiết bị có thể làm gián đoạn mạng.</a:t>
            </a:r>
            <a:endParaRPr lang="en-US"/>
          </a:p>
          <a:p>
            <a:pPr marL="158750" indent="0">
              <a:buNone/>
            </a:pPr>
            <a:endParaRPr lang="en-US"/>
          </a:p>
          <a:p>
            <a:pPr marL="158750" indent="0">
              <a:buNone/>
            </a:pPr>
            <a:r>
              <a:rPr lang="en-US"/>
              <a:t>2. Cấu trúc hình sao</a:t>
            </a:r>
            <a:endParaRPr lang="en-US"/>
          </a:p>
          <a:p>
            <a:pPr marL="158750" indent="0">
              <a:buNone/>
            </a:pPr>
            <a:r>
              <a:rPr lang="en-US"/>
              <a:t>Ưu điểm:</a:t>
            </a:r>
            <a:endParaRPr lang="en-US"/>
          </a:p>
          <a:p>
            <a:pPr marL="158750" indent="0">
              <a:buNone/>
            </a:pPr>
            <a:r>
              <a:rPr lang="en-US"/>
              <a:t>Độ bền: Nếu một liên kết bị lỗi, chỉ thiết bị được kết nối bị ảnh hưởng.</a:t>
            </a:r>
            <a:endParaRPr lang="en-US"/>
          </a:p>
          <a:p>
            <a:pPr marL="158750" indent="0">
              <a:buNone/>
            </a:pPr>
            <a:r>
              <a:rPr lang="en-US"/>
              <a:t>Khắc phục sự cố dễ dàng: Có thể dễ dàng cô lập và xác định các vấn đề.</a:t>
            </a:r>
            <a:endParaRPr lang="en-US"/>
          </a:p>
          <a:p>
            <a:pPr marL="158750" indent="0">
              <a:buNone/>
            </a:pPr>
            <a:r>
              <a:rPr lang="en-US"/>
              <a:t>Khả năng mở rộng: Dễ dàng thêm thiết bị mới mà không ảnh hưởng đến mạng.</a:t>
            </a:r>
            <a:endParaRPr lang="en-US"/>
          </a:p>
          <a:p>
            <a:pPr marL="158750" indent="0">
              <a:buNone/>
            </a:pPr>
            <a:r>
              <a:rPr lang="en-US"/>
              <a:t>Nhược điểm:</a:t>
            </a:r>
            <a:endParaRPr lang="en-US"/>
          </a:p>
          <a:p>
            <a:pPr marL="158750" indent="0">
              <a:buNone/>
            </a:pPr>
            <a:r>
              <a:rPr lang="en-US"/>
              <a:t>Điểm lỗi đơn: Lỗi trung tâm ảnh hưởng đến toàn bộ mạng.</a:t>
            </a:r>
            <a:endParaRPr lang="en-US"/>
          </a:p>
          <a:p>
            <a:pPr marL="158750" indent="0">
              <a:buNone/>
            </a:pPr>
            <a:r>
              <a:rPr lang="en-US"/>
              <a:t>Chi phí cao hơn: Cần nhiều cáp hơn và một trung tâm, khiến chi phí cao hơn.</a:t>
            </a:r>
            <a:endParaRPr lang="en-US"/>
          </a:p>
          <a:p>
            <a:pPr marL="158750" indent="0">
              <a:buNone/>
            </a:pPr>
            <a:endParaRPr lang="en-US"/>
          </a:p>
          <a:p>
            <a:pPr marL="158750" indent="0">
              <a:buNone/>
            </a:pPr>
            <a:r>
              <a:rPr lang="en-US"/>
              <a:t>3. Cấu trúc mạng dạng Bus</a:t>
            </a:r>
            <a:endParaRPr lang="en-US"/>
          </a:p>
          <a:p>
            <a:pPr marL="158750" indent="0">
              <a:buNone/>
            </a:pPr>
            <a:r>
              <a:rPr lang="en-US"/>
              <a:t>Ưu điểm:</a:t>
            </a:r>
            <a:endParaRPr lang="en-US"/>
          </a:p>
          <a:p>
            <a:pPr marL="158750" indent="0">
              <a:buNone/>
            </a:pPr>
            <a:r>
              <a:rPr lang="en-US"/>
              <a:t>Tiết kiệm chi phí: Cần ít cáp hơn so với cấu trúc mạng dạng sao.</a:t>
            </a:r>
            <a:endParaRPr lang="en-US"/>
          </a:p>
          <a:p>
            <a:pPr marL="158750" indent="0">
              <a:buNone/>
            </a:pPr>
            <a:r>
              <a:rPr lang="en-US"/>
              <a:t>Thiết kế đơn giản: Dễ triển khai và mở rộng cho các mạng nhỏ.</a:t>
            </a:r>
            <a:endParaRPr lang="en-US"/>
          </a:p>
          <a:p>
            <a:pPr marL="158750" indent="0">
              <a:buNone/>
            </a:pPr>
            <a:endParaRPr lang="en-US"/>
          </a:p>
          <a:p>
            <a:pPr marL="158750" indent="0">
              <a:buNone/>
            </a:pPr>
            <a:r>
              <a:rPr lang="en-US"/>
              <a:t>Nhược điểm:</a:t>
            </a:r>
            <a:endParaRPr lang="en-US"/>
          </a:p>
          <a:p>
            <a:pPr marL="158750" indent="0">
              <a:buNone/>
            </a:pPr>
            <a:r>
              <a:rPr lang="en-US"/>
              <a:t>Khả năng mở rộng hạn chế: Hiệu suất giảm khi thêm nhiều thiết bị hơn.</a:t>
            </a:r>
            <a:endParaRPr lang="en-US"/>
          </a:p>
          <a:p>
            <a:pPr marL="158750" indent="0">
              <a:buNone/>
            </a:pPr>
            <a:r>
              <a:rPr lang="en-US"/>
              <a:t>Khắc phục sự cố khó khăn: Xác định sự cố có thể khó khăn và một lỗi cáp duy nhất có thể khiến toàn bộ mạng ngừng hoạt động.</a:t>
            </a:r>
            <a:endParaRPr lang="en-US"/>
          </a:p>
          <a:p>
            <a:pPr marL="158750" indent="0">
              <a:buNone/>
            </a:pPr>
            <a:r>
              <a:rPr lang="en-US"/>
              <a:t>Sự cố va chạm: Va chạm dữ liệu là phổ biến, đòi hỏi phải có các giao thức bổ sung để quản lý.</a:t>
            </a:r>
            <a:endParaRPr lang="en-US"/>
          </a:p>
          <a:p>
            <a:pPr marL="158750" indent="0">
              <a:buNone/>
            </a:pPr>
            <a:endParaRPr lang="en-US"/>
          </a:p>
          <a:p>
            <a:pPr marL="158750" indent="0">
              <a:buNone/>
            </a:pPr>
            <a:r>
              <a:rPr lang="en-US"/>
              <a:t>4. Cấu trúc mạng dạng cây</a:t>
            </a:r>
            <a:endParaRPr lang="en-US"/>
          </a:p>
          <a:p>
            <a:pPr marL="158750" indent="0">
              <a:buNone/>
            </a:pPr>
            <a:r>
              <a:rPr lang="en-US"/>
              <a:t>Ưu điểm:</a:t>
            </a:r>
            <a:endParaRPr lang="en-US"/>
          </a:p>
          <a:p>
            <a:pPr marL="158750" indent="0">
              <a:buNone/>
            </a:pPr>
            <a:r>
              <a:rPr lang="en-US"/>
              <a:t>Phân cấp: Tạo điều kiện cho việc mở rộng và quản lý mạng tốt hơn.</a:t>
            </a:r>
            <a:endParaRPr lang="en-US"/>
          </a:p>
          <a:p>
            <a:pPr marL="158750" indent="0">
              <a:buNone/>
            </a:pPr>
            <a:r>
              <a:rPr lang="en-US"/>
              <a:t>Khả năng mở rộng: Có thể dễ dàng thêm các nút mà không làm gián đoạn mạng.</a:t>
            </a:r>
            <a:endParaRPr lang="en-US"/>
          </a:p>
          <a:p>
            <a:pPr marL="158750" indent="0">
              <a:buNone/>
            </a:pPr>
            <a:r>
              <a:rPr lang="en-US"/>
              <a:t>Phân đoạn: Lỗi ở một phân đoạn không ảnh hưởng đến toàn bộ mạng.</a:t>
            </a:r>
            <a:endParaRPr lang="en-US"/>
          </a:p>
          <a:p>
            <a:pPr marL="158750" indent="0">
              <a:buNone/>
            </a:pPr>
            <a:endParaRPr lang="en-US"/>
          </a:p>
          <a:p>
            <a:pPr marL="158750" indent="0">
              <a:buNone/>
            </a:pPr>
            <a:r>
              <a:rPr lang="en-US"/>
              <a:t>Nhược điểm:</a:t>
            </a:r>
            <a:endParaRPr lang="en-US"/>
          </a:p>
          <a:p>
            <a:pPr marL="158750" indent="0">
              <a:buNone/>
            </a:pPr>
            <a:r>
              <a:rPr lang="en-US"/>
              <a:t>Phức tạp: Thiết kế và quản lý phức tạp hơn.</a:t>
            </a:r>
            <a:endParaRPr lang="en-US"/>
          </a:p>
          <a:p>
            <a:pPr marL="158750" indent="0">
              <a:buNone/>
            </a:pPr>
            <a:r>
              <a:rPr lang="en-US"/>
              <a:t>Điểm lỗi đơn: Lỗi ở các nút cấp cao hơn có thể ảnh hưởng đến các phân đoạn cấp thấp hơn.</a:t>
            </a:r>
            <a:endParaRPr lang="en-US"/>
          </a:p>
          <a:p>
            <a:pPr marL="158750" indent="0">
              <a:buNone/>
            </a:pPr>
            <a:r>
              <a:rPr lang="en-US"/>
              <a:t>Đắt tiền: Cần nhiều cáp và phần cứng hơn so với cấu trúc mạng đơn giản hơn.</a:t>
            </a:r>
            <a:endParaRPr lang="en-US"/>
          </a:p>
          <a:p>
            <a:pPr marL="158750" indent="0">
              <a:buNone/>
            </a:pPr>
            <a:endParaRPr lang="en-US"/>
          </a:p>
          <a:p>
            <a:pPr marL="158750" indent="0">
              <a:buNone/>
            </a:pPr>
            <a:r>
              <a:rPr lang="en-US"/>
              <a:t>5. Cấu trúc dạng lưới</a:t>
            </a:r>
            <a:endParaRPr lang="en-US"/>
          </a:p>
          <a:p>
            <a:pPr marL="158750" indent="0">
              <a:buNone/>
            </a:pPr>
            <a:r>
              <a:rPr lang="en-US"/>
              <a:t>Ưu điểm:</a:t>
            </a:r>
            <a:endParaRPr lang="en-US"/>
          </a:p>
          <a:p>
            <a:pPr marL="158750" indent="0">
              <a:buNone/>
            </a:pPr>
            <a:r>
              <a:rPr lang="en-US"/>
              <a:t>Độ tin cậy cao: Nhiều đường dẫn giữa các thiết bị đảm bảo khả năng phục hồi của mạng.</a:t>
            </a:r>
            <a:endParaRPr lang="en-US"/>
          </a:p>
          <a:p>
            <a:pPr marL="158750" indent="0">
              <a:buNone/>
            </a:pPr>
            <a:r>
              <a:rPr lang="en-US"/>
              <a:t>Dự phòng: Nếu một đường dẫn bị lỗi, dữ liệu có thể đi theo một tuyến đường thay thế.</a:t>
            </a:r>
            <a:endParaRPr lang="en-US"/>
          </a:p>
          <a:p>
            <a:pPr marL="158750" indent="0">
              <a:buNone/>
            </a:pPr>
            <a:endParaRPr lang="en-US"/>
          </a:p>
          <a:p>
            <a:pPr marL="158750" indent="0">
              <a:buNone/>
            </a:pPr>
            <a:r>
              <a:rPr lang="en-US"/>
              <a:t>Nhược điểm:</a:t>
            </a:r>
            <a:endParaRPr lang="en-US"/>
          </a:p>
          <a:p>
            <a:pPr marL="158750" indent="0">
              <a:buNone/>
            </a:pPr>
            <a:r>
              <a:rPr lang="en-US"/>
              <a:t>Chi phí cao: Cần nhiều cáp và cấu hình.</a:t>
            </a:r>
            <a:endParaRPr lang="en-US"/>
          </a:p>
          <a:p>
            <a:pPr marL="158750" indent="0">
              <a:buNone/>
            </a:pPr>
            <a:r>
              <a:rPr lang="en-US"/>
              <a:t>Phức tạp: Khó triển khai và quản lý do có nhiều kết nối.</a:t>
            </a:r>
            <a:endParaRPr lang="en-US"/>
          </a:p>
          <a:p>
            <a:pPr marL="158750" indent="0">
              <a:buNone/>
            </a:pPr>
            <a:endParaRPr lang="en-US"/>
          </a:p>
          <a:p>
            <a:pPr marL="158750" indent="0">
              <a:buNone/>
            </a:pPr>
            <a:r>
              <a:rPr lang="en-US"/>
              <a:t>6. Cấu trúc dạng Ad-Hoc</a:t>
            </a:r>
            <a:endParaRPr lang="en-US"/>
          </a:p>
          <a:p>
            <a:pPr marL="158750" indent="0">
              <a:buNone/>
            </a:pPr>
            <a:r>
              <a:rPr lang="en-US"/>
              <a:t>Ưu điểm:</a:t>
            </a:r>
            <a:endParaRPr lang="en-US"/>
          </a:p>
          <a:p>
            <a:pPr marL="158750" indent="0">
              <a:buNone/>
            </a:pPr>
            <a:r>
              <a:rPr lang="en-US"/>
              <a:t>Tính linh hoạt: Không cần cơ sở hạ tầng trung tâm; các thiết bị kết nối động.</a:t>
            </a:r>
            <a:endParaRPr lang="en-US"/>
          </a:p>
          <a:p>
            <a:pPr marL="158750" indent="0">
              <a:buNone/>
            </a:pPr>
            <a:r>
              <a:rPr lang="en-US"/>
              <a:t>Khả năng mở rộng: Dễ dàng thiết lập mạng tạm thời trong nhiều môi trường khác nhau.</a:t>
            </a:r>
            <a:endParaRPr lang="en-US"/>
          </a:p>
          <a:p>
            <a:pPr marL="158750" indent="0">
              <a:buNone/>
            </a:pPr>
            <a:endParaRPr lang="en-US"/>
          </a:p>
          <a:p>
            <a:pPr marL="158750" indent="0">
              <a:buNone/>
            </a:pPr>
            <a:r>
              <a:rPr lang="en-US"/>
              <a:t>Nhược điểm:</a:t>
            </a:r>
            <a:endParaRPr lang="en-US"/>
          </a:p>
          <a:p>
            <a:pPr marL="158750" indent="0">
              <a:buNone/>
            </a:pPr>
            <a:r>
              <a:rPr lang="en-US"/>
              <a:t>Phạm vi hạn chế: Hiệu suất mạng có thể giảm nếu các thiết bị được phân bổ quá xa nhau.</a:t>
            </a:r>
            <a:endParaRPr lang="en-US"/>
          </a:p>
          <a:p>
            <a:pPr marL="158750" indent="0">
              <a:buNone/>
            </a:pPr>
            <a:r>
              <a:rPr lang="en-US"/>
              <a:t>Rủi ro bảo mật: Dễ bị vi phạm bảo mật hơn do thiếu kiểm soát tập trung.</a:t>
            </a:r>
            <a:endParaRPr lang="en-US"/>
          </a:p>
          <a:p>
            <a:pPr marL="158750" indent="0">
              <a:buNone/>
            </a:pPr>
            <a:r>
              <a:rPr lang="en-US"/>
              <a:t>Không đáng tin cậy: Có thể bị ảnh hưởng bởi hiệu suất không nhất quán do thay đổi cấu trúc động.</a:t>
            </a:r>
            <a:endParaRPr lang="en-US"/>
          </a:p>
          <a:p>
            <a:pPr marL="158750" indent="0">
              <a:buNone/>
            </a:pPr>
            <a:endParaRPr lang="en-US"/>
          </a:p>
          <a:p>
            <a:pPr marL="158750" indent="0">
              <a:buNone/>
            </a:pPr>
            <a:r>
              <a:rPr lang="en-US"/>
              <a:t>Mỗi cấu trúc đều có điểm mạnh và điểm yếu riêng, khiến chúng phù hợp hơn với các yêu cầu mạng cụ thể. Lựa chọn phụ thuộc vào các yếu tố như chi phí, khả năng mở rộng, dễ triển khai và độ tin cậy của mạng.</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pPr marL="158750" indent="0">
              <a:buNone/>
            </a:pPr>
            <a:r>
              <a:rPr lang="en-US"/>
              <a:t>Cáp Truyền Dữ Liệu:</a:t>
            </a:r>
            <a:endParaRPr lang="en-US"/>
          </a:p>
          <a:p>
            <a:pPr marL="158750" indent="0">
              <a:buNone/>
            </a:pPr>
            <a:endParaRPr lang="en-US"/>
          </a:p>
          <a:p>
            <a:pPr marL="158750" indent="0">
              <a:buNone/>
            </a:pPr>
            <a:r>
              <a:rPr lang="en-US"/>
              <a:t>Cáp xoắn đôi: Gồm hai dây đồng xoắn lại với nhau, dùng cho các mạng điện thoại và truyền dữ liệu cơ bản.</a:t>
            </a:r>
            <a:endParaRPr lang="en-US"/>
          </a:p>
          <a:p>
            <a:pPr marL="158750" indent="0">
              <a:buNone/>
            </a:pPr>
            <a:r>
              <a:rPr lang="en-US"/>
              <a:t>Cáp đồng trục: Gồm lõi đồng, lớp cách điện và lớp vỏ bảo vệ. Nó giúp truyền dữ liệu tốt hơn và giảm nhiễu, được dùng cho dịch vụ TV cáp.</a:t>
            </a:r>
            <a:endParaRPr lang="en-US"/>
          </a:p>
          <a:p>
            <a:pPr marL="158750" indent="0">
              <a:buNone/>
            </a:pPr>
            <a:r>
              <a:rPr lang="en-US"/>
              <a:t>Cáp quang: Dùng ánh sáng để truyền dữ liệu qua lõi thủy tinh. Nó có băng thông lớn và ít bị nhiễu.</a:t>
            </a:r>
            <a:endParaRPr lang="en-US"/>
          </a:p>
          <a:p>
            <a:pPr marL="158750" indent="0">
              <a:buNone/>
            </a:pPr>
            <a:r>
              <a:rPr lang="en-US"/>
              <a:t>Kết nối không dây: Sử dụng sóng điện từ để truyền dữ liệu giữa các thiết bị, như mạng Wi-Fi. Một số thiết bị có thể kết nối trực tiếp với nhau, hoặc qua một thiết bị trung tâm như router.</a:t>
            </a:r>
            <a:endParaRPr lang="en-US"/>
          </a:p>
          <a:p>
            <a:pPr marL="158750" indent="0">
              <a:buNone/>
            </a:pPr>
            <a:endParaRPr lang="en-US"/>
          </a:p>
          <a:p>
            <a:pPr marL="158750" indent="0">
              <a:buNone/>
            </a:pPr>
            <a:r>
              <a:rPr lang="en-US"/>
              <a:t>Thiết Bị Mạng:</a:t>
            </a:r>
            <a:endParaRPr lang="en-US"/>
          </a:p>
          <a:p>
            <a:pPr marL="158750" indent="0">
              <a:buNone/>
            </a:pPr>
            <a:endParaRPr lang="en-US"/>
          </a:p>
          <a:p>
            <a:pPr marL="158750" indent="0">
              <a:buNone/>
            </a:pPr>
            <a:r>
              <a:rPr lang="en-US"/>
              <a:t>Thiết bị người dùng: Các thiết bị bạn sử dụng như điện thoại, laptop, và các thiết bị thông minh trong nhà.</a:t>
            </a:r>
            <a:endParaRPr lang="en-US"/>
          </a:p>
          <a:p>
            <a:pPr marL="158750" indent="0">
              <a:buNone/>
            </a:pPr>
            <a:r>
              <a:rPr lang="en-US"/>
              <a:t>Thiết bị trung gian: Giúp các thiết bị trong mạng trao đổi dữ liệu với nhau.</a:t>
            </a:r>
            <a:endParaRPr lang="en-US"/>
          </a:p>
          <a:p>
            <a:pPr marL="158750" indent="0">
              <a:buNone/>
            </a:pPr>
            <a:r>
              <a:rPr lang="en-US"/>
              <a:t>Repeater (Bộ lặp): Khuếch đại và cải thiện tín hiệu để truyền đi xa hơn.</a:t>
            </a:r>
            <a:endParaRPr lang="en-US"/>
          </a:p>
          <a:p>
            <a:pPr marL="158750" indent="0">
              <a:buNone/>
            </a:pPr>
            <a:r>
              <a:rPr lang="en-US"/>
              <a:t>Bridge (Cầu nối): Chia mạng thành hai phần để giảm tắc nghẽn hoặc kết nối hai mạng với nhau.</a:t>
            </a:r>
            <a:endParaRPr lang="en-US"/>
          </a:p>
          <a:p>
            <a:pPr marL="158750" indent="0">
              <a:buNone/>
            </a:pPr>
            <a:r>
              <a:rPr lang="en-US"/>
              <a:t>Router: Kết nối các mạng khác nhau và tìm đường đi tốt nhất cho dữ liệu.</a:t>
            </a:r>
            <a:endParaRPr lang="en-US"/>
          </a:p>
          <a:p>
            <a:pPr marL="158750" indent="0">
              <a:buNone/>
            </a:pPr>
            <a:r>
              <a:rPr lang="en-US"/>
              <a:t>Gateway: Giống như router, nhưng có thêm chức năng xử lý dữ liệu, như lọc, điều chỉnh tốc độ, hoặc bảo mật.</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pPr marL="158750" indent="0">
              <a:buNone/>
            </a:pPr>
            <a:r>
              <a:rPr lang="en-US"/>
              <a:t>1. Mạng cá nhân (PAN)</a:t>
            </a:r>
            <a:endParaRPr lang="en-US"/>
          </a:p>
          <a:p>
            <a:pPr marL="158750" indent="0">
              <a:buNone/>
            </a:pPr>
            <a:r>
              <a:rPr lang="en-US"/>
              <a:t>Định nghĩa: Mạng cá nhân (PAN) là mạng nhỏ, thường trong phạm vi vài mét, được sử dụng để kết nối các thiết bị cá nhân như điện thoại thông minh, máy tính bảng, máy tính xách tay và thiết bị đeo. Mạng này thường được sử dụng để kết nối các thiết bị không dây, ví dụ như qua Bluetooth hoặc Wi-Fi.</a:t>
            </a:r>
            <a:endParaRPr lang="en-US"/>
          </a:p>
          <a:p>
            <a:pPr marL="158750" indent="0">
              <a:buNone/>
            </a:pPr>
            <a:r>
              <a:rPr lang="en-US"/>
              <a:t>Ưu điểm:</a:t>
            </a:r>
            <a:endParaRPr lang="en-US"/>
          </a:p>
          <a:p>
            <a:pPr marL="158750" indent="0">
              <a:buNone/>
            </a:pPr>
            <a:r>
              <a:rPr lang="en-US"/>
              <a:t>Thuận tiện: Dễ thiết lập và quản lý.</a:t>
            </a:r>
            <a:endParaRPr lang="en-US"/>
          </a:p>
          <a:p>
            <a:pPr marL="158750" indent="0">
              <a:buNone/>
            </a:pPr>
            <a:r>
              <a:rPr lang="en-US"/>
              <a:t>Tính di động: Có thể dễ dàng kết nối và ngắt kết nối các thiết bị.</a:t>
            </a:r>
            <a:endParaRPr lang="en-US"/>
          </a:p>
          <a:p>
            <a:pPr marL="158750" indent="0">
              <a:buNone/>
            </a:pPr>
            <a:r>
              <a:rPr lang="en-US"/>
              <a:t>Chi phí thấp: Nhìn chung không đắt do phạm vi hạn chế và ít thiết bị hơn.</a:t>
            </a:r>
            <a:endParaRPr lang="en-US"/>
          </a:p>
          <a:p>
            <a:pPr marL="158750" indent="0">
              <a:buNone/>
            </a:pPr>
            <a:r>
              <a:rPr lang="en-US"/>
              <a:t>Nhược điểm:</a:t>
            </a:r>
            <a:endParaRPr lang="en-US"/>
          </a:p>
          <a:p>
            <a:pPr marL="158750" indent="0">
              <a:buNone/>
            </a:pPr>
            <a:r>
              <a:rPr lang="en-US"/>
              <a:t>Phạm vi hạn chế: Thường chỉ hiệu quả trong phạm vi vài mét.</a:t>
            </a:r>
            <a:endParaRPr lang="en-US"/>
          </a:p>
          <a:p>
            <a:pPr marL="158750" indent="0">
              <a:buNone/>
            </a:pPr>
            <a:r>
              <a:rPr lang="en-US"/>
              <a:t>Băng thông thấp: Không phù hợp với các ứng dụng băng thông cao.</a:t>
            </a:r>
            <a:endParaRPr lang="en-US"/>
          </a:p>
          <a:p>
            <a:pPr marL="158750" indent="0">
              <a:buNone/>
            </a:pPr>
            <a:r>
              <a:rPr lang="en-US"/>
              <a:t>Nhiễu: Mạng PAN không dây có thể bị nhiễu từ các thiết bị không dây khác.</a:t>
            </a:r>
            <a:endParaRPr lang="en-US"/>
          </a:p>
          <a:p>
            <a:pPr marL="158750" indent="0">
              <a:buNone/>
            </a:pPr>
            <a:r>
              <a:rPr lang="en-US"/>
              <a:t>2. Mạng cục bộ (LAN)</a:t>
            </a:r>
            <a:endParaRPr lang="en-US"/>
          </a:p>
          <a:p>
            <a:pPr marL="158750" indent="0">
              <a:buNone/>
            </a:pPr>
            <a:r>
              <a:rPr lang="en-US"/>
              <a:t>Định nghĩa: Mạng cục bộ (LAN) là mạng kết nối máy tính và thiết bị trong phạm vi hạn chế như nhà ở, trường học hoặc tòa nhà văn phòng. Mạng LAN có thể được kết nối có dây (sử dụng cáp Ethernet) hoặc không dây (sử dụng Wi-Fi).</a:t>
            </a:r>
            <a:endParaRPr lang="en-US"/>
          </a:p>
          <a:p>
            <a:pPr marL="158750" indent="0">
              <a:buNone/>
            </a:pPr>
            <a:r>
              <a:rPr lang="en-US"/>
              <a:t>Ưu điểm:</a:t>
            </a:r>
            <a:endParaRPr lang="en-US"/>
          </a:p>
          <a:p>
            <a:pPr marL="158750" indent="0">
              <a:buNone/>
            </a:pPr>
            <a:r>
              <a:rPr lang="en-US"/>
              <a:t>Tốc độ cao: Mạng LAN cung cấp tốc độ truyền dữ liệu cao.</a:t>
            </a:r>
            <a:endParaRPr lang="en-US"/>
          </a:p>
          <a:p>
            <a:pPr marL="158750" indent="0">
              <a:buNone/>
            </a:pPr>
            <a:r>
              <a:rPr lang="en-US"/>
              <a:t>Bảo mật: Dễ bảo mật hơn so với các mạng rộng hơn.</a:t>
            </a:r>
            <a:endParaRPr lang="en-US"/>
          </a:p>
          <a:p>
            <a:pPr marL="158750" indent="0">
              <a:buNone/>
            </a:pPr>
            <a:r>
              <a:rPr lang="en-US"/>
              <a:t>Tài nguyên được chia sẻ: Người dùng có thể chia sẻ các tài nguyên như máy in, tệp và quyền truy cập internet.</a:t>
            </a:r>
            <a:endParaRPr lang="en-US"/>
          </a:p>
          <a:p>
            <a:pPr marL="158750" indent="0">
              <a:buNone/>
            </a:pPr>
            <a:r>
              <a:rPr lang="en-US"/>
              <a:t>Nhược điểm:</a:t>
            </a:r>
            <a:endParaRPr lang="en-US"/>
          </a:p>
          <a:p>
            <a:pPr marL="158750" indent="0">
              <a:buNone/>
            </a:pPr>
            <a:r>
              <a:rPr lang="en-US"/>
              <a:t>Phạm vi hạn chế: Chỉ giới hạn ở một khu vực địa lý nhỏ.</a:t>
            </a:r>
            <a:endParaRPr lang="en-US"/>
          </a:p>
          <a:p>
            <a:pPr marL="158750" indent="0">
              <a:buNone/>
            </a:pPr>
            <a:r>
              <a:rPr lang="en-US"/>
              <a:t>Chi phí thiết lập: Thiết lập ban đầu có thể tốn kém, đặc biệt là đối với mạng LAN có dây.</a:t>
            </a:r>
            <a:endParaRPr lang="en-US"/>
          </a:p>
          <a:p>
            <a:pPr marL="158750" indent="0">
              <a:buNone/>
            </a:pPr>
            <a:r>
              <a:rPr lang="en-US"/>
              <a:t>Bảo trì: Cần bảo trì và quản lý.</a:t>
            </a:r>
            <a:endParaRPr lang="en-US"/>
          </a:p>
          <a:p>
            <a:pPr marL="158750" indent="0">
              <a:buNone/>
            </a:pPr>
            <a:r>
              <a:rPr lang="en-US"/>
              <a:t>3. Mạng khu vực đô thị (MAN)</a:t>
            </a:r>
            <a:endParaRPr lang="en-US"/>
          </a:p>
          <a:p>
            <a:pPr marL="158750" indent="0">
              <a:buNone/>
            </a:pPr>
            <a:r>
              <a:rPr lang="en-US"/>
              <a:t>Định nghĩa: Mạng khu vực đô thị (MAN) trải dài trong một thành phố hoặc một khuôn viên lớn. Nó lớn hơn mạng LAN nhưng nhỏ hơn mạng WAN, thường được sử dụng để kết nối nhiều mạng LAN trong một khu vực đô thị.</a:t>
            </a:r>
            <a:endParaRPr lang="en-US"/>
          </a:p>
          <a:p>
            <a:pPr marL="158750" indent="0">
              <a:buNone/>
            </a:pPr>
            <a:r>
              <a:rPr lang="en-US"/>
              <a:t>Ưu điểm:</a:t>
            </a:r>
            <a:endParaRPr lang="en-US"/>
          </a:p>
          <a:p>
            <a:pPr marL="158750" indent="0">
              <a:buNone/>
            </a:pPr>
            <a:r>
              <a:rPr lang="en-US"/>
              <a:t>Phạm vi phủ sóng: Phủ sóng diện tích rộng hơn mạng LAN.</a:t>
            </a:r>
            <a:endParaRPr lang="en-US"/>
          </a:p>
          <a:p>
            <a:pPr marL="158750" indent="0">
              <a:buNone/>
            </a:pPr>
            <a:r>
              <a:rPr lang="en-US"/>
              <a:t>Khả năng kết nối: Có thể kết nối nhiều mạng LAN trong một thành phố hoặc khuôn viên.</a:t>
            </a:r>
            <a:endParaRPr lang="en-US"/>
          </a:p>
          <a:p>
            <a:pPr marL="158750" indent="0">
              <a:buNone/>
            </a:pPr>
            <a:r>
              <a:rPr lang="en-US"/>
              <a:t>Tốc độ cao: Nói chung nhanh hơn mạng WAN do khoảng cách ngắn hơn.</a:t>
            </a:r>
            <a:endParaRPr lang="en-US"/>
          </a:p>
          <a:p>
            <a:pPr marL="158750" indent="0">
              <a:buNone/>
            </a:pPr>
            <a:r>
              <a:rPr lang="en-US"/>
              <a:t>Nhược điểm:</a:t>
            </a:r>
            <a:endParaRPr lang="en-US"/>
          </a:p>
          <a:p>
            <a:pPr marL="158750" indent="0">
              <a:buNone/>
            </a:pPr>
            <a:r>
              <a:rPr lang="en-US"/>
              <a:t>Độ phức tạp: Quản lý phức tạp hơn mạng LAN.</a:t>
            </a:r>
            <a:endParaRPr lang="en-US"/>
          </a:p>
          <a:p>
            <a:pPr marL="158750" indent="0">
              <a:buNone/>
            </a:pPr>
            <a:r>
              <a:rPr lang="en-US"/>
              <a:t>Chi phí: Thiết lập và bảo trì đắt hơn mạng LAN.</a:t>
            </a:r>
            <a:endParaRPr lang="en-US"/>
          </a:p>
          <a:p>
            <a:pPr marL="158750" indent="0">
              <a:buNone/>
            </a:pPr>
            <a:r>
              <a:rPr lang="en-US"/>
              <a:t>Giới hạn ở các thành phố: Không phù hợp để kết nối các địa điểm ngoài khu vực đô thị.</a:t>
            </a:r>
            <a:endParaRPr lang="en-US"/>
          </a:p>
          <a:p>
            <a:pPr marL="158750" indent="0">
              <a:buNone/>
            </a:pPr>
            <a:r>
              <a:rPr lang="en-US"/>
              <a:t>4. Mạng diện rộng (WAN)</a:t>
            </a:r>
            <a:endParaRPr lang="en-US"/>
          </a:p>
          <a:p>
            <a:pPr marL="158750" indent="0">
              <a:buNone/>
            </a:pPr>
            <a:r>
              <a:rPr lang="en-US"/>
              <a:t>Định nghĩa: Mạng diện rộng (WAN) bao phủ một khu vực địa lý rộng lớn, chẳng hạn như một quốc gia hoặc thậm chí toàn thế giới. Internet là ví dụ nổi tiếng nhất về WAN.</a:t>
            </a:r>
            <a:endParaRPr lang="en-US"/>
          </a:p>
          <a:p>
            <a:pPr marL="158750" indent="0">
              <a:buNone/>
            </a:pPr>
            <a:r>
              <a:rPr lang="en-US"/>
              <a:t>Ưu điểm:</a:t>
            </a:r>
            <a:endParaRPr lang="en-US"/>
          </a:p>
          <a:p>
            <a:pPr marL="158750" indent="0">
              <a:buNone/>
            </a:pPr>
            <a:r>
              <a:rPr lang="en-US"/>
              <a:t>Kết nối toàn cầu: Kết nối các thiết bị và mạng trên toàn thế giới.</a:t>
            </a:r>
            <a:endParaRPr lang="en-US"/>
          </a:p>
          <a:p>
            <a:pPr marL="158750" indent="0">
              <a:buNone/>
            </a:pPr>
            <a:r>
              <a:rPr lang="en-US"/>
              <a:t>Khả năng mở rộng: Có thể mở rộng để đáp ứng nhiều người dùng và địa điểm hơn.</a:t>
            </a:r>
            <a:endParaRPr lang="en-US"/>
          </a:p>
          <a:p>
            <a:pPr marL="158750" indent="0">
              <a:buNone/>
            </a:pPr>
            <a:r>
              <a:rPr lang="en-US"/>
              <a:t>Tài nguyên được chia sẻ: Cho phép chia sẻ thông tin và tài nguyên trên khoảng cách xa.</a:t>
            </a:r>
            <a:endParaRPr lang="en-US"/>
          </a:p>
          <a:p>
            <a:pPr marL="158750" indent="0">
              <a:buNone/>
            </a:pPr>
            <a:r>
              <a:rPr lang="en-US"/>
              <a:t>Nhược điểm:</a:t>
            </a:r>
            <a:endParaRPr lang="en-US"/>
          </a:p>
          <a:p>
            <a:pPr marL="158750" indent="0">
              <a:buNone/>
            </a:pPr>
            <a:r>
              <a:rPr lang="en-US"/>
              <a:t>Chi phí: Rất tốn kém để thiết lập và bảo trì.</a:t>
            </a:r>
            <a:endParaRPr lang="en-US"/>
          </a:p>
          <a:p>
            <a:pPr marL="158750" indent="0">
              <a:buNone/>
            </a:pPr>
            <a:r>
              <a:rPr lang="en-US"/>
              <a:t>Bảo mật: Dễ bị đe dọa bảo mật hơn do kích thước lớn.</a:t>
            </a:r>
            <a:endParaRPr lang="en-US"/>
          </a:p>
          <a:p>
            <a:pPr marL="158750" indent="0">
              <a:buNone/>
            </a:pPr>
            <a:r>
              <a:rPr lang="en-US"/>
              <a:t>Tốc độ: Tốc độ truyền dữ liệu chậm hơn so với LAN và MAN.</a:t>
            </a:r>
            <a:endParaRPr lang="en-US"/>
          </a:p>
          <a:p>
            <a:pPr marL="158750" indent="0">
              <a:buNone/>
            </a:pPr>
            <a:r>
              <a:rPr lang="en-US"/>
              <a:t>5. Internet</a:t>
            </a:r>
            <a:endParaRPr lang="en-US"/>
          </a:p>
          <a:p>
            <a:pPr marL="158750" indent="0">
              <a:buNone/>
            </a:pPr>
            <a:r>
              <a:rPr lang="en-US"/>
              <a:t>Định nghĩa: Internet là mạng lưới toàn cầu gồm các WAN và LAN được kết nối với nhau. Nó cho phép người dùng trên toàn thế giới chia sẻ và truy cập thông tin, dịch vụ và tài nguyên thông qua nhiều giao thức và ứng dụng khác nhau.</a:t>
            </a:r>
            <a:endParaRPr lang="en-US"/>
          </a:p>
          <a:p>
            <a:pPr marL="158750" indent="0">
              <a:buNone/>
            </a:pPr>
            <a:r>
              <a:rPr lang="en-US"/>
              <a:t>Ưu điểm:</a:t>
            </a:r>
            <a:endParaRPr lang="en-US"/>
          </a:p>
          <a:p>
            <a:pPr marL="158750" indent="0">
              <a:buNone/>
            </a:pPr>
            <a:r>
              <a:rPr lang="en-US"/>
              <a:t>Truy cập toàn cầu: Cung cấp quyền truy cập vào thông tin, dịch vụ và tài nguyên trên toàn thế giới.</a:t>
            </a:r>
            <a:endParaRPr lang="en-US"/>
          </a:p>
          <a:p>
            <a:pPr marL="158750" indent="0">
              <a:buNone/>
            </a:pPr>
            <a:r>
              <a:rPr lang="en-US"/>
              <a:t>Giao tiếp: Tạo điều kiện giao tiếp tức thời qua email, phương tiện truyền thông xã hội và ứng dụng nhắn tin.</a:t>
            </a:r>
            <a:endParaRPr lang="en-US"/>
          </a:p>
          <a:p>
            <a:pPr marL="158750" indent="0">
              <a:buNone/>
            </a:pPr>
            <a:r>
              <a:rPr lang="en-US"/>
              <a:t>Đổi mới: Hỗ trợ phát triển và phân phối các công nghệ và dịch vụ mới.</a:t>
            </a:r>
            <a:endParaRPr lang="en-US"/>
          </a:p>
          <a:p>
            <a:pPr marL="158750" indent="0">
              <a:buNone/>
            </a:pPr>
            <a:r>
              <a:rPr lang="en-US"/>
              <a:t>Nhược điểm:</a:t>
            </a:r>
            <a:endParaRPr lang="en-US"/>
          </a:p>
          <a:p>
            <a:pPr marL="158750" indent="0">
              <a:buNone/>
            </a:pPr>
            <a:r>
              <a:rPr lang="en-US"/>
              <a:t>Rủi ro bảo mật: Dễ bị đe dọa mạng như tin tặc, lừa đảo và phần mềm độc hại.</a:t>
            </a:r>
            <a:endParaRPr lang="en-US"/>
          </a:p>
          <a:p>
            <a:pPr marL="158750" indent="0">
              <a:buNone/>
            </a:pPr>
            <a:r>
              <a:rPr lang="en-US"/>
              <a:t>Các vấn đề về quyền riêng tư: Dữ liệu cá nhân có thể dễ dàng bị truy cập và sử dụng sai mục đích.</a:t>
            </a:r>
            <a:endParaRPr lang="en-US"/>
          </a:p>
          <a:p>
            <a:pPr marL="158750" indent="0">
              <a:buNone/>
            </a:pPr>
            <a:r>
              <a:rPr lang="en-US"/>
              <a:t>Nghiện: Sử dụng quá mức có thể dẫn đến tác động tiêu cực đến năng suất và sức khỏe tâm thần.</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1" name="Shape 411"/>
        <p:cNvGrpSpPr/>
        <p:nvPr/>
      </p:nvGrpSpPr>
      <p:grpSpPr>
        <a:xfrm>
          <a:off x="0" y="0"/>
          <a:ext cx="0" cy="0"/>
          <a:chOff x="0" y="0"/>
          <a:chExt cx="0" cy="0"/>
        </a:xfrm>
      </p:grpSpPr>
      <p:sp>
        <p:nvSpPr>
          <p:cNvPr id="412" name="Google Shape;412;g13a3a206898_0_40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3a3a206898_0_4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p:nvPr/>
        </p:nvSpPr>
        <p:spPr>
          <a:xfrm rot="898103">
            <a:off x="4864968" y="-2265557"/>
            <a:ext cx="3354421" cy="3841326"/>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468550" y="3394872"/>
            <a:ext cx="990000" cy="146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7093150" y="1943800"/>
            <a:ext cx="1335900" cy="21726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0" y="0"/>
            <a:ext cx="2701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txBox="1"/>
          <p:nvPr>
            <p:ph type="ctrTitle"/>
          </p:nvPr>
        </p:nvSpPr>
        <p:spPr>
          <a:xfrm>
            <a:off x="2936575" y="535000"/>
            <a:ext cx="5492400" cy="3519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4900" b="1">
                <a:latin typeface="Sora"/>
                <a:ea typeface="Sora"/>
                <a:cs typeface="Sora"/>
                <a:sym typeface="Sora"/>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type="subTitle" idx="1"/>
          </p:nvPr>
        </p:nvSpPr>
        <p:spPr>
          <a:xfrm>
            <a:off x="2936575" y="4181600"/>
            <a:ext cx="5416500" cy="426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b="1">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5" name="Google Shape;15;p2"/>
          <p:cNvSpPr txBox="1"/>
          <p:nvPr>
            <p:ph type="subTitle" idx="2"/>
          </p:nvPr>
        </p:nvSpPr>
        <p:spPr>
          <a:xfrm>
            <a:off x="589925" y="535000"/>
            <a:ext cx="1871400" cy="11406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400"/>
              <a:buNone/>
              <a:defRPr sz="2300">
                <a:solidFill>
                  <a:srgbClr val="000000"/>
                </a:solidFill>
                <a:latin typeface="Sora"/>
                <a:ea typeface="Sora"/>
                <a:cs typeface="Sora"/>
                <a:sym typeface="Sor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6" name="Google Shape;16;p2"/>
          <p:cNvSpPr txBox="1"/>
          <p:nvPr>
            <p:ph type="subTitle" idx="3"/>
          </p:nvPr>
        </p:nvSpPr>
        <p:spPr>
          <a:xfrm>
            <a:off x="589925" y="4212225"/>
            <a:ext cx="1596300" cy="3963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1400"/>
              <a:buNone/>
              <a:defRPr sz="1800">
                <a:solidFill>
                  <a:srgbClr val="000000"/>
                </a:solidFill>
                <a:latin typeface="Sora"/>
                <a:ea typeface="Sora"/>
                <a:cs typeface="Sora"/>
                <a:sym typeface="Sora"/>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7" name="Google Shape;17;p2"/>
          <p:cNvSpPr txBox="1"/>
          <p:nvPr>
            <p:ph type="subTitle" idx="4"/>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8" name="Google Shape;18;p2"/>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0" y="-3350"/>
            <a:ext cx="69294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1"/>
          <p:cNvSpPr txBox="1"/>
          <p:nvPr>
            <p:ph type="title" hasCustomPrompt="1"/>
          </p:nvPr>
        </p:nvSpPr>
        <p:spPr>
          <a:xfrm>
            <a:off x="626725" y="1538475"/>
            <a:ext cx="53814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p:nvPr>
            <p:ph type="subTitle" idx="1"/>
          </p:nvPr>
        </p:nvSpPr>
        <p:spPr>
          <a:xfrm>
            <a:off x="626725" y="3049625"/>
            <a:ext cx="53814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88" name="Google Shape;88;p11"/>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89" name="Google Shape;89;p11"/>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0" name="Google Shape;90;p11"/>
          <p:cNvSpPr/>
          <p:nvPr/>
        </p:nvSpPr>
        <p:spPr>
          <a:xfrm>
            <a:off x="7150075" y="-1322950"/>
            <a:ext cx="1800600" cy="267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1"/>
          <p:cNvSpPr/>
          <p:nvPr/>
        </p:nvSpPr>
        <p:spPr>
          <a:xfrm>
            <a:off x="7280125" y="2954050"/>
            <a:ext cx="1540500" cy="25050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93" name="Shape 93"/>
        <p:cNvGrpSpPr/>
        <p:nvPr/>
      </p:nvGrpSpPr>
      <p:grpSpPr>
        <a:xfrm>
          <a:off x="0" y="0"/>
          <a:ext cx="0" cy="0"/>
          <a:chOff x="0" y="0"/>
          <a:chExt cx="0" cy="0"/>
        </a:xfrm>
      </p:grpSpPr>
      <p:sp>
        <p:nvSpPr>
          <p:cNvPr id="94" name="Google Shape;94;p13"/>
          <p:cNvSpPr/>
          <p:nvPr/>
        </p:nvSpPr>
        <p:spPr>
          <a:xfrm>
            <a:off x="6934000" y="2471724"/>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3"/>
          <p:cNvSpPr/>
          <p:nvPr/>
        </p:nvSpPr>
        <p:spPr>
          <a:xfrm rot="898148">
            <a:off x="3459670" y="-2943255"/>
            <a:ext cx="3552866" cy="4068662"/>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13"/>
          <p:cNvSpPr/>
          <p:nvPr/>
        </p:nvSpPr>
        <p:spPr>
          <a:xfrm>
            <a:off x="518800" y="2677300"/>
            <a:ext cx="1538700" cy="25023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3"/>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99" name="Google Shape;99;p1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00" name="Shape 100"/>
        <p:cNvGrpSpPr/>
        <p:nvPr/>
      </p:nvGrpSpPr>
      <p:grpSpPr>
        <a:xfrm>
          <a:off x="0" y="0"/>
          <a:ext cx="0" cy="0"/>
          <a:chOff x="0" y="0"/>
          <a:chExt cx="0" cy="0"/>
        </a:xfrm>
      </p:grpSpPr>
      <p:sp>
        <p:nvSpPr>
          <p:cNvPr id="101" name="Google Shape;101;p14"/>
          <p:cNvSpPr/>
          <p:nvPr/>
        </p:nvSpPr>
        <p:spPr>
          <a:xfrm rot="-5400000">
            <a:off x="6412825" y="84274"/>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4"/>
          <p:cNvSpPr/>
          <p:nvPr/>
        </p:nvSpPr>
        <p:spPr>
          <a:xfrm rot="851961">
            <a:off x="-321682" y="-306436"/>
            <a:ext cx="3552846" cy="4068648"/>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14"/>
          <p:cNvSpPr/>
          <p:nvPr/>
        </p:nvSpPr>
        <p:spPr>
          <a:xfrm>
            <a:off x="6725875" y="2915575"/>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4"/>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5" name="Google Shape;105;p14"/>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06" name="Google Shape;106;p1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07" name="Shape 107"/>
        <p:cNvGrpSpPr/>
        <p:nvPr/>
      </p:nvGrpSpPr>
      <p:grpSpPr>
        <a:xfrm>
          <a:off x="0" y="0"/>
          <a:ext cx="0" cy="0"/>
          <a:chOff x="0" y="0"/>
          <a:chExt cx="0" cy="0"/>
        </a:xfrm>
      </p:grpSpPr>
      <p:sp>
        <p:nvSpPr>
          <p:cNvPr id="108" name="Google Shape;108;p15"/>
          <p:cNvSpPr/>
          <p:nvPr/>
        </p:nvSpPr>
        <p:spPr>
          <a:xfrm rot="9648590">
            <a:off x="1461339" y="3758771"/>
            <a:ext cx="3354077" cy="3841462"/>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a:off x="337150" y="187525"/>
            <a:ext cx="1259700" cy="188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5"/>
          <p:cNvSpPr/>
          <p:nvPr/>
        </p:nvSpPr>
        <p:spPr>
          <a:xfrm rot="10800000">
            <a:off x="5770138" y="-177500"/>
            <a:ext cx="1513800" cy="24621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5"/>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13" name="Google Shape;113;p1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TITLE_ONLY_1_1_1_1">
    <p:spTree>
      <p:nvGrpSpPr>
        <p:cNvPr id="114" name="Shape 114"/>
        <p:cNvGrpSpPr/>
        <p:nvPr/>
      </p:nvGrpSpPr>
      <p:grpSpPr>
        <a:xfrm>
          <a:off x="0" y="0"/>
          <a:ext cx="0" cy="0"/>
          <a:chOff x="0" y="0"/>
          <a:chExt cx="0" cy="0"/>
        </a:xfrm>
      </p:grpSpPr>
      <p:sp>
        <p:nvSpPr>
          <p:cNvPr id="115" name="Google Shape;115;p16"/>
          <p:cNvSpPr/>
          <p:nvPr/>
        </p:nvSpPr>
        <p:spPr>
          <a:xfrm>
            <a:off x="7683400" y="-183751"/>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6"/>
          <p:cNvSpPr/>
          <p:nvPr/>
        </p:nvSpPr>
        <p:spPr>
          <a:xfrm rot="-439239">
            <a:off x="959828" y="-2974587"/>
            <a:ext cx="3552760" cy="4068760"/>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6"/>
          <p:cNvSpPr/>
          <p:nvPr/>
        </p:nvSpPr>
        <p:spPr>
          <a:xfrm>
            <a:off x="-634275" y="2865200"/>
            <a:ext cx="1538700" cy="25023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6"/>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9" name="Google Shape;119;p16"/>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20" name="Google Shape;120;p1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5">
  <p:cSld name="TITLE_ONLY_1_1_1_1_1">
    <p:spTree>
      <p:nvGrpSpPr>
        <p:cNvPr id="121" name="Shape 121"/>
        <p:cNvGrpSpPr/>
        <p:nvPr/>
      </p:nvGrpSpPr>
      <p:grpSpPr>
        <a:xfrm>
          <a:off x="0" y="0"/>
          <a:ext cx="0" cy="0"/>
          <a:chOff x="0" y="0"/>
          <a:chExt cx="0" cy="0"/>
        </a:xfrm>
      </p:grpSpPr>
      <p:sp>
        <p:nvSpPr>
          <p:cNvPr id="122" name="Google Shape;122;p17"/>
          <p:cNvSpPr/>
          <p:nvPr/>
        </p:nvSpPr>
        <p:spPr>
          <a:xfrm>
            <a:off x="7659550" y="2704325"/>
            <a:ext cx="1538700" cy="25023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7"/>
          <p:cNvSpPr/>
          <p:nvPr/>
        </p:nvSpPr>
        <p:spPr>
          <a:xfrm rot="-764512">
            <a:off x="238832" y="341708"/>
            <a:ext cx="3552792" cy="4068873"/>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7"/>
          <p:cNvSpPr/>
          <p:nvPr/>
        </p:nvSpPr>
        <p:spPr>
          <a:xfrm rot="-5400000">
            <a:off x="3784793" y="-773972"/>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7"/>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7"/>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27" name="Google Shape;127;p17"/>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6">
  <p:cSld name="TITLE_ONLY_1_1_1_1_1_1">
    <p:spTree>
      <p:nvGrpSpPr>
        <p:cNvPr id="128" name="Shape 128"/>
        <p:cNvGrpSpPr/>
        <p:nvPr/>
      </p:nvGrpSpPr>
      <p:grpSpPr>
        <a:xfrm>
          <a:off x="0" y="0"/>
          <a:ext cx="0" cy="0"/>
          <a:chOff x="0" y="0"/>
          <a:chExt cx="0" cy="0"/>
        </a:xfrm>
      </p:grpSpPr>
      <p:sp>
        <p:nvSpPr>
          <p:cNvPr id="129" name="Google Shape;129;p18"/>
          <p:cNvSpPr/>
          <p:nvPr/>
        </p:nvSpPr>
        <p:spPr>
          <a:xfrm rot="5400000">
            <a:off x="3923650" y="-1005326"/>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p:nvPr/>
        </p:nvSpPr>
        <p:spPr>
          <a:xfrm rot="-2508185">
            <a:off x="5255429" y="235747"/>
            <a:ext cx="3552801" cy="4068665"/>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8"/>
          <p:cNvSpPr/>
          <p:nvPr/>
        </p:nvSpPr>
        <p:spPr>
          <a:xfrm>
            <a:off x="1713425" y="2704300"/>
            <a:ext cx="1538700" cy="25023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8"/>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3" name="Google Shape;133;p18"/>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34" name="Google Shape;134;p18"/>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7">
  <p:cSld name="TITLE_ONLY_1_1_1_1_1_1_1">
    <p:spTree>
      <p:nvGrpSpPr>
        <p:cNvPr id="135" name="Shape 135"/>
        <p:cNvGrpSpPr/>
        <p:nvPr/>
      </p:nvGrpSpPr>
      <p:grpSpPr>
        <a:xfrm>
          <a:off x="0" y="0"/>
          <a:ext cx="0" cy="0"/>
          <a:chOff x="0" y="0"/>
          <a:chExt cx="0" cy="0"/>
        </a:xfrm>
      </p:grpSpPr>
      <p:sp>
        <p:nvSpPr>
          <p:cNvPr id="136" name="Google Shape;136;p19"/>
          <p:cNvSpPr/>
          <p:nvPr/>
        </p:nvSpPr>
        <p:spPr>
          <a:xfrm rot="-764512">
            <a:off x="-1224243" y="-2753042"/>
            <a:ext cx="3552792" cy="4068873"/>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9"/>
          <p:cNvSpPr/>
          <p:nvPr/>
        </p:nvSpPr>
        <p:spPr>
          <a:xfrm>
            <a:off x="7049418" y="535003"/>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9"/>
          <p:cNvSpPr/>
          <p:nvPr/>
        </p:nvSpPr>
        <p:spPr>
          <a:xfrm rot="1109700">
            <a:off x="3245912" y="2744024"/>
            <a:ext cx="1538670" cy="2502248"/>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9"/>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19"/>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41" name="Google Shape;141;p19"/>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42" name="Shape 142"/>
        <p:cNvGrpSpPr/>
        <p:nvPr/>
      </p:nvGrpSpPr>
      <p:grpSpPr>
        <a:xfrm>
          <a:off x="0" y="0"/>
          <a:ext cx="0" cy="0"/>
          <a:chOff x="0" y="0"/>
          <a:chExt cx="0" cy="0"/>
        </a:xfrm>
      </p:grpSpPr>
      <p:sp>
        <p:nvSpPr>
          <p:cNvPr id="143" name="Google Shape;143;p20"/>
          <p:cNvSpPr/>
          <p:nvPr/>
        </p:nvSpPr>
        <p:spPr>
          <a:xfrm>
            <a:off x="0" y="-3350"/>
            <a:ext cx="3231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0"/>
          <p:cNvSpPr txBox="1"/>
          <p:nvPr>
            <p:ph type="title" hasCustomPrompt="1"/>
          </p:nvPr>
        </p:nvSpPr>
        <p:spPr>
          <a:xfrm>
            <a:off x="3515800" y="680525"/>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5" name="Google Shape;145;p20"/>
          <p:cNvSpPr txBox="1"/>
          <p:nvPr>
            <p:ph type="subTitle" idx="1"/>
          </p:nvPr>
        </p:nvSpPr>
        <p:spPr>
          <a:xfrm>
            <a:off x="3515800" y="1850575"/>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20"/>
          <p:cNvSpPr txBox="1"/>
          <p:nvPr>
            <p:ph type="subTitle" idx="2"/>
          </p:nvPr>
        </p:nvSpPr>
        <p:spPr>
          <a:xfrm>
            <a:off x="3515800" y="1187050"/>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47" name="Google Shape;147;p20"/>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48" name="Google Shape;148;p20"/>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149" name="Google Shape;149;p20"/>
          <p:cNvSpPr txBox="1"/>
          <p:nvPr>
            <p:ph type="title" idx="4" hasCustomPrompt="1"/>
          </p:nvPr>
        </p:nvSpPr>
        <p:spPr>
          <a:xfrm>
            <a:off x="6040200" y="680525"/>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0" name="Google Shape;150;p20"/>
          <p:cNvSpPr txBox="1"/>
          <p:nvPr>
            <p:ph type="subTitle" idx="5"/>
          </p:nvPr>
        </p:nvSpPr>
        <p:spPr>
          <a:xfrm>
            <a:off x="6040200" y="1850575"/>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20"/>
          <p:cNvSpPr txBox="1"/>
          <p:nvPr>
            <p:ph type="subTitle" idx="6"/>
          </p:nvPr>
        </p:nvSpPr>
        <p:spPr>
          <a:xfrm>
            <a:off x="6040200" y="1187050"/>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52" name="Google Shape;152;p20"/>
          <p:cNvSpPr txBox="1"/>
          <p:nvPr>
            <p:ph type="title" idx="7" hasCustomPrompt="1"/>
          </p:nvPr>
        </p:nvSpPr>
        <p:spPr>
          <a:xfrm>
            <a:off x="3515800" y="2842913"/>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3" name="Google Shape;153;p20"/>
          <p:cNvSpPr txBox="1"/>
          <p:nvPr>
            <p:ph type="subTitle" idx="8"/>
          </p:nvPr>
        </p:nvSpPr>
        <p:spPr>
          <a:xfrm>
            <a:off x="3515800" y="4001300"/>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20"/>
          <p:cNvSpPr txBox="1"/>
          <p:nvPr>
            <p:ph type="subTitle" idx="9"/>
          </p:nvPr>
        </p:nvSpPr>
        <p:spPr>
          <a:xfrm>
            <a:off x="3515800" y="3337775"/>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55" name="Google Shape;155;p20"/>
          <p:cNvSpPr txBox="1"/>
          <p:nvPr>
            <p:ph type="title" idx="13" hasCustomPrompt="1"/>
          </p:nvPr>
        </p:nvSpPr>
        <p:spPr>
          <a:xfrm>
            <a:off x="6040200" y="2842925"/>
            <a:ext cx="2082000" cy="884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9600" b="0">
                <a:solidFill>
                  <a:schemeClr val="lt1"/>
                </a:solidFill>
                <a:latin typeface="Sora ExtraBold"/>
                <a:ea typeface="Sora ExtraBold"/>
                <a:cs typeface="Sora ExtraBold"/>
                <a:sym typeface="Sora Extra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6" name="Google Shape;156;p20"/>
          <p:cNvSpPr txBox="1"/>
          <p:nvPr>
            <p:ph type="subTitle" idx="14"/>
          </p:nvPr>
        </p:nvSpPr>
        <p:spPr>
          <a:xfrm>
            <a:off x="6040200" y="4001300"/>
            <a:ext cx="2336400" cy="607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20"/>
          <p:cNvSpPr txBox="1"/>
          <p:nvPr>
            <p:ph type="subTitle" idx="15"/>
          </p:nvPr>
        </p:nvSpPr>
        <p:spPr>
          <a:xfrm>
            <a:off x="6040200" y="3337775"/>
            <a:ext cx="2336400" cy="70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158" name="Google Shape;158;p20"/>
          <p:cNvSpPr txBox="1"/>
          <p:nvPr>
            <p:ph type="title" idx="16"/>
          </p:nvPr>
        </p:nvSpPr>
        <p:spPr>
          <a:xfrm>
            <a:off x="631650" y="445025"/>
            <a:ext cx="2336400" cy="1063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sp>
        <p:nvSpPr>
          <p:cNvPr id="20" name="Google Shape;20;p3"/>
          <p:cNvSpPr/>
          <p:nvPr/>
        </p:nvSpPr>
        <p:spPr>
          <a:xfrm>
            <a:off x="6184879" y="2264711"/>
            <a:ext cx="1770000" cy="28788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0" y="-3350"/>
            <a:ext cx="32313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1707499">
            <a:off x="3323531" y="-2338195"/>
            <a:ext cx="3354323" cy="3841220"/>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txBox="1"/>
          <p:nvPr>
            <p:ph type="title"/>
          </p:nvPr>
        </p:nvSpPr>
        <p:spPr>
          <a:xfrm>
            <a:off x="3736650" y="2069950"/>
            <a:ext cx="4487700" cy="15069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type="title" idx="2" hasCustomPrompt="1"/>
          </p:nvPr>
        </p:nvSpPr>
        <p:spPr>
          <a:xfrm>
            <a:off x="615725" y="1006150"/>
            <a:ext cx="2145300" cy="117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96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p:nvPr>
            <p:ph type="subTitle" idx="1"/>
          </p:nvPr>
        </p:nvSpPr>
        <p:spPr>
          <a:xfrm>
            <a:off x="3736650" y="3576775"/>
            <a:ext cx="3180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 name="Google Shape;26;p3"/>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7" name="Google Shape;27;p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59" name="Shape 159"/>
        <p:cNvGrpSpPr/>
        <p:nvPr/>
      </p:nvGrpSpPr>
      <p:grpSpPr>
        <a:xfrm>
          <a:off x="0" y="0"/>
          <a:ext cx="0" cy="0"/>
          <a:chOff x="0" y="0"/>
          <a:chExt cx="0" cy="0"/>
        </a:xfrm>
      </p:grpSpPr>
      <p:sp>
        <p:nvSpPr>
          <p:cNvPr id="160" name="Google Shape;160;p21"/>
          <p:cNvSpPr/>
          <p:nvPr/>
        </p:nvSpPr>
        <p:spPr>
          <a:xfrm>
            <a:off x="0" y="0"/>
            <a:ext cx="83598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1"/>
          <p:cNvSpPr txBox="1"/>
          <p:nvPr>
            <p:ph type="title"/>
          </p:nvPr>
        </p:nvSpPr>
        <p:spPr>
          <a:xfrm>
            <a:off x="825600" y="3395838"/>
            <a:ext cx="45639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62" name="Google Shape;162;p21"/>
          <p:cNvSpPr txBox="1"/>
          <p:nvPr>
            <p:ph type="subTitle" idx="1"/>
          </p:nvPr>
        </p:nvSpPr>
        <p:spPr>
          <a:xfrm>
            <a:off x="825600" y="1215763"/>
            <a:ext cx="5459400" cy="20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
        <p:nvSpPr>
          <p:cNvPr id="163" name="Google Shape;163;p21"/>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64" name="Google Shape;164;p21"/>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65" name="Shape 165"/>
        <p:cNvGrpSpPr/>
        <p:nvPr/>
      </p:nvGrpSpPr>
      <p:grpSpPr>
        <a:xfrm>
          <a:off x="0" y="0"/>
          <a:ext cx="0" cy="0"/>
          <a:chOff x="0" y="0"/>
          <a:chExt cx="0" cy="0"/>
        </a:xfrm>
      </p:grpSpPr>
      <p:sp>
        <p:nvSpPr>
          <p:cNvPr id="166" name="Google Shape;166;p22"/>
          <p:cNvSpPr/>
          <p:nvPr/>
        </p:nvSpPr>
        <p:spPr>
          <a:xfrm>
            <a:off x="0" y="0"/>
            <a:ext cx="40035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2"/>
          <p:cNvSpPr txBox="1"/>
          <p:nvPr>
            <p:ph type="subTitle" idx="1"/>
          </p:nvPr>
        </p:nvSpPr>
        <p:spPr>
          <a:xfrm>
            <a:off x="631650" y="1590275"/>
            <a:ext cx="3079200" cy="272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68" name="Google Shape;168;p22"/>
          <p:cNvSpPr txBox="1"/>
          <p:nvPr>
            <p:ph type="title"/>
          </p:nvPr>
        </p:nvSpPr>
        <p:spPr>
          <a:xfrm>
            <a:off x="631650" y="445025"/>
            <a:ext cx="3079200" cy="106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2"/>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70" name="Google Shape;170;p22"/>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171" name="Google Shape;171;p22"/>
          <p:cNvSpPr/>
          <p:nvPr/>
        </p:nvSpPr>
        <p:spPr>
          <a:xfrm rot="-764461">
            <a:off x="4769351" y="835150"/>
            <a:ext cx="3927097" cy="4497617"/>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72" name="Shape 172"/>
        <p:cNvGrpSpPr/>
        <p:nvPr/>
      </p:nvGrpSpPr>
      <p:grpSpPr>
        <a:xfrm>
          <a:off x="0" y="0"/>
          <a:ext cx="0" cy="0"/>
          <a:chOff x="0" y="0"/>
          <a:chExt cx="0" cy="0"/>
        </a:xfrm>
      </p:grpSpPr>
      <p:sp>
        <p:nvSpPr>
          <p:cNvPr id="173" name="Google Shape;173;p23"/>
          <p:cNvSpPr/>
          <p:nvPr/>
        </p:nvSpPr>
        <p:spPr>
          <a:xfrm rot="-764512">
            <a:off x="3444832" y="-2794117"/>
            <a:ext cx="3552792" cy="4068873"/>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23"/>
          <p:cNvSpPr/>
          <p:nvPr/>
        </p:nvSpPr>
        <p:spPr>
          <a:xfrm>
            <a:off x="7032768" y="2984728"/>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23"/>
          <p:cNvSpPr/>
          <p:nvPr/>
        </p:nvSpPr>
        <p:spPr>
          <a:xfrm rot="5400000">
            <a:off x="376625" y="1588225"/>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23"/>
          <p:cNvSpPr txBox="1"/>
          <p:nvPr>
            <p:ph type="subTitle" idx="1"/>
          </p:nvPr>
        </p:nvSpPr>
        <p:spPr>
          <a:xfrm>
            <a:off x="4236400" y="1616475"/>
            <a:ext cx="4192500" cy="229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77" name="Google Shape;177;p23"/>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23"/>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79" name="Google Shape;179;p2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80" name="Shape 180"/>
        <p:cNvGrpSpPr/>
        <p:nvPr/>
      </p:nvGrpSpPr>
      <p:grpSpPr>
        <a:xfrm>
          <a:off x="0" y="0"/>
          <a:ext cx="0" cy="0"/>
          <a:chOff x="0" y="0"/>
          <a:chExt cx="0" cy="0"/>
        </a:xfrm>
      </p:grpSpPr>
      <p:sp>
        <p:nvSpPr>
          <p:cNvPr id="181" name="Google Shape;181;p24"/>
          <p:cNvSpPr/>
          <p:nvPr/>
        </p:nvSpPr>
        <p:spPr>
          <a:xfrm rot="-899728" flipH="1">
            <a:off x="-54206" y="2587921"/>
            <a:ext cx="1538595" cy="2502376"/>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24"/>
          <p:cNvSpPr/>
          <p:nvPr/>
        </p:nvSpPr>
        <p:spPr>
          <a:xfrm rot="764512" flipH="1">
            <a:off x="3473429" y="-2327992"/>
            <a:ext cx="3552792" cy="4068873"/>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24"/>
          <p:cNvSpPr/>
          <p:nvPr/>
        </p:nvSpPr>
        <p:spPr>
          <a:xfrm rot="5400000" flipH="1">
            <a:off x="7098935" y="3556078"/>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24"/>
          <p:cNvSpPr txBox="1"/>
          <p:nvPr>
            <p:ph type="subTitle" idx="1"/>
          </p:nvPr>
        </p:nvSpPr>
        <p:spPr>
          <a:xfrm>
            <a:off x="5401900" y="2328850"/>
            <a:ext cx="2907600" cy="10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5" name="Google Shape;185;p24"/>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6" name="Google Shape;186;p24"/>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87" name="Google Shape;187;p2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88" name="Shape 188"/>
        <p:cNvGrpSpPr/>
        <p:nvPr/>
      </p:nvGrpSpPr>
      <p:grpSpPr>
        <a:xfrm>
          <a:off x="0" y="0"/>
          <a:ext cx="0" cy="0"/>
          <a:chOff x="0" y="0"/>
          <a:chExt cx="0" cy="0"/>
        </a:xfrm>
      </p:grpSpPr>
      <p:sp>
        <p:nvSpPr>
          <p:cNvPr id="189" name="Google Shape;189;p25"/>
          <p:cNvSpPr txBox="1"/>
          <p:nvPr>
            <p:ph type="subTitle" idx="1"/>
          </p:nvPr>
        </p:nvSpPr>
        <p:spPr>
          <a:xfrm>
            <a:off x="631650" y="1095425"/>
            <a:ext cx="7797300" cy="16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90" name="Google Shape;190;p25"/>
          <p:cNvSpPr/>
          <p:nvPr/>
        </p:nvSpPr>
        <p:spPr>
          <a:xfrm rot="-1383072">
            <a:off x="4936572" y="-1814446"/>
            <a:ext cx="3552770" cy="4068806"/>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5"/>
          <p:cNvSpPr/>
          <p:nvPr/>
        </p:nvSpPr>
        <p:spPr>
          <a:xfrm rot="-2453260">
            <a:off x="-685638" y="3502293"/>
            <a:ext cx="1490884" cy="2212492"/>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25"/>
          <p:cNvSpPr/>
          <p:nvPr/>
        </p:nvSpPr>
        <p:spPr>
          <a:xfrm rot="5400000">
            <a:off x="481811" y="-480937"/>
            <a:ext cx="1538700" cy="25023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5"/>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4" name="Google Shape;194;p25"/>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195" name="Google Shape;195;p2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96" name="Shape 196"/>
        <p:cNvGrpSpPr/>
        <p:nvPr/>
      </p:nvGrpSpPr>
      <p:grpSpPr>
        <a:xfrm>
          <a:off x="0" y="0"/>
          <a:ext cx="0" cy="0"/>
          <a:chOff x="0" y="0"/>
          <a:chExt cx="0" cy="0"/>
        </a:xfrm>
      </p:grpSpPr>
      <p:sp>
        <p:nvSpPr>
          <p:cNvPr id="197" name="Google Shape;197;p26"/>
          <p:cNvSpPr/>
          <p:nvPr/>
        </p:nvSpPr>
        <p:spPr>
          <a:xfrm rot="852876">
            <a:off x="-442731" y="-395452"/>
            <a:ext cx="3552776" cy="406894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6"/>
          <p:cNvSpPr/>
          <p:nvPr/>
        </p:nvSpPr>
        <p:spPr>
          <a:xfrm>
            <a:off x="6728181" y="-571247"/>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6"/>
          <p:cNvSpPr/>
          <p:nvPr/>
        </p:nvSpPr>
        <p:spPr>
          <a:xfrm rot="-686877">
            <a:off x="5732516" y="3078498"/>
            <a:ext cx="1538712" cy="2502253"/>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6"/>
          <p:cNvSpPr txBox="1"/>
          <p:nvPr>
            <p:ph type="subTitle" idx="1"/>
          </p:nvPr>
        </p:nvSpPr>
        <p:spPr>
          <a:xfrm>
            <a:off x="631650" y="1095425"/>
            <a:ext cx="5578500" cy="3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01" name="Google Shape;201;p26"/>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2" name="Google Shape;202;p26"/>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03" name="Google Shape;203;p2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1_1_1_1_1">
    <p:spTree>
      <p:nvGrpSpPr>
        <p:cNvPr id="204" name="Shape 204"/>
        <p:cNvGrpSpPr/>
        <p:nvPr/>
      </p:nvGrpSpPr>
      <p:grpSpPr>
        <a:xfrm>
          <a:off x="0" y="0"/>
          <a:ext cx="0" cy="0"/>
          <a:chOff x="0" y="0"/>
          <a:chExt cx="0" cy="0"/>
        </a:xfrm>
      </p:grpSpPr>
      <p:sp>
        <p:nvSpPr>
          <p:cNvPr id="205" name="Google Shape;205;p27"/>
          <p:cNvSpPr/>
          <p:nvPr/>
        </p:nvSpPr>
        <p:spPr>
          <a:xfrm rot="1734282">
            <a:off x="2233944" y="1498748"/>
            <a:ext cx="3552675" cy="4068955"/>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7"/>
          <p:cNvSpPr/>
          <p:nvPr/>
        </p:nvSpPr>
        <p:spPr>
          <a:xfrm>
            <a:off x="-462219" y="-571247"/>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7"/>
          <p:cNvSpPr/>
          <p:nvPr/>
        </p:nvSpPr>
        <p:spPr>
          <a:xfrm rot="-9730727">
            <a:off x="5656327" y="-718766"/>
            <a:ext cx="2515293" cy="4090292"/>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27"/>
          <p:cNvSpPr txBox="1"/>
          <p:nvPr>
            <p:ph type="subTitle" idx="1"/>
          </p:nvPr>
        </p:nvSpPr>
        <p:spPr>
          <a:xfrm>
            <a:off x="4720275" y="2840213"/>
            <a:ext cx="3152100" cy="138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209" name="Google Shape;209;p27"/>
          <p:cNvSpPr txBox="1"/>
          <p:nvPr>
            <p:ph type="title"/>
          </p:nvPr>
        </p:nvSpPr>
        <p:spPr>
          <a:xfrm>
            <a:off x="4720275" y="1162238"/>
            <a:ext cx="3498900" cy="1619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7"/>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11" name="Google Shape;211;p27"/>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212" name="Shape 212"/>
        <p:cNvGrpSpPr/>
        <p:nvPr/>
      </p:nvGrpSpPr>
      <p:grpSpPr>
        <a:xfrm>
          <a:off x="0" y="0"/>
          <a:ext cx="0" cy="0"/>
          <a:chOff x="0" y="0"/>
          <a:chExt cx="0" cy="0"/>
        </a:xfrm>
      </p:grpSpPr>
      <p:sp>
        <p:nvSpPr>
          <p:cNvPr id="213" name="Google Shape;213;p28"/>
          <p:cNvSpPr/>
          <p:nvPr/>
        </p:nvSpPr>
        <p:spPr>
          <a:xfrm>
            <a:off x="467550" y="3317424"/>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8"/>
          <p:cNvSpPr/>
          <p:nvPr/>
        </p:nvSpPr>
        <p:spPr>
          <a:xfrm rot="898148">
            <a:off x="1755695" y="-2882830"/>
            <a:ext cx="3552866" cy="406866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28"/>
          <p:cNvSpPr/>
          <p:nvPr/>
        </p:nvSpPr>
        <p:spPr>
          <a:xfrm>
            <a:off x="6890250" y="2125975"/>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28"/>
          <p:cNvSpPr txBox="1"/>
          <p:nvPr>
            <p:ph type="subTitle" idx="1"/>
          </p:nvPr>
        </p:nvSpPr>
        <p:spPr>
          <a:xfrm>
            <a:off x="987563" y="1933775"/>
            <a:ext cx="3357000" cy="267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17" name="Google Shape;217;p28"/>
          <p:cNvSpPr txBox="1"/>
          <p:nvPr>
            <p:ph type="subTitle" idx="2"/>
          </p:nvPr>
        </p:nvSpPr>
        <p:spPr>
          <a:xfrm>
            <a:off x="987563" y="1575638"/>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18" name="Google Shape;218;p28"/>
          <p:cNvSpPr txBox="1"/>
          <p:nvPr>
            <p:ph type="subTitle" idx="3"/>
          </p:nvPr>
        </p:nvSpPr>
        <p:spPr>
          <a:xfrm>
            <a:off x="4799438" y="1933775"/>
            <a:ext cx="3357000" cy="267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219" name="Google Shape;219;p28"/>
          <p:cNvSpPr txBox="1"/>
          <p:nvPr>
            <p:ph type="subTitle" idx="4"/>
          </p:nvPr>
        </p:nvSpPr>
        <p:spPr>
          <a:xfrm>
            <a:off x="4799438" y="1575638"/>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20" name="Google Shape;220;p28"/>
          <p:cNvSpPr txBox="1"/>
          <p:nvPr>
            <p:ph type="title"/>
          </p:nvPr>
        </p:nvSpPr>
        <p:spPr>
          <a:xfrm>
            <a:off x="631650" y="445025"/>
            <a:ext cx="7797300" cy="650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1" name="Google Shape;221;p28"/>
          <p:cNvSpPr txBox="1"/>
          <p:nvPr>
            <p:ph type="subTitle" idx="5"/>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22" name="Google Shape;222;p28"/>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223" name="Shape 223"/>
        <p:cNvGrpSpPr/>
        <p:nvPr/>
      </p:nvGrpSpPr>
      <p:grpSpPr>
        <a:xfrm>
          <a:off x="0" y="0"/>
          <a:ext cx="0" cy="0"/>
          <a:chOff x="0" y="0"/>
          <a:chExt cx="0" cy="0"/>
        </a:xfrm>
      </p:grpSpPr>
      <p:sp>
        <p:nvSpPr>
          <p:cNvPr id="224" name="Google Shape;224;p29"/>
          <p:cNvSpPr/>
          <p:nvPr/>
        </p:nvSpPr>
        <p:spPr>
          <a:xfrm rot="5092120">
            <a:off x="4793877" y="9818"/>
            <a:ext cx="3354243" cy="384134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9"/>
          <p:cNvSpPr/>
          <p:nvPr/>
        </p:nvSpPr>
        <p:spPr>
          <a:xfrm>
            <a:off x="7300425" y="3022974"/>
            <a:ext cx="1071300" cy="1600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29"/>
          <p:cNvSpPr/>
          <p:nvPr/>
        </p:nvSpPr>
        <p:spPr>
          <a:xfrm>
            <a:off x="1671454" y="2264711"/>
            <a:ext cx="1770000" cy="28788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29"/>
          <p:cNvSpPr txBox="1"/>
          <p:nvPr>
            <p:ph type="subTitle" idx="1"/>
          </p:nvPr>
        </p:nvSpPr>
        <p:spPr>
          <a:xfrm>
            <a:off x="799081" y="3188125"/>
            <a:ext cx="2415300" cy="127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8" name="Google Shape;228;p29"/>
          <p:cNvSpPr txBox="1"/>
          <p:nvPr>
            <p:ph type="subTitle" idx="2"/>
          </p:nvPr>
        </p:nvSpPr>
        <p:spPr>
          <a:xfrm>
            <a:off x="799081" y="2522825"/>
            <a:ext cx="2415300" cy="76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29" name="Google Shape;229;p29"/>
          <p:cNvSpPr txBox="1"/>
          <p:nvPr>
            <p:ph type="subTitle" idx="3"/>
          </p:nvPr>
        </p:nvSpPr>
        <p:spPr>
          <a:xfrm>
            <a:off x="3532356" y="3188125"/>
            <a:ext cx="2247300" cy="127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0" name="Google Shape;230;p29"/>
          <p:cNvSpPr txBox="1"/>
          <p:nvPr>
            <p:ph type="subTitle" idx="4"/>
          </p:nvPr>
        </p:nvSpPr>
        <p:spPr>
          <a:xfrm>
            <a:off x="3532356" y="2522825"/>
            <a:ext cx="2247300" cy="76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31" name="Google Shape;231;p29"/>
          <p:cNvSpPr txBox="1"/>
          <p:nvPr>
            <p:ph type="subTitle" idx="5"/>
          </p:nvPr>
        </p:nvSpPr>
        <p:spPr>
          <a:xfrm>
            <a:off x="6097619" y="3188125"/>
            <a:ext cx="2247300" cy="1270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2" name="Google Shape;232;p29"/>
          <p:cNvSpPr txBox="1"/>
          <p:nvPr>
            <p:ph type="subTitle" idx="6"/>
          </p:nvPr>
        </p:nvSpPr>
        <p:spPr>
          <a:xfrm>
            <a:off x="6097619" y="2522825"/>
            <a:ext cx="2247300" cy="763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33" name="Google Shape;233;p29"/>
          <p:cNvSpPr txBox="1"/>
          <p:nvPr>
            <p:ph type="subTitle" idx="7"/>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34" name="Google Shape;234;p29"/>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35" name="Google Shape;235;p29"/>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236" name="Shape 236"/>
        <p:cNvGrpSpPr/>
        <p:nvPr/>
      </p:nvGrpSpPr>
      <p:grpSpPr>
        <a:xfrm>
          <a:off x="0" y="0"/>
          <a:ext cx="0" cy="0"/>
          <a:chOff x="0" y="0"/>
          <a:chExt cx="0" cy="0"/>
        </a:xfrm>
      </p:grpSpPr>
      <p:sp>
        <p:nvSpPr>
          <p:cNvPr id="237" name="Google Shape;237;p30"/>
          <p:cNvSpPr/>
          <p:nvPr/>
        </p:nvSpPr>
        <p:spPr>
          <a:xfrm rot="5400000">
            <a:off x="342625" y="3522200"/>
            <a:ext cx="1335900" cy="21726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30"/>
          <p:cNvSpPr/>
          <p:nvPr/>
        </p:nvSpPr>
        <p:spPr>
          <a:xfrm rot="898148">
            <a:off x="1504118" y="-2388455"/>
            <a:ext cx="3552866" cy="406866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30"/>
          <p:cNvSpPr/>
          <p:nvPr/>
        </p:nvSpPr>
        <p:spPr>
          <a:xfrm>
            <a:off x="6937900" y="-1206351"/>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30"/>
          <p:cNvSpPr txBox="1"/>
          <p:nvPr>
            <p:ph type="subTitle" idx="1"/>
          </p:nvPr>
        </p:nvSpPr>
        <p:spPr>
          <a:xfrm>
            <a:off x="67172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1" name="Google Shape;241;p30"/>
          <p:cNvSpPr txBox="1"/>
          <p:nvPr>
            <p:ph type="subTitle" idx="2"/>
          </p:nvPr>
        </p:nvSpPr>
        <p:spPr>
          <a:xfrm>
            <a:off x="67172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42" name="Google Shape;242;p30"/>
          <p:cNvSpPr txBox="1"/>
          <p:nvPr>
            <p:ph type="subTitle" idx="3"/>
          </p:nvPr>
        </p:nvSpPr>
        <p:spPr>
          <a:xfrm>
            <a:off x="330022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3" name="Google Shape;243;p30"/>
          <p:cNvSpPr txBox="1"/>
          <p:nvPr>
            <p:ph type="subTitle" idx="4"/>
          </p:nvPr>
        </p:nvSpPr>
        <p:spPr>
          <a:xfrm>
            <a:off x="330022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44" name="Google Shape;244;p30"/>
          <p:cNvSpPr txBox="1"/>
          <p:nvPr>
            <p:ph type="subTitle" idx="5"/>
          </p:nvPr>
        </p:nvSpPr>
        <p:spPr>
          <a:xfrm>
            <a:off x="5970275" y="2974400"/>
            <a:ext cx="2502000" cy="163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5" name="Google Shape;245;p30"/>
          <p:cNvSpPr txBox="1"/>
          <p:nvPr>
            <p:ph type="subTitle" idx="6"/>
          </p:nvPr>
        </p:nvSpPr>
        <p:spPr>
          <a:xfrm>
            <a:off x="5970275" y="2616275"/>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46" name="Google Shape;246;p30"/>
          <p:cNvSpPr txBox="1"/>
          <p:nvPr>
            <p:ph type="subTitle" idx="7"/>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47" name="Google Shape;247;p30"/>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48" name="Google Shape;248;p30"/>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sp>
        <p:nvSpPr>
          <p:cNvPr id="29" name="Google Shape;29;p4"/>
          <p:cNvSpPr/>
          <p:nvPr/>
        </p:nvSpPr>
        <p:spPr>
          <a:xfrm>
            <a:off x="6764850" y="637425"/>
            <a:ext cx="1335900" cy="21726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p:nvPr/>
        </p:nvSpPr>
        <p:spPr>
          <a:xfrm rot="898103">
            <a:off x="4835055" y="1095393"/>
            <a:ext cx="3354421" cy="3841326"/>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a:off x="220100" y="151051"/>
            <a:ext cx="1244100" cy="1846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txBox="1"/>
          <p:nvPr>
            <p:ph type="title"/>
          </p:nvPr>
        </p:nvSpPr>
        <p:spPr>
          <a:xfrm>
            <a:off x="631650" y="445025"/>
            <a:ext cx="65391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4"/>
          <p:cNvSpPr txBox="1"/>
          <p:nvPr>
            <p:ph type="body" idx="1"/>
          </p:nvPr>
        </p:nvSpPr>
        <p:spPr>
          <a:xfrm>
            <a:off x="631650" y="1006150"/>
            <a:ext cx="5889300" cy="548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p:txBody>
      </p:sp>
      <p:sp>
        <p:nvSpPr>
          <p:cNvPr id="34" name="Google Shape;34;p4"/>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5" name="Google Shape;35;p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249" name="Shape 249"/>
        <p:cNvGrpSpPr/>
        <p:nvPr/>
      </p:nvGrpSpPr>
      <p:grpSpPr>
        <a:xfrm>
          <a:off x="0" y="0"/>
          <a:ext cx="0" cy="0"/>
          <a:chOff x="0" y="0"/>
          <a:chExt cx="0" cy="0"/>
        </a:xfrm>
      </p:grpSpPr>
      <p:sp>
        <p:nvSpPr>
          <p:cNvPr id="250" name="Google Shape;250;p31"/>
          <p:cNvSpPr/>
          <p:nvPr/>
        </p:nvSpPr>
        <p:spPr>
          <a:xfrm rot="-5400000" flipH="1">
            <a:off x="7121953" y="1320600"/>
            <a:ext cx="1538700" cy="25023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31"/>
          <p:cNvSpPr/>
          <p:nvPr/>
        </p:nvSpPr>
        <p:spPr>
          <a:xfrm rot="764512" flipH="1">
            <a:off x="-325821" y="-2776592"/>
            <a:ext cx="3552792" cy="4068873"/>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31"/>
          <p:cNvSpPr/>
          <p:nvPr/>
        </p:nvSpPr>
        <p:spPr>
          <a:xfrm rot="5400000" flipH="1">
            <a:off x="2202610" y="3038553"/>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31"/>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54" name="Google Shape;254;p31"/>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55" name="Google Shape;255;p31"/>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6" name="Google Shape;256;p31"/>
          <p:cNvSpPr txBox="1"/>
          <p:nvPr>
            <p:ph type="subTitle" idx="2"/>
          </p:nvPr>
        </p:nvSpPr>
        <p:spPr>
          <a:xfrm>
            <a:off x="631650"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7" name="Google Shape;257;p31"/>
          <p:cNvSpPr txBox="1"/>
          <p:nvPr>
            <p:ph type="subTitle" idx="3"/>
          </p:nvPr>
        </p:nvSpPr>
        <p:spPr>
          <a:xfrm>
            <a:off x="631650"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58" name="Google Shape;258;p31"/>
          <p:cNvSpPr txBox="1"/>
          <p:nvPr>
            <p:ph type="subTitle" idx="4"/>
          </p:nvPr>
        </p:nvSpPr>
        <p:spPr>
          <a:xfrm>
            <a:off x="2634488"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9" name="Google Shape;259;p31"/>
          <p:cNvSpPr txBox="1"/>
          <p:nvPr>
            <p:ph type="subTitle" idx="5"/>
          </p:nvPr>
        </p:nvSpPr>
        <p:spPr>
          <a:xfrm>
            <a:off x="2634488"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60" name="Google Shape;260;p31"/>
          <p:cNvSpPr txBox="1"/>
          <p:nvPr>
            <p:ph type="subTitle" idx="6"/>
          </p:nvPr>
        </p:nvSpPr>
        <p:spPr>
          <a:xfrm>
            <a:off x="4637325"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1" name="Google Shape;261;p31"/>
          <p:cNvSpPr txBox="1"/>
          <p:nvPr>
            <p:ph type="subTitle" idx="7"/>
          </p:nvPr>
        </p:nvSpPr>
        <p:spPr>
          <a:xfrm>
            <a:off x="4637325"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62" name="Google Shape;262;p31"/>
          <p:cNvSpPr txBox="1"/>
          <p:nvPr>
            <p:ph type="subTitle" idx="8"/>
          </p:nvPr>
        </p:nvSpPr>
        <p:spPr>
          <a:xfrm>
            <a:off x="6627700" y="3043325"/>
            <a:ext cx="1801200" cy="110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63" name="Google Shape;263;p31"/>
          <p:cNvSpPr txBox="1"/>
          <p:nvPr>
            <p:ph type="subTitle" idx="9"/>
          </p:nvPr>
        </p:nvSpPr>
        <p:spPr>
          <a:xfrm>
            <a:off x="6627700" y="2685200"/>
            <a:ext cx="18012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BLANK_1_1_1_1_2">
    <p:spTree>
      <p:nvGrpSpPr>
        <p:cNvPr id="264" name="Shape 264"/>
        <p:cNvGrpSpPr/>
        <p:nvPr/>
      </p:nvGrpSpPr>
      <p:grpSpPr>
        <a:xfrm>
          <a:off x="0" y="0"/>
          <a:ext cx="0" cy="0"/>
          <a:chOff x="0" y="0"/>
          <a:chExt cx="0" cy="0"/>
        </a:xfrm>
      </p:grpSpPr>
      <p:sp>
        <p:nvSpPr>
          <p:cNvPr id="265" name="Google Shape;265;p32"/>
          <p:cNvSpPr/>
          <p:nvPr/>
        </p:nvSpPr>
        <p:spPr>
          <a:xfrm flipH="1">
            <a:off x="-294922" y="2704325"/>
            <a:ext cx="1538700" cy="25023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32"/>
          <p:cNvSpPr/>
          <p:nvPr/>
        </p:nvSpPr>
        <p:spPr>
          <a:xfrm rot="764512" flipH="1">
            <a:off x="3107379" y="-748792"/>
            <a:ext cx="3552792" cy="406887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32"/>
          <p:cNvSpPr/>
          <p:nvPr/>
        </p:nvSpPr>
        <p:spPr>
          <a:xfrm rot="5400000" flipH="1">
            <a:off x="6672035" y="-1026422"/>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32"/>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69" name="Google Shape;269;p32"/>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70" name="Google Shape;270;p32"/>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1" name="Google Shape;271;p32"/>
          <p:cNvSpPr txBox="1"/>
          <p:nvPr>
            <p:ph type="subTitle" idx="2"/>
          </p:nvPr>
        </p:nvSpPr>
        <p:spPr>
          <a:xfrm>
            <a:off x="2171550" y="197045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2" name="Google Shape;272;p32"/>
          <p:cNvSpPr txBox="1"/>
          <p:nvPr>
            <p:ph type="subTitle" idx="3"/>
          </p:nvPr>
        </p:nvSpPr>
        <p:spPr>
          <a:xfrm>
            <a:off x="2171550" y="161232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73" name="Google Shape;273;p32"/>
          <p:cNvSpPr txBox="1"/>
          <p:nvPr>
            <p:ph type="subTitle" idx="4"/>
          </p:nvPr>
        </p:nvSpPr>
        <p:spPr>
          <a:xfrm>
            <a:off x="2171550" y="366180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4" name="Google Shape;274;p32"/>
          <p:cNvSpPr txBox="1"/>
          <p:nvPr>
            <p:ph type="subTitle" idx="5"/>
          </p:nvPr>
        </p:nvSpPr>
        <p:spPr>
          <a:xfrm>
            <a:off x="2171550" y="330367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75" name="Google Shape;275;p32"/>
          <p:cNvSpPr txBox="1"/>
          <p:nvPr>
            <p:ph type="subTitle" idx="6"/>
          </p:nvPr>
        </p:nvSpPr>
        <p:spPr>
          <a:xfrm>
            <a:off x="6172750" y="197045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6" name="Google Shape;276;p32"/>
          <p:cNvSpPr txBox="1"/>
          <p:nvPr>
            <p:ph type="subTitle" idx="7"/>
          </p:nvPr>
        </p:nvSpPr>
        <p:spPr>
          <a:xfrm>
            <a:off x="6172750" y="161232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77" name="Google Shape;277;p32"/>
          <p:cNvSpPr txBox="1"/>
          <p:nvPr>
            <p:ph type="subTitle" idx="8"/>
          </p:nvPr>
        </p:nvSpPr>
        <p:spPr>
          <a:xfrm>
            <a:off x="6172750" y="3661800"/>
            <a:ext cx="2258700" cy="705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78" name="Google Shape;278;p32"/>
          <p:cNvSpPr txBox="1"/>
          <p:nvPr>
            <p:ph type="subTitle" idx="9"/>
          </p:nvPr>
        </p:nvSpPr>
        <p:spPr>
          <a:xfrm>
            <a:off x="6172750" y="3303675"/>
            <a:ext cx="22587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279" name="Shape 279"/>
        <p:cNvGrpSpPr/>
        <p:nvPr/>
      </p:nvGrpSpPr>
      <p:grpSpPr>
        <a:xfrm>
          <a:off x="0" y="0"/>
          <a:ext cx="0" cy="0"/>
          <a:chOff x="0" y="0"/>
          <a:chExt cx="0" cy="0"/>
        </a:xfrm>
      </p:grpSpPr>
      <p:sp>
        <p:nvSpPr>
          <p:cNvPr id="280" name="Google Shape;280;p33"/>
          <p:cNvSpPr/>
          <p:nvPr/>
        </p:nvSpPr>
        <p:spPr>
          <a:xfrm rot="-764512">
            <a:off x="-1200093" y="-760342"/>
            <a:ext cx="3552792" cy="4068873"/>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33"/>
          <p:cNvSpPr/>
          <p:nvPr/>
        </p:nvSpPr>
        <p:spPr>
          <a:xfrm>
            <a:off x="4548868" y="-571247"/>
            <a:ext cx="1491000" cy="2212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33"/>
          <p:cNvSpPr/>
          <p:nvPr/>
        </p:nvSpPr>
        <p:spPr>
          <a:xfrm rot="-5400000">
            <a:off x="7123500" y="2217700"/>
            <a:ext cx="1538700" cy="25023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33"/>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284" name="Google Shape;284;p33"/>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285" name="Google Shape;285;p33"/>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6" name="Google Shape;286;p33"/>
          <p:cNvSpPr txBox="1"/>
          <p:nvPr>
            <p:ph type="subTitle" idx="2"/>
          </p:nvPr>
        </p:nvSpPr>
        <p:spPr>
          <a:xfrm>
            <a:off x="934150" y="227147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7" name="Google Shape;287;p33"/>
          <p:cNvSpPr txBox="1"/>
          <p:nvPr>
            <p:ph type="subTitle" idx="3"/>
          </p:nvPr>
        </p:nvSpPr>
        <p:spPr>
          <a:xfrm>
            <a:off x="934125" y="1913350"/>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88" name="Google Shape;288;p33"/>
          <p:cNvSpPr txBox="1"/>
          <p:nvPr>
            <p:ph type="subTitle" idx="4"/>
          </p:nvPr>
        </p:nvSpPr>
        <p:spPr>
          <a:xfrm>
            <a:off x="3608263" y="227147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89" name="Google Shape;289;p33"/>
          <p:cNvSpPr txBox="1"/>
          <p:nvPr>
            <p:ph type="subTitle" idx="5"/>
          </p:nvPr>
        </p:nvSpPr>
        <p:spPr>
          <a:xfrm>
            <a:off x="3608239" y="1913350"/>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0" name="Google Shape;290;p33"/>
          <p:cNvSpPr txBox="1"/>
          <p:nvPr>
            <p:ph type="subTitle" idx="6"/>
          </p:nvPr>
        </p:nvSpPr>
        <p:spPr>
          <a:xfrm>
            <a:off x="6217275" y="227147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1" name="Google Shape;291;p33"/>
          <p:cNvSpPr txBox="1"/>
          <p:nvPr>
            <p:ph type="subTitle" idx="7"/>
          </p:nvPr>
        </p:nvSpPr>
        <p:spPr>
          <a:xfrm>
            <a:off x="6217254" y="1913350"/>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2" name="Google Shape;292;p33"/>
          <p:cNvSpPr txBox="1"/>
          <p:nvPr>
            <p:ph type="subTitle" idx="8"/>
          </p:nvPr>
        </p:nvSpPr>
        <p:spPr>
          <a:xfrm>
            <a:off x="934150" y="414722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3" name="Google Shape;293;p33"/>
          <p:cNvSpPr txBox="1"/>
          <p:nvPr>
            <p:ph type="subTitle" idx="9"/>
          </p:nvPr>
        </p:nvSpPr>
        <p:spPr>
          <a:xfrm>
            <a:off x="934125" y="3789102"/>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4" name="Google Shape;294;p33"/>
          <p:cNvSpPr txBox="1"/>
          <p:nvPr>
            <p:ph type="subTitle" idx="13"/>
          </p:nvPr>
        </p:nvSpPr>
        <p:spPr>
          <a:xfrm>
            <a:off x="3608263" y="414722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5" name="Google Shape;295;p33"/>
          <p:cNvSpPr txBox="1"/>
          <p:nvPr>
            <p:ph type="subTitle" idx="14"/>
          </p:nvPr>
        </p:nvSpPr>
        <p:spPr>
          <a:xfrm>
            <a:off x="3608239" y="3789102"/>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296" name="Google Shape;296;p33"/>
          <p:cNvSpPr txBox="1"/>
          <p:nvPr>
            <p:ph type="subTitle" idx="15"/>
          </p:nvPr>
        </p:nvSpPr>
        <p:spPr>
          <a:xfrm>
            <a:off x="6217275" y="4147225"/>
            <a:ext cx="19926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7" name="Google Shape;297;p33"/>
          <p:cNvSpPr txBox="1"/>
          <p:nvPr>
            <p:ph type="subTitle" idx="16"/>
          </p:nvPr>
        </p:nvSpPr>
        <p:spPr>
          <a:xfrm>
            <a:off x="6217254" y="3789102"/>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298" name="Shape 298"/>
        <p:cNvGrpSpPr/>
        <p:nvPr/>
      </p:nvGrpSpPr>
      <p:grpSpPr>
        <a:xfrm>
          <a:off x="0" y="0"/>
          <a:ext cx="0" cy="0"/>
          <a:chOff x="0" y="0"/>
          <a:chExt cx="0" cy="0"/>
        </a:xfrm>
      </p:grpSpPr>
      <p:sp>
        <p:nvSpPr>
          <p:cNvPr id="299" name="Google Shape;299;p34"/>
          <p:cNvSpPr/>
          <p:nvPr/>
        </p:nvSpPr>
        <p:spPr>
          <a:xfrm rot="-764512">
            <a:off x="5938432" y="-2252992"/>
            <a:ext cx="3552792" cy="4068873"/>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34"/>
          <p:cNvSpPr/>
          <p:nvPr/>
        </p:nvSpPr>
        <p:spPr>
          <a:xfrm>
            <a:off x="5326518" y="3586053"/>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34"/>
          <p:cNvSpPr/>
          <p:nvPr/>
        </p:nvSpPr>
        <p:spPr>
          <a:xfrm>
            <a:off x="0" y="-3350"/>
            <a:ext cx="4485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34"/>
          <p:cNvSpPr txBox="1"/>
          <p:nvPr>
            <p:ph type="title" hasCustomPrompt="1"/>
          </p:nvPr>
        </p:nvSpPr>
        <p:spPr>
          <a:xfrm>
            <a:off x="1250200" y="996375"/>
            <a:ext cx="27939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3" name="Google Shape;303;p34"/>
          <p:cNvSpPr txBox="1"/>
          <p:nvPr>
            <p:ph type="subTitle" idx="1"/>
          </p:nvPr>
        </p:nvSpPr>
        <p:spPr>
          <a:xfrm>
            <a:off x="4797000" y="1086825"/>
            <a:ext cx="3079200" cy="6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4" name="Google Shape;304;p34"/>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05" name="Google Shape;305;p34"/>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306" name="Google Shape;306;p34"/>
          <p:cNvSpPr txBox="1"/>
          <p:nvPr>
            <p:ph type="title" idx="3" hasCustomPrompt="1"/>
          </p:nvPr>
        </p:nvSpPr>
        <p:spPr>
          <a:xfrm>
            <a:off x="1250200" y="2157600"/>
            <a:ext cx="27939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7" name="Google Shape;307;p34"/>
          <p:cNvSpPr txBox="1"/>
          <p:nvPr>
            <p:ph type="subTitle" idx="4"/>
          </p:nvPr>
        </p:nvSpPr>
        <p:spPr>
          <a:xfrm>
            <a:off x="4797000" y="2248050"/>
            <a:ext cx="3079200" cy="6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8" name="Google Shape;308;p34"/>
          <p:cNvSpPr txBox="1"/>
          <p:nvPr>
            <p:ph type="title" idx="5" hasCustomPrompt="1"/>
          </p:nvPr>
        </p:nvSpPr>
        <p:spPr>
          <a:xfrm>
            <a:off x="1250200" y="3318825"/>
            <a:ext cx="27939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9" name="Google Shape;309;p34"/>
          <p:cNvSpPr txBox="1"/>
          <p:nvPr>
            <p:ph type="subTitle" idx="6"/>
          </p:nvPr>
        </p:nvSpPr>
        <p:spPr>
          <a:xfrm>
            <a:off x="4797000" y="3409275"/>
            <a:ext cx="3079200" cy="64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310" name="Shape 310"/>
        <p:cNvGrpSpPr/>
        <p:nvPr/>
      </p:nvGrpSpPr>
      <p:grpSpPr>
        <a:xfrm>
          <a:off x="0" y="0"/>
          <a:ext cx="0" cy="0"/>
          <a:chOff x="0" y="0"/>
          <a:chExt cx="0" cy="0"/>
        </a:xfrm>
      </p:grpSpPr>
      <p:sp>
        <p:nvSpPr>
          <p:cNvPr id="311" name="Google Shape;311;p35"/>
          <p:cNvSpPr/>
          <p:nvPr/>
        </p:nvSpPr>
        <p:spPr>
          <a:xfrm rot="-764512">
            <a:off x="945657" y="1443658"/>
            <a:ext cx="3552792" cy="4068873"/>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5"/>
          <p:cNvSpPr/>
          <p:nvPr/>
        </p:nvSpPr>
        <p:spPr>
          <a:xfrm>
            <a:off x="2403118" y="-1054172"/>
            <a:ext cx="1491000" cy="2212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5"/>
          <p:cNvSpPr/>
          <p:nvPr/>
        </p:nvSpPr>
        <p:spPr>
          <a:xfrm rot="10800000">
            <a:off x="7659550" y="-357200"/>
            <a:ext cx="1538700" cy="25023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5"/>
          <p:cNvSpPr txBox="1"/>
          <p:nvPr>
            <p:ph type="title" hasCustomPrompt="1"/>
          </p:nvPr>
        </p:nvSpPr>
        <p:spPr>
          <a:xfrm>
            <a:off x="631650" y="3158363"/>
            <a:ext cx="25149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solidFill>
                  <a:schemeClr val="lt2"/>
                </a:solidFill>
              </a:defRPr>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15" name="Google Shape;315;p35"/>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16" name="Google Shape;316;p3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317" name="Google Shape;317;p35"/>
          <p:cNvSpPr txBox="1"/>
          <p:nvPr>
            <p:ph type="subTitle" idx="2"/>
          </p:nvPr>
        </p:nvSpPr>
        <p:spPr>
          <a:xfrm>
            <a:off x="631650" y="3895688"/>
            <a:ext cx="22215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8" name="Google Shape;318;p35"/>
          <p:cNvSpPr txBox="1"/>
          <p:nvPr>
            <p:ph type="subTitle" idx="3"/>
          </p:nvPr>
        </p:nvSpPr>
        <p:spPr>
          <a:xfrm>
            <a:off x="631650" y="3537563"/>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319" name="Google Shape;319;p35"/>
          <p:cNvSpPr txBox="1"/>
          <p:nvPr>
            <p:ph type="title" idx="4"/>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0" name="Google Shape;320;p35"/>
          <p:cNvSpPr txBox="1"/>
          <p:nvPr>
            <p:ph type="title" idx="5" hasCustomPrompt="1"/>
          </p:nvPr>
        </p:nvSpPr>
        <p:spPr>
          <a:xfrm>
            <a:off x="3314550" y="3158363"/>
            <a:ext cx="25149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solidFill>
                  <a:schemeClr val="lt2"/>
                </a:solidFill>
              </a:defRPr>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21" name="Google Shape;321;p35"/>
          <p:cNvSpPr txBox="1"/>
          <p:nvPr>
            <p:ph type="subTitle" idx="6"/>
          </p:nvPr>
        </p:nvSpPr>
        <p:spPr>
          <a:xfrm>
            <a:off x="3314550" y="3895688"/>
            <a:ext cx="22215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2" name="Google Shape;322;p35"/>
          <p:cNvSpPr txBox="1"/>
          <p:nvPr>
            <p:ph type="subTitle" idx="7"/>
          </p:nvPr>
        </p:nvSpPr>
        <p:spPr>
          <a:xfrm>
            <a:off x="3314550" y="3537563"/>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323" name="Google Shape;323;p35"/>
          <p:cNvSpPr txBox="1"/>
          <p:nvPr>
            <p:ph type="title" idx="8" hasCustomPrompt="1"/>
          </p:nvPr>
        </p:nvSpPr>
        <p:spPr>
          <a:xfrm>
            <a:off x="5997450" y="3158363"/>
            <a:ext cx="25149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6200">
                <a:solidFill>
                  <a:schemeClr val="lt2"/>
                </a:solidFill>
              </a:defRPr>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324" name="Google Shape;324;p35"/>
          <p:cNvSpPr txBox="1"/>
          <p:nvPr>
            <p:ph type="subTitle" idx="9"/>
          </p:nvPr>
        </p:nvSpPr>
        <p:spPr>
          <a:xfrm>
            <a:off x="5997450" y="3895688"/>
            <a:ext cx="2221500" cy="548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25" name="Google Shape;325;p35"/>
          <p:cNvSpPr txBox="1"/>
          <p:nvPr>
            <p:ph type="subTitle" idx="13"/>
          </p:nvPr>
        </p:nvSpPr>
        <p:spPr>
          <a:xfrm>
            <a:off x="5997450" y="3537563"/>
            <a:ext cx="19926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326" name="Shape 326"/>
        <p:cNvGrpSpPr/>
        <p:nvPr/>
      </p:nvGrpSpPr>
      <p:grpSpPr>
        <a:xfrm>
          <a:off x="0" y="0"/>
          <a:ext cx="0" cy="0"/>
          <a:chOff x="0" y="0"/>
          <a:chExt cx="0" cy="0"/>
        </a:xfrm>
      </p:grpSpPr>
      <p:sp>
        <p:nvSpPr>
          <p:cNvPr id="327" name="Google Shape;327;p36"/>
          <p:cNvSpPr/>
          <p:nvPr/>
        </p:nvSpPr>
        <p:spPr>
          <a:xfrm>
            <a:off x="0" y="-3350"/>
            <a:ext cx="58062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6"/>
          <p:cNvSpPr/>
          <p:nvPr/>
        </p:nvSpPr>
        <p:spPr>
          <a:xfrm rot="-764512">
            <a:off x="5867782" y="729558"/>
            <a:ext cx="3552792" cy="406887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6"/>
          <p:cNvSpPr/>
          <p:nvPr/>
        </p:nvSpPr>
        <p:spPr>
          <a:xfrm>
            <a:off x="6096993" y="-571247"/>
            <a:ext cx="1491000" cy="221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6"/>
          <p:cNvSpPr/>
          <p:nvPr/>
        </p:nvSpPr>
        <p:spPr>
          <a:xfrm rot="-7574257">
            <a:off x="7967853" y="643909"/>
            <a:ext cx="1538734" cy="2502275"/>
          </a:xfrm>
          <a:prstGeom prst="triangle">
            <a:avLst>
              <a:gd name="adj" fmla="val 4794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6"/>
          <p:cNvSpPr txBox="1"/>
          <p:nvPr>
            <p:ph type="ctrTitle"/>
          </p:nvPr>
        </p:nvSpPr>
        <p:spPr>
          <a:xfrm>
            <a:off x="612375" y="242875"/>
            <a:ext cx="4789800" cy="14001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9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32" name="Google Shape;332;p36"/>
          <p:cNvSpPr txBox="1"/>
          <p:nvPr>
            <p:ph type="subTitle" idx="1"/>
          </p:nvPr>
        </p:nvSpPr>
        <p:spPr>
          <a:xfrm>
            <a:off x="612375" y="1693475"/>
            <a:ext cx="4789800" cy="1102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3000">
                <a:latin typeface="Sora ExtraBold"/>
                <a:ea typeface="Sora ExtraBold"/>
                <a:cs typeface="Sora ExtraBold"/>
                <a:sym typeface="Sora Extra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33" name="Google Shape;333;p36"/>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334" name="Google Shape;334;p3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335" name="Google Shape;335;p36"/>
          <p:cNvSpPr txBox="1"/>
          <p:nvPr>
            <p:ph type="subTitle" idx="3"/>
          </p:nvPr>
        </p:nvSpPr>
        <p:spPr>
          <a:xfrm>
            <a:off x="612375" y="3867100"/>
            <a:ext cx="2227500" cy="8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336" name="Google Shape;336;p36"/>
          <p:cNvSpPr txBox="1"/>
          <p:nvPr/>
        </p:nvSpPr>
        <p:spPr>
          <a:xfrm>
            <a:off x="5982938" y="3582650"/>
            <a:ext cx="2345100" cy="7389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900">
                <a:solidFill>
                  <a:schemeClr val="accent2"/>
                </a:solidFill>
                <a:latin typeface="DM Sans Medium"/>
                <a:ea typeface="DM Sans Medium"/>
                <a:cs typeface="DM Sans Medium"/>
                <a:sym typeface="DM Sans Medium"/>
              </a:rPr>
              <a:t>CREDITS: This presentation template was created by </a:t>
            </a:r>
            <a:r>
              <a:rPr lang="en-GB" sz="900" b="1">
                <a:solidFill>
                  <a:schemeClr val="accent2"/>
                </a:solidFill>
                <a:uFill>
                  <a:noFill/>
                </a:uFill>
                <a:latin typeface="DM Sans"/>
                <a:ea typeface="DM Sans"/>
                <a:cs typeface="DM Sans"/>
                <a:sym typeface="DM Sans"/>
                <a:hlinkClick r:id="rId2"/>
              </a:rPr>
              <a:t>Slidesgo</a:t>
            </a:r>
            <a:r>
              <a:rPr lang="en-GB" sz="900">
                <a:solidFill>
                  <a:schemeClr val="accent2"/>
                </a:solidFill>
                <a:latin typeface="DM Sans Medium"/>
                <a:ea typeface="DM Sans Medium"/>
                <a:cs typeface="DM Sans Medium"/>
                <a:sym typeface="DM Sans Medium"/>
              </a:rPr>
              <a:t>, including icons by </a:t>
            </a:r>
            <a:r>
              <a:rPr lang="en-GB" sz="900" b="1">
                <a:solidFill>
                  <a:schemeClr val="accent2"/>
                </a:solidFill>
                <a:uFill>
                  <a:noFill/>
                </a:uFill>
                <a:latin typeface="DM Sans"/>
                <a:ea typeface="DM Sans"/>
                <a:cs typeface="DM Sans"/>
                <a:sym typeface="DM Sans"/>
                <a:hlinkClick r:id="rId3"/>
              </a:rPr>
              <a:t>Flaticon</a:t>
            </a:r>
            <a:r>
              <a:rPr lang="en-GB" sz="900">
                <a:solidFill>
                  <a:schemeClr val="accent2"/>
                </a:solidFill>
                <a:latin typeface="DM Sans Medium"/>
                <a:ea typeface="DM Sans Medium"/>
                <a:cs typeface="DM Sans Medium"/>
                <a:sym typeface="DM Sans Medium"/>
              </a:rPr>
              <a:t> and infographics &amp; images by </a:t>
            </a:r>
            <a:r>
              <a:rPr lang="en-GB" sz="900" b="1">
                <a:solidFill>
                  <a:schemeClr val="accent2"/>
                </a:solidFill>
                <a:uFill>
                  <a:noFill/>
                </a:uFill>
                <a:latin typeface="DM Sans"/>
                <a:ea typeface="DM Sans"/>
                <a:cs typeface="DM Sans"/>
                <a:sym typeface="DM Sans"/>
                <a:hlinkClick r:id="rId4"/>
              </a:rPr>
              <a:t>Freepik</a:t>
            </a:r>
            <a:endParaRPr sz="1000" b="1">
              <a:solidFill>
                <a:srgbClr val="434343"/>
              </a:solidFill>
              <a:latin typeface="Anaheim"/>
              <a:ea typeface="Anaheim"/>
              <a:cs typeface="Anaheim"/>
              <a:sym typeface="Anahei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337" name="Shape 337"/>
        <p:cNvGrpSpPr/>
        <p:nvPr/>
      </p:nvGrpSpPr>
      <p:grpSpPr>
        <a:xfrm>
          <a:off x="0" y="0"/>
          <a:ext cx="0" cy="0"/>
          <a:chOff x="0" y="0"/>
          <a:chExt cx="0" cy="0"/>
        </a:xfrm>
      </p:grpSpPr>
      <p:sp>
        <p:nvSpPr>
          <p:cNvPr id="338" name="Google Shape;338;p37"/>
          <p:cNvSpPr/>
          <p:nvPr/>
        </p:nvSpPr>
        <p:spPr>
          <a:xfrm rot="898156">
            <a:off x="-344734" y="-1338303"/>
            <a:ext cx="4329835" cy="4958352"/>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37"/>
          <p:cNvSpPr/>
          <p:nvPr/>
        </p:nvSpPr>
        <p:spPr>
          <a:xfrm>
            <a:off x="4112300" y="-845675"/>
            <a:ext cx="1641300" cy="24360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7"/>
          <p:cNvSpPr/>
          <p:nvPr/>
        </p:nvSpPr>
        <p:spPr>
          <a:xfrm>
            <a:off x="6508425" y="2240625"/>
            <a:ext cx="1860000" cy="30249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341" name="Shape 341"/>
        <p:cNvGrpSpPr/>
        <p:nvPr/>
      </p:nvGrpSpPr>
      <p:grpSpPr>
        <a:xfrm>
          <a:off x="0" y="0"/>
          <a:ext cx="0" cy="0"/>
          <a:chOff x="0" y="0"/>
          <a:chExt cx="0" cy="0"/>
        </a:xfrm>
      </p:grpSpPr>
      <p:sp>
        <p:nvSpPr>
          <p:cNvPr id="342" name="Google Shape;342;p38"/>
          <p:cNvSpPr/>
          <p:nvPr/>
        </p:nvSpPr>
        <p:spPr>
          <a:xfrm rot="898156">
            <a:off x="1662166" y="-3754703"/>
            <a:ext cx="4329835" cy="4958352"/>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8"/>
          <p:cNvSpPr/>
          <p:nvPr/>
        </p:nvSpPr>
        <p:spPr>
          <a:xfrm>
            <a:off x="1095275" y="2928300"/>
            <a:ext cx="1641300" cy="2436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38"/>
          <p:cNvSpPr/>
          <p:nvPr/>
        </p:nvSpPr>
        <p:spPr>
          <a:xfrm rot="-5400000">
            <a:off x="6701550" y="1331825"/>
            <a:ext cx="1860000" cy="30249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345" name="Shape 345"/>
        <p:cNvGrpSpPr/>
        <p:nvPr/>
      </p:nvGrpSpPr>
      <p:grpSpPr>
        <a:xfrm>
          <a:off x="0" y="0"/>
          <a:ext cx="0" cy="0"/>
          <a:chOff x="0" y="0"/>
          <a:chExt cx="0" cy="0"/>
        </a:xfrm>
      </p:grpSpPr>
      <p:sp>
        <p:nvSpPr>
          <p:cNvPr id="346" name="Google Shape;346;p39"/>
          <p:cNvSpPr/>
          <p:nvPr/>
        </p:nvSpPr>
        <p:spPr>
          <a:xfrm rot="-1656116">
            <a:off x="4388423" y="-144478"/>
            <a:ext cx="4329781" cy="4958304"/>
          </a:xfrm>
          <a:prstGeom prst="chord">
            <a:avLst>
              <a:gd name="adj1" fmla="val 2700000"/>
              <a:gd name="adj2" fmla="val 86558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39"/>
          <p:cNvSpPr/>
          <p:nvPr/>
        </p:nvSpPr>
        <p:spPr>
          <a:xfrm rot="-5400000">
            <a:off x="3593300" y="-631150"/>
            <a:ext cx="1641300" cy="2436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9"/>
          <p:cNvSpPr/>
          <p:nvPr/>
        </p:nvSpPr>
        <p:spPr>
          <a:xfrm>
            <a:off x="454400" y="2474270"/>
            <a:ext cx="1641300" cy="2669100"/>
          </a:xfrm>
          <a:prstGeom prst="triangle">
            <a:avLst>
              <a:gd name="adj" fmla="val 5078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349" name="Shape 349"/>
        <p:cNvGrpSpPr/>
        <p:nvPr/>
      </p:nvGrpSpPr>
      <p:grpSpPr>
        <a:xfrm>
          <a:off x="0" y="0"/>
          <a:ext cx="0" cy="0"/>
          <a:chOff x="0" y="0"/>
          <a:chExt cx="0" cy="0"/>
        </a:xfrm>
      </p:grpSpPr>
      <p:sp>
        <p:nvSpPr>
          <p:cNvPr id="350" name="Google Shape;350;p40"/>
          <p:cNvSpPr/>
          <p:nvPr/>
        </p:nvSpPr>
        <p:spPr>
          <a:xfrm rot="-228829">
            <a:off x="-1061189" y="-2946661"/>
            <a:ext cx="4329889" cy="4958254"/>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40"/>
          <p:cNvSpPr/>
          <p:nvPr/>
        </p:nvSpPr>
        <p:spPr>
          <a:xfrm>
            <a:off x="3845725" y="3597225"/>
            <a:ext cx="1641300" cy="243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40"/>
          <p:cNvSpPr/>
          <p:nvPr/>
        </p:nvSpPr>
        <p:spPr>
          <a:xfrm rot="10800000">
            <a:off x="6976925" y="-5"/>
            <a:ext cx="1641300" cy="26691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6" name="Shape 36"/>
        <p:cNvGrpSpPr/>
        <p:nvPr/>
      </p:nvGrpSpPr>
      <p:grpSpPr>
        <a:xfrm>
          <a:off x="0" y="0"/>
          <a:ext cx="0" cy="0"/>
          <a:chOff x="0" y="0"/>
          <a:chExt cx="0" cy="0"/>
        </a:xfrm>
      </p:grpSpPr>
      <p:sp>
        <p:nvSpPr>
          <p:cNvPr id="37" name="Google Shape;37;p5"/>
          <p:cNvSpPr/>
          <p:nvPr/>
        </p:nvSpPr>
        <p:spPr>
          <a:xfrm rot="-296773">
            <a:off x="5141554" y="-2648103"/>
            <a:ext cx="3354191" cy="3841456"/>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5"/>
          <p:cNvSpPr/>
          <p:nvPr/>
        </p:nvSpPr>
        <p:spPr>
          <a:xfrm>
            <a:off x="-457200" y="1416125"/>
            <a:ext cx="1259700" cy="18825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5"/>
          <p:cNvSpPr/>
          <p:nvPr/>
        </p:nvSpPr>
        <p:spPr>
          <a:xfrm>
            <a:off x="2865251" y="2156748"/>
            <a:ext cx="2040000" cy="331800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5"/>
          <p:cNvSpPr txBox="1"/>
          <p:nvPr>
            <p:ph type="subTitle" idx="1"/>
          </p:nvPr>
        </p:nvSpPr>
        <p:spPr>
          <a:xfrm>
            <a:off x="1601938" y="3098225"/>
            <a:ext cx="2502000" cy="85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1" name="Google Shape;41;p5"/>
          <p:cNvSpPr txBox="1"/>
          <p:nvPr>
            <p:ph type="subTitle" idx="2"/>
          </p:nvPr>
        </p:nvSpPr>
        <p:spPr>
          <a:xfrm>
            <a:off x="1601938" y="2740100"/>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42" name="Google Shape;42;p5"/>
          <p:cNvSpPr txBox="1"/>
          <p:nvPr>
            <p:ph type="subTitle" idx="3"/>
          </p:nvPr>
        </p:nvSpPr>
        <p:spPr>
          <a:xfrm>
            <a:off x="5040063" y="3098225"/>
            <a:ext cx="2502000" cy="854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3" name="Google Shape;43;p5"/>
          <p:cNvSpPr txBox="1"/>
          <p:nvPr>
            <p:ph type="subTitle" idx="4"/>
          </p:nvPr>
        </p:nvSpPr>
        <p:spPr>
          <a:xfrm>
            <a:off x="5040063" y="2740100"/>
            <a:ext cx="2502000" cy="44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Sora"/>
              <a:buNone/>
              <a:defRPr sz="2000" b="1">
                <a:latin typeface="Sora"/>
                <a:ea typeface="Sora"/>
                <a:cs typeface="Sora"/>
                <a:sym typeface="Sora"/>
              </a:defRPr>
            </a:lvl1pPr>
            <a:lvl2pPr lvl="1" rtl="0">
              <a:lnSpc>
                <a:spcPct val="100000"/>
              </a:lnSpc>
              <a:spcBef>
                <a:spcPts val="0"/>
              </a:spcBef>
              <a:spcAft>
                <a:spcPts val="0"/>
              </a:spcAft>
              <a:buSzPts val="2400"/>
              <a:buFont typeface="Sora"/>
              <a:buNone/>
              <a:defRPr sz="2400" b="1">
                <a:latin typeface="Sora"/>
                <a:ea typeface="Sora"/>
                <a:cs typeface="Sora"/>
                <a:sym typeface="Sora"/>
              </a:defRPr>
            </a:lvl2pPr>
            <a:lvl3pPr lvl="2" rtl="0">
              <a:lnSpc>
                <a:spcPct val="100000"/>
              </a:lnSpc>
              <a:spcBef>
                <a:spcPts val="0"/>
              </a:spcBef>
              <a:spcAft>
                <a:spcPts val="0"/>
              </a:spcAft>
              <a:buSzPts val="2400"/>
              <a:buFont typeface="Sora"/>
              <a:buNone/>
              <a:defRPr sz="2400" b="1">
                <a:latin typeface="Sora"/>
                <a:ea typeface="Sora"/>
                <a:cs typeface="Sora"/>
                <a:sym typeface="Sora"/>
              </a:defRPr>
            </a:lvl3pPr>
            <a:lvl4pPr lvl="3" rtl="0">
              <a:lnSpc>
                <a:spcPct val="100000"/>
              </a:lnSpc>
              <a:spcBef>
                <a:spcPts val="0"/>
              </a:spcBef>
              <a:spcAft>
                <a:spcPts val="0"/>
              </a:spcAft>
              <a:buSzPts val="2400"/>
              <a:buFont typeface="Sora"/>
              <a:buNone/>
              <a:defRPr sz="2400" b="1">
                <a:latin typeface="Sora"/>
                <a:ea typeface="Sora"/>
                <a:cs typeface="Sora"/>
                <a:sym typeface="Sora"/>
              </a:defRPr>
            </a:lvl4pPr>
            <a:lvl5pPr lvl="4" rtl="0">
              <a:lnSpc>
                <a:spcPct val="100000"/>
              </a:lnSpc>
              <a:spcBef>
                <a:spcPts val="0"/>
              </a:spcBef>
              <a:spcAft>
                <a:spcPts val="0"/>
              </a:spcAft>
              <a:buSzPts val="2400"/>
              <a:buFont typeface="Sora"/>
              <a:buNone/>
              <a:defRPr sz="2400" b="1">
                <a:latin typeface="Sora"/>
                <a:ea typeface="Sora"/>
                <a:cs typeface="Sora"/>
                <a:sym typeface="Sora"/>
              </a:defRPr>
            </a:lvl5pPr>
            <a:lvl6pPr lvl="5" rtl="0">
              <a:lnSpc>
                <a:spcPct val="100000"/>
              </a:lnSpc>
              <a:spcBef>
                <a:spcPts val="0"/>
              </a:spcBef>
              <a:spcAft>
                <a:spcPts val="0"/>
              </a:spcAft>
              <a:buSzPts val="2400"/>
              <a:buFont typeface="Sora"/>
              <a:buNone/>
              <a:defRPr sz="2400" b="1">
                <a:latin typeface="Sora"/>
                <a:ea typeface="Sora"/>
                <a:cs typeface="Sora"/>
                <a:sym typeface="Sora"/>
              </a:defRPr>
            </a:lvl6pPr>
            <a:lvl7pPr lvl="6" rtl="0">
              <a:lnSpc>
                <a:spcPct val="100000"/>
              </a:lnSpc>
              <a:spcBef>
                <a:spcPts val="0"/>
              </a:spcBef>
              <a:spcAft>
                <a:spcPts val="0"/>
              </a:spcAft>
              <a:buSzPts val="2400"/>
              <a:buFont typeface="Sora"/>
              <a:buNone/>
              <a:defRPr sz="2400" b="1">
                <a:latin typeface="Sora"/>
                <a:ea typeface="Sora"/>
                <a:cs typeface="Sora"/>
                <a:sym typeface="Sora"/>
              </a:defRPr>
            </a:lvl7pPr>
            <a:lvl8pPr lvl="7" rtl="0">
              <a:lnSpc>
                <a:spcPct val="100000"/>
              </a:lnSpc>
              <a:spcBef>
                <a:spcPts val="0"/>
              </a:spcBef>
              <a:spcAft>
                <a:spcPts val="0"/>
              </a:spcAft>
              <a:buSzPts val="2400"/>
              <a:buFont typeface="Sora"/>
              <a:buNone/>
              <a:defRPr sz="2400" b="1">
                <a:latin typeface="Sora"/>
                <a:ea typeface="Sora"/>
                <a:cs typeface="Sora"/>
                <a:sym typeface="Sora"/>
              </a:defRPr>
            </a:lvl8pPr>
            <a:lvl9pPr lvl="8" rtl="0">
              <a:lnSpc>
                <a:spcPct val="100000"/>
              </a:lnSpc>
              <a:spcBef>
                <a:spcPts val="0"/>
              </a:spcBef>
              <a:spcAft>
                <a:spcPts val="0"/>
              </a:spcAft>
              <a:buSzPts val="2400"/>
              <a:buFont typeface="Sora"/>
              <a:buNone/>
              <a:defRPr sz="2400" b="1">
                <a:latin typeface="Sora"/>
                <a:ea typeface="Sora"/>
                <a:cs typeface="Sora"/>
                <a:sym typeface="Sora"/>
              </a:defRPr>
            </a:lvl9pPr>
          </a:lstStyle>
          <a:p/>
        </p:txBody>
      </p:sp>
      <p:sp>
        <p:nvSpPr>
          <p:cNvPr id="44" name="Google Shape;44;p5"/>
          <p:cNvSpPr txBox="1"/>
          <p:nvPr>
            <p:ph type="subTitle" idx="5"/>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45" name="Google Shape;45;p5"/>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46" name="Google Shape;46;p5"/>
          <p:cNvSpPr txBox="1"/>
          <p:nvPr>
            <p:ph type="title"/>
          </p:nvPr>
        </p:nvSpPr>
        <p:spPr>
          <a:xfrm>
            <a:off x="631650" y="445025"/>
            <a:ext cx="7545900" cy="54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7" name="Shape 47"/>
        <p:cNvGrpSpPr/>
        <p:nvPr/>
      </p:nvGrpSpPr>
      <p:grpSpPr>
        <a:xfrm>
          <a:off x="0" y="0"/>
          <a:ext cx="0" cy="0"/>
          <a:chOff x="0" y="0"/>
          <a:chExt cx="0" cy="0"/>
        </a:xfrm>
      </p:grpSpPr>
      <p:sp>
        <p:nvSpPr>
          <p:cNvPr id="48" name="Google Shape;48;p6"/>
          <p:cNvSpPr/>
          <p:nvPr/>
        </p:nvSpPr>
        <p:spPr>
          <a:xfrm>
            <a:off x="246625" y="2322449"/>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6"/>
          <p:cNvSpPr/>
          <p:nvPr/>
        </p:nvSpPr>
        <p:spPr>
          <a:xfrm rot="898148">
            <a:off x="3601770" y="-1002005"/>
            <a:ext cx="3552866" cy="4068662"/>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6"/>
          <p:cNvSpPr/>
          <p:nvPr/>
        </p:nvSpPr>
        <p:spPr>
          <a:xfrm rot="10800000">
            <a:off x="7395838" y="-551300"/>
            <a:ext cx="1335900" cy="21726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6"/>
          <p:cNvSpPr txBox="1"/>
          <p:nvPr>
            <p:ph type="title"/>
          </p:nvPr>
        </p:nvSpPr>
        <p:spPr>
          <a:xfrm>
            <a:off x="631650" y="445025"/>
            <a:ext cx="5690400" cy="105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2" name="Google Shape;52;p6"/>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53" name="Google Shape;53;p6"/>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4" name="Shape 54"/>
        <p:cNvGrpSpPr/>
        <p:nvPr/>
      </p:nvGrpSpPr>
      <p:grpSpPr>
        <a:xfrm>
          <a:off x="0" y="0"/>
          <a:ext cx="0" cy="0"/>
          <a:chOff x="0" y="0"/>
          <a:chExt cx="0" cy="0"/>
        </a:xfrm>
      </p:grpSpPr>
      <p:sp>
        <p:nvSpPr>
          <p:cNvPr id="55" name="Google Shape;55;p7"/>
          <p:cNvSpPr/>
          <p:nvPr/>
        </p:nvSpPr>
        <p:spPr>
          <a:xfrm>
            <a:off x="0" y="-3350"/>
            <a:ext cx="3231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56" name="Google Shape;56;p7"/>
          <p:cNvSpPr txBox="1"/>
          <p:nvPr>
            <p:ph type="body" idx="1"/>
          </p:nvPr>
        </p:nvSpPr>
        <p:spPr>
          <a:xfrm>
            <a:off x="3356225" y="1152475"/>
            <a:ext cx="5067900" cy="345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57" name="Google Shape;57;p7"/>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58" name="Google Shape;58;p7"/>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59" name="Google Shape;59;p7"/>
          <p:cNvSpPr txBox="1"/>
          <p:nvPr>
            <p:ph type="title"/>
          </p:nvPr>
        </p:nvSpPr>
        <p:spPr>
          <a:xfrm>
            <a:off x="631650" y="445025"/>
            <a:ext cx="2368800" cy="152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p:nvPr/>
        </p:nvSpPr>
        <p:spPr>
          <a:xfrm>
            <a:off x="6933125" y="3502249"/>
            <a:ext cx="1491000" cy="2212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rot="898061">
            <a:off x="3229414" y="-3318018"/>
            <a:ext cx="4977270" cy="5699879"/>
          </a:xfrm>
          <a:prstGeom prst="chord">
            <a:avLst>
              <a:gd name="adj1" fmla="val 2700000"/>
              <a:gd name="adj2" fmla="val 865587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8"/>
          <p:cNvSpPr/>
          <p:nvPr/>
        </p:nvSpPr>
        <p:spPr>
          <a:xfrm>
            <a:off x="323800" y="2634675"/>
            <a:ext cx="1800600" cy="267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8"/>
          <p:cNvSpPr/>
          <p:nvPr/>
        </p:nvSpPr>
        <p:spPr>
          <a:xfrm>
            <a:off x="6888400" y="2927925"/>
            <a:ext cx="1540500" cy="2505000"/>
          </a:xfrm>
          <a:prstGeom prst="triangle">
            <a:avLst>
              <a:gd name="adj" fmla="val 5078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8"/>
          <p:cNvSpPr txBox="1"/>
          <p:nvPr>
            <p:ph type="title"/>
          </p:nvPr>
        </p:nvSpPr>
        <p:spPr>
          <a:xfrm>
            <a:off x="601500" y="1167900"/>
            <a:ext cx="6668700" cy="28077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96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66" name="Google Shape;66;p8"/>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67" name="Google Shape;67;p8"/>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0" y="-3350"/>
            <a:ext cx="392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9"/>
          <p:cNvSpPr/>
          <p:nvPr/>
        </p:nvSpPr>
        <p:spPr>
          <a:xfrm rot="615">
            <a:off x="5494577" y="-911116"/>
            <a:ext cx="3354300" cy="3841200"/>
          </a:xfrm>
          <a:prstGeom prst="chord">
            <a:avLst>
              <a:gd name="adj1" fmla="val 2700000"/>
              <a:gd name="adj2" fmla="val 8655871"/>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9"/>
          <p:cNvSpPr/>
          <p:nvPr/>
        </p:nvSpPr>
        <p:spPr>
          <a:xfrm>
            <a:off x="4801225" y="3808099"/>
            <a:ext cx="1071300" cy="1600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9"/>
          <p:cNvSpPr/>
          <p:nvPr/>
        </p:nvSpPr>
        <p:spPr>
          <a:xfrm rot="10800000">
            <a:off x="4498799" y="-742677"/>
            <a:ext cx="1168500" cy="1900800"/>
          </a:xfrm>
          <a:prstGeom prst="triangle">
            <a:avLst>
              <a:gd name="adj" fmla="val 5078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9"/>
          <p:cNvSpPr txBox="1"/>
          <p:nvPr>
            <p:ph type="title"/>
          </p:nvPr>
        </p:nvSpPr>
        <p:spPr>
          <a:xfrm>
            <a:off x="587850" y="1865550"/>
            <a:ext cx="2751000" cy="1412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4" name="Google Shape;74;p9"/>
          <p:cNvSpPr txBox="1"/>
          <p:nvPr>
            <p:ph type="subTitle" idx="1"/>
          </p:nvPr>
        </p:nvSpPr>
        <p:spPr>
          <a:xfrm>
            <a:off x="4256988" y="2004450"/>
            <a:ext cx="3926700" cy="113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5" name="Google Shape;75;p9"/>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76" name="Google Shape;76;p9"/>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7" name="Shape 77"/>
        <p:cNvGrpSpPr/>
        <p:nvPr/>
      </p:nvGrpSpPr>
      <p:grpSpPr>
        <a:xfrm>
          <a:off x="0" y="0"/>
          <a:ext cx="0" cy="0"/>
          <a:chOff x="0" y="0"/>
          <a:chExt cx="0" cy="0"/>
        </a:xfrm>
      </p:grpSpPr>
      <p:sp>
        <p:nvSpPr>
          <p:cNvPr id="78" name="Google Shape;78;p10"/>
          <p:cNvSpPr/>
          <p:nvPr/>
        </p:nvSpPr>
        <p:spPr>
          <a:xfrm rot="-9000342">
            <a:off x="7874094" y="534978"/>
            <a:ext cx="1538665" cy="2502350"/>
          </a:xfrm>
          <a:prstGeom prst="triangle">
            <a:avLst>
              <a:gd name="adj" fmla="val 5078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0"/>
          <p:cNvSpPr/>
          <p:nvPr/>
        </p:nvSpPr>
        <p:spPr>
          <a:xfrm rot="-764512">
            <a:off x="-1954568" y="-2862092"/>
            <a:ext cx="3552792" cy="4068873"/>
          </a:xfrm>
          <a:prstGeom prst="chord">
            <a:avLst>
              <a:gd name="adj1" fmla="val 2700000"/>
              <a:gd name="adj2" fmla="val 865587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0"/>
          <p:cNvSpPr/>
          <p:nvPr/>
        </p:nvSpPr>
        <p:spPr>
          <a:xfrm>
            <a:off x="0" y="3811875"/>
            <a:ext cx="8428800" cy="1372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0"/>
          <p:cNvSpPr txBox="1"/>
          <p:nvPr>
            <p:ph type="title"/>
          </p:nvPr>
        </p:nvSpPr>
        <p:spPr>
          <a:xfrm>
            <a:off x="619025" y="41746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82" name="Google Shape;82;p10"/>
          <p:cNvSpPr txBox="1"/>
          <p:nvPr>
            <p:ph type="subTitle" idx="1"/>
          </p:nvPr>
        </p:nvSpPr>
        <p:spPr>
          <a:xfrm rot="-5400000">
            <a:off x="7430125" y="3163675"/>
            <a:ext cx="2614200" cy="426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DM Sans"/>
              <a:buNone/>
              <a:defRPr>
                <a:latin typeface="DM Sans"/>
                <a:ea typeface="DM Sans"/>
                <a:cs typeface="DM Sans"/>
                <a:sym typeface="DM Sans"/>
              </a:defRPr>
            </a:lvl1pPr>
            <a:lvl2pPr lvl="1" algn="ctr" rtl="0">
              <a:lnSpc>
                <a:spcPct val="100000"/>
              </a:lnSpc>
              <a:spcBef>
                <a:spcPts val="0"/>
              </a:spcBef>
              <a:spcAft>
                <a:spcPts val="0"/>
              </a:spcAft>
              <a:buSzPts val="1200"/>
              <a:buFont typeface="DM Sans"/>
              <a:buNone/>
              <a:defRPr sz="1200">
                <a:latin typeface="DM Sans"/>
                <a:ea typeface="DM Sans"/>
                <a:cs typeface="DM Sans"/>
                <a:sym typeface="DM Sans"/>
              </a:defRPr>
            </a:lvl2pPr>
            <a:lvl3pPr lvl="2" algn="ctr" rtl="0">
              <a:lnSpc>
                <a:spcPct val="100000"/>
              </a:lnSpc>
              <a:spcBef>
                <a:spcPts val="0"/>
              </a:spcBef>
              <a:spcAft>
                <a:spcPts val="0"/>
              </a:spcAft>
              <a:buSzPts val="1200"/>
              <a:buFont typeface="DM Sans"/>
              <a:buNone/>
              <a:defRPr sz="1200">
                <a:latin typeface="DM Sans"/>
                <a:ea typeface="DM Sans"/>
                <a:cs typeface="DM Sans"/>
                <a:sym typeface="DM Sans"/>
              </a:defRPr>
            </a:lvl3pPr>
            <a:lvl4pPr lvl="3" algn="ctr" rtl="0">
              <a:lnSpc>
                <a:spcPct val="100000"/>
              </a:lnSpc>
              <a:spcBef>
                <a:spcPts val="0"/>
              </a:spcBef>
              <a:spcAft>
                <a:spcPts val="0"/>
              </a:spcAft>
              <a:buSzPts val="1200"/>
              <a:buFont typeface="DM Sans"/>
              <a:buNone/>
              <a:defRPr sz="1200">
                <a:latin typeface="DM Sans"/>
                <a:ea typeface="DM Sans"/>
                <a:cs typeface="DM Sans"/>
                <a:sym typeface="DM Sans"/>
              </a:defRPr>
            </a:lvl4pPr>
            <a:lvl5pPr lvl="4" algn="ctr" rtl="0">
              <a:lnSpc>
                <a:spcPct val="100000"/>
              </a:lnSpc>
              <a:spcBef>
                <a:spcPts val="0"/>
              </a:spcBef>
              <a:spcAft>
                <a:spcPts val="0"/>
              </a:spcAft>
              <a:buSzPts val="1200"/>
              <a:buFont typeface="DM Sans"/>
              <a:buNone/>
              <a:defRPr sz="1200">
                <a:latin typeface="DM Sans"/>
                <a:ea typeface="DM Sans"/>
                <a:cs typeface="DM Sans"/>
                <a:sym typeface="DM Sans"/>
              </a:defRPr>
            </a:lvl5pPr>
            <a:lvl6pPr lvl="5" algn="ctr" rtl="0">
              <a:lnSpc>
                <a:spcPct val="100000"/>
              </a:lnSpc>
              <a:spcBef>
                <a:spcPts val="0"/>
              </a:spcBef>
              <a:spcAft>
                <a:spcPts val="0"/>
              </a:spcAft>
              <a:buSzPts val="1200"/>
              <a:buFont typeface="DM Sans"/>
              <a:buNone/>
              <a:defRPr sz="1200">
                <a:latin typeface="DM Sans"/>
                <a:ea typeface="DM Sans"/>
                <a:cs typeface="DM Sans"/>
                <a:sym typeface="DM Sans"/>
              </a:defRPr>
            </a:lvl6pPr>
            <a:lvl7pPr lvl="6" algn="ctr" rtl="0">
              <a:lnSpc>
                <a:spcPct val="100000"/>
              </a:lnSpc>
              <a:spcBef>
                <a:spcPts val="0"/>
              </a:spcBef>
              <a:spcAft>
                <a:spcPts val="0"/>
              </a:spcAft>
              <a:buSzPts val="1200"/>
              <a:buFont typeface="DM Sans"/>
              <a:buNone/>
              <a:defRPr sz="1200">
                <a:latin typeface="DM Sans"/>
                <a:ea typeface="DM Sans"/>
                <a:cs typeface="DM Sans"/>
                <a:sym typeface="DM Sans"/>
              </a:defRPr>
            </a:lvl7pPr>
            <a:lvl8pPr lvl="7" algn="ctr" rtl="0">
              <a:lnSpc>
                <a:spcPct val="100000"/>
              </a:lnSpc>
              <a:spcBef>
                <a:spcPts val="0"/>
              </a:spcBef>
              <a:spcAft>
                <a:spcPts val="0"/>
              </a:spcAft>
              <a:buSzPts val="1200"/>
              <a:buFont typeface="DM Sans"/>
              <a:buNone/>
              <a:defRPr sz="1200">
                <a:latin typeface="DM Sans"/>
                <a:ea typeface="DM Sans"/>
                <a:cs typeface="DM Sans"/>
                <a:sym typeface="DM Sans"/>
              </a:defRPr>
            </a:lvl8pPr>
            <a:lvl9pPr lvl="8" algn="ctr" rtl="0">
              <a:lnSpc>
                <a:spcPct val="100000"/>
              </a:lnSpc>
              <a:spcBef>
                <a:spcPts val="0"/>
              </a:spcBef>
              <a:spcAft>
                <a:spcPts val="0"/>
              </a:spcAft>
              <a:buSzPts val="1200"/>
              <a:buFont typeface="DM Sans"/>
              <a:buNone/>
              <a:defRPr sz="1200">
                <a:latin typeface="DM Sans"/>
                <a:ea typeface="DM Sans"/>
                <a:cs typeface="DM Sans"/>
                <a:sym typeface="DM Sans"/>
              </a:defRPr>
            </a:lvl9pPr>
          </a:lstStyle>
          <a:p/>
        </p:txBody>
      </p:sp>
      <p:sp>
        <p:nvSpPr>
          <p:cNvPr id="83" name="Google Shape;83;p10"/>
          <p:cNvSpPr txBox="1"/>
          <p:nvPr>
            <p:ph type="sldNum" idx="12"/>
          </p:nvPr>
        </p:nvSpPr>
        <p:spPr>
          <a:xfrm rot="-5400000">
            <a:off x="8462875" y="535001"/>
            <a:ext cx="548700" cy="393600"/>
          </a:xfrm>
          <a:prstGeom prst="rect">
            <a:avLst/>
          </a:prstGeom>
          <a:noFill/>
          <a:ln>
            <a:noFill/>
          </a:ln>
        </p:spPr>
        <p:txBody>
          <a:bodyPr spcFirstLastPara="1" wrap="square" lIns="91425" tIns="91425" rIns="91425" bIns="91425" anchor="ctr" anchorCtr="0">
            <a:noAutofit/>
          </a:bodyPr>
          <a:lstStyle>
            <a:lvl1pPr lvl="0" algn="r" rtl="0">
              <a:spcAft>
                <a:spcPts val="0"/>
              </a:spcAft>
              <a:buNone/>
              <a:defRPr sz="1400" b="1">
                <a:solidFill>
                  <a:schemeClr val="accent2"/>
                </a:solidFill>
                <a:latin typeface="DM Sans"/>
                <a:ea typeface="DM Sans"/>
                <a:cs typeface="DM Sans"/>
                <a:sym typeface="DM Sans"/>
              </a:defRPr>
            </a:lvl1pPr>
            <a:lvl2pPr lvl="1" algn="r" rtl="0">
              <a:spcAft>
                <a:spcPts val="0"/>
              </a:spcAft>
              <a:buNone/>
              <a:defRPr sz="1400" b="1">
                <a:solidFill>
                  <a:schemeClr val="accent2"/>
                </a:solidFill>
                <a:latin typeface="DM Sans"/>
                <a:ea typeface="DM Sans"/>
                <a:cs typeface="DM Sans"/>
                <a:sym typeface="DM Sans"/>
              </a:defRPr>
            </a:lvl2pPr>
            <a:lvl3pPr lvl="2" algn="r" rtl="0">
              <a:spcAft>
                <a:spcPts val="0"/>
              </a:spcAft>
              <a:buNone/>
              <a:defRPr sz="1400" b="1">
                <a:solidFill>
                  <a:schemeClr val="accent2"/>
                </a:solidFill>
                <a:latin typeface="DM Sans"/>
                <a:ea typeface="DM Sans"/>
                <a:cs typeface="DM Sans"/>
                <a:sym typeface="DM Sans"/>
              </a:defRPr>
            </a:lvl3pPr>
            <a:lvl4pPr lvl="3" algn="r" rtl="0">
              <a:spcAft>
                <a:spcPts val="0"/>
              </a:spcAft>
              <a:buNone/>
              <a:defRPr sz="1400" b="1">
                <a:solidFill>
                  <a:schemeClr val="accent2"/>
                </a:solidFill>
                <a:latin typeface="DM Sans"/>
                <a:ea typeface="DM Sans"/>
                <a:cs typeface="DM Sans"/>
                <a:sym typeface="DM Sans"/>
              </a:defRPr>
            </a:lvl4pPr>
            <a:lvl5pPr lvl="4" algn="r" rtl="0">
              <a:spcAft>
                <a:spcPts val="0"/>
              </a:spcAft>
              <a:buNone/>
              <a:defRPr sz="1400" b="1">
                <a:solidFill>
                  <a:schemeClr val="accent2"/>
                </a:solidFill>
                <a:latin typeface="DM Sans"/>
                <a:ea typeface="DM Sans"/>
                <a:cs typeface="DM Sans"/>
                <a:sym typeface="DM Sans"/>
              </a:defRPr>
            </a:lvl5pPr>
            <a:lvl6pPr lvl="5" algn="r" rtl="0">
              <a:spcAft>
                <a:spcPts val="0"/>
              </a:spcAft>
              <a:buNone/>
              <a:defRPr sz="1400" b="1">
                <a:solidFill>
                  <a:schemeClr val="accent2"/>
                </a:solidFill>
                <a:latin typeface="DM Sans"/>
                <a:ea typeface="DM Sans"/>
                <a:cs typeface="DM Sans"/>
                <a:sym typeface="DM Sans"/>
              </a:defRPr>
            </a:lvl6pPr>
            <a:lvl7pPr lvl="6" algn="r" rtl="0">
              <a:spcAft>
                <a:spcPts val="0"/>
              </a:spcAft>
              <a:buNone/>
              <a:defRPr sz="1400" b="1">
                <a:solidFill>
                  <a:schemeClr val="accent2"/>
                </a:solidFill>
                <a:latin typeface="DM Sans"/>
                <a:ea typeface="DM Sans"/>
                <a:cs typeface="DM Sans"/>
                <a:sym typeface="DM Sans"/>
              </a:defRPr>
            </a:lvl7pPr>
            <a:lvl8pPr lvl="7" algn="r" rtl="0">
              <a:spcAft>
                <a:spcPts val="0"/>
              </a:spcAft>
              <a:buNone/>
              <a:defRPr sz="1400" b="1">
                <a:solidFill>
                  <a:schemeClr val="accent2"/>
                </a:solidFill>
                <a:latin typeface="DM Sans"/>
                <a:ea typeface="DM Sans"/>
                <a:cs typeface="DM Sans"/>
                <a:sym typeface="DM Sans"/>
              </a:defRPr>
            </a:lvl8pPr>
            <a:lvl9pPr lvl="8" algn="r" rtl="0">
              <a:spcAft>
                <a:spcPts val="0"/>
              </a:spcAft>
              <a:buNone/>
              <a:defRPr sz="1400" b="1">
                <a:solidFill>
                  <a:schemeClr val="accent2"/>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0" Type="http://schemas.openxmlformats.org/officeDocument/2006/relationships/theme" Target="../theme/theme1.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1pPr>
            <a:lvl2pPr lvl="1"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2pPr>
            <a:lvl3pPr lvl="2"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3pPr>
            <a:lvl4pPr lvl="3"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4pPr>
            <a:lvl5pPr lvl="4"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5pPr>
            <a:lvl6pPr lvl="5"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6pPr>
            <a:lvl7pPr lvl="6"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7pPr>
            <a:lvl8pPr lvl="7"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8pPr>
            <a:lvl9pPr lvl="8" rtl="0">
              <a:spcBef>
                <a:spcPts val="0"/>
              </a:spcBef>
              <a:spcAft>
                <a:spcPts val="0"/>
              </a:spcAft>
              <a:buClr>
                <a:schemeClr val="accent2"/>
              </a:buClr>
              <a:buSzPts val="3000"/>
              <a:buFont typeface="Sora ExtraBold"/>
              <a:buNone/>
              <a:defRPr sz="3000">
                <a:solidFill>
                  <a:schemeClr val="accent2"/>
                </a:solidFill>
                <a:latin typeface="Sora ExtraBold"/>
                <a:ea typeface="Sora ExtraBold"/>
                <a:cs typeface="Sora ExtraBold"/>
                <a:sym typeface="Sora ExtraBold"/>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1pPr>
            <a:lvl2pPr marL="914400" lvl="1"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2pPr>
            <a:lvl3pPr marL="1371600" lvl="2"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3pPr>
            <a:lvl4pPr marL="1828800" lvl="3"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4pPr>
            <a:lvl5pPr marL="2286000" lvl="4"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5pPr>
            <a:lvl6pPr marL="2743200" lvl="5"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6pPr>
            <a:lvl7pPr marL="3200400" lvl="6"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7pPr>
            <a:lvl8pPr marL="3657600" lvl="7"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8pPr>
            <a:lvl9pPr marL="4114800" lvl="8" indent="-317500">
              <a:lnSpc>
                <a:spcPct val="100000"/>
              </a:lnSpc>
              <a:spcBef>
                <a:spcPts val="0"/>
              </a:spcBef>
              <a:spcAft>
                <a:spcPts val="0"/>
              </a:spcAft>
              <a:buClr>
                <a:schemeClr val="accent2"/>
              </a:buClr>
              <a:buSzPts val="1400"/>
              <a:buFont typeface="DM Sans Medium"/>
              <a:buChar char="■"/>
              <a:defRPr>
                <a:solidFill>
                  <a:schemeClr val="accent2"/>
                </a:solidFill>
                <a:latin typeface="DM Sans Medium"/>
                <a:ea typeface="DM Sans Medium"/>
                <a:cs typeface="DM Sans Medium"/>
                <a:sym typeface="DM Sans Medium"/>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4.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5.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0" Type="http://schemas.openxmlformats.org/officeDocument/2006/relationships/notesSlide" Target="../notesSlides/notesSlide5.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5.xml"/><Relationship Id="rId2" Type="http://schemas.openxmlformats.org/officeDocument/2006/relationships/image" Target="../media/image16.png"/><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5.xml"/><Relationship Id="rId2" Type="http://schemas.openxmlformats.org/officeDocument/2006/relationships/image" Target="../media/image18.pn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2" name="Shape 362"/>
        <p:cNvGrpSpPr/>
        <p:nvPr/>
      </p:nvGrpSpPr>
      <p:grpSpPr>
        <a:xfrm>
          <a:off x="0" y="0"/>
          <a:ext cx="0" cy="0"/>
          <a:chOff x="0" y="0"/>
          <a:chExt cx="0" cy="0"/>
        </a:xfrm>
      </p:grpSpPr>
      <p:sp>
        <p:nvSpPr>
          <p:cNvPr id="363" name="Google Shape;363;p44"/>
          <p:cNvSpPr txBox="1"/>
          <p:nvPr>
            <p:ph type="ctrTitle"/>
          </p:nvPr>
        </p:nvSpPr>
        <p:spPr>
          <a:xfrm>
            <a:off x="2936575" y="535000"/>
            <a:ext cx="5492400" cy="351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Network</a:t>
            </a:r>
            <a:br>
              <a:rPr lang="en-US" altLang="en-GB"/>
            </a:br>
            <a:r>
              <a:rPr lang="en-US" altLang="en-GB"/>
              <a:t>Application</a:t>
            </a:r>
            <a:br>
              <a:rPr lang="en-US" altLang="en-GB"/>
            </a:br>
            <a:r>
              <a:rPr lang="en-US" altLang="en-GB"/>
              <a:t>Programming</a:t>
            </a:r>
            <a:br>
              <a:rPr lang="en-US" altLang="en-GB"/>
            </a:br>
            <a:r>
              <a:rPr lang="en-US" altLang="en-GB"/>
              <a:t>with</a:t>
            </a:r>
            <a:br>
              <a:rPr lang="en-US" altLang="en-GB"/>
            </a:br>
            <a:r>
              <a:rPr lang="en-US" altLang="en-GB"/>
              <a:t>Java</a:t>
            </a:r>
            <a:endParaRPr lang="en-US" altLang="en-GB">
              <a:solidFill>
                <a:schemeClr val="accent1"/>
              </a:solidFill>
            </a:endParaRPr>
          </a:p>
        </p:txBody>
      </p:sp>
      <p:sp>
        <p:nvSpPr>
          <p:cNvPr id="364" name="Google Shape;364;p44"/>
          <p:cNvSpPr txBox="1"/>
          <p:nvPr>
            <p:ph type="subTitle" idx="1"/>
          </p:nvPr>
        </p:nvSpPr>
        <p:spPr>
          <a:xfrm>
            <a:off x="2936575" y="4181600"/>
            <a:ext cx="5416500" cy="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Advanced Network Programming</a:t>
            </a:r>
            <a:endParaRPr lang="en-US" altLang="en-GB"/>
          </a:p>
          <a:p>
            <a:pPr marL="0" lvl="0" indent="0" algn="l" rtl="0">
              <a:spcBef>
                <a:spcPts val="0"/>
              </a:spcBef>
              <a:spcAft>
                <a:spcPts val="0"/>
              </a:spcAft>
              <a:buNone/>
            </a:pPr>
            <a:r>
              <a:rPr lang="en-US" altLang="en-GB"/>
              <a:t>- Principles and Techniques-1</a:t>
            </a:r>
            <a:endParaRPr lang="en-US" altLang="en-GB"/>
          </a:p>
        </p:txBody>
      </p:sp>
      <p:sp>
        <p:nvSpPr>
          <p:cNvPr id="365" name="Google Shape;365;p44"/>
          <p:cNvSpPr txBox="1"/>
          <p:nvPr>
            <p:ph type="subTitle" idx="3"/>
          </p:nvPr>
        </p:nvSpPr>
        <p:spPr>
          <a:xfrm>
            <a:off x="589925" y="4212225"/>
            <a:ext cx="1596300" cy="39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a:t>
            </a:r>
            <a:r>
              <a:rPr lang="en-US" altLang="en-GB"/>
              <a:t> </a:t>
            </a:r>
            <a:endParaRPr lang="en-US" altLang="en-GB"/>
          </a:p>
          <a:p>
            <a:pPr marL="0" lvl="0" indent="0" algn="l" rtl="0">
              <a:spcBef>
                <a:spcPts val="0"/>
              </a:spcBef>
              <a:spcAft>
                <a:spcPts val="0"/>
              </a:spcAft>
              <a:buNone/>
            </a:pPr>
            <a:r>
              <a:rPr lang="en-US" altLang="en-GB"/>
              <a:t>Van Thong</a:t>
            </a:r>
            <a:endParaRPr lang="en-US" altLang="en-GB"/>
          </a:p>
        </p:txBody>
      </p:sp>
      <p:sp>
        <p:nvSpPr>
          <p:cNvPr id="366" name="Google Shape;366;p44"/>
          <p:cNvSpPr txBox="1"/>
          <p:nvPr>
            <p:ph type="subTitle" idx="2"/>
          </p:nvPr>
        </p:nvSpPr>
        <p:spPr>
          <a:xfrm>
            <a:off x="287655" y="535305"/>
            <a:ext cx="2388870" cy="11404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Network</a:t>
            </a:r>
            <a:endParaRPr lang="en-US" altLang="en-GB"/>
          </a:p>
          <a:p>
            <a:pPr marL="0" lvl="0" indent="0" algn="l" rtl="0">
              <a:spcBef>
                <a:spcPts val="0"/>
              </a:spcBef>
              <a:spcAft>
                <a:spcPts val="0"/>
              </a:spcAft>
              <a:buNone/>
            </a:pPr>
            <a:r>
              <a:rPr lang="en-US" altLang="en-GB"/>
              <a:t>Programming</a:t>
            </a:r>
            <a:endParaRPr lang="en-US" altLang="en-GB"/>
          </a:p>
        </p:txBody>
      </p:sp>
      <p:sp>
        <p:nvSpPr>
          <p:cNvPr id="367" name="Google Shape;367;p44"/>
          <p:cNvSpPr txBox="1"/>
          <p:nvPr>
            <p:ph type="subTitle" idx="4"/>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ym typeface="+mn-ea"/>
              </a:rPr>
              <a:t>Network Programming</a:t>
            </a:r>
            <a:endParaRPr lang="en-US">
              <a:sym typeface="+mn-ea"/>
            </a:endParaRPr>
          </a:p>
        </p:txBody>
      </p:sp>
      <p:sp>
        <p:nvSpPr>
          <p:cNvPr id="368" name="Google Shape;368;p44"/>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lang="en-GB"/>
          </a:p>
        </p:txBody>
      </p:sp>
      <p:cxnSp>
        <p:nvCxnSpPr>
          <p:cNvPr id="369" name="Google Shape;369;p44"/>
          <p:cNvCxnSpPr>
            <a:stCxn id="368" idx="1"/>
            <a:endCxn id="367" idx="3"/>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7790180" cy="4264660"/>
          </a:xfrm>
        </p:spPr>
        <p:txBody>
          <a:bodyPr/>
          <a:p>
            <a:pPr marL="139700" indent="0">
              <a:buNone/>
            </a:pPr>
            <a:r>
              <a:rPr lang="en-US" b="1"/>
              <a:t>2.1. Electronic Mail (Email) Services</a:t>
            </a:r>
            <a:endParaRPr lang="en-US" b="1"/>
          </a:p>
          <a:p>
            <a:pPr marL="139700" indent="0">
              <a:buNone/>
            </a:pPr>
            <a:r>
              <a:rPr lang="en-US" i="1"/>
              <a:t>Components: </a:t>
            </a:r>
            <a:r>
              <a:rPr lang="en-US"/>
              <a:t>Email consists of a User Agent (UA) and a Message Transfer Agent (MTA). UA allows users to send and retrieve messages, while MTA transfers them.</a:t>
            </a:r>
            <a:endParaRPr lang="en-US"/>
          </a:p>
          <a:p>
            <a:pPr marL="139700" indent="0">
              <a:buNone/>
            </a:pPr>
            <a:endParaRPr lang="en-US"/>
          </a:p>
          <a:p>
            <a:pPr marL="139700" indent="0">
              <a:buNone/>
            </a:pPr>
            <a:r>
              <a:rPr lang="en-US" i="1"/>
              <a:t>Message Structure:</a:t>
            </a:r>
            <a:r>
              <a:rPr lang="en-US"/>
              <a:t> Email messages have three parts: an envelope (for transport details), a header (control info), and a body (content). MIME extends email to support non-ASCII characters and multimedia.</a:t>
            </a:r>
            <a:endParaRPr lang="en-US"/>
          </a:p>
          <a:p>
            <a:pPr marL="139700" indent="0">
              <a:buNone/>
            </a:pPr>
            <a:endParaRPr lang="en-US"/>
          </a:p>
          <a:p>
            <a:pPr marL="139700" indent="0">
              <a:buNone/>
            </a:pPr>
            <a:r>
              <a:rPr lang="en-US" i="1"/>
              <a:t>Protocols:</a:t>
            </a:r>
            <a:endParaRPr lang="en-US" i="1"/>
          </a:p>
          <a:p>
            <a:pPr marL="139700" indent="0">
              <a:buNone/>
            </a:pPr>
            <a:r>
              <a:rPr lang="en-US"/>
              <a:t>- SMTP (Simple Mail Transfer Protocol): Used for sending messages, works over TCP on port 25. Key commands include HELO, MAIL FROM, RCPT TO, DATA, and QUIT.</a:t>
            </a:r>
            <a:endParaRPr lang="en-US"/>
          </a:p>
          <a:p>
            <a:pPr marL="139700" indent="0">
              <a:buNone/>
            </a:pPr>
            <a:r>
              <a:rPr lang="en-US"/>
              <a:t>- POP3 (Post-Office Protocol 3): Used to retrieve messages from the server, working on TCP port 110. It involves three stages: authorization, transaction, and update.</a:t>
            </a:r>
            <a:endParaRPr lang="en-US"/>
          </a:p>
          <a:p>
            <a:pPr marL="139700" indent="0">
              <a:buNone/>
            </a:pPr>
            <a:r>
              <a:rPr lang="en-US"/>
              <a:t>- IMAP (Internet Message Access Protocol): Allows online access to emails and multiple mailboxes, using TCP port 143. Unlike POP3, IMAP keeps messages on the server.</a:t>
            </a:r>
            <a:endParaRPr lang="en-US"/>
          </a:p>
        </p:txBody>
      </p:sp>
      <p:sp>
        <p:nvSpPr>
          <p:cNvPr id="7" name="Title 6"/>
          <p:cNvSpPr/>
          <p:nvPr>
            <p:ph type="title"/>
          </p:nvPr>
        </p:nvSpPr>
        <p:spPr>
          <a:xfrm>
            <a:off x="612140" y="194945"/>
            <a:ext cx="7797165" cy="459105"/>
          </a:xfrm>
        </p:spPr>
        <p:txBody>
          <a:bodyPr/>
          <a:p>
            <a:r>
              <a:rPr lang="en-US" sz="2000"/>
              <a:t>2. Services</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4" name="Picture 3"/>
          <p:cNvPicPr>
            <a:picLocks noChangeAspect="1"/>
          </p:cNvPicPr>
          <p:nvPr/>
        </p:nvPicPr>
        <p:blipFill>
          <a:blip r:embed="rId1"/>
          <a:stretch>
            <a:fillRect/>
          </a:stretch>
        </p:blipFill>
        <p:spPr>
          <a:xfrm>
            <a:off x="2988310" y="4090670"/>
            <a:ext cx="3591560" cy="8521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7470775" cy="4264660"/>
          </a:xfrm>
        </p:spPr>
        <p:txBody>
          <a:bodyPr/>
          <a:p>
            <a:pPr marL="139700" indent="0">
              <a:buNone/>
            </a:pPr>
            <a:r>
              <a:rPr lang="en-US" b="1"/>
              <a:t>2.2. World Wide Web (WWW)</a:t>
            </a:r>
            <a:endParaRPr lang="en-US" b="1"/>
          </a:p>
          <a:p>
            <a:pPr marL="139700" indent="0">
              <a:buNone/>
            </a:pPr>
            <a:r>
              <a:rPr lang="en-US" i="1"/>
              <a:t>Overview:</a:t>
            </a:r>
            <a:r>
              <a:rPr lang="en-US"/>
              <a:t> The Web allows access to linked documents across servers worldwide. Web content includes static, active, and dynamic documents.</a:t>
            </a:r>
            <a:endParaRPr lang="en-US"/>
          </a:p>
          <a:p>
            <a:pPr marL="139700" indent="0">
              <a:buNone/>
            </a:pPr>
            <a:endParaRPr lang="en-US"/>
          </a:p>
          <a:p>
            <a:pPr marL="139700" indent="0">
              <a:buNone/>
            </a:pPr>
            <a:r>
              <a:rPr lang="en-US" i="1"/>
              <a:t>Web Pages:</a:t>
            </a:r>
            <a:endParaRPr lang="en-US" i="1"/>
          </a:p>
          <a:p>
            <a:pPr marL="139700" indent="0">
              <a:buNone/>
            </a:pPr>
            <a:r>
              <a:rPr lang="en-US" i="1"/>
              <a:t>-Static:</a:t>
            </a:r>
            <a:r>
              <a:rPr lang="en-US"/>
              <a:t> Unchanging content, easy to create, and cache-friendly but hard to maintain.</a:t>
            </a:r>
            <a:endParaRPr lang="en-US"/>
          </a:p>
          <a:p>
            <a:pPr marL="139700" indent="0">
              <a:buNone/>
            </a:pPr>
            <a:r>
              <a:rPr lang="en-US" i="1"/>
              <a:t>-Active:</a:t>
            </a:r>
            <a:r>
              <a:rPr lang="en-US"/>
              <a:t> Contains executable code (e.g., JavaScript) that runs on the client side, offering interactivity but with potential security risks.</a:t>
            </a:r>
            <a:endParaRPr lang="en-US"/>
          </a:p>
          <a:p>
            <a:pPr marL="139700" indent="0">
              <a:buNone/>
            </a:pPr>
            <a:r>
              <a:rPr lang="en-US" i="1"/>
              <a:t>-Dynamic:</a:t>
            </a:r>
            <a:r>
              <a:rPr lang="en-US"/>
              <a:t> Generated by the server on request, allowing personalization and database access but requiring more resources.</a:t>
            </a:r>
            <a:endParaRPr lang="en-US"/>
          </a:p>
          <a:p>
            <a:pPr marL="139700" indent="0">
              <a:buNone/>
            </a:pPr>
            <a:endParaRPr lang="en-US" i="1"/>
          </a:p>
          <a:p>
            <a:pPr marL="139700" indent="0">
              <a:buNone/>
            </a:pPr>
            <a:r>
              <a:rPr lang="en-US" i="1"/>
              <a:t>Protocols:</a:t>
            </a:r>
            <a:endParaRPr lang="en-US" i="1"/>
          </a:p>
          <a:p>
            <a:pPr marL="139700" indent="0">
              <a:buNone/>
            </a:pPr>
            <a:r>
              <a:rPr lang="en-US"/>
              <a:t>- HTTP (Hypertext Transfer Protocol): Used for client-server communication over TCP, usually on port 80.</a:t>
            </a:r>
            <a:endParaRPr lang="en-US"/>
          </a:p>
        </p:txBody>
      </p:sp>
      <p:sp>
        <p:nvSpPr>
          <p:cNvPr id="7" name="Title 6"/>
          <p:cNvSpPr/>
          <p:nvPr>
            <p:ph type="title"/>
          </p:nvPr>
        </p:nvSpPr>
        <p:spPr>
          <a:xfrm>
            <a:off x="612140" y="194945"/>
            <a:ext cx="7797165" cy="459105"/>
          </a:xfrm>
        </p:spPr>
        <p:txBody>
          <a:bodyPr/>
          <a:p>
            <a:r>
              <a:rPr lang="en-US" sz="2000"/>
              <a:t>2. Services</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3636010" y="3580130"/>
            <a:ext cx="4132580" cy="13627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7470775" cy="4264660"/>
          </a:xfrm>
        </p:spPr>
        <p:txBody>
          <a:bodyPr/>
          <a:p>
            <a:pPr marL="139700" indent="0">
              <a:buNone/>
            </a:pPr>
            <a:r>
              <a:rPr lang="en-US" b="1"/>
              <a:t>2.3. Multimedia-Based Services:</a:t>
            </a:r>
            <a:endParaRPr lang="en-US" b="1"/>
          </a:p>
          <a:p>
            <a:pPr marL="139700" indent="0">
              <a:buNone/>
            </a:pPr>
            <a:endParaRPr lang="en-US" b="1"/>
          </a:p>
          <a:p>
            <a:pPr marL="139700" indent="0">
              <a:buNone/>
            </a:pPr>
            <a:r>
              <a:rPr lang="en-US" b="1"/>
              <a:t>Content Types:</a:t>
            </a:r>
            <a:r>
              <a:rPr lang="en-US"/>
              <a:t> Includes text, images, audio, video, and animations, each with different bandwidth and real-time requirements.</a:t>
            </a:r>
            <a:endParaRPr lang="en-US"/>
          </a:p>
          <a:p>
            <a:pPr marL="139700" indent="0">
              <a:buNone/>
            </a:pPr>
            <a:endParaRPr lang="en-US"/>
          </a:p>
          <a:p>
            <a:pPr marL="139700" indent="0">
              <a:buNone/>
            </a:pPr>
            <a:r>
              <a:rPr lang="en-US" b="1"/>
              <a:t>Video Content:</a:t>
            </a:r>
            <a:r>
              <a:rPr lang="en-US"/>
              <a:t> High-bandwidth and real-time constraints, typically compressed using standards like MPEG or ITU's H.26x family to reduce data for storage and streaming.</a:t>
            </a:r>
            <a:endParaRPr lang="en-US"/>
          </a:p>
          <a:p>
            <a:pPr marL="139700" indent="0">
              <a:buNone/>
            </a:pPr>
            <a:endParaRPr lang="en-US"/>
          </a:p>
          <a:p>
            <a:pPr marL="139700" indent="0">
              <a:buNone/>
            </a:pPr>
            <a:r>
              <a:rPr lang="en-US" b="1"/>
              <a:t>Streaming Process: </a:t>
            </a:r>
            <a:r>
              <a:rPr lang="en-US"/>
              <a:t>Involves compression, encapsulation, and transport of video data from server to client.</a:t>
            </a:r>
            <a:endParaRPr lang="en-US"/>
          </a:p>
        </p:txBody>
      </p:sp>
      <p:sp>
        <p:nvSpPr>
          <p:cNvPr id="7" name="Title 6"/>
          <p:cNvSpPr/>
          <p:nvPr>
            <p:ph type="title"/>
          </p:nvPr>
        </p:nvSpPr>
        <p:spPr>
          <a:xfrm>
            <a:off x="612140" y="194945"/>
            <a:ext cx="7797165" cy="459105"/>
          </a:xfrm>
        </p:spPr>
        <p:txBody>
          <a:bodyPr/>
          <a:p>
            <a:r>
              <a:rPr lang="en-US" sz="2000"/>
              <a:t>2. Services</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1"/>
          <a:stretch>
            <a:fillRect/>
          </a:stretch>
        </p:blipFill>
        <p:spPr>
          <a:xfrm>
            <a:off x="1096645" y="3219450"/>
            <a:ext cx="6827520" cy="1758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5" name="Shape 385"/>
        <p:cNvGrpSpPr/>
        <p:nvPr/>
      </p:nvGrpSpPr>
      <p:grpSpPr>
        <a:xfrm>
          <a:off x="0" y="0"/>
          <a:ext cx="0" cy="0"/>
          <a:chOff x="0" y="0"/>
          <a:chExt cx="0" cy="0"/>
        </a:xfrm>
      </p:grpSpPr>
      <p:sp>
        <p:nvSpPr>
          <p:cNvPr id="388" name="Google Shape;388;p46"/>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sym typeface="+mn-ea"/>
              </a:rPr>
              <a:t>Network Programming</a:t>
            </a:r>
            <a:endParaRPr lang="en-GB"/>
          </a:p>
        </p:txBody>
      </p:sp>
      <p:sp>
        <p:nvSpPr>
          <p:cNvPr id="389" name="Google Shape;389;p46"/>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01" name="Google Shape;401;p46"/>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417" name="Google Shape;417;p48"/>
          <p:cNvSpPr txBox="1"/>
          <p:nvPr>
            <p:ph type="title" idx="2"/>
          </p:nvPr>
        </p:nvSpPr>
        <p:spPr>
          <a:xfrm>
            <a:off x="323850" y="1995805"/>
            <a:ext cx="2580005" cy="11734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solidFill>
                  <a:schemeClr val="accent6"/>
                </a:solidFill>
              </a:rPr>
              <a:t>Chapter 4</a:t>
            </a:r>
            <a:endParaRPr lang="en-US" altLang="en-GB" sz="3600">
              <a:solidFill>
                <a:schemeClr val="accent6"/>
              </a:solidFill>
            </a:endParaRPr>
          </a:p>
        </p:txBody>
      </p:sp>
      <p:sp>
        <p:nvSpPr>
          <p:cNvPr id="14" name="Google Shape;415;p48"/>
          <p:cNvSpPr txBox="1"/>
          <p:nvPr/>
        </p:nvSpPr>
        <p:spPr>
          <a:xfrm>
            <a:off x="3563620" y="627380"/>
            <a:ext cx="5291455" cy="35794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Sora ExtraBold"/>
              <a:buNone/>
              <a:defRPr sz="4800" b="0" i="0" u="none" strike="noStrike" cap="none">
                <a:solidFill>
                  <a:schemeClr val="accent2"/>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9pPr>
          </a:lstStyle>
          <a:p>
            <a:pPr marL="0" lvl="0" indent="0" algn="l" rtl="0">
              <a:lnSpc>
                <a:spcPct val="100000"/>
              </a:lnSpc>
              <a:spcBef>
                <a:spcPts val="0"/>
              </a:spcBef>
              <a:spcAft>
                <a:spcPts val="0"/>
              </a:spcAft>
              <a:buNone/>
            </a:pPr>
            <a:r>
              <a:rPr lang="en-GB" sz="4400">
                <a:sym typeface="+mn-ea"/>
              </a:rPr>
              <a:t>Basic Network Programming</a:t>
            </a:r>
            <a:endParaRPr lang="en-GB" sz="4400">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1. Multi-programming and Multi-tasking</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631825" y="678180"/>
            <a:ext cx="7470775" cy="16865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Initially, uni-programming was used because early computers could only run one program at a time for tasks like data processing. As personal computers evolved, multi-programming emerged to run multiple programs simultaneously. </a:t>
            </a:r>
            <a:endParaRPr lang="en-US">
              <a:sym typeface="+mn-ea"/>
            </a:endParaRPr>
          </a:p>
          <a:p>
            <a:pPr marL="139700" indent="0">
              <a:buNone/>
            </a:pPr>
            <a:endParaRPr lang="en-US">
              <a:sym typeface="+mn-ea"/>
            </a:endParaRPr>
          </a:p>
          <a:p>
            <a:pPr marL="139700" indent="0">
              <a:buNone/>
            </a:pPr>
            <a:r>
              <a:rPr lang="en-US">
                <a:sym typeface="+mn-ea"/>
              </a:rPr>
              <a:t>The challenge of limited CPUs led to multi-tasking, which rapidly switches CPU time between processes, creating the illusion of parallel execution. This approach optimizes the use of available processing units, enhancing multi-programming efficiency.</a:t>
            </a:r>
            <a:endParaRPr lang="en-US"/>
          </a:p>
        </p:txBody>
      </p:sp>
      <p:pic>
        <p:nvPicPr>
          <p:cNvPr id="10" name="Picture 9"/>
          <p:cNvPicPr>
            <a:picLocks noChangeAspect="1"/>
          </p:cNvPicPr>
          <p:nvPr/>
        </p:nvPicPr>
        <p:blipFill>
          <a:blip r:embed="rId1"/>
          <a:stretch>
            <a:fillRect/>
          </a:stretch>
        </p:blipFill>
        <p:spPr>
          <a:xfrm>
            <a:off x="1028700" y="2643505"/>
            <a:ext cx="7002780" cy="2362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2. Processes</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631825" y="678180"/>
            <a:ext cx="7828915" cy="41071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Process Definition: A process is a running program with its associated resources, including state, machine code, memory, resource descriptors, security attributes, and processor state.</a:t>
            </a:r>
            <a:endParaRPr lang="en-US">
              <a:sym typeface="+mn-ea"/>
            </a:endParaRPr>
          </a:p>
          <a:p>
            <a:pPr marL="139700" indent="0">
              <a:buNone/>
            </a:pPr>
            <a:endParaRPr lang="en-US">
              <a:sym typeface="+mn-ea"/>
            </a:endParaRPr>
          </a:p>
          <a:p>
            <a:pPr marL="139700" indent="0">
              <a:buNone/>
            </a:pPr>
            <a:r>
              <a:rPr lang="en-US">
                <a:sym typeface="+mn-ea"/>
              </a:rPr>
              <a:t>Process States:</a:t>
            </a:r>
            <a:endParaRPr lang="en-US">
              <a:sym typeface="+mn-ea"/>
            </a:endParaRPr>
          </a:p>
          <a:p>
            <a:pPr marL="139700" indent="0">
              <a:buNone/>
            </a:pPr>
            <a:endParaRPr lang="en-US">
              <a:sym typeface="+mn-ea"/>
            </a:endParaRPr>
          </a:p>
          <a:p>
            <a:pPr marL="139700" indent="0">
              <a:buNone/>
            </a:pPr>
            <a:r>
              <a:rPr lang="en-US">
                <a:sym typeface="+mn-ea"/>
              </a:rPr>
              <a:t>Running: The process is currently using the CPU.</a:t>
            </a:r>
            <a:endParaRPr lang="en-US">
              <a:sym typeface="+mn-ea"/>
            </a:endParaRPr>
          </a:p>
          <a:p>
            <a:pPr marL="139700" indent="0">
              <a:buNone/>
            </a:pPr>
            <a:r>
              <a:rPr lang="en-US">
                <a:sym typeface="+mn-ea"/>
              </a:rPr>
              <a:t>Blocked: The process cannot run until an external event occurs.</a:t>
            </a:r>
            <a:endParaRPr lang="en-US">
              <a:sym typeface="+mn-ea"/>
            </a:endParaRPr>
          </a:p>
          <a:p>
            <a:pPr marL="139700" indent="0">
              <a:buNone/>
            </a:pPr>
            <a:r>
              <a:rPr lang="en-US">
                <a:sym typeface="+mn-ea"/>
              </a:rPr>
              <a:t>Ready (Runnable): The process is ready to run but is temporarily halted to allow other processes to use the CPU.</a:t>
            </a:r>
            <a:endParaRPr lang="en-US">
              <a:sym typeface="+mn-ea"/>
            </a:endParaRPr>
          </a:p>
          <a:p>
            <a:pPr marL="139700" indent="0">
              <a:buNone/>
            </a:pPr>
            <a:r>
              <a:rPr lang="en-US">
                <a:sym typeface="+mn-ea"/>
              </a:rPr>
              <a:t>State Transitions:</a:t>
            </a:r>
            <a:endParaRPr lang="en-US">
              <a:sym typeface="+mn-ea"/>
            </a:endParaRPr>
          </a:p>
          <a:p>
            <a:pPr marL="139700" indent="0">
              <a:buNone/>
            </a:pPr>
            <a:endParaRPr lang="en-US">
              <a:sym typeface="+mn-ea"/>
            </a:endParaRPr>
          </a:p>
          <a:p>
            <a:pPr marL="139700" indent="0">
              <a:buNone/>
            </a:pPr>
            <a:r>
              <a:rPr lang="en-US">
                <a:sym typeface="+mn-ea"/>
              </a:rPr>
              <a:t>Blocked to Ready: Occurs when the external event the process was waiting for happens.</a:t>
            </a:r>
            <a:endParaRPr lang="en-US">
              <a:sym typeface="+mn-ea"/>
            </a:endParaRPr>
          </a:p>
          <a:p>
            <a:pPr marL="139700" indent="0">
              <a:buNone/>
            </a:pPr>
            <a:r>
              <a:rPr lang="en-US">
                <a:sym typeface="+mn-ea"/>
              </a:rPr>
              <a:t>Ready to Running: Happens when the scheduler selects the process to run.</a:t>
            </a:r>
            <a:endParaRPr lang="en-US">
              <a:sym typeface="+mn-ea"/>
            </a:endParaRPr>
          </a:p>
          <a:p>
            <a:pPr marL="139700" indent="0">
              <a:buNone/>
            </a:pPr>
            <a:r>
              <a:rPr lang="en-US">
                <a:sym typeface="+mn-ea"/>
              </a:rPr>
              <a:t>Running to Blocked: When a process cannot continue and waits for an external event.</a:t>
            </a:r>
            <a:endParaRPr lang="en-US">
              <a:sym typeface="+mn-ea"/>
            </a:endParaRPr>
          </a:p>
          <a:p>
            <a:pPr marL="139700" indent="0">
              <a:buNone/>
            </a:pPr>
            <a:r>
              <a:rPr lang="en-US">
                <a:sym typeface="+mn-ea"/>
              </a:rPr>
              <a:t>Running to Ready: When the scheduler interrupts the process to allow others to run.</a:t>
            </a:r>
            <a:endParaRPr lang="en-US">
              <a:sym typeface="+mn-ea"/>
            </a:endParaRPr>
          </a:p>
          <a:p>
            <a:pPr marL="139700" indent="0">
              <a:buNone/>
            </a:pPr>
            <a:endParaRPr lang="en-US">
              <a:sym typeface="+mn-ea"/>
            </a:endParaRPr>
          </a:p>
        </p:txBody>
      </p:sp>
      <p:pic>
        <p:nvPicPr>
          <p:cNvPr id="2" name="Picture 1"/>
          <p:cNvPicPr>
            <a:picLocks noChangeAspect="1"/>
          </p:cNvPicPr>
          <p:nvPr/>
        </p:nvPicPr>
        <p:blipFill>
          <a:blip r:embed="rId1"/>
          <a:stretch>
            <a:fillRect/>
          </a:stretch>
        </p:blipFill>
        <p:spPr>
          <a:xfrm>
            <a:off x="6300470" y="1275715"/>
            <a:ext cx="1868805" cy="11607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2. Processes</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631825" y="678180"/>
            <a:ext cx="5116830" cy="19367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Scheduling Algorithms:</a:t>
            </a:r>
            <a:endParaRPr lang="en-US">
              <a:sym typeface="+mn-ea"/>
            </a:endParaRPr>
          </a:p>
          <a:p>
            <a:pPr marL="139700" indent="0">
              <a:buNone/>
            </a:pPr>
            <a:endParaRPr lang="en-US">
              <a:sym typeface="+mn-ea"/>
            </a:endParaRPr>
          </a:p>
          <a:p>
            <a:pPr marL="139700" indent="0">
              <a:buNone/>
            </a:pPr>
            <a:r>
              <a:rPr lang="en-US">
                <a:sym typeface="+mn-ea"/>
              </a:rPr>
              <a:t>Non-Preemptive Scheduling: Processes give up CPU time voluntarily.</a:t>
            </a:r>
            <a:endParaRPr lang="en-US">
              <a:sym typeface="+mn-ea"/>
            </a:endParaRPr>
          </a:p>
          <a:p>
            <a:pPr marL="139700" indent="0">
              <a:buNone/>
            </a:pPr>
            <a:r>
              <a:rPr lang="en-US">
                <a:sym typeface="+mn-ea"/>
              </a:rPr>
              <a:t>Preemptive Scheduling: The scheduler forces a process into the READY state to allocate CPU time to another process.</a:t>
            </a:r>
            <a:endParaRPr lang="en-US">
              <a:sym typeface="+mn-ea"/>
            </a:endParaRPr>
          </a:p>
          <a:p>
            <a:pPr marL="139700" indent="0">
              <a:buNone/>
            </a:pPr>
            <a:endParaRPr lang="en-US">
              <a:sym typeface="+mn-ea"/>
            </a:endParaRPr>
          </a:p>
        </p:txBody>
      </p:sp>
      <p:pic>
        <p:nvPicPr>
          <p:cNvPr id="3" name="Picture 2"/>
          <p:cNvPicPr>
            <a:picLocks noChangeAspect="1"/>
          </p:cNvPicPr>
          <p:nvPr/>
        </p:nvPicPr>
        <p:blipFill>
          <a:blip r:embed="rId1"/>
          <a:stretch>
            <a:fillRect/>
          </a:stretch>
        </p:blipFill>
        <p:spPr>
          <a:xfrm>
            <a:off x="6012180" y="1205865"/>
            <a:ext cx="2348865" cy="1409065"/>
          </a:xfrm>
          <a:prstGeom prst="rect">
            <a:avLst/>
          </a:prstGeom>
        </p:spPr>
      </p:pic>
      <p:sp>
        <p:nvSpPr>
          <p:cNvPr id="8" name="Subtitle 5"/>
          <p:cNvSpPr/>
          <p:nvPr/>
        </p:nvSpPr>
        <p:spPr>
          <a:xfrm>
            <a:off x="631825" y="2427605"/>
            <a:ext cx="7628255" cy="19367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endParaRPr lang="en-US">
              <a:sym typeface="+mn-ea"/>
            </a:endParaRPr>
          </a:p>
          <a:p>
            <a:pPr marL="139700" indent="0">
              <a:buNone/>
            </a:pPr>
            <a:r>
              <a:rPr lang="en-US">
                <a:sym typeface="+mn-ea"/>
              </a:rPr>
              <a:t>Scheduling Policies:</a:t>
            </a:r>
            <a:endParaRPr lang="en-US">
              <a:sym typeface="+mn-ea"/>
            </a:endParaRPr>
          </a:p>
          <a:p>
            <a:pPr marL="139700" indent="0">
              <a:buNone/>
            </a:pPr>
            <a:endParaRPr lang="en-US">
              <a:sym typeface="+mn-ea"/>
            </a:endParaRPr>
          </a:p>
          <a:p>
            <a:pPr marL="139700" indent="0">
              <a:buNone/>
            </a:pPr>
            <a:r>
              <a:rPr lang="en-US">
                <a:sym typeface="+mn-ea"/>
              </a:rPr>
              <a:t>Priority Scheduling: Processes with higher priority get more CPU time.</a:t>
            </a:r>
            <a:endParaRPr lang="en-US">
              <a:sym typeface="+mn-ea"/>
            </a:endParaRPr>
          </a:p>
          <a:p>
            <a:pPr marL="139700" indent="0">
              <a:buNone/>
            </a:pPr>
            <a:r>
              <a:rPr lang="en-US">
                <a:sym typeface="+mn-ea"/>
              </a:rPr>
              <a:t>First Come-First Served: The first process in the queue gets CPU time.</a:t>
            </a:r>
            <a:endParaRPr lang="en-US">
              <a:sym typeface="+mn-ea"/>
            </a:endParaRPr>
          </a:p>
          <a:p>
            <a:pPr marL="139700" indent="0">
              <a:buNone/>
            </a:pPr>
            <a:r>
              <a:rPr lang="en-US">
                <a:sym typeface="+mn-ea"/>
              </a:rPr>
              <a:t>Shortest Job First: Processes requiring less CPU time are prioritized.</a:t>
            </a:r>
            <a:endParaRPr lang="en-US">
              <a:sym typeface="+mn-ea"/>
            </a:endParaRPr>
          </a:p>
          <a:p>
            <a:pPr marL="139700" indent="0">
              <a:buNone/>
            </a:pPr>
            <a:r>
              <a:rPr lang="en-US">
                <a:sym typeface="+mn-ea"/>
              </a:rPr>
              <a:t>Shortest Remaining Job First: Processes with the shortest time remaining to complete are given higher priority.</a:t>
            </a:r>
            <a:endParaRPr lang="en-US">
              <a:sym typeface="+mn-ea"/>
            </a:endParaRPr>
          </a:p>
          <a:p>
            <a:pPr marL="139700" indent="0">
              <a:buNone/>
            </a:pPr>
            <a:r>
              <a:rPr lang="en-US">
                <a:sym typeface="+mn-ea"/>
              </a:rPr>
              <a:t>Round-Robin: Each process receives equal time slices on the CPU.</a:t>
            </a:r>
            <a:endParaRPr lang="en-US">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3. Threads and Multi-threading</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631825" y="865505"/>
            <a:ext cx="5190490" cy="8597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b="1">
                <a:sym typeface="+mn-ea"/>
              </a:rPr>
              <a:t>* Threads </a:t>
            </a:r>
            <a:r>
              <a:rPr lang="en-US">
                <a:sym typeface="+mn-ea"/>
              </a:rPr>
              <a:t>are lightweight tasks within a process, sharing memory and resources. They have adjustable priorities and can run in preemptive or cooperative modes.</a:t>
            </a:r>
            <a:endParaRPr lang="en-US">
              <a:sym typeface="+mn-ea"/>
            </a:endParaRPr>
          </a:p>
        </p:txBody>
      </p:sp>
      <p:pic>
        <p:nvPicPr>
          <p:cNvPr id="2" name="Picture 1"/>
          <p:cNvPicPr>
            <a:picLocks noChangeAspect="1"/>
          </p:cNvPicPr>
          <p:nvPr/>
        </p:nvPicPr>
        <p:blipFill>
          <a:blip r:embed="rId1"/>
          <a:stretch>
            <a:fillRect/>
          </a:stretch>
        </p:blipFill>
        <p:spPr>
          <a:xfrm>
            <a:off x="5940425" y="627380"/>
            <a:ext cx="2075180" cy="1241425"/>
          </a:xfrm>
          <a:prstGeom prst="rect">
            <a:avLst/>
          </a:prstGeom>
        </p:spPr>
      </p:pic>
      <p:pic>
        <p:nvPicPr>
          <p:cNvPr id="4" name="Picture 3"/>
          <p:cNvPicPr>
            <a:picLocks noChangeAspect="1"/>
          </p:cNvPicPr>
          <p:nvPr/>
        </p:nvPicPr>
        <p:blipFill>
          <a:blip r:embed="rId2"/>
          <a:stretch>
            <a:fillRect/>
          </a:stretch>
        </p:blipFill>
        <p:spPr>
          <a:xfrm>
            <a:off x="5940425" y="2283460"/>
            <a:ext cx="2545715" cy="1907540"/>
          </a:xfrm>
          <a:prstGeom prst="rect">
            <a:avLst/>
          </a:prstGeom>
        </p:spPr>
      </p:pic>
      <p:sp>
        <p:nvSpPr>
          <p:cNvPr id="10" name="Subtitle 5"/>
          <p:cNvSpPr/>
          <p:nvPr/>
        </p:nvSpPr>
        <p:spPr>
          <a:xfrm>
            <a:off x="611505" y="2139315"/>
            <a:ext cx="5190490" cy="254508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b="1">
                <a:sym typeface="+mn-ea"/>
              </a:rPr>
              <a:t>* Multi-threading </a:t>
            </a:r>
            <a:r>
              <a:rPr lang="en-US">
                <a:sym typeface="+mn-ea"/>
              </a:rPr>
              <a:t>allows multiple tasks to be performed in parallel within a single process, sharing resources and data.</a:t>
            </a:r>
            <a:endParaRPr lang="en-US">
              <a:sym typeface="+mn-ea"/>
            </a:endParaRPr>
          </a:p>
          <a:p>
            <a:pPr marL="139700" indent="0">
              <a:buNone/>
            </a:pPr>
            <a:r>
              <a:rPr lang="en-US">
                <a:sym typeface="+mn-ea"/>
              </a:rPr>
              <a:t>- Switching between threads is faster and less complex compared to switching between processes, due to shared resources.</a:t>
            </a:r>
            <a:endParaRPr lang="en-US">
              <a:sym typeface="+mn-ea"/>
            </a:endParaRPr>
          </a:p>
          <a:p>
            <a:pPr marL="139700" indent="0">
              <a:buNone/>
            </a:pPr>
            <a:r>
              <a:rPr lang="en-US">
                <a:sym typeface="+mn-ea"/>
              </a:rPr>
              <a:t>- A process can consist of multiple threads, each handling different tasks, such as a word processor using separate threads for GUI, data processing, and disk operations.</a:t>
            </a:r>
            <a:endParaRPr lang="en-US">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a:xfrm>
            <a:off x="631825" y="194945"/>
            <a:ext cx="7797165" cy="479425"/>
          </a:xfrm>
        </p:spPr>
        <p:txBody>
          <a:bodyPr/>
          <a:p>
            <a:r>
              <a:rPr lang="en-US" sz="2000"/>
              <a:t>5. Multi-threading in Java</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9" name="Subtitle 5"/>
          <p:cNvSpPr/>
          <p:nvPr/>
        </p:nvSpPr>
        <p:spPr>
          <a:xfrm>
            <a:off x="90170" y="771525"/>
            <a:ext cx="8390890" cy="12058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Java supports multi-threaded programming with two main methods: extending the Thread class or implementing the Runnable interface. Both methods are efficient, but using Runnable is often preferred for its clearer separation of thread behavior and better reuse. The document will provide a step-by-step guide on using both approaches to perform parallel activities in an application.</a:t>
            </a:r>
            <a:endParaRPr lang="en-US">
              <a:sym typeface="+mn-ea"/>
            </a:endParaRPr>
          </a:p>
        </p:txBody>
      </p:sp>
      <p:sp>
        <p:nvSpPr>
          <p:cNvPr id="3" name="Subtitle 5"/>
          <p:cNvSpPr/>
          <p:nvPr/>
        </p:nvSpPr>
        <p:spPr>
          <a:xfrm>
            <a:off x="1391920" y="1616710"/>
            <a:ext cx="7752080" cy="6070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Char char="■"/>
              <a:defRPr sz="1400" b="0" i="0" u="none" strike="noStrike" cap="none">
                <a:solidFill>
                  <a:schemeClr val="accent2"/>
                </a:solidFill>
                <a:latin typeface="DM Sans Medium"/>
                <a:ea typeface="DM Sans Medium"/>
                <a:cs typeface="DM Sans Medium"/>
                <a:sym typeface="DM Sans Medium"/>
              </a:defRPr>
            </a:lvl9pPr>
          </a:lstStyle>
          <a:p>
            <a:pPr marL="139700" indent="0">
              <a:buNone/>
            </a:pPr>
            <a:r>
              <a:rPr lang="en-US">
                <a:sym typeface="+mn-ea"/>
              </a:rPr>
              <a:t>Step 1: Extending Thread Class</a:t>
            </a:r>
            <a:endParaRPr lang="en-US">
              <a:sym typeface="+mn-ea"/>
            </a:endParaRPr>
          </a:p>
          <a:p>
            <a:pPr marL="139700" indent="0">
              <a:buNone/>
            </a:pPr>
            <a:r>
              <a:rPr lang="en-US">
                <a:sym typeface="+mn-ea"/>
              </a:rPr>
              <a:t>Step 2: Implementing Runnable Interface</a:t>
            </a:r>
            <a:endParaRPr lang="en-US">
              <a:sym typeface="+mn-ea"/>
            </a:endParaRPr>
          </a:p>
        </p:txBody>
      </p:sp>
      <p:sp>
        <p:nvSpPr>
          <p:cNvPr id="8" name="Title 5"/>
          <p:cNvSpPr/>
          <p:nvPr/>
        </p:nvSpPr>
        <p:spPr>
          <a:xfrm>
            <a:off x="631825" y="2068195"/>
            <a:ext cx="7797165" cy="47942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accent2"/>
              </a:buClr>
              <a:buSzPts val="3000"/>
              <a:buFont typeface="Sora ExtraBold"/>
              <a:buNone/>
              <a:defRPr sz="3000" b="0" i="0" u="none" strike="noStrike" cap="none">
                <a:solidFill>
                  <a:schemeClr val="accent2"/>
                </a:solidFill>
                <a:latin typeface="Sora ExtraBold"/>
                <a:ea typeface="Sora ExtraBold"/>
                <a:cs typeface="Sora ExtraBold"/>
                <a:sym typeface="Sora ExtraBold"/>
              </a:defRPr>
            </a:lvl9pPr>
          </a:lstStyle>
          <a:p>
            <a:r>
              <a:rPr lang="en-US" sz="2000"/>
              <a:t>6. Inter-thread and Inter-process Communication</a:t>
            </a:r>
            <a:endParaRPr lang="en-US" sz="2000"/>
          </a:p>
        </p:txBody>
      </p:sp>
      <p:sp>
        <p:nvSpPr>
          <p:cNvPr id="11" name="Text Box 10"/>
          <p:cNvSpPr txBox="1"/>
          <p:nvPr/>
        </p:nvSpPr>
        <p:spPr>
          <a:xfrm>
            <a:off x="251460" y="2499995"/>
            <a:ext cx="8272145" cy="2676525"/>
          </a:xfrm>
          <a:prstGeom prst="rect">
            <a:avLst/>
          </a:prstGeom>
          <a:noFill/>
        </p:spPr>
        <p:txBody>
          <a:bodyPr wrap="square" rtlCol="0">
            <a:spAutoFit/>
          </a:bodyPr>
          <a:p>
            <a:r>
              <a:rPr lang="en-US" i="1">
                <a:latin typeface="DM Sans Medium" charset="0"/>
                <a:cs typeface="DM Sans Medium" charset="0"/>
              </a:rPr>
              <a:t>- Inter-Thread Communication:</a:t>
            </a:r>
            <a:r>
              <a:rPr lang="en-US">
                <a:latin typeface="DM Sans Medium" charset="0"/>
                <a:cs typeface="DM Sans Medium" charset="0"/>
              </a:rPr>
              <a:t> Threads within the same process share data and communicate through common variables. To avoid unpredictable results from simultaneous access, synchronization mechanisms like shared memory, semaphores, message passing, signals, and named pipes are used.</a:t>
            </a:r>
            <a:endParaRPr lang="en-US">
              <a:latin typeface="DM Sans Medium" charset="0"/>
              <a:cs typeface="DM Sans Medium" charset="0"/>
            </a:endParaRPr>
          </a:p>
          <a:p>
            <a:endParaRPr lang="en-US">
              <a:latin typeface="DM Sans Medium" charset="0"/>
              <a:cs typeface="DM Sans Medium" charset="0"/>
            </a:endParaRPr>
          </a:p>
          <a:p>
            <a:r>
              <a:rPr lang="en-US" i="1">
                <a:latin typeface="DM Sans Medium" charset="0"/>
                <a:cs typeface="DM Sans Medium" charset="0"/>
              </a:rPr>
              <a:t>- Producer-Consumer Problem: </a:t>
            </a:r>
            <a:r>
              <a:rPr lang="en-US">
                <a:latin typeface="DM Sans Medium" charset="0"/>
                <a:cs typeface="DM Sans Medium" charset="0"/>
              </a:rPr>
              <a:t>This is a basic synchronization issue where producer threads add items to a queue and consumer threads remove and use them. The shared queue must be protected to prevent conflicts.</a:t>
            </a:r>
            <a:endParaRPr lang="en-US">
              <a:latin typeface="DM Sans Medium" charset="0"/>
              <a:cs typeface="DM Sans Medium" charset="0"/>
            </a:endParaRPr>
          </a:p>
          <a:p>
            <a:endParaRPr lang="en-US" i="1">
              <a:latin typeface="DM Sans Medium" charset="0"/>
              <a:cs typeface="DM Sans Medium" charset="0"/>
            </a:endParaRPr>
          </a:p>
          <a:p>
            <a:r>
              <a:rPr lang="en-US" i="1">
                <a:latin typeface="DM Sans Medium" charset="0"/>
                <a:cs typeface="DM Sans Medium" charset="0"/>
              </a:rPr>
              <a:t>- Inter-Process Communication:</a:t>
            </a:r>
            <a:r>
              <a:rPr lang="en-US">
                <a:latin typeface="DM Sans Medium" charset="0"/>
                <a:cs typeface="DM Sans Medium" charset="0"/>
              </a:rPr>
              <a:t> This involves data exchange between processes, which can be on the same or different machines. Processes on the same machine use shared memory, while those on different machines communicate over networks using hierarchical protocol stacks.</a:t>
            </a:r>
            <a:endParaRPr lang="en-US">
              <a:latin typeface="DM Sans Medium" charset="0"/>
              <a:cs typeface="DM Sans Medium"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62" name="Shape 462"/>
        <p:cNvGrpSpPr/>
        <p:nvPr/>
      </p:nvGrpSpPr>
      <p:grpSpPr>
        <a:xfrm>
          <a:off x="0" y="0"/>
          <a:ext cx="0" cy="0"/>
          <a:chOff x="0" y="0"/>
          <a:chExt cx="0" cy="0"/>
        </a:xfrm>
      </p:grpSpPr>
      <p:sp>
        <p:nvSpPr>
          <p:cNvPr id="463" name="Google Shape;463;p50"/>
          <p:cNvSpPr txBox="1"/>
          <p:nvPr>
            <p:ph type="subTitle" idx="1"/>
          </p:nvPr>
        </p:nvSpPr>
        <p:spPr>
          <a:xfrm>
            <a:off x="825600" y="1215763"/>
            <a:ext cx="5459400" cy="203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US" altLang="en-GB"/>
              <a:t>Thanks for listening</a:t>
            </a:r>
            <a:r>
              <a:rPr lang="en-GB"/>
              <a:t>.”</a:t>
            </a:r>
            <a:endParaRPr lang="en-GB"/>
          </a:p>
        </p:txBody>
      </p:sp>
      <p:sp>
        <p:nvSpPr>
          <p:cNvPr id="464" name="Google Shape;464;p50"/>
          <p:cNvSpPr txBox="1"/>
          <p:nvPr>
            <p:ph type="title"/>
          </p:nvPr>
        </p:nvSpPr>
        <p:spPr>
          <a:xfrm>
            <a:off x="825600" y="3395838"/>
            <a:ext cx="4563900" cy="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t>
            </a:r>
            <a:r>
              <a:rPr lang="en-US" altLang="en-GB"/>
              <a:t>VKU</a:t>
            </a:r>
            <a:endParaRPr lang="en-US" altLang="en-GB"/>
          </a:p>
        </p:txBody>
      </p:sp>
      <p:sp>
        <p:nvSpPr>
          <p:cNvPr id="465" name="Google Shape;465;p50"/>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US">
                <a:sym typeface="+mn-ea"/>
              </a:rPr>
              <a:t>Network Programming</a:t>
            </a:r>
            <a:endParaRPr lang="en-GB"/>
          </a:p>
        </p:txBody>
      </p:sp>
      <p:sp>
        <p:nvSpPr>
          <p:cNvPr id="466" name="Google Shape;466;p50"/>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67" name="Google Shape;467;p50"/>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373" name="Shape 373"/>
        <p:cNvGrpSpPr/>
        <p:nvPr/>
      </p:nvGrpSpPr>
      <p:grpSpPr>
        <a:xfrm>
          <a:off x="0" y="0"/>
          <a:ext cx="0" cy="0"/>
          <a:chOff x="0" y="0"/>
          <a:chExt cx="0" cy="0"/>
        </a:xfrm>
      </p:grpSpPr>
      <p:sp>
        <p:nvSpPr>
          <p:cNvPr id="375" name="Google Shape;375;p45"/>
          <p:cNvSpPr txBox="1"/>
          <p:nvPr>
            <p:ph type="title"/>
          </p:nvPr>
        </p:nvSpPr>
        <p:spPr>
          <a:xfrm>
            <a:off x="467185" y="267225"/>
            <a:ext cx="6539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Contents</a:t>
            </a:r>
            <a:endParaRPr lang="en-GB"/>
          </a:p>
        </p:txBody>
      </p:sp>
      <p:sp>
        <p:nvSpPr>
          <p:cNvPr id="377" name="Google Shape;377;p45"/>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378" name="Google Shape;378;p45"/>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graphicFrame>
        <p:nvGraphicFramePr>
          <p:cNvPr id="379" name="Google Shape;379;p45"/>
          <p:cNvGraphicFramePr/>
          <p:nvPr>
            <p:custDataLst>
              <p:tags r:id="rId1"/>
            </p:custDataLst>
          </p:nvPr>
        </p:nvGraphicFramePr>
        <p:xfrm>
          <a:off x="1115695" y="987425"/>
          <a:ext cx="6931025" cy="3883660"/>
        </p:xfrm>
        <a:graphic>
          <a:graphicData uri="http://schemas.openxmlformats.org/drawingml/2006/table">
            <a:tbl>
              <a:tblPr>
                <a:noFill/>
                <a:tableStyleId>{51297D89-265B-488D-9C18-A11638AB3D4A}</a:tableStyleId>
              </a:tblPr>
              <a:tblGrid>
                <a:gridCol w="2356485"/>
                <a:gridCol w="4574540"/>
              </a:tblGrid>
              <a:tr h="365760">
                <a:tc>
                  <a:txBody>
                    <a:bodyPr/>
                    <a:lstStyle/>
                    <a:p>
                      <a:pPr marL="0" marR="0" lvl="0" indent="0" algn="l" rtl="0">
                        <a:lnSpc>
                          <a:spcPct val="100000"/>
                        </a:lnSpc>
                        <a:spcBef>
                          <a:spcPts val="0"/>
                        </a:spcBef>
                        <a:spcAft>
                          <a:spcPts val="0"/>
                        </a:spcAft>
                        <a:buNone/>
                      </a:pPr>
                      <a:r>
                        <a:rPr lang="en-US" altLang="en-GB" sz="1200" b="1">
                          <a:solidFill>
                            <a:schemeClr val="hlink"/>
                          </a:solidFill>
                          <a:uFill>
                            <a:noFill/>
                          </a:uFill>
                          <a:latin typeface="DM Sans"/>
                          <a:ea typeface="DM Sans"/>
                          <a:cs typeface="DM Sans"/>
                          <a:sym typeface="DM Sans"/>
                        </a:rPr>
                        <a:t>Chapter 1</a:t>
                      </a:r>
                      <a:endParaRPr lang="en-US" altLang="en-GB" sz="1200" b="1">
                        <a:solidFill>
                          <a:schemeClr val="hlink"/>
                        </a:solidFill>
                        <a:uFill>
                          <a:noFill/>
                        </a:u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ltLang="en-GB" sz="1000">
                          <a:solidFill>
                            <a:schemeClr val="accent2"/>
                          </a:solidFill>
                          <a:latin typeface="DM Sans Medium"/>
                          <a:ea typeface="DM Sans Medium"/>
                          <a:cs typeface="DM Sans Medium"/>
                          <a:sym typeface="DM Sans Medium"/>
                        </a:rPr>
                        <a:t>Introduction</a:t>
                      </a:r>
                      <a:endParaRPr lang="en-US" altLang="en-GB"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2</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ltLang="en-GB" sz="1000">
                          <a:solidFill>
                            <a:schemeClr val="accent2"/>
                          </a:solidFill>
                          <a:latin typeface="DM Sans Medium"/>
                          <a:ea typeface="DM Sans Medium"/>
                          <a:cs typeface="DM Sans Medium"/>
                          <a:sym typeface="DM Sans Medium"/>
                        </a:rPr>
                        <a:t>Network Architectures</a:t>
                      </a:r>
                      <a:endParaRPr lang="en-US" altLang="en-GB"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3</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altLang="en-GB" sz="1000">
                          <a:solidFill>
                            <a:schemeClr val="accent2"/>
                          </a:solidFill>
                          <a:latin typeface="DM Sans Medium"/>
                          <a:ea typeface="DM Sans Medium"/>
                          <a:cs typeface="DM Sans Medium"/>
                          <a:sym typeface="DM Sans Medium"/>
                        </a:rPr>
                        <a:t>Network Communications Protocols and Services</a:t>
                      </a:r>
                      <a:endParaRPr lang="en-US" altLang="en-GB"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4</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Basic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5</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Sockets</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lstStyle/>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6</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Socket - Based Client - Server Communication</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7</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Support for Communication - Based Services</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8</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Server - Side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9</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Client - Side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10</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Advanced Client - Server Network Programming</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r h="351790">
                <a:tc>
                  <a:txBody>
                    <a:bodyPr/>
                    <a:p>
                      <a:pPr marL="0" marR="0" lvl="0" indent="0" algn="l" rtl="0">
                        <a:lnSpc>
                          <a:spcPct val="100000"/>
                        </a:lnSpc>
                        <a:spcBef>
                          <a:spcPts val="0"/>
                        </a:spcBef>
                        <a:spcAft>
                          <a:spcPts val="0"/>
                        </a:spcAft>
                        <a:buNone/>
                      </a:pPr>
                      <a:r>
                        <a:rPr lang="en-US" sz="1200" b="1">
                          <a:solidFill>
                            <a:schemeClr val="accent2"/>
                          </a:solidFill>
                          <a:latin typeface="DM Sans"/>
                          <a:ea typeface="DM Sans"/>
                          <a:cs typeface="DM Sans"/>
                          <a:sym typeface="DM Sans"/>
                        </a:rPr>
                        <a:t>Chapter 11</a:t>
                      </a:r>
                      <a:endParaRPr lang="en-US" sz="1200" b="1">
                        <a:solidFill>
                          <a:schemeClr val="accent2"/>
                        </a:solidFill>
                        <a:latin typeface="DM Sans"/>
                        <a:ea typeface="DM Sans"/>
                        <a:cs typeface="DM Sans"/>
                        <a:sym typeface="DM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p>
                      <a:pPr marL="0" marR="0" lvl="0" indent="0" algn="l" rtl="0">
                        <a:lnSpc>
                          <a:spcPct val="100000"/>
                        </a:lnSpc>
                        <a:spcBef>
                          <a:spcPts val="0"/>
                        </a:spcBef>
                        <a:spcAft>
                          <a:spcPts val="0"/>
                        </a:spcAft>
                        <a:buNone/>
                      </a:pPr>
                      <a:r>
                        <a:rPr lang="en-US" sz="1000">
                          <a:solidFill>
                            <a:schemeClr val="accent2"/>
                          </a:solidFill>
                          <a:latin typeface="DM Sans Medium"/>
                          <a:ea typeface="DM Sans Medium"/>
                          <a:cs typeface="DM Sans Medium"/>
                          <a:sym typeface="DM Sans Medium"/>
                        </a:rPr>
                        <a:t>Conclusion</a:t>
                      </a:r>
                      <a:endParaRPr lang="en-US" sz="1000">
                        <a:solidFill>
                          <a:schemeClr val="accent2"/>
                        </a:solidFill>
                        <a:latin typeface="DM Sans Medium"/>
                        <a:ea typeface="DM Sans Medium"/>
                        <a:cs typeface="DM Sans Medium"/>
                        <a:sym typeface="DM Sans Medium"/>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r>
            </a:tbl>
          </a:graphicData>
        </a:graphic>
      </p:graphicFrame>
      <p:sp>
        <p:nvSpPr>
          <p:cNvPr id="2" name="Subtitle 1"/>
          <p:cNvSpPr/>
          <p:nvPr>
            <p:ph type="subTitle" idx="2"/>
          </p:nvPr>
        </p:nvSpPr>
        <p:spPr/>
        <p:txBody>
          <a:bodyPr/>
          <a:p>
            <a:r>
              <a:rPr lang="en-US"/>
              <a:t>Network Programming</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587850" y="1865550"/>
            <a:ext cx="2751000" cy="141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a:t>Chapter 2</a:t>
            </a:r>
            <a:endParaRPr lang="en-US" altLang="en-GB"/>
          </a:p>
        </p:txBody>
      </p:sp>
      <p:sp>
        <p:nvSpPr>
          <p:cNvPr id="408" name="Google Shape;408;p47"/>
          <p:cNvSpPr txBox="1"/>
          <p:nvPr>
            <p:ph type="subTitle" idx="2"/>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US">
                <a:sym typeface="+mn-ea"/>
              </a:rPr>
              <a:t>Network Programming</a:t>
            </a:r>
            <a:endParaRPr lang="en-GB"/>
          </a:p>
        </p:txBody>
      </p:sp>
      <p:sp>
        <p:nvSpPr>
          <p:cNvPr id="409" name="Google Shape;409;p47"/>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10" name="Google Shape;410;p47"/>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415" name="Google Shape;415;p48"/>
          <p:cNvSpPr txBox="1"/>
          <p:nvPr/>
        </p:nvSpPr>
        <p:spPr>
          <a:xfrm>
            <a:off x="4249420" y="627380"/>
            <a:ext cx="4487545" cy="35794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Sora ExtraBold"/>
              <a:buNone/>
              <a:defRPr sz="4800" b="0" i="0" u="none" strike="noStrike" cap="none">
                <a:solidFill>
                  <a:schemeClr val="accent2"/>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9pPr>
          </a:lstStyle>
          <a:p>
            <a:pPr marL="0" marR="0" lvl="0" indent="0" algn="l" rtl="0">
              <a:lnSpc>
                <a:spcPct val="100000"/>
              </a:lnSpc>
              <a:spcBef>
                <a:spcPts val="0"/>
              </a:spcBef>
              <a:spcAft>
                <a:spcPts val="0"/>
              </a:spcAft>
              <a:buNone/>
            </a:pPr>
            <a:r>
              <a:rPr lang="en-US" altLang="en-GB" sz="4400">
                <a:sym typeface="DM Sans Medium"/>
              </a:rPr>
              <a:t>Network Architectures</a:t>
            </a:r>
            <a:endParaRPr lang="en-US" altLang="en-GB" sz="4400">
              <a:sym typeface="DM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2000"/>
              <a:t>1. Network Topologies</a:t>
            </a:r>
            <a:endParaRPr lang="en-US" sz="2000"/>
          </a:p>
        </p:txBody>
      </p:sp>
      <p:sp>
        <p:nvSpPr>
          <p:cNvPr id="3" name="Subtitle 2"/>
          <p:cNvSpPr/>
          <p:nvPr>
            <p:ph type="subTitle" idx="1"/>
          </p:nvPr>
        </p:nvSpPr>
        <p:spPr/>
        <p:txBody>
          <a:bodyPr/>
          <a:p>
            <a:r>
              <a:rPr lang="en-US">
                <a:sym typeface="+mn-ea"/>
              </a:rPr>
              <a:t>Network Programming</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graphicFrame>
        <p:nvGraphicFramePr>
          <p:cNvPr id="11" name="Table 10"/>
          <p:cNvGraphicFramePr/>
          <p:nvPr>
            <p:custDataLst>
              <p:tags r:id="rId1"/>
            </p:custDataLst>
          </p:nvPr>
        </p:nvGraphicFramePr>
        <p:xfrm>
          <a:off x="631825" y="1005840"/>
          <a:ext cx="7741920" cy="3914775"/>
        </p:xfrm>
        <a:graphic>
          <a:graphicData uri="http://schemas.openxmlformats.org/drawingml/2006/table">
            <a:tbl>
              <a:tblPr firstRow="1" bandRow="1">
                <a:tableStyleId>{5C22544A-7EE6-4342-B048-85BDC9FD1C3A}</a:tableStyleId>
              </a:tblPr>
              <a:tblGrid>
                <a:gridCol w="1246505"/>
                <a:gridCol w="3251835"/>
                <a:gridCol w="3243580"/>
              </a:tblGrid>
              <a:tr h="549275">
                <a:tc>
                  <a:txBody>
                    <a:bodyPr/>
                    <a:p>
                      <a:pPr algn="ctr">
                        <a:buNone/>
                      </a:pPr>
                      <a:r>
                        <a:rPr lang="en-US"/>
                        <a:t>Typologies</a:t>
                      </a:r>
                      <a:endParaRPr lang="en-US"/>
                    </a:p>
                  </a:txBody>
                  <a:tcPr anchor="ctr" anchorCtr="0"/>
                </a:tc>
                <a:tc>
                  <a:txBody>
                    <a:bodyPr/>
                    <a:p>
                      <a:pPr algn="ctr">
                        <a:buNone/>
                      </a:pPr>
                      <a:r>
                        <a:rPr lang="en-US"/>
                        <a:t>Advantage</a:t>
                      </a:r>
                      <a:endParaRPr lang="en-US"/>
                    </a:p>
                  </a:txBody>
                  <a:tcPr anchor="ctr" anchorCtr="0"/>
                </a:tc>
                <a:tc>
                  <a:txBody>
                    <a:bodyPr/>
                    <a:p>
                      <a:pPr algn="ctr">
                        <a:buNone/>
                      </a:pPr>
                      <a:r>
                        <a:rPr lang="en-US"/>
                        <a:t>Disadvantage</a:t>
                      </a:r>
                      <a:endParaRPr lang="en-US"/>
                    </a:p>
                  </a:txBody>
                  <a:tcPr anchor="ctr" anchorCtr="0"/>
                </a:tc>
              </a:tr>
              <a:tr h="561340">
                <a:tc>
                  <a:txBody>
                    <a:bodyPr/>
                    <a:p>
                      <a:pPr algn="r">
                        <a:lnSpc>
                          <a:spcPct val="100000"/>
                        </a:lnSpc>
                        <a:buNone/>
                      </a:pPr>
                      <a:r>
                        <a:rPr lang="en-US">
                          <a:solidFill>
                            <a:schemeClr val="accent2"/>
                          </a:solidFill>
                        </a:rPr>
                        <a:t>Ring</a:t>
                      </a:r>
                      <a:endParaRPr lang="en-US">
                        <a:solidFill>
                          <a:schemeClr val="accent2"/>
                        </a:solidFill>
                      </a:endParaRPr>
                    </a:p>
                  </a:txBody>
                  <a:tcPr anchor="ctr" anchorCtr="0"/>
                </a:tc>
                <a:tc>
                  <a:txBody>
                    <a:bodyPr/>
                    <a:p>
                      <a:pPr>
                        <a:buNone/>
                      </a:pPr>
                      <a:r>
                        <a:rPr lang="en-US">
                          <a:solidFill>
                            <a:schemeClr val="accent2"/>
                          </a:solidFill>
                        </a:rPr>
                        <a:t>Orderly data transmission; easier to troubleshoot.</a:t>
                      </a:r>
                      <a:endParaRPr lang="en-US">
                        <a:solidFill>
                          <a:schemeClr val="accent2"/>
                        </a:solidFill>
                      </a:endParaRPr>
                    </a:p>
                  </a:txBody>
                  <a:tcPr anchor="ctr" anchorCtr="0"/>
                </a:tc>
                <a:tc>
                  <a:txBody>
                    <a:bodyPr/>
                    <a:p>
                      <a:pPr>
                        <a:buNone/>
                      </a:pPr>
                      <a:r>
                        <a:rPr lang="en-US">
                          <a:solidFill>
                            <a:schemeClr val="accent2"/>
                          </a:solidFill>
                        </a:rPr>
                        <a:t>Single point of failure; costly and hard to scale.</a:t>
                      </a:r>
                      <a:endParaRPr lang="en-US">
                        <a:solidFill>
                          <a:schemeClr val="accent2"/>
                        </a:solidFill>
                      </a:endParaRPr>
                    </a:p>
                  </a:txBody>
                  <a:tcPr anchor="ctr" anchorCtr="0"/>
                </a:tc>
              </a:tr>
              <a:tr h="561340">
                <a:tc>
                  <a:txBody>
                    <a:bodyPr/>
                    <a:p>
                      <a:pPr algn="r">
                        <a:lnSpc>
                          <a:spcPct val="100000"/>
                        </a:lnSpc>
                        <a:buNone/>
                      </a:pPr>
                      <a:r>
                        <a:rPr lang="en-US">
                          <a:solidFill>
                            <a:schemeClr val="accent2"/>
                          </a:solidFill>
                        </a:rPr>
                        <a:t>Star</a:t>
                      </a:r>
                      <a:endParaRPr lang="en-US">
                        <a:solidFill>
                          <a:schemeClr val="accent2"/>
                        </a:solidFill>
                      </a:endParaRPr>
                    </a:p>
                  </a:txBody>
                  <a:tcPr anchor="ctr" anchorCtr="0"/>
                </a:tc>
                <a:tc>
                  <a:txBody>
                    <a:bodyPr/>
                    <a:p>
                      <a:pPr>
                        <a:buNone/>
                      </a:pPr>
                      <a:r>
                        <a:rPr lang="en-US">
                          <a:solidFill>
                            <a:schemeClr val="accent2"/>
                          </a:solidFill>
                        </a:rPr>
                        <a:t>Robust; easy to troubleshoot and scale.</a:t>
                      </a:r>
                      <a:endParaRPr lang="en-US">
                        <a:solidFill>
                          <a:schemeClr val="accent2"/>
                        </a:solidFill>
                      </a:endParaRPr>
                    </a:p>
                  </a:txBody>
                  <a:tcPr anchor="ctr" anchorCtr="0"/>
                </a:tc>
                <a:tc>
                  <a:txBody>
                    <a:bodyPr/>
                    <a:p>
                      <a:pPr>
                        <a:buNone/>
                      </a:pPr>
                      <a:r>
                        <a:rPr lang="en-US">
                          <a:solidFill>
                            <a:schemeClr val="accent2"/>
                          </a:solidFill>
                        </a:rPr>
                        <a:t>Central hub is a single point of failure; higher cost.</a:t>
                      </a:r>
                      <a:endParaRPr lang="en-US">
                        <a:solidFill>
                          <a:schemeClr val="accent2"/>
                        </a:solidFill>
                      </a:endParaRPr>
                    </a:p>
                  </a:txBody>
                  <a:tcPr anchor="ctr" anchorCtr="0"/>
                </a:tc>
              </a:tr>
              <a:tr h="560705">
                <a:tc>
                  <a:txBody>
                    <a:bodyPr/>
                    <a:p>
                      <a:pPr algn="r">
                        <a:lnSpc>
                          <a:spcPct val="100000"/>
                        </a:lnSpc>
                        <a:buNone/>
                      </a:pPr>
                      <a:r>
                        <a:rPr lang="en-US">
                          <a:solidFill>
                            <a:schemeClr val="accent2"/>
                          </a:solidFill>
                        </a:rPr>
                        <a:t>Bus</a:t>
                      </a:r>
                      <a:endParaRPr lang="en-US">
                        <a:solidFill>
                          <a:schemeClr val="accent2"/>
                        </a:solidFill>
                      </a:endParaRPr>
                    </a:p>
                  </a:txBody>
                  <a:tcPr anchor="ctr" anchorCtr="0"/>
                </a:tc>
                <a:tc>
                  <a:txBody>
                    <a:bodyPr/>
                    <a:p>
                      <a:pPr>
                        <a:buNone/>
                      </a:pPr>
                      <a:r>
                        <a:rPr lang="en-US">
                          <a:solidFill>
                            <a:schemeClr val="accent2"/>
                          </a:solidFill>
                        </a:rPr>
                        <a:t>Cost-effective; simple design.</a:t>
                      </a:r>
                      <a:endParaRPr lang="en-US">
                        <a:solidFill>
                          <a:schemeClr val="accent2"/>
                        </a:solidFill>
                      </a:endParaRPr>
                    </a:p>
                  </a:txBody>
                  <a:tcPr anchor="ctr" anchorCtr="0"/>
                </a:tc>
                <a:tc>
                  <a:txBody>
                    <a:bodyPr/>
                    <a:p>
                      <a:pPr>
                        <a:buNone/>
                      </a:pPr>
                      <a:r>
                        <a:rPr lang="en-US">
                          <a:solidFill>
                            <a:schemeClr val="accent2"/>
                          </a:solidFill>
                        </a:rPr>
                        <a:t>Poor scalability; hard to troubleshoot; collision issues.</a:t>
                      </a:r>
                      <a:endParaRPr lang="en-US">
                        <a:solidFill>
                          <a:schemeClr val="accent2"/>
                        </a:solidFill>
                      </a:endParaRPr>
                    </a:p>
                  </a:txBody>
                  <a:tcPr anchor="ctr" anchorCtr="0"/>
                </a:tc>
              </a:tr>
              <a:tr h="560705">
                <a:tc>
                  <a:txBody>
                    <a:bodyPr/>
                    <a:p>
                      <a:pPr algn="r">
                        <a:lnSpc>
                          <a:spcPct val="100000"/>
                        </a:lnSpc>
                        <a:buNone/>
                      </a:pPr>
                      <a:r>
                        <a:rPr lang="en-US">
                          <a:solidFill>
                            <a:schemeClr val="accent2"/>
                          </a:solidFill>
                        </a:rPr>
                        <a:t>Tree</a:t>
                      </a:r>
                      <a:endParaRPr lang="en-US">
                        <a:solidFill>
                          <a:schemeClr val="accent2"/>
                        </a:solidFill>
                      </a:endParaRPr>
                    </a:p>
                  </a:txBody>
                  <a:tcPr anchor="ctr" anchorCtr="0"/>
                </a:tc>
                <a:tc>
                  <a:txBody>
                    <a:bodyPr/>
                    <a:p>
                      <a:pPr>
                        <a:buNone/>
                      </a:pPr>
                      <a:r>
                        <a:rPr lang="en-US">
                          <a:solidFill>
                            <a:schemeClr val="accent2"/>
                          </a:solidFill>
                        </a:rPr>
                        <a:t>Scalable; easy to manage; segment isolation.</a:t>
                      </a:r>
                      <a:endParaRPr lang="en-US">
                        <a:solidFill>
                          <a:schemeClr val="accent2"/>
                        </a:solidFill>
                      </a:endParaRPr>
                    </a:p>
                  </a:txBody>
                  <a:tcPr anchor="ctr" anchorCtr="0"/>
                </a:tc>
                <a:tc>
                  <a:txBody>
                    <a:bodyPr/>
                    <a:p>
                      <a:pPr>
                        <a:buNone/>
                      </a:pPr>
                      <a:r>
                        <a:rPr lang="en-US">
                          <a:solidFill>
                            <a:schemeClr val="accent2"/>
                          </a:solidFill>
                        </a:rPr>
                        <a:t>Complex; higher cost; higher-level failures affect segments.</a:t>
                      </a:r>
                      <a:endParaRPr lang="en-US">
                        <a:solidFill>
                          <a:schemeClr val="accent2"/>
                        </a:solidFill>
                      </a:endParaRPr>
                    </a:p>
                  </a:txBody>
                  <a:tcPr anchor="ctr" anchorCtr="0"/>
                </a:tc>
              </a:tr>
              <a:tr h="560705">
                <a:tc>
                  <a:txBody>
                    <a:bodyPr/>
                    <a:p>
                      <a:pPr algn="r">
                        <a:lnSpc>
                          <a:spcPct val="100000"/>
                        </a:lnSpc>
                        <a:buNone/>
                      </a:pPr>
                      <a:r>
                        <a:rPr lang="en-US">
                          <a:solidFill>
                            <a:schemeClr val="accent2"/>
                          </a:solidFill>
                        </a:rPr>
                        <a:t>Mesh</a:t>
                      </a:r>
                      <a:endParaRPr lang="en-US">
                        <a:solidFill>
                          <a:schemeClr val="accent2"/>
                        </a:solidFill>
                      </a:endParaRPr>
                    </a:p>
                  </a:txBody>
                  <a:tcPr anchor="ctr" anchorCtr="0"/>
                </a:tc>
                <a:tc>
                  <a:txBody>
                    <a:bodyPr/>
                    <a:p>
                      <a:pPr>
                        <a:buNone/>
                      </a:pPr>
                      <a:r>
                        <a:rPr lang="en-US">
                          <a:solidFill>
                            <a:schemeClr val="accent2"/>
                          </a:solidFill>
                        </a:rPr>
                        <a:t>Highly reliable; redundant paths.</a:t>
                      </a:r>
                      <a:endParaRPr lang="en-US">
                        <a:solidFill>
                          <a:schemeClr val="accent2"/>
                        </a:solidFill>
                      </a:endParaRPr>
                    </a:p>
                  </a:txBody>
                  <a:tcPr anchor="ctr" anchorCtr="0"/>
                </a:tc>
                <a:tc>
                  <a:txBody>
                    <a:bodyPr/>
                    <a:p>
                      <a:pPr>
                        <a:buNone/>
                      </a:pPr>
                      <a:r>
                        <a:rPr lang="en-US">
                          <a:solidFill>
                            <a:schemeClr val="accent2"/>
                          </a:solidFill>
                        </a:rPr>
                        <a:t>Expensive; complex to manage.</a:t>
                      </a:r>
                      <a:endParaRPr lang="en-US">
                        <a:solidFill>
                          <a:schemeClr val="accent2"/>
                        </a:solidFill>
                      </a:endParaRPr>
                    </a:p>
                  </a:txBody>
                  <a:tcPr anchor="ctr" anchorCtr="0"/>
                </a:tc>
              </a:tr>
              <a:tr h="560705">
                <a:tc>
                  <a:txBody>
                    <a:bodyPr/>
                    <a:p>
                      <a:pPr algn="r">
                        <a:lnSpc>
                          <a:spcPct val="100000"/>
                        </a:lnSpc>
                        <a:buNone/>
                      </a:pPr>
                      <a:r>
                        <a:rPr lang="en-US">
                          <a:solidFill>
                            <a:schemeClr val="accent2"/>
                          </a:solidFill>
                        </a:rPr>
                        <a:t>Ad-hoc</a:t>
                      </a:r>
                      <a:endParaRPr lang="en-US">
                        <a:solidFill>
                          <a:schemeClr val="accent2"/>
                        </a:solidFill>
                      </a:endParaRPr>
                    </a:p>
                  </a:txBody>
                  <a:tcPr anchor="ctr" anchorCtr="0"/>
                </a:tc>
                <a:tc>
                  <a:txBody>
                    <a:bodyPr/>
                    <a:p>
                      <a:pPr>
                        <a:buNone/>
                      </a:pPr>
                      <a:r>
                        <a:rPr lang="en-US">
                          <a:solidFill>
                            <a:schemeClr val="accent2"/>
                          </a:solidFill>
                        </a:rPr>
                        <a:t>Flexible; easy setup.</a:t>
                      </a:r>
                      <a:endParaRPr lang="en-US">
                        <a:solidFill>
                          <a:schemeClr val="accent2"/>
                        </a:solidFill>
                      </a:endParaRPr>
                    </a:p>
                  </a:txBody>
                  <a:tcPr anchor="ctr" anchorCtr="0"/>
                </a:tc>
                <a:tc>
                  <a:txBody>
                    <a:bodyPr/>
                    <a:p>
                      <a:pPr>
                        <a:buNone/>
                      </a:pPr>
                      <a:r>
                        <a:rPr lang="en-US">
                          <a:solidFill>
                            <a:schemeClr val="accent2"/>
                          </a:solidFill>
                        </a:rPr>
                        <a:t>Limited range; security risks; inconsistent performance.</a:t>
                      </a:r>
                      <a:endParaRPr lang="en-US">
                        <a:solidFill>
                          <a:schemeClr val="accent2"/>
                        </a:solidFill>
                      </a:endParaRPr>
                    </a:p>
                  </a:txBody>
                  <a:tcPr anchor="ctr" anchorCtr="0"/>
                </a:tc>
              </a:tr>
            </a:tbl>
          </a:graphicData>
        </a:graphic>
      </p:graphicFrame>
      <p:pic>
        <p:nvPicPr>
          <p:cNvPr id="5" name="Picture 4"/>
          <p:cNvPicPr>
            <a:picLocks noChangeAspect="1"/>
          </p:cNvPicPr>
          <p:nvPr/>
        </p:nvPicPr>
        <p:blipFill>
          <a:blip r:embed="rId2"/>
          <a:stretch>
            <a:fillRect/>
          </a:stretch>
        </p:blipFill>
        <p:spPr>
          <a:xfrm>
            <a:off x="755650" y="1622425"/>
            <a:ext cx="440690" cy="447675"/>
          </a:xfrm>
          <a:prstGeom prst="rect">
            <a:avLst/>
          </a:prstGeom>
        </p:spPr>
      </p:pic>
      <p:pic>
        <p:nvPicPr>
          <p:cNvPr id="6" name="Picture 5"/>
          <p:cNvPicPr>
            <a:picLocks noChangeAspect="1"/>
          </p:cNvPicPr>
          <p:nvPr/>
        </p:nvPicPr>
        <p:blipFill>
          <a:blip r:embed="rId3"/>
          <a:stretch>
            <a:fillRect/>
          </a:stretch>
        </p:blipFill>
        <p:spPr>
          <a:xfrm>
            <a:off x="755650" y="2211705"/>
            <a:ext cx="431800" cy="396875"/>
          </a:xfrm>
          <a:prstGeom prst="rect">
            <a:avLst/>
          </a:prstGeom>
        </p:spPr>
      </p:pic>
      <p:pic>
        <p:nvPicPr>
          <p:cNvPr id="7" name="Picture 6"/>
          <p:cNvPicPr>
            <a:picLocks noChangeAspect="1"/>
          </p:cNvPicPr>
          <p:nvPr/>
        </p:nvPicPr>
        <p:blipFill>
          <a:blip r:embed="rId4"/>
          <a:stretch>
            <a:fillRect/>
          </a:stretch>
        </p:blipFill>
        <p:spPr>
          <a:xfrm>
            <a:off x="755650" y="2795270"/>
            <a:ext cx="662940" cy="362585"/>
          </a:xfrm>
          <a:prstGeom prst="rect">
            <a:avLst/>
          </a:prstGeom>
        </p:spPr>
      </p:pic>
      <p:pic>
        <p:nvPicPr>
          <p:cNvPr id="8" name="Picture 7"/>
          <p:cNvPicPr>
            <a:picLocks noChangeAspect="1"/>
          </p:cNvPicPr>
          <p:nvPr/>
        </p:nvPicPr>
        <p:blipFill>
          <a:blip r:embed="rId5"/>
          <a:stretch>
            <a:fillRect/>
          </a:stretch>
        </p:blipFill>
        <p:spPr>
          <a:xfrm>
            <a:off x="755650" y="3364230"/>
            <a:ext cx="650240" cy="285750"/>
          </a:xfrm>
          <a:prstGeom prst="rect">
            <a:avLst/>
          </a:prstGeom>
        </p:spPr>
      </p:pic>
      <p:pic>
        <p:nvPicPr>
          <p:cNvPr id="9" name="Picture 8"/>
          <p:cNvPicPr>
            <a:picLocks noChangeAspect="1"/>
          </p:cNvPicPr>
          <p:nvPr/>
        </p:nvPicPr>
        <p:blipFill>
          <a:blip r:embed="rId6"/>
          <a:stretch>
            <a:fillRect/>
          </a:stretch>
        </p:blipFill>
        <p:spPr>
          <a:xfrm>
            <a:off x="755650" y="3867785"/>
            <a:ext cx="528955" cy="435610"/>
          </a:xfrm>
          <a:prstGeom prst="rect">
            <a:avLst/>
          </a:prstGeom>
        </p:spPr>
      </p:pic>
      <p:pic>
        <p:nvPicPr>
          <p:cNvPr id="10" name="Picture 9"/>
          <p:cNvPicPr>
            <a:picLocks noChangeAspect="1"/>
          </p:cNvPicPr>
          <p:nvPr/>
        </p:nvPicPr>
        <p:blipFill>
          <a:blip r:embed="rId7"/>
          <a:stretch>
            <a:fillRect/>
          </a:stretch>
        </p:blipFill>
        <p:spPr>
          <a:xfrm>
            <a:off x="755650" y="4481830"/>
            <a:ext cx="438150" cy="325755"/>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p:nvPr>
            <p:ph type="title"/>
          </p:nvPr>
        </p:nvSpPr>
        <p:spPr/>
        <p:txBody>
          <a:bodyPr/>
          <a:p>
            <a:r>
              <a:rPr lang="en-US" sz="2000"/>
              <a:t>2. Network Components</a:t>
            </a:r>
            <a:endParaRPr lang="en-US" sz="2000"/>
          </a:p>
        </p:txBody>
      </p:sp>
      <p:sp>
        <p:nvSpPr>
          <p:cNvPr id="7" name="Subtitle 6"/>
          <p:cNvSpPr/>
          <p:nvPr>
            <p:ph type="subTitle" idx="1"/>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sp>
        <p:nvSpPr>
          <p:cNvPr id="416" name="Google Shape;416;p48"/>
          <p:cNvSpPr txBox="1"/>
          <p:nvPr/>
        </p:nvSpPr>
        <p:spPr>
          <a:xfrm>
            <a:off x="611505" y="1095375"/>
            <a:ext cx="5033645" cy="37877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DM Sans Medium"/>
              <a:buNone/>
              <a:defRPr sz="1800" b="0" i="0" u="none" strike="noStrike" cap="none">
                <a:solidFill>
                  <a:schemeClr val="accent2"/>
                </a:solidFill>
                <a:latin typeface="DM Sans Medium"/>
                <a:ea typeface="DM Sans Medium"/>
                <a:cs typeface="DM Sans Medium"/>
                <a:sym typeface="DM Sans Medium"/>
              </a:defRPr>
            </a:lvl1pPr>
            <a:lvl2pPr marL="914400" marR="0" lvl="1"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2pPr>
            <a:lvl3pPr marL="1371600" marR="0" lvl="2"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3pPr>
            <a:lvl4pPr marL="1828800" marR="0" lvl="3"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4pPr>
            <a:lvl5pPr marL="2286000" marR="0" lvl="4"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5pPr>
            <a:lvl6pPr marL="2743200" marR="0" lvl="5"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6pPr>
            <a:lvl7pPr marL="3200400" marR="0" lvl="6"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7pPr>
            <a:lvl8pPr marL="3657600" marR="0" lvl="7"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8pPr>
            <a:lvl9pPr marL="4114800" marR="0" lvl="8" indent="-317500" algn="ctr" rtl="0">
              <a:lnSpc>
                <a:spcPct val="100000"/>
              </a:lnSpc>
              <a:spcBef>
                <a:spcPts val="0"/>
              </a:spcBef>
              <a:spcAft>
                <a:spcPts val="0"/>
              </a:spcAft>
              <a:buClr>
                <a:schemeClr val="accent2"/>
              </a:buClr>
              <a:buSzPts val="1400"/>
              <a:buFont typeface="DM Sans Medium"/>
              <a:buNone/>
              <a:defRPr sz="1400" b="0" i="0" u="none" strike="noStrike" cap="none">
                <a:solidFill>
                  <a:schemeClr val="accent2"/>
                </a:solidFill>
                <a:latin typeface="DM Sans Medium"/>
                <a:ea typeface="DM Sans Medium"/>
                <a:cs typeface="DM Sans Medium"/>
                <a:sym typeface="DM Sans Medium"/>
              </a:defRPr>
            </a:lvl9pPr>
          </a:lstStyle>
          <a:p>
            <a:pPr marL="0" lvl="0" indent="0" algn="l" rtl="0">
              <a:spcBef>
                <a:spcPts val="0"/>
              </a:spcBef>
              <a:spcAft>
                <a:spcPts val="0"/>
              </a:spcAft>
              <a:buNone/>
            </a:pPr>
            <a:r>
              <a:rPr lang="en-GB" sz="1400" b="1"/>
              <a:t>Network Media: </a:t>
            </a:r>
            <a:r>
              <a:rPr lang="en-GB" sz="1400"/>
              <a:t>Twisted pair, coaxial cable, fiber optics, wireless (radio waves, microwaves, infra-red, visible light).</a:t>
            </a:r>
            <a:endParaRPr lang="en-GB" sz="1400"/>
          </a:p>
          <a:p>
            <a:pPr marL="0" lvl="0" indent="0" algn="l" rtl="0">
              <a:spcBef>
                <a:spcPts val="0"/>
              </a:spcBef>
              <a:spcAft>
                <a:spcPts val="0"/>
              </a:spcAft>
              <a:buNone/>
            </a:pPr>
            <a:r>
              <a:rPr lang="en-GB" sz="1400" b="1"/>
              <a:t>Twisted Pair:</a:t>
            </a:r>
            <a:r>
              <a:rPr lang="en-GB" sz="1400"/>
              <a:t> Early networks, low bitrates.</a:t>
            </a:r>
            <a:endParaRPr lang="en-GB" sz="1400"/>
          </a:p>
          <a:p>
            <a:pPr marL="0" lvl="0" indent="0" algn="l" rtl="0">
              <a:spcBef>
                <a:spcPts val="0"/>
              </a:spcBef>
              <a:spcAft>
                <a:spcPts val="0"/>
              </a:spcAft>
              <a:buNone/>
            </a:pPr>
            <a:r>
              <a:rPr lang="en-GB" sz="1400" b="1"/>
              <a:t>Coaxial Cable:</a:t>
            </a:r>
            <a:r>
              <a:rPr lang="en-GB" sz="1400"/>
              <a:t> Improved transmission, reduced interference, supports services like cable TV.</a:t>
            </a:r>
            <a:endParaRPr lang="en-GB" sz="1400"/>
          </a:p>
          <a:p>
            <a:pPr marL="0" lvl="0" indent="0" algn="l" rtl="0">
              <a:spcBef>
                <a:spcPts val="0"/>
              </a:spcBef>
              <a:spcAft>
                <a:spcPts val="0"/>
              </a:spcAft>
              <a:buNone/>
            </a:pPr>
            <a:r>
              <a:rPr lang="en-GB" sz="1400" b="1"/>
              <a:t>Fiber Optics:</a:t>
            </a:r>
            <a:r>
              <a:rPr lang="en-GB" sz="1400"/>
              <a:t> Large bandwidth, low interference.</a:t>
            </a:r>
            <a:endParaRPr lang="en-GB" sz="1400"/>
          </a:p>
          <a:p>
            <a:pPr marL="0" lvl="0" indent="0" algn="l" rtl="0">
              <a:spcBef>
                <a:spcPts val="0"/>
              </a:spcBef>
              <a:spcAft>
                <a:spcPts val="0"/>
              </a:spcAft>
              <a:buNone/>
            </a:pPr>
            <a:r>
              <a:rPr lang="en-GB" sz="1400" b="1"/>
              <a:t>Wireless Communication:</a:t>
            </a:r>
            <a:r>
              <a:rPr lang="en-GB" sz="1400"/>
              <a:t> Uses electromagnetic waves, ad-hoc, infrastructure modes, varies in frequency and latency.</a:t>
            </a:r>
            <a:endParaRPr lang="en-GB" sz="1400"/>
          </a:p>
          <a:p>
            <a:pPr marL="0" lvl="0" indent="0" algn="l" rtl="0">
              <a:spcBef>
                <a:spcPts val="0"/>
              </a:spcBef>
              <a:spcAft>
                <a:spcPts val="0"/>
              </a:spcAft>
              <a:buNone/>
            </a:pPr>
            <a:r>
              <a:rPr lang="en-GB" sz="1400" b="1"/>
              <a:t>Network Nodes:</a:t>
            </a:r>
            <a:r>
              <a:rPr lang="en-GB" sz="1400"/>
              <a:t> End-user devices, inter-networking devices (repeaters, bridges, routers, gateways).</a:t>
            </a:r>
            <a:endParaRPr lang="en-GB" sz="1400"/>
          </a:p>
          <a:p>
            <a:pPr marL="0" lvl="0" indent="0" algn="l" rtl="0">
              <a:spcBef>
                <a:spcPts val="0"/>
              </a:spcBef>
              <a:spcAft>
                <a:spcPts val="0"/>
              </a:spcAft>
              <a:buNone/>
            </a:pPr>
            <a:r>
              <a:rPr lang="en-GB" sz="1400" b="1"/>
              <a:t>Repeaters:</a:t>
            </a:r>
            <a:r>
              <a:rPr lang="en-GB" sz="1400"/>
              <a:t> Amplify signals, physical layer.</a:t>
            </a:r>
            <a:endParaRPr lang="en-GB" sz="1400"/>
          </a:p>
          <a:p>
            <a:pPr marL="0" lvl="0" indent="0" algn="l" rtl="0">
              <a:spcBef>
                <a:spcPts val="0"/>
              </a:spcBef>
              <a:spcAft>
                <a:spcPts val="0"/>
              </a:spcAft>
              <a:buNone/>
            </a:pPr>
            <a:r>
              <a:rPr lang="en-GB" sz="1400" b="1"/>
              <a:t>Bridges:</a:t>
            </a:r>
            <a:r>
              <a:rPr lang="en-GB" sz="1400"/>
              <a:t> Divide LAN segments, filter traffic, data link layer.</a:t>
            </a:r>
            <a:endParaRPr lang="en-GB" sz="1400"/>
          </a:p>
          <a:p>
            <a:pPr marL="0" lvl="0" indent="0" algn="l" rtl="0">
              <a:spcBef>
                <a:spcPts val="0"/>
              </a:spcBef>
              <a:spcAft>
                <a:spcPts val="0"/>
              </a:spcAft>
              <a:buNone/>
            </a:pPr>
            <a:r>
              <a:rPr lang="en-GB" sz="1400" b="1"/>
              <a:t>Routers:</a:t>
            </a:r>
            <a:r>
              <a:rPr lang="en-GB" sz="1400"/>
              <a:t> Inter-connect networks, forward packets, network layer.</a:t>
            </a:r>
            <a:endParaRPr lang="en-GB" sz="1400"/>
          </a:p>
          <a:p>
            <a:pPr marL="0" lvl="0" indent="0" algn="l" rtl="0">
              <a:spcBef>
                <a:spcPts val="0"/>
              </a:spcBef>
              <a:spcAft>
                <a:spcPts val="0"/>
              </a:spcAft>
              <a:buNone/>
            </a:pPr>
            <a:r>
              <a:rPr lang="en-GB" sz="1400" b="1"/>
              <a:t>Gateways:</a:t>
            </a:r>
            <a:r>
              <a:rPr lang="en-GB" sz="1400"/>
              <a:t> Extend router functionality, application layer, filter/block traffic, modify data packets.</a:t>
            </a:r>
            <a:endParaRPr lang="en-GB" sz="1400"/>
          </a:p>
        </p:txBody>
      </p:sp>
      <p:pic>
        <p:nvPicPr>
          <p:cNvPr id="3" name="Picture 2"/>
          <p:cNvPicPr>
            <a:picLocks noChangeAspect="1"/>
          </p:cNvPicPr>
          <p:nvPr/>
        </p:nvPicPr>
        <p:blipFill>
          <a:blip r:embed="rId1"/>
          <a:stretch>
            <a:fillRect/>
          </a:stretch>
        </p:blipFill>
        <p:spPr>
          <a:xfrm>
            <a:off x="5723890" y="1221105"/>
            <a:ext cx="1560195" cy="918845"/>
          </a:xfrm>
          <a:prstGeom prst="rect">
            <a:avLst/>
          </a:prstGeom>
        </p:spPr>
      </p:pic>
      <p:pic>
        <p:nvPicPr>
          <p:cNvPr id="4" name="Picture 3"/>
          <p:cNvPicPr>
            <a:picLocks noChangeAspect="1"/>
          </p:cNvPicPr>
          <p:nvPr/>
        </p:nvPicPr>
        <p:blipFill>
          <a:blip r:embed="rId2"/>
          <a:stretch>
            <a:fillRect/>
          </a:stretch>
        </p:blipFill>
        <p:spPr>
          <a:xfrm>
            <a:off x="7379970" y="1564640"/>
            <a:ext cx="1586230" cy="232410"/>
          </a:xfrm>
          <a:prstGeom prst="rect">
            <a:avLst/>
          </a:prstGeom>
        </p:spPr>
      </p:pic>
      <p:pic>
        <p:nvPicPr>
          <p:cNvPr id="8" name="Picture 7"/>
          <p:cNvPicPr>
            <a:picLocks noChangeAspect="1"/>
          </p:cNvPicPr>
          <p:nvPr/>
        </p:nvPicPr>
        <p:blipFill>
          <a:blip r:embed="rId3"/>
          <a:stretch>
            <a:fillRect/>
          </a:stretch>
        </p:blipFill>
        <p:spPr>
          <a:xfrm>
            <a:off x="5723255" y="2211705"/>
            <a:ext cx="1560830" cy="922020"/>
          </a:xfrm>
          <a:prstGeom prst="rect">
            <a:avLst/>
          </a:prstGeom>
        </p:spPr>
      </p:pic>
      <p:pic>
        <p:nvPicPr>
          <p:cNvPr id="9" name="Picture 8"/>
          <p:cNvPicPr>
            <a:picLocks noChangeAspect="1"/>
          </p:cNvPicPr>
          <p:nvPr/>
        </p:nvPicPr>
        <p:blipFill>
          <a:blip r:embed="rId4"/>
          <a:stretch>
            <a:fillRect/>
          </a:stretch>
        </p:blipFill>
        <p:spPr>
          <a:xfrm>
            <a:off x="7436485" y="2571750"/>
            <a:ext cx="1053465" cy="452755"/>
          </a:xfrm>
          <a:prstGeom prst="rect">
            <a:avLst/>
          </a:prstGeom>
        </p:spPr>
      </p:pic>
      <p:pic>
        <p:nvPicPr>
          <p:cNvPr id="10" name="Picture 9"/>
          <p:cNvPicPr>
            <a:picLocks noChangeAspect="1"/>
          </p:cNvPicPr>
          <p:nvPr/>
        </p:nvPicPr>
        <p:blipFill>
          <a:blip r:embed="rId5"/>
          <a:stretch>
            <a:fillRect/>
          </a:stretch>
        </p:blipFill>
        <p:spPr>
          <a:xfrm>
            <a:off x="5723255" y="3220085"/>
            <a:ext cx="1405255" cy="843280"/>
          </a:xfrm>
          <a:prstGeom prst="rect">
            <a:avLst/>
          </a:prstGeom>
        </p:spPr>
      </p:pic>
      <p:pic>
        <p:nvPicPr>
          <p:cNvPr id="11" name="Picture 10"/>
          <p:cNvPicPr>
            <a:picLocks noChangeAspect="1"/>
          </p:cNvPicPr>
          <p:nvPr/>
        </p:nvPicPr>
        <p:blipFill>
          <a:blip r:embed="rId6"/>
          <a:stretch>
            <a:fillRect/>
          </a:stretch>
        </p:blipFill>
        <p:spPr>
          <a:xfrm>
            <a:off x="5723890" y="4156075"/>
            <a:ext cx="1380490" cy="812800"/>
          </a:xfrm>
          <a:prstGeom prst="rect">
            <a:avLst/>
          </a:prstGeom>
        </p:spPr>
      </p:pic>
      <p:pic>
        <p:nvPicPr>
          <p:cNvPr id="12" name="Picture 11"/>
          <p:cNvPicPr>
            <a:picLocks noChangeAspect="1"/>
          </p:cNvPicPr>
          <p:nvPr/>
        </p:nvPicPr>
        <p:blipFill>
          <a:blip r:embed="rId7"/>
          <a:stretch>
            <a:fillRect/>
          </a:stretch>
        </p:blipFill>
        <p:spPr>
          <a:xfrm>
            <a:off x="7452360" y="4227830"/>
            <a:ext cx="877570" cy="842010"/>
          </a:xfrm>
          <a:prstGeom prst="rect">
            <a:avLst/>
          </a:prstGeom>
        </p:spPr>
      </p:pic>
      <p:pic>
        <p:nvPicPr>
          <p:cNvPr id="13" name="Picture 12"/>
          <p:cNvPicPr>
            <a:picLocks noChangeAspect="1"/>
          </p:cNvPicPr>
          <p:nvPr/>
        </p:nvPicPr>
        <p:blipFill>
          <a:blip r:embed="rId8"/>
          <a:stretch>
            <a:fillRect/>
          </a:stretch>
        </p:blipFill>
        <p:spPr>
          <a:xfrm>
            <a:off x="7320280" y="3435985"/>
            <a:ext cx="1203325" cy="537210"/>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39575" y="195470"/>
            <a:ext cx="7797300" cy="650400"/>
          </a:xfrm>
        </p:spPr>
        <p:txBody>
          <a:bodyPr/>
          <a:p>
            <a:r>
              <a:rPr lang="en-US" sz="2000"/>
              <a:t>3.  Network Types and Communication Technologies</a:t>
            </a:r>
            <a:endParaRPr lang="en-US" sz="2000"/>
          </a:p>
        </p:txBody>
      </p:sp>
      <p:sp>
        <p:nvSpPr>
          <p:cNvPr id="3" name="Subtitle 2"/>
          <p:cNvSpPr/>
          <p:nvPr>
            <p:ph type="subTitle" idx="1"/>
          </p:nvPr>
        </p:nvSpPr>
        <p:spPr/>
        <p:txBody>
          <a:bodyPr/>
          <a:p>
            <a:r>
              <a:rPr lang="en-US">
                <a:sym typeface="+mn-ea"/>
              </a:rPr>
              <a:t>Network Programming</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graphicFrame>
        <p:nvGraphicFramePr>
          <p:cNvPr id="16" name="Table 15"/>
          <p:cNvGraphicFramePr/>
          <p:nvPr>
            <p:custDataLst>
              <p:tags r:id="rId1"/>
            </p:custDataLst>
          </p:nvPr>
        </p:nvGraphicFramePr>
        <p:xfrm>
          <a:off x="467995" y="702945"/>
          <a:ext cx="7877175" cy="4281170"/>
        </p:xfrm>
        <a:graphic>
          <a:graphicData uri="http://schemas.openxmlformats.org/drawingml/2006/table">
            <a:tbl>
              <a:tblPr firstRow="1" bandRow="1">
                <a:tableStyleId>{5C22544A-7EE6-4342-B048-85BDC9FD1C3A}</a:tableStyleId>
              </a:tblPr>
              <a:tblGrid>
                <a:gridCol w="1485265"/>
                <a:gridCol w="2647315"/>
                <a:gridCol w="1931670"/>
                <a:gridCol w="1812925"/>
              </a:tblGrid>
              <a:tr h="419100">
                <a:tc>
                  <a:txBody>
                    <a:bodyPr/>
                    <a:p>
                      <a:pPr>
                        <a:buNone/>
                      </a:pPr>
                      <a:endParaRPr lang="en-US"/>
                    </a:p>
                  </a:txBody>
                  <a:tcPr/>
                </a:tc>
                <a:tc>
                  <a:txBody>
                    <a:bodyPr/>
                    <a:p>
                      <a:pPr>
                        <a:buNone/>
                      </a:pPr>
                      <a:r>
                        <a:rPr lang="en-US"/>
                        <a:t>Definition</a:t>
                      </a:r>
                      <a:endParaRPr lang="en-US"/>
                    </a:p>
                  </a:txBody>
                  <a:tcPr/>
                </a:tc>
                <a:tc>
                  <a:txBody>
                    <a:bodyPr/>
                    <a:p>
                      <a:pPr>
                        <a:buNone/>
                      </a:pPr>
                      <a:r>
                        <a:rPr lang="en-US"/>
                        <a:t>Advantage</a:t>
                      </a:r>
                      <a:endParaRPr lang="en-US"/>
                    </a:p>
                  </a:txBody>
                  <a:tcPr/>
                </a:tc>
                <a:tc>
                  <a:txBody>
                    <a:bodyPr/>
                    <a:p>
                      <a:pPr>
                        <a:buNone/>
                      </a:pPr>
                      <a:r>
                        <a:rPr lang="en-US"/>
                        <a:t>Disadvantage</a:t>
                      </a:r>
                      <a:endParaRPr lang="en-US"/>
                    </a:p>
                  </a:txBody>
                  <a:tcPr/>
                </a:tc>
              </a:tr>
              <a:tr h="731520">
                <a:tc>
                  <a:txBody>
                    <a:bodyPr/>
                    <a:p>
                      <a:pPr>
                        <a:buNone/>
                      </a:pPr>
                      <a:r>
                        <a:rPr lang="en-US">
                          <a:solidFill>
                            <a:schemeClr val="accent2"/>
                          </a:solidFill>
                        </a:rPr>
                        <a:t>Personal Area Networks (PAN)</a:t>
                      </a:r>
                      <a:endParaRPr lang="en-US">
                        <a:solidFill>
                          <a:schemeClr val="accent2"/>
                        </a:solidFill>
                      </a:endParaRPr>
                    </a:p>
                  </a:txBody>
                  <a:tcPr anchor="ctr" anchorCtr="0"/>
                </a:tc>
                <a:tc>
                  <a:txBody>
                    <a:bodyPr/>
                    <a:p>
                      <a:pPr>
                        <a:buNone/>
                      </a:pPr>
                      <a:r>
                        <a:rPr lang="en-US">
                          <a:solidFill>
                            <a:schemeClr val="accent2"/>
                          </a:solidFill>
                        </a:rPr>
                        <a:t>Connects personal devices within a few meters (e.g., Bluetooth).</a:t>
                      </a:r>
                      <a:endParaRPr lang="en-US">
                        <a:solidFill>
                          <a:schemeClr val="accent2"/>
                        </a:solidFill>
                      </a:endParaRPr>
                    </a:p>
                  </a:txBody>
                  <a:tcPr anchor="ctr" anchorCtr="0"/>
                </a:tc>
                <a:tc>
                  <a:txBody>
                    <a:bodyPr/>
                    <a:p>
                      <a:pPr>
                        <a:buNone/>
                      </a:pPr>
                      <a:r>
                        <a:rPr lang="en-US">
                          <a:solidFill>
                            <a:schemeClr val="accent2"/>
                          </a:solidFill>
                        </a:rPr>
                        <a:t>Convenient and low-cost.</a:t>
                      </a:r>
                      <a:endParaRPr lang="en-US">
                        <a:solidFill>
                          <a:schemeClr val="accent2"/>
                        </a:solidFill>
                      </a:endParaRPr>
                    </a:p>
                  </a:txBody>
                  <a:tcPr anchor="ctr" anchorCtr="0"/>
                </a:tc>
                <a:tc>
                  <a:txBody>
                    <a:bodyPr/>
                    <a:p>
                      <a:pPr>
                        <a:buNone/>
                      </a:pPr>
                      <a:r>
                        <a:rPr lang="en-US">
                          <a:solidFill>
                            <a:schemeClr val="accent2"/>
                          </a:solidFill>
                        </a:rPr>
                        <a:t>Limited range and bandwidth.</a:t>
                      </a:r>
                      <a:endParaRPr lang="en-US">
                        <a:solidFill>
                          <a:schemeClr val="accent2"/>
                        </a:solidFill>
                      </a:endParaRPr>
                    </a:p>
                  </a:txBody>
                  <a:tcPr anchor="ctr" anchorCtr="0"/>
                </a:tc>
              </a:tr>
              <a:tr h="702310">
                <a:tc>
                  <a:txBody>
                    <a:bodyPr/>
                    <a:p>
                      <a:pPr>
                        <a:buNone/>
                      </a:pPr>
                      <a:r>
                        <a:rPr lang="en-US">
                          <a:solidFill>
                            <a:schemeClr val="accent2"/>
                          </a:solidFill>
                        </a:rPr>
                        <a:t>Local Area Networks (LAN)</a:t>
                      </a:r>
                      <a:endParaRPr lang="en-US">
                        <a:solidFill>
                          <a:schemeClr val="accent2"/>
                        </a:solidFill>
                      </a:endParaRPr>
                    </a:p>
                  </a:txBody>
                  <a:tcPr anchor="ctr" anchorCtr="0"/>
                </a:tc>
                <a:tc>
                  <a:txBody>
                    <a:bodyPr/>
                    <a:p>
                      <a:pPr>
                        <a:buNone/>
                      </a:pPr>
                      <a:r>
                        <a:rPr lang="en-US">
                          <a:solidFill>
                            <a:schemeClr val="accent2"/>
                          </a:solidFill>
                        </a:rPr>
                        <a:t>Connects devices within a small area (e.g., home, office).</a:t>
                      </a:r>
                      <a:endParaRPr lang="en-US">
                        <a:solidFill>
                          <a:schemeClr val="accent2"/>
                        </a:solidFill>
                      </a:endParaRPr>
                    </a:p>
                  </a:txBody>
                  <a:tcPr anchor="ctr" anchorCtr="0"/>
                </a:tc>
                <a:tc>
                  <a:txBody>
                    <a:bodyPr/>
                    <a:p>
                      <a:pPr>
                        <a:buNone/>
                      </a:pPr>
                      <a:r>
                        <a:rPr lang="en-US">
                          <a:solidFill>
                            <a:schemeClr val="accent2"/>
                          </a:solidFill>
                        </a:rPr>
                        <a:t>High speed and secure.</a:t>
                      </a:r>
                      <a:endParaRPr lang="en-US">
                        <a:solidFill>
                          <a:schemeClr val="accent2"/>
                        </a:solidFill>
                      </a:endParaRPr>
                    </a:p>
                  </a:txBody>
                  <a:tcPr anchor="ctr" anchorCtr="0"/>
                </a:tc>
                <a:tc>
                  <a:txBody>
                    <a:bodyPr/>
                    <a:p>
                      <a:pPr>
                        <a:buNone/>
                      </a:pPr>
                      <a:r>
                        <a:rPr lang="en-US">
                          <a:solidFill>
                            <a:schemeClr val="accent2"/>
                          </a:solidFill>
                        </a:rPr>
                        <a:t>Limited geographic range.</a:t>
                      </a:r>
                      <a:endParaRPr lang="en-US">
                        <a:solidFill>
                          <a:schemeClr val="accent2"/>
                        </a:solidFill>
                      </a:endParaRPr>
                    </a:p>
                  </a:txBody>
                  <a:tcPr anchor="ctr" anchorCtr="0"/>
                </a:tc>
              </a:tr>
              <a:tr h="709295">
                <a:tc>
                  <a:txBody>
                    <a:bodyPr/>
                    <a:p>
                      <a:pPr>
                        <a:buNone/>
                      </a:pPr>
                      <a:r>
                        <a:rPr lang="en-US">
                          <a:solidFill>
                            <a:schemeClr val="accent2"/>
                          </a:solidFill>
                        </a:rPr>
                        <a:t>Metropolitan Area Networks (MAN)</a:t>
                      </a:r>
                      <a:endParaRPr lang="en-US">
                        <a:solidFill>
                          <a:schemeClr val="accent2"/>
                        </a:solidFill>
                      </a:endParaRPr>
                    </a:p>
                  </a:txBody>
                  <a:tcPr anchor="ctr" anchorCtr="0"/>
                </a:tc>
                <a:tc>
                  <a:txBody>
                    <a:bodyPr/>
                    <a:p>
                      <a:pPr>
                        <a:buNone/>
                      </a:pPr>
                      <a:r>
                        <a:rPr lang="en-US">
                          <a:solidFill>
                            <a:schemeClr val="accent2"/>
                          </a:solidFill>
                        </a:rPr>
                        <a:t>Covers a city or large campus, connecting multiple LANs.</a:t>
                      </a:r>
                      <a:endParaRPr lang="en-US">
                        <a:solidFill>
                          <a:schemeClr val="accent2"/>
                        </a:solidFill>
                      </a:endParaRPr>
                    </a:p>
                  </a:txBody>
                  <a:tcPr anchor="ctr" anchorCtr="0"/>
                </a:tc>
                <a:tc>
                  <a:txBody>
                    <a:bodyPr/>
                    <a:p>
                      <a:pPr>
                        <a:buNone/>
                      </a:pPr>
                      <a:r>
                        <a:rPr lang="en-US">
                          <a:solidFill>
                            <a:schemeClr val="accent2"/>
                          </a:solidFill>
                        </a:rPr>
                        <a:t>Wider coverage than LANs.</a:t>
                      </a:r>
                      <a:endParaRPr lang="en-US">
                        <a:solidFill>
                          <a:schemeClr val="accent2"/>
                        </a:solidFill>
                      </a:endParaRPr>
                    </a:p>
                  </a:txBody>
                  <a:tcPr anchor="ctr" anchorCtr="0"/>
                </a:tc>
                <a:tc>
                  <a:txBody>
                    <a:bodyPr/>
                    <a:p>
                      <a:pPr>
                        <a:buNone/>
                      </a:pPr>
                      <a:r>
                        <a:rPr lang="en-US">
                          <a:solidFill>
                            <a:schemeClr val="accent2"/>
                          </a:solidFill>
                        </a:rPr>
                        <a:t>More complex and costly to manage.</a:t>
                      </a:r>
                      <a:endParaRPr lang="en-US">
                        <a:solidFill>
                          <a:schemeClr val="accent2"/>
                        </a:solidFill>
                      </a:endParaRPr>
                    </a:p>
                  </a:txBody>
                  <a:tcPr anchor="ctr" anchorCtr="0"/>
                </a:tc>
              </a:tr>
              <a:tr h="751840">
                <a:tc>
                  <a:txBody>
                    <a:bodyPr/>
                    <a:p>
                      <a:pPr>
                        <a:buNone/>
                      </a:pPr>
                      <a:r>
                        <a:rPr lang="en-US">
                          <a:solidFill>
                            <a:schemeClr val="accent2"/>
                          </a:solidFill>
                        </a:rPr>
                        <a:t>Wide Area Networks (WAN)</a:t>
                      </a:r>
                      <a:endParaRPr lang="en-US">
                        <a:solidFill>
                          <a:schemeClr val="accent2"/>
                        </a:solidFill>
                      </a:endParaRPr>
                    </a:p>
                  </a:txBody>
                  <a:tcPr anchor="ctr" anchorCtr="0"/>
                </a:tc>
                <a:tc>
                  <a:txBody>
                    <a:bodyPr/>
                    <a:p>
                      <a:pPr>
                        <a:buNone/>
                      </a:pPr>
                      <a:r>
                        <a:rPr lang="en-US">
                          <a:solidFill>
                            <a:schemeClr val="accent2"/>
                          </a:solidFill>
                        </a:rPr>
                        <a:t>Spans large geographic areas, like a country or the world.</a:t>
                      </a:r>
                      <a:endParaRPr lang="en-US">
                        <a:solidFill>
                          <a:schemeClr val="accent2"/>
                        </a:solidFill>
                      </a:endParaRPr>
                    </a:p>
                  </a:txBody>
                  <a:tcPr anchor="ctr" anchorCtr="0"/>
                </a:tc>
                <a:tc>
                  <a:txBody>
                    <a:bodyPr/>
                    <a:p>
                      <a:pPr>
                        <a:buNone/>
                      </a:pPr>
                      <a:r>
                        <a:rPr lang="en-US">
                          <a:solidFill>
                            <a:schemeClr val="accent2"/>
                          </a:solidFill>
                        </a:rPr>
                        <a:t>Global connectivity.</a:t>
                      </a:r>
                      <a:endParaRPr lang="en-US">
                        <a:solidFill>
                          <a:schemeClr val="accent2"/>
                        </a:solidFill>
                      </a:endParaRPr>
                    </a:p>
                  </a:txBody>
                  <a:tcPr anchor="ctr" anchorCtr="0"/>
                </a:tc>
                <a:tc>
                  <a:txBody>
                    <a:bodyPr/>
                    <a:p>
                      <a:pPr>
                        <a:buNone/>
                      </a:pPr>
                      <a:r>
                        <a:rPr lang="en-US">
                          <a:solidFill>
                            <a:schemeClr val="accent2"/>
                          </a:solidFill>
                        </a:rPr>
                        <a:t>Expensive with potential security risks.</a:t>
                      </a:r>
                      <a:endParaRPr lang="en-US">
                        <a:solidFill>
                          <a:schemeClr val="accent2"/>
                        </a:solidFill>
                      </a:endParaRPr>
                    </a:p>
                  </a:txBody>
                  <a:tcPr anchor="ctr" anchorCtr="0"/>
                </a:tc>
              </a:tr>
              <a:tr h="944880">
                <a:tc>
                  <a:txBody>
                    <a:bodyPr/>
                    <a:p>
                      <a:pPr>
                        <a:buNone/>
                      </a:pPr>
                      <a:r>
                        <a:rPr lang="en-US">
                          <a:solidFill>
                            <a:schemeClr val="accent2"/>
                          </a:solidFill>
                        </a:rPr>
                        <a:t>The Internet</a:t>
                      </a:r>
                      <a:endParaRPr lang="en-US">
                        <a:solidFill>
                          <a:schemeClr val="accent2"/>
                        </a:solidFill>
                      </a:endParaRPr>
                    </a:p>
                  </a:txBody>
                  <a:tcPr anchor="ctr" anchorCtr="0"/>
                </a:tc>
                <a:tc>
                  <a:txBody>
                    <a:bodyPr/>
                    <a:p>
                      <a:pPr>
                        <a:buNone/>
                      </a:pPr>
                      <a:r>
                        <a:rPr lang="en-US">
                          <a:solidFill>
                            <a:schemeClr val="accent2"/>
                          </a:solidFill>
                        </a:rPr>
                        <a:t>A global network connecting billions of devices.</a:t>
                      </a:r>
                      <a:endParaRPr lang="en-US">
                        <a:solidFill>
                          <a:schemeClr val="accent2"/>
                        </a:solidFill>
                      </a:endParaRPr>
                    </a:p>
                  </a:txBody>
                  <a:tcPr anchor="ctr" anchorCtr="0"/>
                </a:tc>
                <a:tc>
                  <a:txBody>
                    <a:bodyPr/>
                    <a:p>
                      <a:pPr>
                        <a:buNone/>
                      </a:pPr>
                      <a:r>
                        <a:rPr lang="en-US">
                          <a:solidFill>
                            <a:schemeClr val="accent2"/>
                          </a:solidFill>
                        </a:rPr>
                        <a:t>Worldwide access to information and communication.</a:t>
                      </a:r>
                      <a:endParaRPr lang="en-US">
                        <a:solidFill>
                          <a:schemeClr val="accent2"/>
                        </a:solidFill>
                      </a:endParaRPr>
                    </a:p>
                  </a:txBody>
                  <a:tcPr anchor="ctr" anchorCtr="0"/>
                </a:tc>
                <a:tc>
                  <a:txBody>
                    <a:bodyPr/>
                    <a:p>
                      <a:pPr>
                        <a:buNone/>
                      </a:pPr>
                      <a:r>
                        <a:rPr lang="en-US">
                          <a:solidFill>
                            <a:schemeClr val="accent2"/>
                          </a:solidFill>
                        </a:rPr>
                        <a:t>Security and privacy risks.</a:t>
                      </a:r>
                      <a:endParaRPr lang="en-US">
                        <a:solidFill>
                          <a:schemeClr val="accent2"/>
                        </a:solidFill>
                      </a:endParaRPr>
                    </a:p>
                  </a:txBody>
                  <a:tcPr anchor="ctr" anchorCtr="0"/>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4" name="Shape 414"/>
        <p:cNvGrpSpPr/>
        <p:nvPr/>
      </p:nvGrpSpPr>
      <p:grpSpPr>
        <a:xfrm>
          <a:off x="0" y="0"/>
          <a:ext cx="0" cy="0"/>
          <a:chOff x="0" y="0"/>
          <a:chExt cx="0" cy="0"/>
        </a:xfrm>
      </p:grpSpPr>
      <p:sp>
        <p:nvSpPr>
          <p:cNvPr id="417" name="Google Shape;417;p48"/>
          <p:cNvSpPr txBox="1"/>
          <p:nvPr>
            <p:ph type="title" idx="2"/>
          </p:nvPr>
        </p:nvSpPr>
        <p:spPr>
          <a:xfrm>
            <a:off x="323850" y="1995805"/>
            <a:ext cx="2580005" cy="11734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600"/>
              <a:t>Chapter 3</a:t>
            </a:r>
            <a:endParaRPr lang="en-US" altLang="en-GB" sz="3600"/>
          </a:p>
        </p:txBody>
      </p:sp>
      <p:sp>
        <p:nvSpPr>
          <p:cNvPr id="418" name="Google Shape;418;p48"/>
          <p:cNvSpPr txBox="1"/>
          <p:nvPr>
            <p:ph type="subTitle" idx="3"/>
          </p:nvPr>
        </p:nvSpPr>
        <p:spPr>
          <a:xfrm rot="-5400000">
            <a:off x="7430125" y="3163675"/>
            <a:ext cx="2614200" cy="4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panose="020B0604020202020204"/>
              <a:buNone/>
            </a:pPr>
            <a:r>
              <a:rPr lang="en-US">
                <a:sym typeface="+mn-ea"/>
              </a:rPr>
              <a:t>Network Programming</a:t>
            </a:r>
            <a:endParaRPr lang="en-GB"/>
          </a:p>
        </p:txBody>
      </p:sp>
      <p:sp>
        <p:nvSpPr>
          <p:cNvPr id="419" name="Google Shape;419;p48"/>
          <p:cNvSpPr txBox="1"/>
          <p:nvPr>
            <p:ph type="sldNum" idx="12"/>
          </p:nvPr>
        </p:nvSpPr>
        <p:spPr>
          <a:xfrm rot="-5400000">
            <a:off x="8462875" y="53500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cxnSp>
        <p:nvCxnSpPr>
          <p:cNvPr id="420" name="Google Shape;420;p48"/>
          <p:cNvCxnSpPr/>
          <p:nvPr/>
        </p:nvCxnSpPr>
        <p:spPr>
          <a:xfrm>
            <a:off x="8737225" y="1006151"/>
            <a:ext cx="0" cy="1063800"/>
          </a:xfrm>
          <a:prstGeom prst="straightConnector1">
            <a:avLst/>
          </a:prstGeom>
          <a:noFill/>
          <a:ln w="9525" cap="flat" cmpd="sng">
            <a:solidFill>
              <a:srgbClr val="000000"/>
            </a:solidFill>
            <a:prstDash val="solid"/>
            <a:round/>
            <a:headEnd type="none" w="med" len="med"/>
            <a:tailEnd type="none" w="med" len="med"/>
          </a:ln>
        </p:spPr>
      </p:cxnSp>
      <p:sp>
        <p:nvSpPr>
          <p:cNvPr id="5" name="Google Shape;415;p48"/>
          <p:cNvSpPr txBox="1"/>
          <p:nvPr/>
        </p:nvSpPr>
        <p:spPr>
          <a:xfrm>
            <a:off x="3563620" y="627380"/>
            <a:ext cx="5291455" cy="357949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2"/>
              </a:buClr>
              <a:buSzPts val="3600"/>
              <a:buFont typeface="Sora ExtraBold"/>
              <a:buNone/>
              <a:defRPr sz="4800" b="0" i="0" u="none" strike="noStrike" cap="none">
                <a:solidFill>
                  <a:schemeClr val="accent2"/>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accent2"/>
              </a:buClr>
              <a:buSzPts val="3600"/>
              <a:buFont typeface="Sora ExtraBold"/>
              <a:buNone/>
              <a:defRPr sz="3600" b="0" i="0" u="none" strike="noStrike" cap="none">
                <a:solidFill>
                  <a:schemeClr val="accent2"/>
                </a:solidFill>
                <a:latin typeface="Sora ExtraBold"/>
                <a:ea typeface="Sora ExtraBold"/>
                <a:cs typeface="Sora ExtraBold"/>
                <a:sym typeface="Sora ExtraBold"/>
              </a:defRPr>
            </a:lvl9pPr>
          </a:lstStyle>
          <a:p>
            <a:pPr marL="0" lvl="0" indent="0" algn="l" rtl="0">
              <a:lnSpc>
                <a:spcPct val="100000"/>
              </a:lnSpc>
              <a:spcBef>
                <a:spcPts val="0"/>
              </a:spcBef>
              <a:spcAft>
                <a:spcPts val="0"/>
              </a:spcAft>
              <a:buNone/>
            </a:pPr>
            <a:r>
              <a:rPr lang="en-GB" sz="4400">
                <a:sym typeface="+mn-ea"/>
              </a:rPr>
              <a:t>Network Communications Protocols and Services</a:t>
            </a:r>
            <a:endParaRPr lang="en-US" altLang="en-GB" sz="4400">
              <a:sym typeface="DM Sans Medium"/>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4422775" cy="4162425"/>
          </a:xfrm>
        </p:spPr>
        <p:txBody>
          <a:bodyPr/>
          <a:p>
            <a:pPr marL="139700" indent="0">
              <a:buNone/>
            </a:pPr>
            <a:r>
              <a:rPr lang="en-US" b="1"/>
              <a:t>1.1. Network Reference Models</a:t>
            </a:r>
            <a:endParaRPr lang="en-US" b="1"/>
          </a:p>
          <a:p>
            <a:pPr marL="139700" indent="0">
              <a:buNone/>
            </a:pPr>
            <a:r>
              <a:rPr lang="en-US"/>
              <a:t>-OSI Model: 7-layer hierarchical framework for network communication.</a:t>
            </a:r>
            <a:endParaRPr lang="en-US"/>
          </a:p>
          <a:p>
            <a:pPr marL="139700" indent="0">
              <a:buNone/>
            </a:pPr>
            <a:r>
              <a:rPr lang="en-US"/>
              <a:t>-TCP/IP Model: Simplified 4-layer model for internet protocols.</a:t>
            </a:r>
            <a:endParaRPr lang="en-US"/>
          </a:p>
          <a:p>
            <a:pPr marL="139700" indent="0">
              <a:buNone/>
            </a:pPr>
            <a:endParaRPr lang="en-US"/>
          </a:p>
          <a:p>
            <a:pPr marL="139700" indent="0">
              <a:buNone/>
            </a:pPr>
            <a:endParaRPr lang="en-US"/>
          </a:p>
          <a:p>
            <a:pPr marL="139700" indent="0">
              <a:buNone/>
            </a:pPr>
            <a:endParaRPr lang="en-US"/>
          </a:p>
          <a:p>
            <a:pPr marL="139700" indent="0">
              <a:buNone/>
            </a:pPr>
            <a:endParaRPr lang="en-US"/>
          </a:p>
          <a:p>
            <a:pPr marL="139700" indent="0">
              <a:buNone/>
            </a:pPr>
            <a:endParaRPr lang="en-US"/>
          </a:p>
          <a:p>
            <a:pPr marL="139700" indent="0">
              <a:buNone/>
            </a:pPr>
            <a:endParaRPr lang="en-US"/>
          </a:p>
          <a:p>
            <a:pPr marL="139700" indent="0">
              <a:buNone/>
            </a:pPr>
            <a:endParaRPr lang="en-US"/>
          </a:p>
          <a:p>
            <a:pPr marL="139700" indent="0">
              <a:buNone/>
            </a:pPr>
            <a:r>
              <a:rPr lang="en-US" b="1"/>
              <a:t>1.2. Layered Communication Paradigm</a:t>
            </a:r>
            <a:endParaRPr lang="en-US" b="1"/>
          </a:p>
          <a:p>
            <a:pPr marL="139700" indent="0">
              <a:buNone/>
            </a:pPr>
            <a:r>
              <a:rPr lang="en-US"/>
              <a:t>-Encapsulation: Data is packaged into</a:t>
            </a:r>
            <a:endParaRPr lang="en-US"/>
          </a:p>
          <a:p>
            <a:pPr marL="139700" indent="0">
              <a:buNone/>
            </a:pPr>
            <a:r>
              <a:rPr lang="en-US"/>
              <a:t> layers, adding headers at each level.</a:t>
            </a:r>
            <a:endParaRPr lang="en-US"/>
          </a:p>
          <a:p>
            <a:pPr marL="139700" indent="0">
              <a:buNone/>
            </a:pPr>
            <a:r>
              <a:rPr lang="en-US"/>
              <a:t>-Decapsulation: Reverse process of </a:t>
            </a:r>
            <a:endParaRPr lang="en-US"/>
          </a:p>
          <a:p>
            <a:pPr marL="139700" indent="0">
              <a:buNone/>
            </a:pPr>
            <a:r>
              <a:rPr lang="en-US"/>
              <a:t>removing headers at receiving end.</a:t>
            </a:r>
            <a:endParaRPr lang="en-US"/>
          </a:p>
          <a:p>
            <a:pPr marL="139700" indent="0">
              <a:buNone/>
            </a:pPr>
            <a:endParaRPr lang="en-US"/>
          </a:p>
          <a:p>
            <a:pPr marL="139700" indent="0">
              <a:buNone/>
            </a:pPr>
            <a:endParaRPr lang="en-US" b="1"/>
          </a:p>
        </p:txBody>
      </p:sp>
      <p:sp>
        <p:nvSpPr>
          <p:cNvPr id="7" name="Title 6"/>
          <p:cNvSpPr/>
          <p:nvPr>
            <p:ph type="title"/>
          </p:nvPr>
        </p:nvSpPr>
        <p:spPr>
          <a:xfrm>
            <a:off x="612140" y="194945"/>
            <a:ext cx="7797165" cy="459105"/>
          </a:xfrm>
        </p:spPr>
        <p:txBody>
          <a:bodyPr/>
          <a:p>
            <a:r>
              <a:rPr lang="en-US" sz="2000"/>
              <a:t>1. Protocol Hierarchy</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13" name="Picture 12"/>
          <p:cNvPicPr/>
          <p:nvPr/>
        </p:nvPicPr>
        <p:blipFill>
          <a:blip r:embed="rId1"/>
          <a:srcRect l="22519" t="8652" r="14116" b="5185"/>
        </p:blipFill>
        <p:spPr>
          <a:xfrm>
            <a:off x="4860290" y="554990"/>
            <a:ext cx="3358515" cy="2327275"/>
          </a:xfrm>
          <a:prstGeom prst="rect">
            <a:avLst/>
          </a:prstGeom>
        </p:spPr>
      </p:pic>
      <p:pic>
        <p:nvPicPr>
          <p:cNvPr id="14" name="Picture 13"/>
          <p:cNvPicPr>
            <a:picLocks noChangeAspect="1"/>
          </p:cNvPicPr>
          <p:nvPr/>
        </p:nvPicPr>
        <p:blipFill>
          <a:blip r:embed="rId2"/>
          <a:stretch>
            <a:fillRect/>
          </a:stretch>
        </p:blipFill>
        <p:spPr>
          <a:xfrm>
            <a:off x="4284345" y="3075305"/>
            <a:ext cx="4092575" cy="18389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p:nvPr>
            <p:ph type="subTitle" idx="1"/>
          </p:nvPr>
        </p:nvSpPr>
        <p:spPr>
          <a:xfrm>
            <a:off x="631825" y="678180"/>
            <a:ext cx="4422775" cy="4264660"/>
          </a:xfrm>
        </p:spPr>
        <p:txBody>
          <a:bodyPr/>
          <a:p>
            <a:pPr marL="139700" indent="0">
              <a:buNone/>
            </a:pPr>
            <a:r>
              <a:rPr lang="en-US" b="1">
                <a:sym typeface="+mn-ea"/>
              </a:rPr>
              <a:t>1.3. Transport Layer</a:t>
            </a:r>
            <a:endParaRPr lang="en-US" b="1"/>
          </a:p>
          <a:p>
            <a:pPr marL="139700" indent="0">
              <a:buNone/>
            </a:pPr>
            <a:r>
              <a:rPr lang="en-US">
                <a:sym typeface="+mn-ea"/>
              </a:rPr>
              <a:t>* End-to-end data transfer: Reliable or unreliable delivery.</a:t>
            </a:r>
            <a:endParaRPr lang="en-US"/>
          </a:p>
          <a:p>
            <a:pPr marL="139700" indent="0">
              <a:buNone/>
            </a:pPr>
            <a:r>
              <a:rPr lang="en-US">
                <a:sym typeface="+mn-ea"/>
              </a:rPr>
              <a:t>* Error control: Detects and corrects errors.</a:t>
            </a:r>
            <a:endParaRPr lang="en-US"/>
          </a:p>
          <a:p>
            <a:pPr marL="139700" indent="0">
              <a:buNone/>
            </a:pPr>
            <a:r>
              <a:rPr lang="en-US">
                <a:sym typeface="+mn-ea"/>
              </a:rPr>
              <a:t>* Flow control: Manages data flow rate.</a:t>
            </a:r>
            <a:endParaRPr lang="en-US"/>
          </a:p>
          <a:p>
            <a:pPr marL="139700" indent="0">
              <a:buNone/>
            </a:pPr>
            <a:r>
              <a:rPr lang="en-US">
                <a:sym typeface="+mn-ea"/>
              </a:rPr>
              <a:t>* Congestion control: Prevents network </a:t>
            </a:r>
            <a:endParaRPr lang="en-US">
              <a:sym typeface="+mn-ea"/>
            </a:endParaRPr>
          </a:p>
          <a:p>
            <a:pPr marL="139700" indent="0">
              <a:buNone/>
            </a:pPr>
            <a:r>
              <a:rPr lang="en-US">
                <a:sym typeface="+mn-ea"/>
              </a:rPr>
              <a:t>overload.</a:t>
            </a:r>
            <a:endParaRPr lang="en-US"/>
          </a:p>
          <a:p>
            <a:pPr marL="139700" indent="0">
              <a:buNone/>
            </a:pPr>
            <a:r>
              <a:rPr lang="en-US">
                <a:sym typeface="+mn-ea"/>
              </a:rPr>
              <a:t>* Protocols: TCP (reliable), UDP (unreliable).</a:t>
            </a:r>
            <a:endParaRPr lang="en-US"/>
          </a:p>
          <a:p>
            <a:pPr marL="139700" indent="0">
              <a:buNone/>
            </a:pPr>
            <a:endParaRPr lang="en-US" b="1"/>
          </a:p>
          <a:p>
            <a:pPr marL="139700" indent="0">
              <a:buNone/>
            </a:pPr>
            <a:endParaRPr lang="en-US" b="1"/>
          </a:p>
          <a:p>
            <a:pPr marL="139700" indent="0">
              <a:buNone/>
            </a:pPr>
            <a:r>
              <a:rPr lang="en-US" b="1">
                <a:sym typeface="+mn-ea"/>
              </a:rPr>
              <a:t>1.4. Application Layer</a:t>
            </a:r>
            <a:endParaRPr lang="en-US" b="1">
              <a:sym typeface="+mn-ea"/>
            </a:endParaRPr>
          </a:p>
          <a:p>
            <a:pPr marL="139700" indent="0">
              <a:buNone/>
            </a:pPr>
            <a:endParaRPr lang="en-US" b="1"/>
          </a:p>
          <a:p>
            <a:pPr marL="139700" indent="0">
              <a:buNone/>
            </a:pPr>
            <a:r>
              <a:rPr lang="en-US"/>
              <a:t>* User services: Provides network </a:t>
            </a:r>
            <a:endParaRPr lang="en-US"/>
          </a:p>
          <a:p>
            <a:pPr marL="139700" indent="0">
              <a:buNone/>
            </a:pPr>
            <a:r>
              <a:rPr lang="en-US"/>
              <a:t>applications.</a:t>
            </a:r>
            <a:endParaRPr lang="en-US"/>
          </a:p>
          <a:p>
            <a:pPr marL="139700" indent="0">
              <a:buNone/>
            </a:pPr>
            <a:r>
              <a:rPr lang="en-US"/>
              <a:t>* Protocols: HTTP, FTP, SMTP, DNS, etc.</a:t>
            </a:r>
            <a:endParaRPr lang="en-US"/>
          </a:p>
          <a:p>
            <a:pPr marL="139700" indent="0">
              <a:buNone/>
            </a:pPr>
            <a:r>
              <a:rPr lang="en-US"/>
              <a:t>* Interprocess communication: Enables application interactions.</a:t>
            </a:r>
            <a:endParaRPr lang="en-US"/>
          </a:p>
        </p:txBody>
      </p:sp>
      <p:sp>
        <p:nvSpPr>
          <p:cNvPr id="7" name="Title 6"/>
          <p:cNvSpPr/>
          <p:nvPr>
            <p:ph type="title"/>
          </p:nvPr>
        </p:nvSpPr>
        <p:spPr>
          <a:xfrm>
            <a:off x="612140" y="194945"/>
            <a:ext cx="7797165" cy="459105"/>
          </a:xfrm>
        </p:spPr>
        <p:txBody>
          <a:bodyPr/>
          <a:p>
            <a:r>
              <a:rPr lang="en-US" sz="2000"/>
              <a:t>1. Protocol Hierarchy</a:t>
            </a:r>
            <a:endParaRPr lang="en-US" sz="2000"/>
          </a:p>
        </p:txBody>
      </p:sp>
      <p:sp>
        <p:nvSpPr>
          <p:cNvPr id="8" name="Subtitle 7"/>
          <p:cNvSpPr/>
          <p:nvPr>
            <p:ph type="subTitle" idx="2"/>
          </p:nvPr>
        </p:nvSpPr>
        <p:spPr/>
        <p:txBody>
          <a:bodyPr/>
          <a:p>
            <a:r>
              <a:rPr lang="en-US">
                <a:sym typeface="+mn-ea"/>
              </a:rPr>
              <a:t>Network Programming</a:t>
            </a:r>
            <a:endParaRPr lang="en-US"/>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GB"/>
            </a:fld>
            <a:endParaRPr>
              <a:latin typeface="Arial" panose="020B0604020202020204"/>
              <a:ea typeface="Arial" panose="020B0604020202020204"/>
              <a:cs typeface="Arial" panose="020B0604020202020204"/>
              <a:sym typeface="Arial" panose="020B0604020202020204"/>
            </a:endParaRPr>
          </a:p>
        </p:txBody>
      </p:sp>
      <p:pic>
        <p:nvPicPr>
          <p:cNvPr id="2" name="Picture 1"/>
          <p:cNvPicPr/>
          <p:nvPr/>
        </p:nvPicPr>
        <p:blipFill>
          <a:blip r:embed="rId1"/>
          <a:srcRect l="14414" t="10658" r="14523" b="14702"/>
        </p:blipFill>
        <p:spPr>
          <a:xfrm>
            <a:off x="4572000" y="763905"/>
            <a:ext cx="3812540" cy="1632585"/>
          </a:xfrm>
          <a:prstGeom prst="rect">
            <a:avLst/>
          </a:prstGeom>
        </p:spPr>
      </p:pic>
      <p:pic>
        <p:nvPicPr>
          <p:cNvPr id="3" name="Picture 2"/>
          <p:cNvPicPr/>
          <p:nvPr/>
        </p:nvPicPr>
        <p:blipFill>
          <a:blip r:embed="rId2"/>
          <a:srcRect l="5625" t="10978" r="11688" b="18360"/>
        </p:blipFill>
        <p:spPr>
          <a:xfrm>
            <a:off x="4680585" y="3003550"/>
            <a:ext cx="3703955" cy="1351280"/>
          </a:xfrm>
          <a:prstGeom prst="rect">
            <a:avLst/>
          </a:prstGeom>
        </p:spPr>
      </p:pic>
    </p:spTree>
  </p:cSld>
  <p:clrMapOvr>
    <a:masterClrMapping/>
  </p:clrMapOvr>
</p:sld>
</file>

<file path=ppt/tags/tag1.xml><?xml version="1.0" encoding="utf-8"?>
<p:tagLst xmlns:p="http://schemas.openxmlformats.org/presentationml/2006/main">
  <p:tag name="TABLE_ENDDRAG_ORIGIN_RECT" val="545*304"/>
  <p:tag name="TABLE_ENDDRAG_RECT" val="56*83*545*304"/>
</p:tagLst>
</file>

<file path=ppt/tags/tag2.xml><?xml version="1.0" encoding="utf-8"?>
<p:tagLst xmlns:p="http://schemas.openxmlformats.org/presentationml/2006/main">
  <p:tag name="TABLE_ENDDRAG_ORIGIN_RECT" val="609*264"/>
  <p:tag name="TABLE_ENDDRAG_RECT" val="49*79*609*264"/>
</p:tagLst>
</file>

<file path=ppt/tags/tag3.xml><?xml version="1.0" encoding="utf-8"?>
<p:tagLst xmlns:p="http://schemas.openxmlformats.org/presentationml/2006/main">
  <p:tag name="TABLE_ENDDRAG_ORIGIN_RECT" val="620*331"/>
  <p:tag name="TABLE_ENDDRAG_RECT" val="36*55*620*331"/>
</p:tagLst>
</file>

<file path=ppt/theme/theme1.xml><?xml version="1.0" encoding="utf-8"?>
<a:theme xmlns:a="http://schemas.openxmlformats.org/drawingml/2006/main" name="Economics Thesis Defense: The role of business valuation in the global financial system by Slidesgo">
  <a:themeElements>
    <a:clrScheme name="Simple Light">
      <a:dk1>
        <a:srgbClr val="F7C9CF"/>
      </a:dk1>
      <a:lt1>
        <a:srgbClr val="FFB71E"/>
      </a:lt1>
      <a:dk2>
        <a:srgbClr val="FD443A"/>
      </a:dk2>
      <a:lt2>
        <a:srgbClr val="B4ECA2"/>
      </a:lt2>
      <a:accent1>
        <a:srgbClr val="EFEFEF"/>
      </a:accent1>
      <a:accent2>
        <a:srgbClr val="000000"/>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9852</Words>
  <Application>WPS Presentation</Application>
  <PresentationFormat/>
  <Paragraphs>389</Paragraphs>
  <Slides>19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Sora ExtraBold</vt:lpstr>
      <vt:lpstr>DM Sans Medium</vt:lpstr>
      <vt:lpstr>Sora</vt:lpstr>
      <vt:lpstr>DM Sans</vt:lpstr>
      <vt:lpstr>Anaheim</vt:lpstr>
      <vt:lpstr>Segoe Print</vt:lpstr>
      <vt:lpstr>DM Sans Medium</vt:lpstr>
      <vt:lpstr>Microsoft YaHei</vt:lpstr>
      <vt:lpstr>Arial Unicode MS</vt:lpstr>
      <vt:lpstr>Economics Thesis Defense: The role of business valuation in the global financial system by Slidesgo</vt:lpstr>
      <vt:lpstr>Network Application Programming with Java</vt:lpstr>
      <vt:lpstr>Contents</vt:lpstr>
      <vt:lpstr>Chapter 2</vt:lpstr>
      <vt:lpstr>1. Network Topologies</vt:lpstr>
      <vt:lpstr>2. Network Components</vt:lpstr>
      <vt:lpstr>3.  Network Types and Communication Technologies</vt:lpstr>
      <vt:lpstr>Chapter 3</vt:lpstr>
      <vt:lpstr>1. Protocol Hierarchy</vt:lpstr>
      <vt:lpstr>1. Protocol Hierarchy</vt:lpstr>
      <vt:lpstr>2. Services</vt:lpstr>
      <vt:lpstr>2. Services</vt:lpstr>
      <vt:lpstr>2. Services</vt:lpstr>
      <vt:lpstr>Chapter 4</vt:lpstr>
      <vt:lpstr>1. Multi-programming and Multi-tasking</vt:lpstr>
      <vt:lpstr>2. Processes</vt:lpstr>
      <vt:lpstr>2. Processes</vt:lpstr>
      <vt:lpstr>3. Threads and Multi-threading</vt:lpstr>
      <vt:lpstr>5. Multi-threading in Java</vt:lpstr>
      <vt:lpstr>—VKU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Application Programming with Java</dc:title>
  <dc:creator/>
  <cp:lastModifiedBy>vuong</cp:lastModifiedBy>
  <cp:revision>7</cp:revision>
  <dcterms:created xsi:type="dcterms:W3CDTF">2024-08-19T11:59:00Z</dcterms:created>
  <dcterms:modified xsi:type="dcterms:W3CDTF">2024-08-20T03:07:28Z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E358F7B7080249B5A39C6389FD2DF2D3_13</vt:lpwstr>
  </property>
  <property fmtid="{D5CDD505-2E9C-101B-9397-08002B2CF9AE}" pid="3" name="KSOProductBuildVer">
    <vt:lpwstr>1033-12.2.0.17545</vt:lpwstr>
  </property>
</Properties>
</file>