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75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9" autoAdjust="0"/>
  </p:normalViewPr>
  <p:slideViewPr>
    <p:cSldViewPr snapToGrid="0">
      <p:cViewPr varScale="1">
        <p:scale>
          <a:sx n="66" d="100"/>
          <a:sy n="66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50C4F-3A49-460B-A781-031D9B6E2546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B6190-53F2-4C2D-B549-B11443F9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6190-53F2-4C2D-B549-B11443F92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随体导数，粘度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6190-53F2-4C2D-B549-B11443F92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6978-003E-4F50-9512-03632518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3A49F-C5FF-4967-9D6F-70956FD0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98BCC-D8A8-49C2-B8F6-682C09AF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CFB55-83BD-4248-838C-81C2947F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F773F-3742-4886-A3D0-E2BECD6D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4A881-2E21-405F-919C-2A3F7B8A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53C70-2276-447D-833D-637951FD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E71A-3C78-4671-AF48-DF8B660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01046-4A7C-456D-80FF-5CE5C78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7BB1A-8E06-4862-A372-B9C2D011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A80CC-3A5C-47D4-8794-C66AB6EF0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B68D1-0966-4927-AB49-76125808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7970-8AF7-4DC1-B246-2413A37F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C615-D18C-4201-A9AA-D685C0E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0120C-C868-4EF2-8A14-3A46023B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EA05-FD4F-42B4-B32A-E6EE51B0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5282D-6339-4695-845E-6F16C1E5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E716-2B2D-455B-9FE3-74FCCC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6ECE8-6E4F-4D7A-87E9-1F3AD693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F7A21-43BE-47D3-A901-99D245B0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8D0C4-98E4-4C4A-8585-B728DD85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27D93-A0B2-43B0-880E-8395C5ED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FEFFF-C2B1-451D-9EBA-BD3C25E5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5C69F-6778-4BB4-8476-D064739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FAF17-1EEC-40CF-AB04-ED0CCF9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A5389-1749-44A2-8591-106041D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93557-5191-43E2-867D-FE4BBF9B2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A3BEB-2977-46E2-B933-03FAC204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8DDD6-6BD2-43AD-94F2-35D8B12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E6A9E-746F-4E82-8DEE-6FD546CE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1FE82-3AE1-4D25-9072-128A87E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C6D72-14D9-4768-9078-1CDE64E9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F8894-6371-4EE9-8BE2-459EA339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63B20-1294-42C2-A888-5F74BDDD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F786B-D7C6-443A-AC47-0ABE9D2C6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30FF6B-7147-45D3-AE70-66F8410A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2A00BB-7048-4542-A1D0-475A023B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20187F-C932-40A0-9053-080727F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19D67-E8BA-4574-9B24-B3BA7F2A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EF6EE-26BA-4FFA-A46F-5E8434FE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BF9A0-D471-4C52-BC25-9C5D6DE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9ADA3-7BCA-4A10-B5C4-65BE2A25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A2F5C-867F-4475-AE73-1651CFB7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75AD4-5BF7-4926-ADFB-B024FE64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8519A-5EB9-48CE-A2F8-78375528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56CDE-5F57-4AA3-9DA5-CB69B018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D550-885F-4C28-A82F-50573420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51C7-8A2F-4D84-A67A-E2FB139A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62FC9-0F67-40EE-A4A9-3F41FBEB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A2EB4-91B7-48B5-919A-47600859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4474A-236A-48E8-A264-244A1B68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A3D6D-4011-4B33-A317-5E464A17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6E597-4A8A-44FD-8F32-47B649B8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D2B3C-1747-47E3-BB2E-8EC8C3257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66E5B-C387-4810-95A3-1E36B632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A81F0-F29E-4C98-BDAC-D3CBDC6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E5EE6-9C39-4EC3-953C-A86A428C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C19D1-769D-4F11-8FF7-3C79631A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2814F-A0F5-46DF-91EC-76E33ADF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95904-AE9F-45B4-87AE-0013CABA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DDCAF-C25F-4805-B7A3-85038DC9A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4485-F91F-4AD8-9FAA-6F630D1FB3C1}" type="datetimeFigureOut">
              <a:rPr lang="en-US" smtClean="0"/>
              <a:t>2017-06-26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008EB-B70A-4413-BED0-3FD6886D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0A822-E0E6-499A-B936-2D3F6FBF1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5BB3-FEF0-4C05-85CD-6D2E8470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160D-92D4-4167-82AA-1A8896DBC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Waterflow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985CE2-AA66-44E5-A5F0-A3842F19D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王梦迪、吴侃、邹雨恒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3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15B3F-CF2A-4656-A56D-FBD74FC0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ADB5A-70AD-497F-B562-BC6D9339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经过上面两个步骤以后，速度场的散度可能不是</a:t>
            </a:r>
            <a:r>
              <a:rPr lang="en-US" altLang="zh-CN" dirty="0"/>
              <a:t>0</a:t>
            </a:r>
            <a:r>
              <a:rPr lang="zh-CN" altLang="en-US" dirty="0"/>
              <a:t>，不满足不可压缩性方程。</a:t>
            </a:r>
            <a:endParaRPr lang="en-US" altLang="zh-CN" dirty="0"/>
          </a:p>
          <a:p>
            <a:r>
              <a:rPr lang="zh-CN" altLang="en-US" dirty="0"/>
              <a:t>在方程中，速度的导数需要减去压强场的梯度。</a:t>
            </a:r>
            <a:r>
              <a:rPr lang="en-US" altLang="zh-CN" dirty="0"/>
              <a:t>Projection</a:t>
            </a:r>
            <a:r>
              <a:rPr lang="zh-CN" altLang="en-US" dirty="0"/>
              <a:t>的作用是：求解一个正确的压强场，使得减去该压强场梯度后的速度场散度为零。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7492D-2AA0-4512-B3FC-17972991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27" y="3882562"/>
            <a:ext cx="8344160" cy="24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D797C-F14D-4561-8862-47C7388A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65D7-BBA3-4A9E-8AA2-166EB31C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不可压缩方程：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速度更新方程：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87929-7BD3-45D0-87C2-A88EBE1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97" y="2500835"/>
            <a:ext cx="3939547" cy="1379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3381DD-3B41-4A2C-BBEA-C3F22B52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51" y="3653220"/>
            <a:ext cx="6541290" cy="25237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D32477-E6A2-492E-916F-584BF7FAF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42" y="1444171"/>
            <a:ext cx="2618686" cy="10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7067-5AEB-4734-9984-1BA5DF0B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4193-10E8-414F-B7DE-A542A902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联立得压强方程：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58CD7-2EF7-4B2A-9B7C-A998832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58" y="2349491"/>
            <a:ext cx="8221261" cy="34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E7B2-E0DA-4EEC-9817-7431153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2D81E-93D7-4228-BCCF-E8CB39C0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液</a:t>
            </a:r>
            <a:r>
              <a:rPr lang="en-US" altLang="zh-CN" dirty="0"/>
              <a:t>-</a:t>
            </a:r>
            <a:r>
              <a:rPr lang="zh-CN" altLang="en-US" dirty="0"/>
              <a:t>气边界条件：气体压强</a:t>
            </a:r>
            <a:r>
              <a:rPr lang="en-US" altLang="zh-CN" dirty="0"/>
              <a:t>=0</a:t>
            </a:r>
          </a:p>
          <a:p>
            <a:pPr lvl="1"/>
            <a:r>
              <a:rPr lang="en-US" dirty="0" err="1"/>
              <a:t>Dirichlet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</a:p>
          <a:p>
            <a:pPr lvl="1"/>
            <a:r>
              <a:rPr lang="zh-CN" altLang="en-US" dirty="0"/>
              <a:t>原理：大气压</a:t>
            </a:r>
            <a:r>
              <a:rPr lang="en-US" altLang="zh-CN" dirty="0"/>
              <a:t>=</a:t>
            </a:r>
            <a:r>
              <a:rPr lang="zh-CN" altLang="en-US" dirty="0"/>
              <a:t>常数，方程只涉及压强的偏导数，可以设为任意值。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液</a:t>
            </a:r>
            <a:r>
              <a:rPr lang="en-US" altLang="zh-CN" dirty="0"/>
              <a:t>-</a:t>
            </a:r>
            <a:r>
              <a:rPr lang="zh-CN" altLang="en-US" dirty="0"/>
              <a:t>固边界条件：</a:t>
            </a:r>
            <a:endParaRPr lang="en-US" altLang="zh-CN" dirty="0"/>
          </a:p>
          <a:p>
            <a:pPr lvl="1"/>
            <a:r>
              <a:rPr lang="en-US" dirty="0"/>
              <a:t>Neumann boundary condition</a:t>
            </a:r>
          </a:p>
          <a:p>
            <a:pPr lvl="1"/>
            <a:r>
              <a:rPr lang="zh-CN" altLang="en-US" dirty="0"/>
              <a:t>当固体不动时，等式右端为</a:t>
            </a:r>
            <a:r>
              <a:rPr lang="en-US" altLang="zh-CN" dirty="0"/>
              <a:t>0.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B75FE-73E9-45E6-B370-0914E1A6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60"/>
          <a:stretch/>
        </p:blipFill>
        <p:spPr>
          <a:xfrm>
            <a:off x="4035078" y="3319122"/>
            <a:ext cx="5377122" cy="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9EF9-5C1F-4CBA-8346-99B08D26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81023-4439-4843-B53C-19B892AA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3114" cy="4351338"/>
          </a:xfrm>
        </p:spPr>
        <p:txBody>
          <a:bodyPr/>
          <a:lstStyle/>
          <a:p>
            <a:r>
              <a:rPr lang="zh-CN" altLang="en-US" dirty="0"/>
              <a:t>方程形式：</a:t>
            </a:r>
            <a:r>
              <a:rPr lang="en-US" dirty="0"/>
              <a:t>seven-point Laplacian matrix</a:t>
            </a:r>
          </a:p>
          <a:p>
            <a:r>
              <a:rPr lang="zh-CN" altLang="en-US" dirty="0"/>
              <a:t>用梯度下降法进行求解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61115-E487-44B9-ACE7-5029DF99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23" y="1309897"/>
            <a:ext cx="303849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360C-9D79-4052-9FDE-01B905A9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表面重建：</a:t>
            </a:r>
            <a:r>
              <a:rPr lang="en-US" altLang="zh-CN" dirty="0"/>
              <a:t>TSDF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25D57-82B5-4629-A45B-26BE0982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1229" cy="4351338"/>
          </a:xfrm>
        </p:spPr>
        <p:txBody>
          <a:bodyPr/>
          <a:lstStyle/>
          <a:p>
            <a:r>
              <a:rPr lang="en-US" dirty="0"/>
              <a:t>TSDF(truncated signed distance function)</a:t>
            </a:r>
            <a:r>
              <a:rPr lang="zh-CN" altLang="en-US" dirty="0"/>
              <a:t>是一种用场表示三维表面的方法。</a:t>
            </a:r>
            <a:endParaRPr lang="en-US" altLang="zh-CN" dirty="0"/>
          </a:p>
          <a:p>
            <a:pPr lvl="1"/>
            <a:r>
              <a:rPr lang="en-US" altLang="zh-CN" dirty="0"/>
              <a:t>TSDF</a:t>
            </a:r>
            <a:r>
              <a:rPr lang="zh-CN" altLang="en-US" dirty="0"/>
              <a:t>是一个场：每个点的函数值等于它到最近表面的距离，截断至</a:t>
            </a:r>
            <a:r>
              <a:rPr lang="en-US" altLang="zh-CN" dirty="0"/>
              <a:t>[-1,1].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66C00-9966-485C-9DBF-129E3E09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55" y="1825625"/>
            <a:ext cx="3362350" cy="25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8A4C7-C6EA-453B-A40A-EE0C633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表面重建：</a:t>
            </a:r>
            <a:r>
              <a:rPr lang="en-US" altLang="zh-CN" dirty="0"/>
              <a:t>Marching Cubes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9AEE1-8FB5-44F2-AB1C-6A74F664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/>
          <a:lstStyle/>
          <a:p>
            <a:r>
              <a:rPr lang="en-US" dirty="0"/>
              <a:t>Marching Cubes</a:t>
            </a:r>
            <a:r>
              <a:rPr lang="zh-CN" altLang="en-US" dirty="0"/>
              <a:t>是从</a:t>
            </a:r>
            <a:r>
              <a:rPr lang="en-US" altLang="zh-CN" dirty="0"/>
              <a:t>TSDF</a:t>
            </a:r>
            <a:r>
              <a:rPr lang="zh-CN" altLang="en-US" dirty="0"/>
              <a:t>场重建表面的算法：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每个小立方体：</a:t>
            </a:r>
            <a:endParaRPr lang="en-US" altLang="zh-CN" dirty="0"/>
          </a:p>
          <a:p>
            <a:pPr lvl="1"/>
            <a:r>
              <a:rPr lang="en-US" altLang="zh-CN" dirty="0"/>
              <a:t>Step 1: </a:t>
            </a:r>
            <a:r>
              <a:rPr lang="zh-CN" altLang="en-US" dirty="0"/>
              <a:t>计算表面和立方体每条棱的交点。</a:t>
            </a:r>
            <a:endParaRPr lang="en-US" altLang="zh-CN" dirty="0"/>
          </a:p>
          <a:p>
            <a:pPr lvl="1"/>
            <a:r>
              <a:rPr lang="en-US" altLang="zh-CN" dirty="0"/>
              <a:t>Step 2: </a:t>
            </a:r>
            <a:r>
              <a:rPr lang="zh-CN" altLang="en-US" dirty="0"/>
              <a:t>计算立方体八个顶点在面内还是面外，用</a:t>
            </a:r>
            <a:r>
              <a:rPr lang="en-US" altLang="zh-CN" dirty="0"/>
              <a:t>01</a:t>
            </a:r>
            <a:r>
              <a:rPr lang="zh-CN" altLang="en-US" dirty="0"/>
              <a:t>表示，得到一个</a:t>
            </a:r>
            <a:r>
              <a:rPr lang="en-US" altLang="zh-CN" dirty="0"/>
              <a:t>8-bit</a:t>
            </a:r>
            <a:r>
              <a:rPr lang="zh-CN" altLang="en-US" dirty="0"/>
              <a:t>的</a:t>
            </a:r>
            <a:r>
              <a:rPr lang="en-US" altLang="zh-CN" dirty="0"/>
              <a:t>mask.</a:t>
            </a:r>
          </a:p>
          <a:p>
            <a:pPr lvl="1"/>
            <a:r>
              <a:rPr lang="en-US" altLang="zh-CN" dirty="0"/>
              <a:t>Step 3: </a:t>
            </a:r>
            <a:r>
              <a:rPr lang="zh-CN" altLang="en-US" dirty="0"/>
              <a:t>查表得到该立方体内的所有三角形，输出。</a:t>
            </a:r>
            <a:endParaRPr lang="en-US" altLang="zh-CN" dirty="0"/>
          </a:p>
        </p:txBody>
      </p:sp>
      <p:pic>
        <p:nvPicPr>
          <p:cNvPr id="1028" name="Picture 4" descr="http://users.polytech.unice.fr/~lingrand/MarchingCubes/resources/marchingCnormales.gif">
            <a:extLst>
              <a:ext uri="{FF2B5EF4-FFF2-40B4-BE49-F238E27FC236}">
                <a16:creationId xmlns:a16="http://schemas.microsoft.com/office/drawing/2014/main" id="{9DC4277E-EECD-45D0-A290-ECB175BE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39" y="1944913"/>
            <a:ext cx="5249373" cy="31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5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B67D-C576-4546-8F98-D7D63515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表面重建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698AC-A674-4DF9-A274-F8E8275A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23CC23-8068-4210-B9ED-DD8056E5ED90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52187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784-605A-46F0-AD6E-77088B2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外插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49ABF-0CE9-4991-AC4E-AB9E8BB5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FEE570-F225-4FA9-B136-8F973F9F2EED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2511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4453B-39CE-4E9F-AA2A-BA8F3ED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AD21A-46A4-496F-B0DA-1C83A153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045A42-0157-4C61-900C-98C3E449C1EF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8544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FCF3-1EEF-48A3-9196-1281B291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流体模拟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4E23D-9865-44DD-AEFD-32466DF0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计算机图形学的核心是利用物理定律，对世界进行仿真：运用力学定律，能够从数量较少、规则的初始信息得到精确的模型；运用光学定律，能够从模型出发，得到富于真实感的图像。前者称为模拟</a:t>
            </a:r>
            <a:r>
              <a:rPr lang="en-US" altLang="zh-CN" dirty="0"/>
              <a:t>(simulation)</a:t>
            </a:r>
            <a:r>
              <a:rPr lang="zh-CN" altLang="en-US" dirty="0"/>
              <a:t>，后者称为渲染</a:t>
            </a:r>
            <a:r>
              <a:rPr lang="en-US" altLang="zh-CN" dirty="0"/>
              <a:t>(rendering).</a:t>
            </a:r>
          </a:p>
        </p:txBody>
      </p:sp>
      <p:pic>
        <p:nvPicPr>
          <p:cNvPr id="1028" name="Picture 4" descr="http://fusioncis.com/wp-content/uploads/2011/12/ARCSPL22.jpg">
            <a:extLst>
              <a:ext uri="{FF2B5EF4-FFF2-40B4-BE49-F238E27FC236}">
                <a16:creationId xmlns:a16="http://schemas.microsoft.com/office/drawing/2014/main" id="{597599CA-26CC-4D85-8DEB-512DEB6E0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88" y="3457979"/>
            <a:ext cx="3641818" cy="30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nst.eecs.berkeley.edu/~cs184/sp10/archive/spring2010/aaron_brandon_as5/index_files/wiki_spheres.png">
            <a:extLst>
              <a:ext uri="{FF2B5EF4-FFF2-40B4-BE49-F238E27FC236}">
                <a16:creationId xmlns:a16="http://schemas.microsoft.com/office/drawing/2014/main" id="{6CE0BEBD-4FAF-4CD3-BDE7-CB0287EE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06" y="3457979"/>
            <a:ext cx="6143220" cy="30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7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CD4B-89ED-4D57-AC37-85459BFA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92B7D-136F-4422-AA54-ECFB5185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Wkw</a:t>
            </a:r>
            <a:r>
              <a:rPr lang="zh-CN" altLang="en-US" dirty="0"/>
              <a:t>组的</a:t>
            </a:r>
            <a:r>
              <a:rPr lang="en-US" altLang="zh-CN" dirty="0"/>
              <a:t>PPM</a:t>
            </a:r>
            <a:r>
              <a:rPr lang="zh-CN" altLang="en-US" dirty="0"/>
              <a:t>视频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29277D-9B69-471C-82A7-3FD8D61BE912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73704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AB835-492E-4946-BB3C-E9F4E8DA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1A764-E1B4-4812-809C-2C5A6B6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我们的高清无码大图（自带渲染器和</a:t>
            </a:r>
            <a:r>
              <a:rPr lang="en-US" altLang="zh-CN" dirty="0"/>
              <a:t>blender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3FEFE85-ED79-4604-8039-82F2BC330558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21918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8F48D-D8B7-45EA-BC64-46E953E3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AD4B-74D3-467A-80FC-D643F6FA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我们的高清无码视频（自带渲染器和</a:t>
            </a:r>
            <a:r>
              <a:rPr lang="en-US" altLang="zh-CN" dirty="0"/>
              <a:t>blender</a:t>
            </a:r>
            <a:r>
              <a:rPr lang="zh-CN" altLang="en-US" dirty="0"/>
              <a:t>）</a:t>
            </a:r>
            <a:endParaRPr lang="en-US" dirty="0"/>
          </a:p>
          <a:p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F25DAF9-B8FA-4B3A-B29A-FDF6D533B435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4027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58BB2-F92D-4881-B969-CF1416BB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流体模拟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41905-D256-46AC-A2AC-A03F9D2F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在模拟这一大类下，流体模拟是一个重要且充满挑战性的领域。</a:t>
            </a:r>
            <a:endParaRPr lang="en-US" altLang="zh-CN" dirty="0"/>
          </a:p>
          <a:p>
            <a:pPr lvl="1"/>
            <a:r>
              <a:rPr lang="zh-CN" altLang="en-US" dirty="0"/>
              <a:t>人类离不开空气和水，因此从动画、游戏到天气预报、飞行器设计；对空气和水的数值模拟有着广泛的应用场景。</a:t>
            </a:r>
            <a:endParaRPr lang="en-US" altLang="zh-CN" dirty="0"/>
          </a:p>
          <a:p>
            <a:pPr lvl="1"/>
            <a:r>
              <a:rPr lang="zh-CN" altLang="en-US" dirty="0"/>
              <a:t>流体具有连续性，而计算机只能表示离散的对象，这导致任何对流体的数值模拟必然伴随着精度损失，从而导致误差。运用各种方法最小化这一误差，就是流体模拟的核心命题。</a:t>
            </a:r>
            <a:endParaRPr lang="en-US" dirty="0"/>
          </a:p>
        </p:txBody>
      </p:sp>
      <p:pic>
        <p:nvPicPr>
          <p:cNvPr id="2050" name="Picture 2" descr="https://i.stack.imgur.com/g7Rje.png">
            <a:extLst>
              <a:ext uri="{FF2B5EF4-FFF2-40B4-BE49-F238E27FC236}">
                <a16:creationId xmlns:a16="http://schemas.microsoft.com/office/drawing/2014/main" id="{E45D9F61-55BF-40D9-BF9E-3DFF3C13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23" y="4001294"/>
            <a:ext cx="7536353" cy="25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14A5-768F-42AD-953F-EB24EFC9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拉格朗日方法和欧拉方法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5F69B-AFAB-47E4-9B9F-A27E8D29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为了模拟流体，必须建立对流体的数学表述，这里有两种方法。</a:t>
            </a:r>
            <a:endParaRPr lang="en-US" altLang="zh-CN" dirty="0"/>
          </a:p>
          <a:p>
            <a:r>
              <a:rPr lang="zh-CN" altLang="en-US" dirty="0"/>
              <a:t>拉格朗日法：设法描述出每个流体质点的运动过程。假设质点的编号是</a:t>
            </a:r>
            <a:r>
              <a:rPr lang="en-US" altLang="zh-CN" dirty="0" err="1"/>
              <a:t>idx</a:t>
            </a:r>
            <a:r>
              <a:rPr lang="zh-CN" altLang="en-US" dirty="0"/>
              <a:t>，则每个时刻的各个物理量形如</a:t>
            </a:r>
            <a:r>
              <a:rPr lang="en-US" altLang="zh-CN" dirty="0"/>
              <a:t>f(</a:t>
            </a:r>
            <a:r>
              <a:rPr lang="en-US" altLang="zh-CN" dirty="0" err="1"/>
              <a:t>idx</a:t>
            </a:r>
            <a:r>
              <a:rPr lang="en-US" altLang="zh-CN" dirty="0"/>
              <a:t>, T).</a:t>
            </a:r>
          </a:p>
          <a:p>
            <a:r>
              <a:rPr lang="zh-CN" altLang="en-US" dirty="0"/>
              <a:t>欧拉法：在空间中的每一点描述出流体运动随时间的变化状况。每个时刻的各个物理量形如</a:t>
            </a:r>
            <a:r>
              <a:rPr lang="en-US" altLang="zh-CN" dirty="0"/>
              <a:t>f(</a:t>
            </a:r>
            <a:r>
              <a:rPr lang="en-US" altLang="zh-CN" dirty="0" err="1"/>
              <a:t>x,y,z,T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区别：拉格朗日法能得到更多的结果（例如质点的运动规律），但由于粒子之间的对称性，欧拉法在数学上比拉格朗日法简单，形式也更好（欧拉法得到的是场）。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22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CA4-FDB2-47E6-9073-45793FF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混合方法：</a:t>
            </a:r>
            <a:r>
              <a:rPr lang="en-US" dirty="0"/>
              <a:t>Particle in Cell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C2202-6CF7-4EF6-9643-0E913C37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971" cy="4351338"/>
          </a:xfrm>
        </p:spPr>
        <p:txBody>
          <a:bodyPr/>
          <a:lstStyle/>
          <a:p>
            <a:r>
              <a:rPr lang="zh-CN" altLang="en-US" dirty="0"/>
              <a:t>综合运用拉格朗日法和欧拉法。</a:t>
            </a:r>
            <a:endParaRPr lang="en-US" altLang="zh-CN" dirty="0"/>
          </a:p>
          <a:p>
            <a:r>
              <a:rPr lang="zh-CN" altLang="en-US" dirty="0"/>
              <a:t>欧拉法：</a:t>
            </a:r>
            <a:r>
              <a:rPr lang="en-US" altLang="zh-CN" dirty="0"/>
              <a:t>MAC(marker and cell)</a:t>
            </a:r>
            <a:r>
              <a:rPr lang="zh-CN" altLang="en-US" dirty="0"/>
              <a:t>方格，记录速度、压力、</a:t>
            </a:r>
            <a:r>
              <a:rPr lang="en-US" altLang="zh-CN" dirty="0"/>
              <a:t>mask</a:t>
            </a:r>
          </a:p>
          <a:p>
            <a:r>
              <a:rPr lang="zh-CN" altLang="en-US" dirty="0"/>
              <a:t>拉格朗日法：</a:t>
            </a:r>
            <a:r>
              <a:rPr lang="en-US" altLang="zh-CN" dirty="0"/>
              <a:t>marker particles</a:t>
            </a:r>
            <a:r>
              <a:rPr lang="zh-CN" altLang="en-US" dirty="0"/>
              <a:t>，记录速度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36D650-FB40-48BC-840C-793A5CB0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71" y="1690688"/>
            <a:ext cx="4525743" cy="36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5406E-C6EB-44F5-9ECD-1074F44C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混合方法：</a:t>
            </a:r>
            <a:r>
              <a:rPr lang="en-US" dirty="0"/>
              <a:t>Particle in Cell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4DD6626-9EA2-471F-9362-232B73F73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263"/>
            <a:ext cx="10515600" cy="42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DD2C-36DA-40F3-A3E6-257B9736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流体基本方程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C9195-C7FC-4AE7-8A5D-9F235C20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运动方程：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不可压缩方程：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197C0-65EA-45E4-8E9B-6B2FE4AE8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7" y="1825625"/>
            <a:ext cx="6425753" cy="1614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8AD258-A7E1-4CD1-99E5-52D04A7AA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676" y="4738093"/>
            <a:ext cx="3443463" cy="112346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43E53DD-A1DD-428B-ACDE-24415CB76F10}"/>
              </a:ext>
            </a:extLst>
          </p:cNvPr>
          <p:cNvSpPr/>
          <p:nvPr/>
        </p:nvSpPr>
        <p:spPr>
          <a:xfrm>
            <a:off x="5334000" y="3827213"/>
            <a:ext cx="892629" cy="52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欧拉法</a:t>
            </a:r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C3950BF-9E64-4B5D-A4CB-4CCF466DA73F}"/>
              </a:ext>
            </a:extLst>
          </p:cNvPr>
          <p:cNvSpPr/>
          <p:nvPr/>
        </p:nvSpPr>
        <p:spPr>
          <a:xfrm>
            <a:off x="3956753" y="3827213"/>
            <a:ext cx="967677" cy="52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拉格朗日法</a:t>
            </a:r>
            <a:endParaRPr lang="en-US" dirty="0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A5A52EA1-C25E-438D-8353-D70E9A3B05BE}"/>
              </a:ext>
            </a:extLst>
          </p:cNvPr>
          <p:cNvSpPr/>
          <p:nvPr/>
        </p:nvSpPr>
        <p:spPr>
          <a:xfrm>
            <a:off x="7721139" y="1931183"/>
            <a:ext cx="1545772" cy="14032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CFC21E-D9A9-4DB2-B349-246EB01A4731}"/>
              </a:ext>
            </a:extLst>
          </p:cNvPr>
          <p:cNvSpPr/>
          <p:nvPr/>
        </p:nvSpPr>
        <p:spPr>
          <a:xfrm>
            <a:off x="8040915" y="3827213"/>
            <a:ext cx="1037311" cy="52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无粘度流体</a:t>
            </a:r>
            <a:endParaRPr lang="en-US" dirty="0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7A13621A-7245-40A3-BE3A-701DF1A1EA46}"/>
              </a:ext>
            </a:extLst>
          </p:cNvPr>
          <p:cNvSpPr/>
          <p:nvPr/>
        </p:nvSpPr>
        <p:spPr>
          <a:xfrm>
            <a:off x="4286953" y="3211123"/>
            <a:ext cx="159656" cy="6013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AE4A060E-500C-4BFC-B438-4578A4B11508}"/>
              </a:ext>
            </a:extLst>
          </p:cNvPr>
          <p:cNvSpPr/>
          <p:nvPr/>
        </p:nvSpPr>
        <p:spPr>
          <a:xfrm>
            <a:off x="5664200" y="3211123"/>
            <a:ext cx="159656" cy="6013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9B242F95-90FB-4607-B043-56327918DFDC}"/>
              </a:ext>
            </a:extLst>
          </p:cNvPr>
          <p:cNvSpPr/>
          <p:nvPr/>
        </p:nvSpPr>
        <p:spPr>
          <a:xfrm>
            <a:off x="8509000" y="3225846"/>
            <a:ext cx="159656" cy="6013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B730-20B5-4FF7-97A7-1FD8B9F3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总管线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1055-1A82-4FFA-B84C-58149592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22916" cy="4351338"/>
          </a:xfrm>
        </p:spPr>
        <p:txBody>
          <a:bodyPr/>
          <a:lstStyle/>
          <a:p>
            <a:r>
              <a:rPr lang="en-US" dirty="0"/>
              <a:t>Advection</a:t>
            </a:r>
            <a:r>
              <a:rPr lang="zh-CN" altLang="en-US" dirty="0"/>
              <a:t>：拉格朗日法，速度步进</a:t>
            </a:r>
            <a:r>
              <a:rPr lang="en-US" altLang="zh-CN" dirty="0"/>
              <a:t>(</a:t>
            </a:r>
            <a:r>
              <a:rPr lang="zh-CN" altLang="en-US" dirty="0"/>
              <a:t>对应公式第一项</a:t>
            </a:r>
            <a:r>
              <a:rPr lang="en-US" altLang="zh-CN" dirty="0"/>
              <a:t>)</a:t>
            </a:r>
            <a:r>
              <a:rPr lang="zh-CN" altLang="en-US" dirty="0"/>
              <a:t>，要求后面进行速度外插。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B385D0-55A8-45CB-AD33-EE546DF218A2}"/>
              </a:ext>
            </a:extLst>
          </p:cNvPr>
          <p:cNvSpPr/>
          <p:nvPr/>
        </p:nvSpPr>
        <p:spPr>
          <a:xfrm>
            <a:off x="6747331" y="1690689"/>
            <a:ext cx="1299028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Advection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D21F67-06DD-47CD-ADDB-AA5D9B12431E}"/>
              </a:ext>
            </a:extLst>
          </p:cNvPr>
          <p:cNvSpPr/>
          <p:nvPr/>
        </p:nvSpPr>
        <p:spPr>
          <a:xfrm>
            <a:off x="9875159" y="1690688"/>
            <a:ext cx="1299028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1E480A-D9F0-4F94-B622-5E2CF8910328}"/>
              </a:ext>
            </a:extLst>
          </p:cNvPr>
          <p:cNvSpPr/>
          <p:nvPr/>
        </p:nvSpPr>
        <p:spPr>
          <a:xfrm>
            <a:off x="5181602" y="1690690"/>
            <a:ext cx="1299028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添加水源和重力</a:t>
            </a:r>
            <a:endParaRPr 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ABFCEA-E667-4D34-981A-187CB31233A8}"/>
              </a:ext>
            </a:extLst>
          </p:cNvPr>
          <p:cNvSpPr/>
          <p:nvPr/>
        </p:nvSpPr>
        <p:spPr>
          <a:xfrm>
            <a:off x="8313060" y="1690689"/>
            <a:ext cx="1299028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mask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421CF9-63F5-46E3-AE3B-07EF4052691D}"/>
              </a:ext>
            </a:extLst>
          </p:cNvPr>
          <p:cNvSpPr/>
          <p:nvPr/>
        </p:nvSpPr>
        <p:spPr>
          <a:xfrm>
            <a:off x="9875159" y="2764747"/>
            <a:ext cx="1299028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表面重建</a:t>
            </a:r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BC9E27-D282-4B70-AEE5-C4EF9D67157A}"/>
              </a:ext>
            </a:extLst>
          </p:cNvPr>
          <p:cNvSpPr/>
          <p:nvPr/>
        </p:nvSpPr>
        <p:spPr>
          <a:xfrm>
            <a:off x="8403774" y="2764748"/>
            <a:ext cx="1117600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速度场外插</a:t>
            </a:r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EDBF56-6499-4A49-954B-41556361E649}"/>
              </a:ext>
            </a:extLst>
          </p:cNvPr>
          <p:cNvSpPr/>
          <p:nvPr/>
        </p:nvSpPr>
        <p:spPr>
          <a:xfrm>
            <a:off x="6838045" y="2764749"/>
            <a:ext cx="1117600" cy="776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渲染</a:t>
            </a:r>
            <a:endParaRPr 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35F5D2-1E62-4023-9146-DC2A6E591DB9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480630" y="2078947"/>
            <a:ext cx="26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B12105-72B9-4994-A6C5-F68B829E657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046359" y="2078947"/>
            <a:ext cx="26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76EA23-92F8-45A1-AB88-5A1A15A3DAF7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9612088" y="2078946"/>
            <a:ext cx="263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D592AC-F66A-48A1-94B4-C9EFA29882B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524673" y="2467203"/>
            <a:ext cx="0" cy="29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7D075F2-ABC4-4F76-AFC9-7A025B6F089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9521374" y="3153005"/>
            <a:ext cx="353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C5B949A-B421-4A68-8057-90968281AF3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955645" y="3153006"/>
            <a:ext cx="448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AAC5E42-C0A1-47F2-9572-FD05002B5706}"/>
              </a:ext>
            </a:extLst>
          </p:cNvPr>
          <p:cNvSpPr txBox="1"/>
          <p:nvPr/>
        </p:nvSpPr>
        <p:spPr>
          <a:xfrm>
            <a:off x="838200" y="3792766"/>
            <a:ext cx="10501085" cy="15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Projection</a:t>
            </a:r>
            <a:r>
              <a:rPr lang="zh-CN" altLang="en-US" dirty="0"/>
              <a:t>：欧拉法，求解压力并用压力更新速度</a:t>
            </a:r>
            <a:r>
              <a:rPr lang="en-US" altLang="zh-CN" dirty="0"/>
              <a:t>(</a:t>
            </a:r>
            <a:r>
              <a:rPr lang="zh-CN" altLang="en-US" dirty="0"/>
              <a:t>对应第二项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表面重建：计算三角形</a:t>
            </a:r>
            <a:r>
              <a:rPr lang="en-US" altLang="zh-CN" dirty="0"/>
              <a:t>mesh</a:t>
            </a:r>
            <a:r>
              <a:rPr lang="zh-CN" altLang="en-US" dirty="0"/>
              <a:t>，用作渲染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8A2A-817B-4AD2-9567-751FD7CB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36AD0-C3E1-4397-97AB-34F61C9A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E77D1A7-BD16-45B2-B716-E81AE43ABDD1}"/>
              </a:ext>
            </a:extLst>
          </p:cNvPr>
          <p:cNvSpPr/>
          <p:nvPr/>
        </p:nvSpPr>
        <p:spPr>
          <a:xfrm>
            <a:off x="3135086" y="1307420"/>
            <a:ext cx="5152572" cy="48695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0" dirty="0"/>
              <a:t>锅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34400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728</Words>
  <Application>Microsoft Office PowerPoint</Application>
  <PresentationFormat>宽屏</PresentationFormat>
  <Paragraphs>89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Waterflow</vt:lpstr>
      <vt:lpstr>流体模拟</vt:lpstr>
      <vt:lpstr>流体模拟</vt:lpstr>
      <vt:lpstr>拉格朗日方法和欧拉方法</vt:lpstr>
      <vt:lpstr>混合方法：Particle in Cell</vt:lpstr>
      <vt:lpstr>混合方法：Particle in Cell</vt:lpstr>
      <vt:lpstr>流体基本方程</vt:lpstr>
      <vt:lpstr>总管线</vt:lpstr>
      <vt:lpstr>Advection</vt:lpstr>
      <vt:lpstr>Projection</vt:lpstr>
      <vt:lpstr>Projection</vt:lpstr>
      <vt:lpstr>Projection</vt:lpstr>
      <vt:lpstr>Projection</vt:lpstr>
      <vt:lpstr>Projection</vt:lpstr>
      <vt:lpstr>表面重建：TSDF</vt:lpstr>
      <vt:lpstr>表面重建：Marching Cubes</vt:lpstr>
      <vt:lpstr>表面重建</vt:lpstr>
      <vt:lpstr>外插</vt:lpstr>
      <vt:lpstr>渲染</vt:lpstr>
      <vt:lpstr>Demo Time!</vt:lpstr>
      <vt:lpstr>Demo Time!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Waterflow</dc:title>
  <dc:creator>Md Wang</dc:creator>
  <cp:lastModifiedBy>Md Wang</cp:lastModifiedBy>
  <cp:revision>157</cp:revision>
  <dcterms:created xsi:type="dcterms:W3CDTF">2017-06-26T09:51:08Z</dcterms:created>
  <dcterms:modified xsi:type="dcterms:W3CDTF">2017-06-26T11:39:24Z</dcterms:modified>
</cp:coreProperties>
</file>