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13716000" cy="17145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56.png"/><Relationship Id="rId4" Type="http://schemas.openxmlformats.org/officeDocument/2006/relationships/image" Target="../media/image57.png"/><Relationship Id="rId5" Type="http://schemas.openxmlformats.org/officeDocument/2006/relationships/image" Target="../media/image58.png"/><Relationship Id="rId6" Type="http://schemas.openxmlformats.org/officeDocument/2006/relationships/image" Target="../media/image59.png"/><Relationship Id="rId7" Type="http://schemas.openxmlformats.org/officeDocument/2006/relationships/image" Target="../media/image60.png"/><Relationship Id="rId8" Type="http://schemas.openxmlformats.org/officeDocument/2006/relationships/image" Target="../media/image6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25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30.png"/><Relationship Id="rId8" Type="http://schemas.openxmlformats.org/officeDocument/2006/relationships/image" Target="../media/image3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Relationship Id="rId7" Type="http://schemas.openxmlformats.org/officeDocument/2006/relationships/image" Target="../media/image36.png"/><Relationship Id="rId8" Type="http://schemas.openxmlformats.org/officeDocument/2006/relationships/image" Target="../media/image37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Relationship Id="rId6" Type="http://schemas.openxmlformats.org/officeDocument/2006/relationships/image" Target="../media/image41.png"/><Relationship Id="rId7" Type="http://schemas.openxmlformats.org/officeDocument/2006/relationships/image" Target="../media/image42.png"/><Relationship Id="rId8" Type="http://schemas.openxmlformats.org/officeDocument/2006/relationships/image" Target="../media/image43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5" Type="http://schemas.openxmlformats.org/officeDocument/2006/relationships/image" Target="../media/image46.png"/><Relationship Id="rId6" Type="http://schemas.openxmlformats.org/officeDocument/2006/relationships/image" Target="../media/image47.png"/><Relationship Id="rId7" Type="http://schemas.openxmlformats.org/officeDocument/2006/relationships/image" Target="../media/image48.png"/><Relationship Id="rId8" Type="http://schemas.openxmlformats.org/officeDocument/2006/relationships/image" Target="../media/image49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image" Target="../media/image52.png"/><Relationship Id="rId6" Type="http://schemas.openxmlformats.org/officeDocument/2006/relationships/image" Target="../media/image53.png"/><Relationship Id="rId7" Type="http://schemas.openxmlformats.org/officeDocument/2006/relationships/image" Target="../media/image54.png"/><Relationship Id="rId8" Type="http://schemas.openxmlformats.org/officeDocument/2006/relationships/image" Target="../media/image55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 algn="l">
              <a:defRPr sz="4200">
                <a:solidFill>
                  <a:srgbClr val="FFFFFF"/>
                </a:solidFill>
                <a:latin typeface="Formula1 Display Bold"/>
              </a:defRPr>
            </a:pPr>
            <a:r>
              <a:t>Miami GP Race 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6350000" cy="21082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6858000" y="1651000"/>
            <a:ext cx="6350000" cy="21082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508000" y="3784600"/>
            <a:ext cx="2933700" cy="49530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10274300" y="3784600"/>
            <a:ext cx="2933700" cy="49530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Rectangle 6"/>
          <p:cNvSpPr/>
          <p:nvPr/>
        </p:nvSpPr>
        <p:spPr>
          <a:xfrm>
            <a:off x="508000" y="8763000"/>
            <a:ext cx="4445000" cy="10668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Rectangle 7"/>
          <p:cNvSpPr/>
          <p:nvPr/>
        </p:nvSpPr>
        <p:spPr>
          <a:xfrm>
            <a:off x="8763000" y="8763000"/>
            <a:ext cx="4445000" cy="10668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9" name="Picture 8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406400"/>
          </a:xfrm>
          <a:prstGeom prst="rect">
            <a:avLst/>
          </a:prstGeom>
        </p:spPr>
      </p:pic>
      <p:pic>
        <p:nvPicPr>
          <p:cNvPr id="10" name="Picture 9" descr="Red Bull Racin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508000" y="37592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508000" y="87376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08000" y="98298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6845300" y="1651000"/>
            <a:ext cx="25400" cy="21082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4953000" y="8737600"/>
            <a:ext cx="25400" cy="10922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8763000" y="8737600"/>
            <a:ext cx="25400" cy="10922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1397000" y="9931400"/>
            <a:ext cx="190901" cy="4889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1587901" y="9931400"/>
            <a:ext cx="190901" cy="4889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1778802" y="9931400"/>
            <a:ext cx="190901" cy="4889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1969703" y="9931400"/>
            <a:ext cx="190901" cy="4889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2160604" y="9931400"/>
            <a:ext cx="190901" cy="4889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2351505" y="9931400"/>
            <a:ext cx="190901" cy="4889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2542406" y="9931400"/>
            <a:ext cx="190901" cy="4889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2733307" y="9931400"/>
            <a:ext cx="190901" cy="4889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2924208" y="9931400"/>
            <a:ext cx="190901" cy="4889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3115109" y="9931400"/>
            <a:ext cx="190901" cy="4889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3306010" y="9931400"/>
            <a:ext cx="190901" cy="4889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3496911" y="9931400"/>
            <a:ext cx="190901" cy="4889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3687812" y="9931400"/>
            <a:ext cx="190901" cy="4889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3878713" y="9931400"/>
            <a:ext cx="190901" cy="4889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4069614" y="9931400"/>
            <a:ext cx="190901" cy="4889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4260515" y="9931400"/>
            <a:ext cx="190901" cy="4889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4451416" y="9931400"/>
            <a:ext cx="190901" cy="4889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4642317" y="9931400"/>
            <a:ext cx="190901" cy="4889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4833218" y="9931400"/>
            <a:ext cx="190901" cy="4889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5024119" y="9931400"/>
            <a:ext cx="190901" cy="4889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5215021" y="9931400"/>
            <a:ext cx="190901" cy="4889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5405922" y="9931400"/>
            <a:ext cx="190901" cy="4889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5596823" y="9931400"/>
            <a:ext cx="190901" cy="4889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5787724" y="9931400"/>
            <a:ext cx="190901" cy="4889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5978625" y="9931400"/>
            <a:ext cx="190901" cy="4889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6169526" y="9931400"/>
            <a:ext cx="190901" cy="4889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6360427" y="9931400"/>
            <a:ext cx="190901" cy="4889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6551328" y="9931400"/>
            <a:ext cx="190901" cy="4889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Rectangle 45"/>
          <p:cNvSpPr/>
          <p:nvPr/>
        </p:nvSpPr>
        <p:spPr>
          <a:xfrm>
            <a:off x="6742229" y="9931400"/>
            <a:ext cx="190901" cy="4889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Rectangle 46"/>
          <p:cNvSpPr/>
          <p:nvPr/>
        </p:nvSpPr>
        <p:spPr>
          <a:xfrm>
            <a:off x="6933130" y="9931400"/>
            <a:ext cx="190901" cy="4889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8" name="Rectangle 47"/>
          <p:cNvSpPr/>
          <p:nvPr/>
        </p:nvSpPr>
        <p:spPr>
          <a:xfrm>
            <a:off x="7124031" y="9931400"/>
            <a:ext cx="190901" cy="4889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9" name="Rectangle 48"/>
          <p:cNvSpPr/>
          <p:nvPr/>
        </p:nvSpPr>
        <p:spPr>
          <a:xfrm>
            <a:off x="7314932" y="9931400"/>
            <a:ext cx="190901" cy="4889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0" name="Rectangle 49"/>
          <p:cNvSpPr/>
          <p:nvPr/>
        </p:nvSpPr>
        <p:spPr>
          <a:xfrm>
            <a:off x="7505833" y="9931400"/>
            <a:ext cx="190901" cy="4889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1" name="Rectangle 50"/>
          <p:cNvSpPr/>
          <p:nvPr/>
        </p:nvSpPr>
        <p:spPr>
          <a:xfrm>
            <a:off x="7696734" y="9931400"/>
            <a:ext cx="190901" cy="4889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2" name="Rectangle 51"/>
          <p:cNvSpPr/>
          <p:nvPr/>
        </p:nvSpPr>
        <p:spPr>
          <a:xfrm>
            <a:off x="7887635" y="9931400"/>
            <a:ext cx="190901" cy="4889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3" name="Rectangle 52"/>
          <p:cNvSpPr/>
          <p:nvPr/>
        </p:nvSpPr>
        <p:spPr>
          <a:xfrm>
            <a:off x="8078536" y="9931400"/>
            <a:ext cx="190901" cy="4889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4" name="Rectangle 53"/>
          <p:cNvSpPr/>
          <p:nvPr/>
        </p:nvSpPr>
        <p:spPr>
          <a:xfrm>
            <a:off x="8269437" y="9931400"/>
            <a:ext cx="190901" cy="4889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5" name="Rectangle 54"/>
          <p:cNvSpPr/>
          <p:nvPr/>
        </p:nvSpPr>
        <p:spPr>
          <a:xfrm>
            <a:off x="8460338" y="9931400"/>
            <a:ext cx="190901" cy="4889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6" name="Rectangle 55"/>
          <p:cNvSpPr/>
          <p:nvPr/>
        </p:nvSpPr>
        <p:spPr>
          <a:xfrm>
            <a:off x="8651239" y="9931400"/>
            <a:ext cx="190901" cy="4889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7" name="Rectangle 56"/>
          <p:cNvSpPr/>
          <p:nvPr/>
        </p:nvSpPr>
        <p:spPr>
          <a:xfrm>
            <a:off x="8842141" y="9931400"/>
            <a:ext cx="190901" cy="4889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8" name="Rectangle 57"/>
          <p:cNvSpPr/>
          <p:nvPr/>
        </p:nvSpPr>
        <p:spPr>
          <a:xfrm>
            <a:off x="9033042" y="9931400"/>
            <a:ext cx="190901" cy="4889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9" name="Rectangle 58"/>
          <p:cNvSpPr/>
          <p:nvPr/>
        </p:nvSpPr>
        <p:spPr>
          <a:xfrm>
            <a:off x="9223943" y="9931400"/>
            <a:ext cx="190901" cy="4889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0" name="Rectangle 59"/>
          <p:cNvSpPr/>
          <p:nvPr/>
        </p:nvSpPr>
        <p:spPr>
          <a:xfrm>
            <a:off x="9414844" y="9931400"/>
            <a:ext cx="190901" cy="4889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1" name="Rectangle 60"/>
          <p:cNvSpPr/>
          <p:nvPr/>
        </p:nvSpPr>
        <p:spPr>
          <a:xfrm>
            <a:off x="9605745" y="9931400"/>
            <a:ext cx="190901" cy="4889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2" name="Rectangle 61"/>
          <p:cNvSpPr/>
          <p:nvPr/>
        </p:nvSpPr>
        <p:spPr>
          <a:xfrm>
            <a:off x="9796646" y="9931400"/>
            <a:ext cx="190901" cy="4889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3" name="Rectangle 62"/>
          <p:cNvSpPr/>
          <p:nvPr/>
        </p:nvSpPr>
        <p:spPr>
          <a:xfrm>
            <a:off x="9987547" y="9931400"/>
            <a:ext cx="190901" cy="4889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4" name="Rectangle 63"/>
          <p:cNvSpPr/>
          <p:nvPr/>
        </p:nvSpPr>
        <p:spPr>
          <a:xfrm>
            <a:off x="10178448" y="9931400"/>
            <a:ext cx="190901" cy="4889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5" name="Rectangle 64"/>
          <p:cNvSpPr/>
          <p:nvPr/>
        </p:nvSpPr>
        <p:spPr>
          <a:xfrm>
            <a:off x="10369349" y="9931400"/>
            <a:ext cx="190901" cy="4889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6" name="Rectangle 65"/>
          <p:cNvSpPr/>
          <p:nvPr/>
        </p:nvSpPr>
        <p:spPr>
          <a:xfrm>
            <a:off x="10560250" y="9931400"/>
            <a:ext cx="190901" cy="4889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7" name="Rectangle 66"/>
          <p:cNvSpPr/>
          <p:nvPr/>
        </p:nvSpPr>
        <p:spPr>
          <a:xfrm>
            <a:off x="10751151" y="9931400"/>
            <a:ext cx="190901" cy="4889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8" name="Rectangle 67"/>
          <p:cNvSpPr/>
          <p:nvPr/>
        </p:nvSpPr>
        <p:spPr>
          <a:xfrm>
            <a:off x="10942052" y="9931400"/>
            <a:ext cx="190901" cy="4889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9" name="Rectangle 68"/>
          <p:cNvSpPr/>
          <p:nvPr/>
        </p:nvSpPr>
        <p:spPr>
          <a:xfrm>
            <a:off x="11132953" y="9931400"/>
            <a:ext cx="190901" cy="4889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0" name="Rectangle 69"/>
          <p:cNvSpPr/>
          <p:nvPr/>
        </p:nvSpPr>
        <p:spPr>
          <a:xfrm>
            <a:off x="11323854" y="9931400"/>
            <a:ext cx="190901" cy="4889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1" name="Rectangle 70"/>
          <p:cNvSpPr/>
          <p:nvPr/>
        </p:nvSpPr>
        <p:spPr>
          <a:xfrm>
            <a:off x="11514755" y="9931400"/>
            <a:ext cx="190901" cy="4889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2" name="Rectangle 71"/>
          <p:cNvSpPr/>
          <p:nvPr/>
        </p:nvSpPr>
        <p:spPr>
          <a:xfrm>
            <a:off x="11705656" y="9931400"/>
            <a:ext cx="190901" cy="4889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3" name="Rectangle 72"/>
          <p:cNvSpPr/>
          <p:nvPr/>
        </p:nvSpPr>
        <p:spPr>
          <a:xfrm>
            <a:off x="11896557" y="9931400"/>
            <a:ext cx="190901" cy="4889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4" name="Rectangle 73"/>
          <p:cNvSpPr/>
          <p:nvPr/>
        </p:nvSpPr>
        <p:spPr>
          <a:xfrm>
            <a:off x="12087458" y="9931400"/>
            <a:ext cx="190901" cy="4889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5" name="Picture 74" descr="Race_Red Bull Racing_laptime_scatterplo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2300" y="3594100"/>
            <a:ext cx="7302500" cy="5334000"/>
          </a:xfrm>
          <a:prstGeom prst="rect">
            <a:avLst/>
          </a:prstGeom>
        </p:spPr>
      </p:pic>
      <p:pic>
        <p:nvPicPr>
          <p:cNvPr id="76" name="Picture 75" descr="Race_Red Bull Racing_driver_1_pac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300" y="3606800"/>
            <a:ext cx="3429000" cy="4959350"/>
          </a:xfrm>
          <a:prstGeom prst="rect">
            <a:avLst/>
          </a:prstGeom>
        </p:spPr>
      </p:pic>
      <p:pic>
        <p:nvPicPr>
          <p:cNvPr id="77" name="Picture 76" descr="Race_Red Bull Racing_driver_2_pac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33000" y="3606800"/>
            <a:ext cx="3429000" cy="4953000"/>
          </a:xfrm>
          <a:prstGeom prst="rect">
            <a:avLst/>
          </a:prstGeom>
        </p:spPr>
      </p:pic>
      <p:pic>
        <p:nvPicPr>
          <p:cNvPr id="78" name="Picture 77" descr="Race_Red Bull Racing_laptime_comp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355600" y="9169400"/>
            <a:ext cx="14071600" cy="6350000"/>
          </a:xfrm>
          <a:prstGeom prst="rect">
            <a:avLst/>
          </a:prstGeom>
        </p:spPr>
      </p:pic>
      <p:pic>
        <p:nvPicPr>
          <p:cNvPr id="79" name="Picture 78" descr="Race_Red Bull Racing_tyre_strategy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1500" y="14605000"/>
            <a:ext cx="11976100" cy="1587500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3208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Avg Lap Time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23952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Avg Lap Time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4254500" y="1524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Time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6794500" y="1524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Time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42545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67945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20955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 b="1">
                <a:latin typeface="Formula1 Display Regular"/>
              </a:rPr>
              <a:t>IQR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91440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 b="1">
                <a:latin typeface="Formula1 Display Regular"/>
              </a:rPr>
              <a:t>IQR</a:t>
            </a:r>
          </a:p>
        </p:txBody>
      </p:sp>
      <p:sp>
        <p:nvSpPr>
          <p:cNvPr id="90" name="TextBox 89"/>
          <p:cNvSpPr txBox="1"/>
          <p:nvPr/>
        </p:nvSpPr>
        <p:spPr>
          <a:xfrm rot="16200000">
            <a:off x="0" y="5461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Comparaison</a:t>
            </a:r>
          </a:p>
        </p:txBody>
      </p:sp>
      <p:sp>
        <p:nvSpPr>
          <p:cNvPr id="91" name="TextBox 90"/>
          <p:cNvSpPr txBox="1"/>
          <p:nvPr/>
        </p:nvSpPr>
        <p:spPr>
          <a:xfrm rot="5400000">
            <a:off x="13716000" y="635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Comparaison</a:t>
            </a:r>
          </a:p>
        </p:txBody>
      </p:sp>
      <p:sp>
        <p:nvSpPr>
          <p:cNvPr id="92" name="TextBox 91"/>
          <p:cNvSpPr txBox="1"/>
          <p:nvPr/>
        </p:nvSpPr>
        <p:spPr>
          <a:xfrm rot="16200000">
            <a:off x="0" y="1168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 Per Lap</a:t>
            </a:r>
          </a:p>
        </p:txBody>
      </p:sp>
      <p:sp>
        <p:nvSpPr>
          <p:cNvPr id="93" name="TextBox 92"/>
          <p:cNvSpPr txBox="1"/>
          <p:nvPr/>
        </p:nvSpPr>
        <p:spPr>
          <a:xfrm rot="5400000">
            <a:off x="13716000" y="1257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 Per Lap</a:t>
            </a:r>
          </a:p>
        </p:txBody>
      </p:sp>
      <p:sp>
        <p:nvSpPr>
          <p:cNvPr id="94" name="TextBox 93"/>
          <p:cNvSpPr txBox="1"/>
          <p:nvPr/>
        </p:nvSpPr>
        <p:spPr>
          <a:xfrm rot="16200000">
            <a:off x="0" y="1536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Tyre Strategy</a:t>
            </a:r>
          </a:p>
        </p:txBody>
      </p:sp>
      <p:sp>
        <p:nvSpPr>
          <p:cNvPr id="95" name="TextBox 94"/>
          <p:cNvSpPr txBox="1"/>
          <p:nvPr/>
        </p:nvSpPr>
        <p:spPr>
          <a:xfrm rot="5400000">
            <a:off x="13716000" y="1600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Tyre Strategy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651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Advantage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3937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Position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6858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Safety Car Lap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9779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Position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2065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Advantage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2540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Total Pit Stop Time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5461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Pit Stops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8255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Pit Stops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1176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Total Pit Stop Time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6858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0/57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508000" y="1778000"/>
            <a:ext cx="635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l"/>
            <a:r>
              <a:rPr sz="3000" b="1">
                <a:solidFill>
                  <a:srgbClr val="FFFFFF"/>
                </a:solidFill>
                <a:latin typeface="Formula1 Display Regular"/>
              </a:rPr>
              <a:t>Max Verstappen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4254500" y="1778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1:27:55.874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460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/>
            <a:r>
              <a:t/>
            </a:r>
            <a:r>
              <a:rPr sz="3000" b="1">
                <a:solidFill>
                  <a:srgbClr val="FFFFFF"/>
                </a:solidFill>
                <a:latin typeface="Formula1 Display Regular"/>
              </a:rPr>
              <a:t>1:32.096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20955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2.002 s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42545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-29.478 s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1651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45/57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3937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4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2540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00:22.501 s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5461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9461500" y="17780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Yuki Tsunoda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9436100" y="28575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1:32.673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6921500" y="1778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1:28:19.814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91440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1.872 s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69215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+29.478 s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9779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10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12065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12/57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8255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1176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00:22.560 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 algn="l">
              <a:defRPr sz="4200">
                <a:solidFill>
                  <a:srgbClr val="FFFFFF"/>
                </a:solidFill>
                <a:latin typeface="Formula1 Display Bold"/>
              </a:defRPr>
            </a:pPr>
            <a:r>
              <a:t>Miami GP Race 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6350000" cy="21082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6858000" y="1651000"/>
            <a:ext cx="6350000" cy="21082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508000" y="3784600"/>
            <a:ext cx="2933700" cy="49530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10274300" y="3784600"/>
            <a:ext cx="2933700" cy="49530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Rectangle 6"/>
          <p:cNvSpPr/>
          <p:nvPr/>
        </p:nvSpPr>
        <p:spPr>
          <a:xfrm>
            <a:off x="508000" y="8763000"/>
            <a:ext cx="4445000" cy="10668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Rectangle 7"/>
          <p:cNvSpPr/>
          <p:nvPr/>
        </p:nvSpPr>
        <p:spPr>
          <a:xfrm>
            <a:off x="8763000" y="8763000"/>
            <a:ext cx="4445000" cy="10668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9" name="Picture 8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406400"/>
          </a:xfrm>
          <a:prstGeom prst="rect">
            <a:avLst/>
          </a:prstGeom>
        </p:spPr>
      </p:pic>
      <p:pic>
        <p:nvPicPr>
          <p:cNvPr id="10" name="Picture 9" descr="McLare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508000" y="37592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508000" y="87376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08000" y="98298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6845300" y="1651000"/>
            <a:ext cx="25400" cy="21082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4953000" y="8737600"/>
            <a:ext cx="25400" cy="10922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8763000" y="8737600"/>
            <a:ext cx="25400" cy="10922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1397000" y="9931400"/>
            <a:ext cx="190901" cy="4889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1587901" y="9931400"/>
            <a:ext cx="190901" cy="4889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1778802" y="9931400"/>
            <a:ext cx="190901" cy="4889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1969703" y="9931400"/>
            <a:ext cx="190901" cy="4889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2160604" y="9931400"/>
            <a:ext cx="190901" cy="4889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2351505" y="9931400"/>
            <a:ext cx="190901" cy="4889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2542406" y="9931400"/>
            <a:ext cx="190901" cy="4889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2733307" y="9931400"/>
            <a:ext cx="190901" cy="4889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2924208" y="9931400"/>
            <a:ext cx="190901" cy="4889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3115109" y="9931400"/>
            <a:ext cx="190901" cy="4889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3306010" y="9931400"/>
            <a:ext cx="190901" cy="4889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3496911" y="9931400"/>
            <a:ext cx="190901" cy="4889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3687812" y="9931400"/>
            <a:ext cx="190901" cy="4889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3878713" y="9931400"/>
            <a:ext cx="190901" cy="4889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4069614" y="9931400"/>
            <a:ext cx="190901" cy="4889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4260515" y="9931400"/>
            <a:ext cx="190901" cy="4889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4451416" y="9931400"/>
            <a:ext cx="190901" cy="4889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4642317" y="9931400"/>
            <a:ext cx="190901" cy="4889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4833218" y="9931400"/>
            <a:ext cx="190901" cy="4889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5024119" y="9931400"/>
            <a:ext cx="190901" cy="4889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5215021" y="9931400"/>
            <a:ext cx="190901" cy="4889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5405922" y="9931400"/>
            <a:ext cx="190901" cy="4889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5596823" y="9931400"/>
            <a:ext cx="190901" cy="4889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5787724" y="9931400"/>
            <a:ext cx="190901" cy="4889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5978625" y="9931400"/>
            <a:ext cx="190901" cy="4889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6169526" y="9931400"/>
            <a:ext cx="190901" cy="4889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6360427" y="9931400"/>
            <a:ext cx="190901" cy="4889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6551328" y="9931400"/>
            <a:ext cx="190901" cy="4889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Rectangle 45"/>
          <p:cNvSpPr/>
          <p:nvPr/>
        </p:nvSpPr>
        <p:spPr>
          <a:xfrm>
            <a:off x="6742229" y="9931400"/>
            <a:ext cx="190901" cy="4889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Rectangle 46"/>
          <p:cNvSpPr/>
          <p:nvPr/>
        </p:nvSpPr>
        <p:spPr>
          <a:xfrm>
            <a:off x="6933130" y="9931400"/>
            <a:ext cx="190901" cy="4889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8" name="Rectangle 47"/>
          <p:cNvSpPr/>
          <p:nvPr/>
        </p:nvSpPr>
        <p:spPr>
          <a:xfrm>
            <a:off x="7124031" y="9931400"/>
            <a:ext cx="190901" cy="4889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9" name="Rectangle 48"/>
          <p:cNvSpPr/>
          <p:nvPr/>
        </p:nvSpPr>
        <p:spPr>
          <a:xfrm>
            <a:off x="7314932" y="9931400"/>
            <a:ext cx="190901" cy="4889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0" name="Rectangle 49"/>
          <p:cNvSpPr/>
          <p:nvPr/>
        </p:nvSpPr>
        <p:spPr>
          <a:xfrm>
            <a:off x="7505833" y="9931400"/>
            <a:ext cx="190901" cy="4889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1" name="Rectangle 50"/>
          <p:cNvSpPr/>
          <p:nvPr/>
        </p:nvSpPr>
        <p:spPr>
          <a:xfrm>
            <a:off x="7696734" y="9931400"/>
            <a:ext cx="190901" cy="4889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2" name="Rectangle 51"/>
          <p:cNvSpPr/>
          <p:nvPr/>
        </p:nvSpPr>
        <p:spPr>
          <a:xfrm>
            <a:off x="7887635" y="9931400"/>
            <a:ext cx="190901" cy="4889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3" name="Rectangle 52"/>
          <p:cNvSpPr/>
          <p:nvPr/>
        </p:nvSpPr>
        <p:spPr>
          <a:xfrm>
            <a:off x="8078536" y="9931400"/>
            <a:ext cx="190901" cy="4889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4" name="Rectangle 53"/>
          <p:cNvSpPr/>
          <p:nvPr/>
        </p:nvSpPr>
        <p:spPr>
          <a:xfrm>
            <a:off x="8269437" y="9931400"/>
            <a:ext cx="190901" cy="4889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5" name="Rectangle 54"/>
          <p:cNvSpPr/>
          <p:nvPr/>
        </p:nvSpPr>
        <p:spPr>
          <a:xfrm>
            <a:off x="8460338" y="9931400"/>
            <a:ext cx="190901" cy="4889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6" name="Rectangle 55"/>
          <p:cNvSpPr/>
          <p:nvPr/>
        </p:nvSpPr>
        <p:spPr>
          <a:xfrm>
            <a:off x="8651239" y="9931400"/>
            <a:ext cx="190901" cy="4889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7" name="Rectangle 56"/>
          <p:cNvSpPr/>
          <p:nvPr/>
        </p:nvSpPr>
        <p:spPr>
          <a:xfrm>
            <a:off x="8842141" y="9931400"/>
            <a:ext cx="190901" cy="4889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8" name="Rectangle 57"/>
          <p:cNvSpPr/>
          <p:nvPr/>
        </p:nvSpPr>
        <p:spPr>
          <a:xfrm>
            <a:off x="9033042" y="9931400"/>
            <a:ext cx="190901" cy="4889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9" name="Rectangle 58"/>
          <p:cNvSpPr/>
          <p:nvPr/>
        </p:nvSpPr>
        <p:spPr>
          <a:xfrm>
            <a:off x="9223943" y="9931400"/>
            <a:ext cx="190901" cy="4889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0" name="Rectangle 59"/>
          <p:cNvSpPr/>
          <p:nvPr/>
        </p:nvSpPr>
        <p:spPr>
          <a:xfrm>
            <a:off x="9414844" y="9931400"/>
            <a:ext cx="190901" cy="4889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1" name="Rectangle 60"/>
          <p:cNvSpPr/>
          <p:nvPr/>
        </p:nvSpPr>
        <p:spPr>
          <a:xfrm>
            <a:off x="9605745" y="9931400"/>
            <a:ext cx="190901" cy="4889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2" name="Rectangle 61"/>
          <p:cNvSpPr/>
          <p:nvPr/>
        </p:nvSpPr>
        <p:spPr>
          <a:xfrm>
            <a:off x="9796646" y="9931400"/>
            <a:ext cx="190901" cy="4889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3" name="Rectangle 62"/>
          <p:cNvSpPr/>
          <p:nvPr/>
        </p:nvSpPr>
        <p:spPr>
          <a:xfrm>
            <a:off x="9987547" y="9931400"/>
            <a:ext cx="190901" cy="4889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4" name="Rectangle 63"/>
          <p:cNvSpPr/>
          <p:nvPr/>
        </p:nvSpPr>
        <p:spPr>
          <a:xfrm>
            <a:off x="10178448" y="9931400"/>
            <a:ext cx="190901" cy="4889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5" name="Rectangle 64"/>
          <p:cNvSpPr/>
          <p:nvPr/>
        </p:nvSpPr>
        <p:spPr>
          <a:xfrm>
            <a:off x="10369349" y="9931400"/>
            <a:ext cx="190901" cy="4889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6" name="Rectangle 65"/>
          <p:cNvSpPr/>
          <p:nvPr/>
        </p:nvSpPr>
        <p:spPr>
          <a:xfrm>
            <a:off x="10560250" y="9931400"/>
            <a:ext cx="190901" cy="4889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7" name="Rectangle 66"/>
          <p:cNvSpPr/>
          <p:nvPr/>
        </p:nvSpPr>
        <p:spPr>
          <a:xfrm>
            <a:off x="10751151" y="9931400"/>
            <a:ext cx="190901" cy="4889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8" name="Rectangle 67"/>
          <p:cNvSpPr/>
          <p:nvPr/>
        </p:nvSpPr>
        <p:spPr>
          <a:xfrm>
            <a:off x="10942052" y="9931400"/>
            <a:ext cx="190901" cy="4889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9" name="Rectangle 68"/>
          <p:cNvSpPr/>
          <p:nvPr/>
        </p:nvSpPr>
        <p:spPr>
          <a:xfrm>
            <a:off x="11132953" y="9931400"/>
            <a:ext cx="190901" cy="4889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0" name="Rectangle 69"/>
          <p:cNvSpPr/>
          <p:nvPr/>
        </p:nvSpPr>
        <p:spPr>
          <a:xfrm>
            <a:off x="11323854" y="9931400"/>
            <a:ext cx="190901" cy="4889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1" name="Rectangle 70"/>
          <p:cNvSpPr/>
          <p:nvPr/>
        </p:nvSpPr>
        <p:spPr>
          <a:xfrm>
            <a:off x="11514755" y="9931400"/>
            <a:ext cx="190901" cy="4889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2" name="Rectangle 71"/>
          <p:cNvSpPr/>
          <p:nvPr/>
        </p:nvSpPr>
        <p:spPr>
          <a:xfrm>
            <a:off x="11705656" y="9931400"/>
            <a:ext cx="190901" cy="4889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3" name="Rectangle 72"/>
          <p:cNvSpPr/>
          <p:nvPr/>
        </p:nvSpPr>
        <p:spPr>
          <a:xfrm>
            <a:off x="11896557" y="9931400"/>
            <a:ext cx="190901" cy="4889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4" name="Rectangle 73"/>
          <p:cNvSpPr/>
          <p:nvPr/>
        </p:nvSpPr>
        <p:spPr>
          <a:xfrm>
            <a:off x="12087458" y="9931400"/>
            <a:ext cx="190901" cy="4889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5" name="Picture 74" descr="Race_McLaren_laptime_scatterplo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2300" y="3594100"/>
            <a:ext cx="7302500" cy="5334000"/>
          </a:xfrm>
          <a:prstGeom prst="rect">
            <a:avLst/>
          </a:prstGeom>
        </p:spPr>
      </p:pic>
      <p:pic>
        <p:nvPicPr>
          <p:cNvPr id="76" name="Picture 75" descr="Race_McLaren_driver_1_pac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300" y="3606800"/>
            <a:ext cx="3429000" cy="4959350"/>
          </a:xfrm>
          <a:prstGeom prst="rect">
            <a:avLst/>
          </a:prstGeom>
        </p:spPr>
      </p:pic>
      <p:pic>
        <p:nvPicPr>
          <p:cNvPr id="77" name="Picture 76" descr="Race_McLaren_driver_2_pac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33000" y="3606800"/>
            <a:ext cx="3429000" cy="4953000"/>
          </a:xfrm>
          <a:prstGeom prst="rect">
            <a:avLst/>
          </a:prstGeom>
        </p:spPr>
      </p:pic>
      <p:pic>
        <p:nvPicPr>
          <p:cNvPr id="78" name="Picture 77" descr="Race_McLaren_laptime_comp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355600" y="9169400"/>
            <a:ext cx="14071600" cy="6350000"/>
          </a:xfrm>
          <a:prstGeom prst="rect">
            <a:avLst/>
          </a:prstGeom>
        </p:spPr>
      </p:pic>
      <p:pic>
        <p:nvPicPr>
          <p:cNvPr id="79" name="Picture 78" descr="Race_McLaren_tyre_strategy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1500" y="14605000"/>
            <a:ext cx="11976100" cy="1587500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3208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Avg Lap Time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23952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Avg Lap Time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4254500" y="1524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Time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6794500" y="1524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Time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42545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67945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20955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 b="1">
                <a:latin typeface="Formula1 Display Regular"/>
              </a:rPr>
              <a:t>IQR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91440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 b="1">
                <a:latin typeface="Formula1 Display Regular"/>
              </a:rPr>
              <a:t>IQR</a:t>
            </a:r>
          </a:p>
        </p:txBody>
      </p:sp>
      <p:sp>
        <p:nvSpPr>
          <p:cNvPr id="90" name="TextBox 89"/>
          <p:cNvSpPr txBox="1"/>
          <p:nvPr/>
        </p:nvSpPr>
        <p:spPr>
          <a:xfrm rot="16200000">
            <a:off x="0" y="5461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Comparaison</a:t>
            </a:r>
          </a:p>
        </p:txBody>
      </p:sp>
      <p:sp>
        <p:nvSpPr>
          <p:cNvPr id="91" name="TextBox 90"/>
          <p:cNvSpPr txBox="1"/>
          <p:nvPr/>
        </p:nvSpPr>
        <p:spPr>
          <a:xfrm rot="5400000">
            <a:off x="13716000" y="635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Comparaison</a:t>
            </a:r>
          </a:p>
        </p:txBody>
      </p:sp>
      <p:sp>
        <p:nvSpPr>
          <p:cNvPr id="92" name="TextBox 91"/>
          <p:cNvSpPr txBox="1"/>
          <p:nvPr/>
        </p:nvSpPr>
        <p:spPr>
          <a:xfrm rot="16200000">
            <a:off x="0" y="1168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 Per Lap</a:t>
            </a:r>
          </a:p>
        </p:txBody>
      </p:sp>
      <p:sp>
        <p:nvSpPr>
          <p:cNvPr id="93" name="TextBox 92"/>
          <p:cNvSpPr txBox="1"/>
          <p:nvPr/>
        </p:nvSpPr>
        <p:spPr>
          <a:xfrm rot="5400000">
            <a:off x="13716000" y="1257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 Per Lap</a:t>
            </a:r>
          </a:p>
        </p:txBody>
      </p:sp>
      <p:sp>
        <p:nvSpPr>
          <p:cNvPr id="94" name="TextBox 93"/>
          <p:cNvSpPr txBox="1"/>
          <p:nvPr/>
        </p:nvSpPr>
        <p:spPr>
          <a:xfrm rot="16200000">
            <a:off x="0" y="1536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Tyre Strategy</a:t>
            </a:r>
          </a:p>
        </p:txBody>
      </p:sp>
      <p:sp>
        <p:nvSpPr>
          <p:cNvPr id="95" name="TextBox 94"/>
          <p:cNvSpPr txBox="1"/>
          <p:nvPr/>
        </p:nvSpPr>
        <p:spPr>
          <a:xfrm rot="5400000">
            <a:off x="13716000" y="1600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Tyre Strategy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651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Advantage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3937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Position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6858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Safety Car Lap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9779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Position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2065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Advantage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2540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Total Pit Stop Time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5461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Pit Stops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8255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Pit Stops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1176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Total Pit Stop Time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6858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0/57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508000" y="1778000"/>
            <a:ext cx="635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l"/>
            <a:r>
              <a:rPr sz="3000" b="1">
                <a:solidFill>
                  <a:srgbClr val="FFFFFF"/>
                </a:solidFill>
                <a:latin typeface="Formula1 Display Regular"/>
              </a:rPr>
              <a:t>Lando Norris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4254500" y="1778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1:27:16.940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460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/>
            <a:r>
              <a:t/>
            </a:r>
            <a:r>
              <a:rPr sz="3000" b="1">
                <a:solidFill>
                  <a:srgbClr val="FFFFFF"/>
                </a:solidFill>
                <a:latin typeface="Formula1 Display Regular"/>
              </a:rPr>
              <a:t>1:31.478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20955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2.216 s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42545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+04.630 s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1651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28/57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3937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2540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00:22.044 s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5461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9461500" y="17780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Oscar Piastri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9436100" y="28575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1:31.465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6921500" y="1778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1:27:14.452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91440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1.74 s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69215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-04.630 s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9779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12065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29/57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8255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1176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00:22.106 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 algn="l">
              <a:defRPr sz="4200">
                <a:solidFill>
                  <a:srgbClr val="FFFFFF"/>
                </a:solidFill>
                <a:latin typeface="Formula1 Display Bold"/>
              </a:defRPr>
            </a:pPr>
            <a:r>
              <a:t>Miami GP Race 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6350000" cy="21082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6858000" y="1651000"/>
            <a:ext cx="6350000" cy="21082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508000" y="3784600"/>
            <a:ext cx="2933700" cy="49530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10274300" y="3784600"/>
            <a:ext cx="2933700" cy="49530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Rectangle 6"/>
          <p:cNvSpPr/>
          <p:nvPr/>
        </p:nvSpPr>
        <p:spPr>
          <a:xfrm>
            <a:off x="508000" y="8763000"/>
            <a:ext cx="4445000" cy="10668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Rectangle 7"/>
          <p:cNvSpPr/>
          <p:nvPr/>
        </p:nvSpPr>
        <p:spPr>
          <a:xfrm>
            <a:off x="8763000" y="8763000"/>
            <a:ext cx="4445000" cy="10668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9" name="Picture 8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406400"/>
          </a:xfrm>
          <a:prstGeom prst="rect">
            <a:avLst/>
          </a:prstGeom>
        </p:spPr>
      </p:pic>
      <p:pic>
        <p:nvPicPr>
          <p:cNvPr id="10" name="Picture 9" descr="Alpin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508000" y="37592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508000" y="87376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08000" y="98298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6845300" y="1651000"/>
            <a:ext cx="25400" cy="21082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4953000" y="8737600"/>
            <a:ext cx="25400" cy="10922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8763000" y="8737600"/>
            <a:ext cx="25400" cy="10922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1397000" y="9931400"/>
            <a:ext cx="194310" cy="4889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1591310" y="9931400"/>
            <a:ext cx="194310" cy="4889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1785620" y="9931400"/>
            <a:ext cx="194310" cy="4889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1979930" y="9931400"/>
            <a:ext cx="194310" cy="4889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2174240" y="9931400"/>
            <a:ext cx="194310" cy="4889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2368550" y="9931400"/>
            <a:ext cx="194310" cy="4889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2562860" y="9931400"/>
            <a:ext cx="194310" cy="4889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2757170" y="9931400"/>
            <a:ext cx="194310" cy="4889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2951480" y="9931400"/>
            <a:ext cx="194310" cy="4889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3145790" y="9931400"/>
            <a:ext cx="194310" cy="4889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3340100" y="9931400"/>
            <a:ext cx="194310" cy="4889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3534410" y="9931400"/>
            <a:ext cx="194310" cy="4889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3728720" y="9931400"/>
            <a:ext cx="194310" cy="4889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3923030" y="9931400"/>
            <a:ext cx="194310" cy="4889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4117340" y="9931400"/>
            <a:ext cx="194310" cy="4889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4311650" y="9931400"/>
            <a:ext cx="194310" cy="4889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4505960" y="9931400"/>
            <a:ext cx="194310" cy="4889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4700270" y="9931400"/>
            <a:ext cx="194310" cy="4889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4894580" y="9931400"/>
            <a:ext cx="194310" cy="4889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5088890" y="9931400"/>
            <a:ext cx="194310" cy="4889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5283200" y="9931400"/>
            <a:ext cx="194310" cy="4889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5477510" y="9931400"/>
            <a:ext cx="194310" cy="4889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5671820" y="9931400"/>
            <a:ext cx="194310" cy="4889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5866130" y="9931400"/>
            <a:ext cx="194310" cy="4889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6060440" y="9931400"/>
            <a:ext cx="194310" cy="4889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6254750" y="9931400"/>
            <a:ext cx="194310" cy="4889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6449060" y="9931400"/>
            <a:ext cx="194310" cy="4889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6643370" y="9931400"/>
            <a:ext cx="194310" cy="4889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Rectangle 45"/>
          <p:cNvSpPr/>
          <p:nvPr/>
        </p:nvSpPr>
        <p:spPr>
          <a:xfrm>
            <a:off x="6837680" y="9931400"/>
            <a:ext cx="194310" cy="4889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Rectangle 46"/>
          <p:cNvSpPr/>
          <p:nvPr/>
        </p:nvSpPr>
        <p:spPr>
          <a:xfrm>
            <a:off x="7031990" y="9931400"/>
            <a:ext cx="194310" cy="4889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8" name="Rectangle 47"/>
          <p:cNvSpPr/>
          <p:nvPr/>
        </p:nvSpPr>
        <p:spPr>
          <a:xfrm>
            <a:off x="7226300" y="9931400"/>
            <a:ext cx="194310" cy="4889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9" name="Rectangle 48"/>
          <p:cNvSpPr/>
          <p:nvPr/>
        </p:nvSpPr>
        <p:spPr>
          <a:xfrm>
            <a:off x="7420610" y="9931400"/>
            <a:ext cx="194310" cy="4889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0" name="Rectangle 49"/>
          <p:cNvSpPr/>
          <p:nvPr/>
        </p:nvSpPr>
        <p:spPr>
          <a:xfrm>
            <a:off x="7614920" y="9931400"/>
            <a:ext cx="194310" cy="4889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1" name="Rectangle 50"/>
          <p:cNvSpPr/>
          <p:nvPr/>
        </p:nvSpPr>
        <p:spPr>
          <a:xfrm>
            <a:off x="7809230" y="9931400"/>
            <a:ext cx="194310" cy="4889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2" name="Rectangle 51"/>
          <p:cNvSpPr/>
          <p:nvPr/>
        </p:nvSpPr>
        <p:spPr>
          <a:xfrm>
            <a:off x="8003539" y="9931400"/>
            <a:ext cx="194310" cy="4889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3" name="Rectangle 52"/>
          <p:cNvSpPr/>
          <p:nvPr/>
        </p:nvSpPr>
        <p:spPr>
          <a:xfrm>
            <a:off x="8197849" y="9931400"/>
            <a:ext cx="194310" cy="4889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4" name="Rectangle 53"/>
          <p:cNvSpPr/>
          <p:nvPr/>
        </p:nvSpPr>
        <p:spPr>
          <a:xfrm>
            <a:off x="8392159" y="9931400"/>
            <a:ext cx="194310" cy="4889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5" name="Rectangle 54"/>
          <p:cNvSpPr/>
          <p:nvPr/>
        </p:nvSpPr>
        <p:spPr>
          <a:xfrm>
            <a:off x="8586469" y="9931400"/>
            <a:ext cx="194310" cy="4889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6" name="Rectangle 55"/>
          <p:cNvSpPr/>
          <p:nvPr/>
        </p:nvSpPr>
        <p:spPr>
          <a:xfrm>
            <a:off x="8780779" y="9931400"/>
            <a:ext cx="194310" cy="4889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7" name="Rectangle 56"/>
          <p:cNvSpPr/>
          <p:nvPr/>
        </p:nvSpPr>
        <p:spPr>
          <a:xfrm>
            <a:off x="8975089" y="9931400"/>
            <a:ext cx="194310" cy="4889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8" name="Rectangle 57"/>
          <p:cNvSpPr/>
          <p:nvPr/>
        </p:nvSpPr>
        <p:spPr>
          <a:xfrm>
            <a:off x="9169399" y="9931400"/>
            <a:ext cx="194310" cy="4889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9" name="Rectangle 58"/>
          <p:cNvSpPr/>
          <p:nvPr/>
        </p:nvSpPr>
        <p:spPr>
          <a:xfrm>
            <a:off x="9363709" y="9931400"/>
            <a:ext cx="194310" cy="4889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0" name="Rectangle 59"/>
          <p:cNvSpPr/>
          <p:nvPr/>
        </p:nvSpPr>
        <p:spPr>
          <a:xfrm>
            <a:off x="9558019" y="9931400"/>
            <a:ext cx="194310" cy="4889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1" name="Rectangle 60"/>
          <p:cNvSpPr/>
          <p:nvPr/>
        </p:nvSpPr>
        <p:spPr>
          <a:xfrm>
            <a:off x="9752329" y="9931400"/>
            <a:ext cx="194310" cy="4889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2" name="Rectangle 61"/>
          <p:cNvSpPr/>
          <p:nvPr/>
        </p:nvSpPr>
        <p:spPr>
          <a:xfrm>
            <a:off x="9946639" y="9931400"/>
            <a:ext cx="194310" cy="4889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3" name="Rectangle 62"/>
          <p:cNvSpPr/>
          <p:nvPr/>
        </p:nvSpPr>
        <p:spPr>
          <a:xfrm>
            <a:off x="10140949" y="9931400"/>
            <a:ext cx="194310" cy="4889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4" name="Rectangle 63"/>
          <p:cNvSpPr/>
          <p:nvPr/>
        </p:nvSpPr>
        <p:spPr>
          <a:xfrm>
            <a:off x="10335259" y="9931400"/>
            <a:ext cx="194310" cy="4889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5" name="Rectangle 64"/>
          <p:cNvSpPr/>
          <p:nvPr/>
        </p:nvSpPr>
        <p:spPr>
          <a:xfrm>
            <a:off x="10529569" y="9931400"/>
            <a:ext cx="194310" cy="4889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6" name="Rectangle 65"/>
          <p:cNvSpPr/>
          <p:nvPr/>
        </p:nvSpPr>
        <p:spPr>
          <a:xfrm>
            <a:off x="10723879" y="9931400"/>
            <a:ext cx="194310" cy="4889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7" name="Rectangle 66"/>
          <p:cNvSpPr/>
          <p:nvPr/>
        </p:nvSpPr>
        <p:spPr>
          <a:xfrm>
            <a:off x="10918189" y="9931400"/>
            <a:ext cx="194310" cy="4889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8" name="Rectangle 67"/>
          <p:cNvSpPr/>
          <p:nvPr/>
        </p:nvSpPr>
        <p:spPr>
          <a:xfrm>
            <a:off x="11112499" y="9931400"/>
            <a:ext cx="194310" cy="4889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9" name="Rectangle 68"/>
          <p:cNvSpPr/>
          <p:nvPr/>
        </p:nvSpPr>
        <p:spPr>
          <a:xfrm>
            <a:off x="11306809" y="9931400"/>
            <a:ext cx="194310" cy="4889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0" name="Rectangle 69"/>
          <p:cNvSpPr/>
          <p:nvPr/>
        </p:nvSpPr>
        <p:spPr>
          <a:xfrm>
            <a:off x="11501119" y="9931400"/>
            <a:ext cx="194310" cy="4889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1" name="Rectangle 70"/>
          <p:cNvSpPr/>
          <p:nvPr/>
        </p:nvSpPr>
        <p:spPr>
          <a:xfrm>
            <a:off x="11695429" y="9931400"/>
            <a:ext cx="194310" cy="4889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2" name="Rectangle 71"/>
          <p:cNvSpPr/>
          <p:nvPr/>
        </p:nvSpPr>
        <p:spPr>
          <a:xfrm>
            <a:off x="11889739" y="9931400"/>
            <a:ext cx="194310" cy="4889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3" name="Rectangle 72"/>
          <p:cNvSpPr/>
          <p:nvPr/>
        </p:nvSpPr>
        <p:spPr>
          <a:xfrm>
            <a:off x="12084049" y="9931400"/>
            <a:ext cx="194310" cy="4889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4" name="Picture 73" descr="Race_Alpine_laptime_scatterplo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2300" y="3594100"/>
            <a:ext cx="7302500" cy="5334000"/>
          </a:xfrm>
          <a:prstGeom prst="rect">
            <a:avLst/>
          </a:prstGeom>
        </p:spPr>
      </p:pic>
      <p:pic>
        <p:nvPicPr>
          <p:cNvPr id="75" name="Picture 74" descr="Race_Alpine_driver_1_pac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300" y="3606800"/>
            <a:ext cx="3429000" cy="4959350"/>
          </a:xfrm>
          <a:prstGeom prst="rect">
            <a:avLst/>
          </a:prstGeom>
        </p:spPr>
      </p:pic>
      <p:pic>
        <p:nvPicPr>
          <p:cNvPr id="76" name="Picture 75" descr="Race_Alpine_driver_2_pac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33000" y="3606800"/>
            <a:ext cx="3429000" cy="4953000"/>
          </a:xfrm>
          <a:prstGeom prst="rect">
            <a:avLst/>
          </a:prstGeom>
        </p:spPr>
      </p:pic>
      <p:pic>
        <p:nvPicPr>
          <p:cNvPr id="77" name="Picture 76" descr="Race_Alpine_laptime_comp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355600" y="9169400"/>
            <a:ext cx="14071600" cy="6350000"/>
          </a:xfrm>
          <a:prstGeom prst="rect">
            <a:avLst/>
          </a:prstGeom>
        </p:spPr>
      </p:pic>
      <p:pic>
        <p:nvPicPr>
          <p:cNvPr id="78" name="Picture 77" descr="Race_Alpine_tyre_strategy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1500" y="14605000"/>
            <a:ext cx="11976100" cy="1587500"/>
          </a:xfrm>
          <a:prstGeom prst="rect">
            <a:avLst/>
          </a:prstGeom>
        </p:spPr>
      </p:pic>
      <p:sp>
        <p:nvSpPr>
          <p:cNvPr id="79" name="TextBox 78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3208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Avg Lap Time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23952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Avg Lap Time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254500" y="1524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Time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6794500" y="1524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Time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42545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7945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20955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 b="1">
                <a:latin typeface="Formula1 Display Regular"/>
              </a:rPr>
              <a:t>IQR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91440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 b="1">
                <a:latin typeface="Formula1 Display Regular"/>
              </a:rPr>
              <a:t>IQR</a:t>
            </a:r>
          </a:p>
        </p:txBody>
      </p:sp>
      <p:sp>
        <p:nvSpPr>
          <p:cNvPr id="89" name="TextBox 88"/>
          <p:cNvSpPr txBox="1"/>
          <p:nvPr/>
        </p:nvSpPr>
        <p:spPr>
          <a:xfrm rot="16200000">
            <a:off x="0" y="5461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Comparaison</a:t>
            </a:r>
          </a:p>
        </p:txBody>
      </p:sp>
      <p:sp>
        <p:nvSpPr>
          <p:cNvPr id="90" name="TextBox 89"/>
          <p:cNvSpPr txBox="1"/>
          <p:nvPr/>
        </p:nvSpPr>
        <p:spPr>
          <a:xfrm rot="5400000">
            <a:off x="13716000" y="635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Comparaison</a:t>
            </a:r>
          </a:p>
        </p:txBody>
      </p:sp>
      <p:sp>
        <p:nvSpPr>
          <p:cNvPr id="91" name="TextBox 90"/>
          <p:cNvSpPr txBox="1"/>
          <p:nvPr/>
        </p:nvSpPr>
        <p:spPr>
          <a:xfrm rot="16200000">
            <a:off x="0" y="1168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 Per Lap</a:t>
            </a:r>
          </a:p>
        </p:txBody>
      </p:sp>
      <p:sp>
        <p:nvSpPr>
          <p:cNvPr id="92" name="TextBox 91"/>
          <p:cNvSpPr txBox="1"/>
          <p:nvPr/>
        </p:nvSpPr>
        <p:spPr>
          <a:xfrm rot="5400000">
            <a:off x="13716000" y="1257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 Per Lap</a:t>
            </a:r>
          </a:p>
        </p:txBody>
      </p:sp>
      <p:sp>
        <p:nvSpPr>
          <p:cNvPr id="93" name="TextBox 92"/>
          <p:cNvSpPr txBox="1"/>
          <p:nvPr/>
        </p:nvSpPr>
        <p:spPr>
          <a:xfrm rot="16200000">
            <a:off x="0" y="1536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Tyre Strategy</a:t>
            </a:r>
          </a:p>
        </p:txBody>
      </p:sp>
      <p:sp>
        <p:nvSpPr>
          <p:cNvPr id="94" name="TextBox 93"/>
          <p:cNvSpPr txBox="1"/>
          <p:nvPr/>
        </p:nvSpPr>
        <p:spPr>
          <a:xfrm rot="5400000">
            <a:off x="13716000" y="1600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Tyre Strategy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651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Advantage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3937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Position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6858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Safety Car Lap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9779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Position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2065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Advantage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2540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Total Pit Stop Time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5461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Pit Stops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8255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Pit Stops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1176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Total Pit Stop Time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6858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0/56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508000" y="1778000"/>
            <a:ext cx="635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l"/>
            <a:r>
              <a:rPr sz="3000" b="1">
                <a:solidFill>
                  <a:srgbClr val="FFFFFF"/>
                </a:solidFill>
                <a:latin typeface="Formula1 Display Regular"/>
              </a:rPr>
              <a:t>Pierre Gasly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4254500" y="1778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1:28:36.558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1460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/>
            <a:r>
              <a:t/>
            </a:r>
            <a:r>
              <a:rPr sz="3000" b="1">
                <a:solidFill>
                  <a:srgbClr val="FFFFFF"/>
                </a:solidFill>
                <a:latin typeface="Formula1 Display Regular"/>
              </a:rPr>
              <a:t>1:32.874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20955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2.125 s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42545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-56 laps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1651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56/56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3937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13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2540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00:22.060 s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5461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9461500" y="17780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Jack Doohan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9436100" y="28575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0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6921500" y="1778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91440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69215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+56 laps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9779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DNF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12065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0/56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8255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11176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0:00:00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 algn="l">
              <a:defRPr sz="4200">
                <a:solidFill>
                  <a:srgbClr val="FFFFFF"/>
                </a:solidFill>
                <a:latin typeface="Formula1 Display Bold"/>
              </a:defRPr>
            </a:pPr>
            <a:r>
              <a:t>Miami GP Race 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6350000" cy="21082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6858000" y="1651000"/>
            <a:ext cx="6350000" cy="21082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508000" y="3784600"/>
            <a:ext cx="2933700" cy="49530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10274300" y="3784600"/>
            <a:ext cx="2933700" cy="49530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Rectangle 6"/>
          <p:cNvSpPr/>
          <p:nvPr/>
        </p:nvSpPr>
        <p:spPr>
          <a:xfrm>
            <a:off x="508000" y="8763000"/>
            <a:ext cx="4445000" cy="10668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Rectangle 7"/>
          <p:cNvSpPr/>
          <p:nvPr/>
        </p:nvSpPr>
        <p:spPr>
          <a:xfrm>
            <a:off x="8763000" y="8763000"/>
            <a:ext cx="4445000" cy="10668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9" name="Picture 8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406400"/>
          </a:xfrm>
          <a:prstGeom prst="rect">
            <a:avLst/>
          </a:prstGeom>
        </p:spPr>
      </p:pic>
      <p:pic>
        <p:nvPicPr>
          <p:cNvPr id="10" name="Picture 9" descr="Mercede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508000" y="37592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508000" y="87376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08000" y="98298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6845300" y="1651000"/>
            <a:ext cx="25400" cy="21082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4953000" y="8737600"/>
            <a:ext cx="25400" cy="10922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8763000" y="8737600"/>
            <a:ext cx="25400" cy="10922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1397000" y="9931400"/>
            <a:ext cx="190901" cy="4889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1587901" y="9931400"/>
            <a:ext cx="190901" cy="4889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1778802" y="9931400"/>
            <a:ext cx="190901" cy="4889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1969703" y="9931400"/>
            <a:ext cx="190901" cy="4889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2160604" y="9931400"/>
            <a:ext cx="190901" cy="4889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2351505" y="9931400"/>
            <a:ext cx="190901" cy="4889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2542406" y="9931400"/>
            <a:ext cx="190901" cy="4889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2733307" y="9931400"/>
            <a:ext cx="190901" cy="4889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2924208" y="9931400"/>
            <a:ext cx="190901" cy="4889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3115109" y="9931400"/>
            <a:ext cx="190901" cy="4889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3306010" y="9931400"/>
            <a:ext cx="190901" cy="4889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3496911" y="9931400"/>
            <a:ext cx="190901" cy="4889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3687812" y="9931400"/>
            <a:ext cx="190901" cy="4889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3878713" y="9931400"/>
            <a:ext cx="190901" cy="4889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4069614" y="9931400"/>
            <a:ext cx="190901" cy="4889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4260515" y="9931400"/>
            <a:ext cx="190901" cy="4889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4451416" y="9931400"/>
            <a:ext cx="190901" cy="4889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4642317" y="9931400"/>
            <a:ext cx="190901" cy="4889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4833218" y="9931400"/>
            <a:ext cx="190901" cy="4889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5024119" y="9931400"/>
            <a:ext cx="190901" cy="4889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5215021" y="9931400"/>
            <a:ext cx="190901" cy="4889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5405922" y="9931400"/>
            <a:ext cx="190901" cy="4889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5596823" y="9931400"/>
            <a:ext cx="190901" cy="4889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5787724" y="9931400"/>
            <a:ext cx="190901" cy="4889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5978625" y="9931400"/>
            <a:ext cx="190901" cy="4889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6169526" y="9931400"/>
            <a:ext cx="190901" cy="4889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6360427" y="9931400"/>
            <a:ext cx="190901" cy="4889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6551328" y="9931400"/>
            <a:ext cx="190901" cy="4889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Rectangle 45"/>
          <p:cNvSpPr/>
          <p:nvPr/>
        </p:nvSpPr>
        <p:spPr>
          <a:xfrm>
            <a:off x="6742229" y="9931400"/>
            <a:ext cx="190901" cy="4889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Rectangle 46"/>
          <p:cNvSpPr/>
          <p:nvPr/>
        </p:nvSpPr>
        <p:spPr>
          <a:xfrm>
            <a:off x="6933130" y="9931400"/>
            <a:ext cx="190901" cy="4889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8" name="Rectangle 47"/>
          <p:cNvSpPr/>
          <p:nvPr/>
        </p:nvSpPr>
        <p:spPr>
          <a:xfrm>
            <a:off x="7124031" y="9931400"/>
            <a:ext cx="190901" cy="4889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9" name="Rectangle 48"/>
          <p:cNvSpPr/>
          <p:nvPr/>
        </p:nvSpPr>
        <p:spPr>
          <a:xfrm>
            <a:off x="7314932" y="9931400"/>
            <a:ext cx="190901" cy="4889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0" name="Rectangle 49"/>
          <p:cNvSpPr/>
          <p:nvPr/>
        </p:nvSpPr>
        <p:spPr>
          <a:xfrm>
            <a:off x="7505833" y="9931400"/>
            <a:ext cx="190901" cy="4889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1" name="Rectangle 50"/>
          <p:cNvSpPr/>
          <p:nvPr/>
        </p:nvSpPr>
        <p:spPr>
          <a:xfrm>
            <a:off x="7696734" y="9931400"/>
            <a:ext cx="190901" cy="4889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2" name="Rectangle 51"/>
          <p:cNvSpPr/>
          <p:nvPr/>
        </p:nvSpPr>
        <p:spPr>
          <a:xfrm>
            <a:off x="7887635" y="9931400"/>
            <a:ext cx="190901" cy="4889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3" name="Rectangle 52"/>
          <p:cNvSpPr/>
          <p:nvPr/>
        </p:nvSpPr>
        <p:spPr>
          <a:xfrm>
            <a:off x="8078536" y="9931400"/>
            <a:ext cx="190901" cy="4889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4" name="Rectangle 53"/>
          <p:cNvSpPr/>
          <p:nvPr/>
        </p:nvSpPr>
        <p:spPr>
          <a:xfrm>
            <a:off x="8269437" y="9931400"/>
            <a:ext cx="190901" cy="4889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5" name="Rectangle 54"/>
          <p:cNvSpPr/>
          <p:nvPr/>
        </p:nvSpPr>
        <p:spPr>
          <a:xfrm>
            <a:off x="8460338" y="9931400"/>
            <a:ext cx="190901" cy="4889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6" name="Rectangle 55"/>
          <p:cNvSpPr/>
          <p:nvPr/>
        </p:nvSpPr>
        <p:spPr>
          <a:xfrm>
            <a:off x="8651239" y="9931400"/>
            <a:ext cx="190901" cy="4889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7" name="Rectangle 56"/>
          <p:cNvSpPr/>
          <p:nvPr/>
        </p:nvSpPr>
        <p:spPr>
          <a:xfrm>
            <a:off x="8842141" y="9931400"/>
            <a:ext cx="190901" cy="4889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8" name="Rectangle 57"/>
          <p:cNvSpPr/>
          <p:nvPr/>
        </p:nvSpPr>
        <p:spPr>
          <a:xfrm>
            <a:off x="9033042" y="9931400"/>
            <a:ext cx="190901" cy="4889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9" name="Rectangle 58"/>
          <p:cNvSpPr/>
          <p:nvPr/>
        </p:nvSpPr>
        <p:spPr>
          <a:xfrm>
            <a:off x="9223943" y="9931400"/>
            <a:ext cx="190901" cy="4889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0" name="Rectangle 59"/>
          <p:cNvSpPr/>
          <p:nvPr/>
        </p:nvSpPr>
        <p:spPr>
          <a:xfrm>
            <a:off x="9414844" y="9931400"/>
            <a:ext cx="190901" cy="4889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1" name="Rectangle 60"/>
          <p:cNvSpPr/>
          <p:nvPr/>
        </p:nvSpPr>
        <p:spPr>
          <a:xfrm>
            <a:off x="9605745" y="9931400"/>
            <a:ext cx="190901" cy="4889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2" name="Rectangle 61"/>
          <p:cNvSpPr/>
          <p:nvPr/>
        </p:nvSpPr>
        <p:spPr>
          <a:xfrm>
            <a:off x="9796646" y="9931400"/>
            <a:ext cx="190901" cy="4889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3" name="Rectangle 62"/>
          <p:cNvSpPr/>
          <p:nvPr/>
        </p:nvSpPr>
        <p:spPr>
          <a:xfrm>
            <a:off x="9987547" y="9931400"/>
            <a:ext cx="190901" cy="4889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4" name="Rectangle 63"/>
          <p:cNvSpPr/>
          <p:nvPr/>
        </p:nvSpPr>
        <p:spPr>
          <a:xfrm>
            <a:off x="10178448" y="9931400"/>
            <a:ext cx="190901" cy="4889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5" name="Rectangle 64"/>
          <p:cNvSpPr/>
          <p:nvPr/>
        </p:nvSpPr>
        <p:spPr>
          <a:xfrm>
            <a:off x="10369349" y="9931400"/>
            <a:ext cx="190901" cy="4889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6" name="Rectangle 65"/>
          <p:cNvSpPr/>
          <p:nvPr/>
        </p:nvSpPr>
        <p:spPr>
          <a:xfrm>
            <a:off x="10560250" y="9931400"/>
            <a:ext cx="190901" cy="4889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7" name="Rectangle 66"/>
          <p:cNvSpPr/>
          <p:nvPr/>
        </p:nvSpPr>
        <p:spPr>
          <a:xfrm>
            <a:off x="10751151" y="9931400"/>
            <a:ext cx="190901" cy="4889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8" name="Rectangle 67"/>
          <p:cNvSpPr/>
          <p:nvPr/>
        </p:nvSpPr>
        <p:spPr>
          <a:xfrm>
            <a:off x="10942052" y="9931400"/>
            <a:ext cx="190901" cy="4889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9" name="Rectangle 68"/>
          <p:cNvSpPr/>
          <p:nvPr/>
        </p:nvSpPr>
        <p:spPr>
          <a:xfrm>
            <a:off x="11132953" y="9931400"/>
            <a:ext cx="190901" cy="4889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0" name="Rectangle 69"/>
          <p:cNvSpPr/>
          <p:nvPr/>
        </p:nvSpPr>
        <p:spPr>
          <a:xfrm>
            <a:off x="11323854" y="9931400"/>
            <a:ext cx="190901" cy="4889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1" name="Rectangle 70"/>
          <p:cNvSpPr/>
          <p:nvPr/>
        </p:nvSpPr>
        <p:spPr>
          <a:xfrm>
            <a:off x="11514755" y="9931400"/>
            <a:ext cx="190901" cy="4889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2" name="Rectangle 71"/>
          <p:cNvSpPr/>
          <p:nvPr/>
        </p:nvSpPr>
        <p:spPr>
          <a:xfrm>
            <a:off x="11705656" y="9931400"/>
            <a:ext cx="190901" cy="4889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3" name="Rectangle 72"/>
          <p:cNvSpPr/>
          <p:nvPr/>
        </p:nvSpPr>
        <p:spPr>
          <a:xfrm>
            <a:off x="11896557" y="9931400"/>
            <a:ext cx="190901" cy="4889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4" name="Rectangle 73"/>
          <p:cNvSpPr/>
          <p:nvPr/>
        </p:nvSpPr>
        <p:spPr>
          <a:xfrm>
            <a:off x="12087458" y="9931400"/>
            <a:ext cx="190901" cy="4889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5" name="Picture 74" descr="Race_Mercedes_laptime_scatterplo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2300" y="3594100"/>
            <a:ext cx="7302500" cy="5334000"/>
          </a:xfrm>
          <a:prstGeom prst="rect">
            <a:avLst/>
          </a:prstGeom>
        </p:spPr>
      </p:pic>
      <p:pic>
        <p:nvPicPr>
          <p:cNvPr id="76" name="Picture 75" descr="Race_Mercedes_driver_1_pac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300" y="3606800"/>
            <a:ext cx="3429000" cy="4959350"/>
          </a:xfrm>
          <a:prstGeom prst="rect">
            <a:avLst/>
          </a:prstGeom>
        </p:spPr>
      </p:pic>
      <p:pic>
        <p:nvPicPr>
          <p:cNvPr id="77" name="Picture 76" descr="Race_Mercedes_driver_2_pac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33000" y="3606800"/>
            <a:ext cx="3429000" cy="4953000"/>
          </a:xfrm>
          <a:prstGeom prst="rect">
            <a:avLst/>
          </a:prstGeom>
        </p:spPr>
      </p:pic>
      <p:pic>
        <p:nvPicPr>
          <p:cNvPr id="78" name="Picture 77" descr="Race_Mercedes_laptime_comp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355600" y="9169400"/>
            <a:ext cx="14071600" cy="6350000"/>
          </a:xfrm>
          <a:prstGeom prst="rect">
            <a:avLst/>
          </a:prstGeom>
        </p:spPr>
      </p:pic>
      <p:pic>
        <p:nvPicPr>
          <p:cNvPr id="79" name="Picture 78" descr="Race_Mercedes_tyre_strategy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1500" y="14605000"/>
            <a:ext cx="11976100" cy="1587500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3208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Avg Lap Time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23952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Avg Lap Time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4254500" y="1524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Time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6794500" y="1524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Time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42545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67945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20955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 b="1">
                <a:latin typeface="Formula1 Display Regular"/>
              </a:rPr>
              <a:t>IQR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91440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 b="1">
                <a:latin typeface="Formula1 Display Regular"/>
              </a:rPr>
              <a:t>IQR</a:t>
            </a:r>
          </a:p>
        </p:txBody>
      </p:sp>
      <p:sp>
        <p:nvSpPr>
          <p:cNvPr id="90" name="TextBox 89"/>
          <p:cNvSpPr txBox="1"/>
          <p:nvPr/>
        </p:nvSpPr>
        <p:spPr>
          <a:xfrm rot="16200000">
            <a:off x="0" y="5461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Comparaison</a:t>
            </a:r>
          </a:p>
        </p:txBody>
      </p:sp>
      <p:sp>
        <p:nvSpPr>
          <p:cNvPr id="91" name="TextBox 90"/>
          <p:cNvSpPr txBox="1"/>
          <p:nvPr/>
        </p:nvSpPr>
        <p:spPr>
          <a:xfrm rot="5400000">
            <a:off x="13716000" y="635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Comparaison</a:t>
            </a:r>
          </a:p>
        </p:txBody>
      </p:sp>
      <p:sp>
        <p:nvSpPr>
          <p:cNvPr id="92" name="TextBox 91"/>
          <p:cNvSpPr txBox="1"/>
          <p:nvPr/>
        </p:nvSpPr>
        <p:spPr>
          <a:xfrm rot="16200000">
            <a:off x="0" y="1168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 Per Lap</a:t>
            </a:r>
          </a:p>
        </p:txBody>
      </p:sp>
      <p:sp>
        <p:nvSpPr>
          <p:cNvPr id="93" name="TextBox 92"/>
          <p:cNvSpPr txBox="1"/>
          <p:nvPr/>
        </p:nvSpPr>
        <p:spPr>
          <a:xfrm rot="5400000">
            <a:off x="13716000" y="1257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 Per Lap</a:t>
            </a:r>
          </a:p>
        </p:txBody>
      </p:sp>
      <p:sp>
        <p:nvSpPr>
          <p:cNvPr id="94" name="TextBox 93"/>
          <p:cNvSpPr txBox="1"/>
          <p:nvPr/>
        </p:nvSpPr>
        <p:spPr>
          <a:xfrm rot="16200000">
            <a:off x="0" y="1536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Tyre Strategy</a:t>
            </a:r>
          </a:p>
        </p:txBody>
      </p:sp>
      <p:sp>
        <p:nvSpPr>
          <p:cNvPr id="95" name="TextBox 94"/>
          <p:cNvSpPr txBox="1"/>
          <p:nvPr/>
        </p:nvSpPr>
        <p:spPr>
          <a:xfrm rot="5400000">
            <a:off x="13716000" y="1600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Tyre Strategy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651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Advantage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3937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Position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6858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Safety Car Lap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9779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Position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2065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Advantage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2540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Total Pit Stop Time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5461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Pit Stops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8255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Pit Stops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1176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Total Pit Stop Time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6858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0/57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508000" y="1778000"/>
            <a:ext cx="635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l"/>
            <a:r>
              <a:rPr sz="3000" b="1">
                <a:solidFill>
                  <a:srgbClr val="FFFFFF"/>
                </a:solidFill>
                <a:latin typeface="Formula1 Display Regular"/>
              </a:rPr>
              <a:t>Kimi Antonelli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4254500" y="1778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1:28:10.239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460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/>
            <a:r>
              <a:t/>
            </a:r>
            <a:r>
              <a:rPr sz="3000" b="1">
                <a:solidFill>
                  <a:srgbClr val="FFFFFF"/>
                </a:solidFill>
                <a:latin typeface="Formula1 Display Regular"/>
              </a:rPr>
              <a:t>1:32.500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20955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1.814 s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42545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+17.858 s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1651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21/57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3937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6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2540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00:24.383 s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5461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9461500" y="17780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George Russell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9436100" y="28575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1:32.260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6921500" y="1778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1:27:51.053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91440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1.977 s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69215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-17.858 s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9779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12065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36/57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8255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1176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00:24.257 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 algn="l">
              <a:defRPr sz="4200">
                <a:solidFill>
                  <a:srgbClr val="FFFFFF"/>
                </a:solidFill>
                <a:latin typeface="Formula1 Display Bold"/>
              </a:defRPr>
            </a:pPr>
            <a:r>
              <a:t>Miami GP Race 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6350000" cy="21082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6858000" y="1651000"/>
            <a:ext cx="6350000" cy="21082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508000" y="3784600"/>
            <a:ext cx="2933700" cy="49530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10274300" y="3784600"/>
            <a:ext cx="2933700" cy="49530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Rectangle 6"/>
          <p:cNvSpPr/>
          <p:nvPr/>
        </p:nvSpPr>
        <p:spPr>
          <a:xfrm>
            <a:off x="508000" y="8763000"/>
            <a:ext cx="4445000" cy="10668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Rectangle 7"/>
          <p:cNvSpPr/>
          <p:nvPr/>
        </p:nvSpPr>
        <p:spPr>
          <a:xfrm>
            <a:off x="8763000" y="8763000"/>
            <a:ext cx="4445000" cy="10668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9" name="Picture 8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406400"/>
          </a:xfrm>
          <a:prstGeom prst="rect">
            <a:avLst/>
          </a:prstGeom>
        </p:spPr>
      </p:pic>
      <p:pic>
        <p:nvPicPr>
          <p:cNvPr id="10" name="Picture 9" descr="Aston Marti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508000" y="37592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508000" y="87376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08000" y="98298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6845300" y="1651000"/>
            <a:ext cx="25400" cy="21082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4953000" y="8737600"/>
            <a:ext cx="25400" cy="10922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8763000" y="8737600"/>
            <a:ext cx="25400" cy="10922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1397000" y="9931400"/>
            <a:ext cx="194310" cy="4889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1591310" y="9931400"/>
            <a:ext cx="194310" cy="4889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1785620" y="9931400"/>
            <a:ext cx="194310" cy="4889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1979930" y="9931400"/>
            <a:ext cx="194310" cy="4889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2174240" y="9931400"/>
            <a:ext cx="194310" cy="4889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2368550" y="9931400"/>
            <a:ext cx="194310" cy="4889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2562860" y="9931400"/>
            <a:ext cx="194310" cy="4889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2757170" y="9931400"/>
            <a:ext cx="194310" cy="4889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2951480" y="9931400"/>
            <a:ext cx="194310" cy="4889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3145790" y="9931400"/>
            <a:ext cx="194310" cy="4889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3340100" y="9931400"/>
            <a:ext cx="194310" cy="4889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3534410" y="9931400"/>
            <a:ext cx="194310" cy="4889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3728720" y="9931400"/>
            <a:ext cx="194310" cy="4889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3923030" y="9931400"/>
            <a:ext cx="194310" cy="4889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4117340" y="9931400"/>
            <a:ext cx="194310" cy="4889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4311650" y="9931400"/>
            <a:ext cx="194310" cy="4889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4505960" y="9931400"/>
            <a:ext cx="194310" cy="4889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4700270" y="9931400"/>
            <a:ext cx="194310" cy="4889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4894580" y="9931400"/>
            <a:ext cx="194310" cy="4889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5088890" y="9931400"/>
            <a:ext cx="194310" cy="4889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5283200" y="9931400"/>
            <a:ext cx="194310" cy="4889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5477510" y="9931400"/>
            <a:ext cx="194310" cy="4889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5671820" y="9931400"/>
            <a:ext cx="194310" cy="4889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5866130" y="9931400"/>
            <a:ext cx="194310" cy="4889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6060440" y="9931400"/>
            <a:ext cx="194310" cy="4889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6254750" y="9931400"/>
            <a:ext cx="194310" cy="4889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6449060" y="9931400"/>
            <a:ext cx="194310" cy="4889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6643370" y="9931400"/>
            <a:ext cx="194310" cy="4889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Rectangle 45"/>
          <p:cNvSpPr/>
          <p:nvPr/>
        </p:nvSpPr>
        <p:spPr>
          <a:xfrm>
            <a:off x="6837680" y="9931400"/>
            <a:ext cx="194310" cy="4889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Rectangle 46"/>
          <p:cNvSpPr/>
          <p:nvPr/>
        </p:nvSpPr>
        <p:spPr>
          <a:xfrm>
            <a:off x="7031990" y="9931400"/>
            <a:ext cx="194310" cy="4889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8" name="Rectangle 47"/>
          <p:cNvSpPr/>
          <p:nvPr/>
        </p:nvSpPr>
        <p:spPr>
          <a:xfrm>
            <a:off x="7226300" y="9931400"/>
            <a:ext cx="194310" cy="4889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9" name="Rectangle 48"/>
          <p:cNvSpPr/>
          <p:nvPr/>
        </p:nvSpPr>
        <p:spPr>
          <a:xfrm>
            <a:off x="7420610" y="9931400"/>
            <a:ext cx="194310" cy="4889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0" name="Rectangle 49"/>
          <p:cNvSpPr/>
          <p:nvPr/>
        </p:nvSpPr>
        <p:spPr>
          <a:xfrm>
            <a:off x="7614920" y="9931400"/>
            <a:ext cx="194310" cy="4889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1" name="Rectangle 50"/>
          <p:cNvSpPr/>
          <p:nvPr/>
        </p:nvSpPr>
        <p:spPr>
          <a:xfrm>
            <a:off x="7809230" y="9931400"/>
            <a:ext cx="194310" cy="4889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2" name="Rectangle 51"/>
          <p:cNvSpPr/>
          <p:nvPr/>
        </p:nvSpPr>
        <p:spPr>
          <a:xfrm>
            <a:off x="8003539" y="9931400"/>
            <a:ext cx="194310" cy="4889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3" name="Rectangle 52"/>
          <p:cNvSpPr/>
          <p:nvPr/>
        </p:nvSpPr>
        <p:spPr>
          <a:xfrm>
            <a:off x="8197849" y="9931400"/>
            <a:ext cx="194310" cy="4889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4" name="Rectangle 53"/>
          <p:cNvSpPr/>
          <p:nvPr/>
        </p:nvSpPr>
        <p:spPr>
          <a:xfrm>
            <a:off x="8392159" y="9931400"/>
            <a:ext cx="194310" cy="4889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5" name="Rectangle 54"/>
          <p:cNvSpPr/>
          <p:nvPr/>
        </p:nvSpPr>
        <p:spPr>
          <a:xfrm>
            <a:off x="8586469" y="9931400"/>
            <a:ext cx="194310" cy="4889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6" name="Rectangle 55"/>
          <p:cNvSpPr/>
          <p:nvPr/>
        </p:nvSpPr>
        <p:spPr>
          <a:xfrm>
            <a:off x="8780779" y="9931400"/>
            <a:ext cx="194310" cy="4889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7" name="Rectangle 56"/>
          <p:cNvSpPr/>
          <p:nvPr/>
        </p:nvSpPr>
        <p:spPr>
          <a:xfrm>
            <a:off x="8975089" y="9931400"/>
            <a:ext cx="194310" cy="4889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8" name="Rectangle 57"/>
          <p:cNvSpPr/>
          <p:nvPr/>
        </p:nvSpPr>
        <p:spPr>
          <a:xfrm>
            <a:off x="9169399" y="9931400"/>
            <a:ext cx="194310" cy="4889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9" name="Rectangle 58"/>
          <p:cNvSpPr/>
          <p:nvPr/>
        </p:nvSpPr>
        <p:spPr>
          <a:xfrm>
            <a:off x="9363709" y="9931400"/>
            <a:ext cx="194310" cy="4889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0" name="Rectangle 59"/>
          <p:cNvSpPr/>
          <p:nvPr/>
        </p:nvSpPr>
        <p:spPr>
          <a:xfrm>
            <a:off x="9558019" y="9931400"/>
            <a:ext cx="194310" cy="4889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1" name="Rectangle 60"/>
          <p:cNvSpPr/>
          <p:nvPr/>
        </p:nvSpPr>
        <p:spPr>
          <a:xfrm>
            <a:off x="9752329" y="9931400"/>
            <a:ext cx="194310" cy="4889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2" name="Rectangle 61"/>
          <p:cNvSpPr/>
          <p:nvPr/>
        </p:nvSpPr>
        <p:spPr>
          <a:xfrm>
            <a:off x="9946639" y="9931400"/>
            <a:ext cx="194310" cy="4889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3" name="Rectangle 62"/>
          <p:cNvSpPr/>
          <p:nvPr/>
        </p:nvSpPr>
        <p:spPr>
          <a:xfrm>
            <a:off x="10140949" y="9931400"/>
            <a:ext cx="194310" cy="4889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4" name="Rectangle 63"/>
          <p:cNvSpPr/>
          <p:nvPr/>
        </p:nvSpPr>
        <p:spPr>
          <a:xfrm>
            <a:off x="10335259" y="9931400"/>
            <a:ext cx="194310" cy="4889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5" name="Rectangle 64"/>
          <p:cNvSpPr/>
          <p:nvPr/>
        </p:nvSpPr>
        <p:spPr>
          <a:xfrm>
            <a:off x="10529569" y="9931400"/>
            <a:ext cx="194310" cy="4889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6" name="Rectangle 65"/>
          <p:cNvSpPr/>
          <p:nvPr/>
        </p:nvSpPr>
        <p:spPr>
          <a:xfrm>
            <a:off x="10723879" y="9931400"/>
            <a:ext cx="194310" cy="4889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7" name="Rectangle 66"/>
          <p:cNvSpPr/>
          <p:nvPr/>
        </p:nvSpPr>
        <p:spPr>
          <a:xfrm>
            <a:off x="10918189" y="9931400"/>
            <a:ext cx="194310" cy="4889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8" name="Rectangle 67"/>
          <p:cNvSpPr/>
          <p:nvPr/>
        </p:nvSpPr>
        <p:spPr>
          <a:xfrm>
            <a:off x="11112499" y="9931400"/>
            <a:ext cx="194310" cy="4889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9" name="Rectangle 68"/>
          <p:cNvSpPr/>
          <p:nvPr/>
        </p:nvSpPr>
        <p:spPr>
          <a:xfrm>
            <a:off x="11306809" y="9931400"/>
            <a:ext cx="194310" cy="4889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0" name="Rectangle 69"/>
          <p:cNvSpPr/>
          <p:nvPr/>
        </p:nvSpPr>
        <p:spPr>
          <a:xfrm>
            <a:off x="11501119" y="9931400"/>
            <a:ext cx="194310" cy="4889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1" name="Rectangle 70"/>
          <p:cNvSpPr/>
          <p:nvPr/>
        </p:nvSpPr>
        <p:spPr>
          <a:xfrm>
            <a:off x="11695429" y="9931400"/>
            <a:ext cx="194310" cy="4889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2" name="Rectangle 71"/>
          <p:cNvSpPr/>
          <p:nvPr/>
        </p:nvSpPr>
        <p:spPr>
          <a:xfrm>
            <a:off x="11889739" y="9931400"/>
            <a:ext cx="194310" cy="4889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3" name="Rectangle 72"/>
          <p:cNvSpPr/>
          <p:nvPr/>
        </p:nvSpPr>
        <p:spPr>
          <a:xfrm>
            <a:off x="12084049" y="9931400"/>
            <a:ext cx="194310" cy="4889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4" name="Picture 73" descr="Race_Aston Martin_laptime_scatterplo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2300" y="3594100"/>
            <a:ext cx="7302500" cy="5334000"/>
          </a:xfrm>
          <a:prstGeom prst="rect">
            <a:avLst/>
          </a:prstGeom>
        </p:spPr>
      </p:pic>
      <p:pic>
        <p:nvPicPr>
          <p:cNvPr id="75" name="Picture 74" descr="Race_Aston Martin_driver_1_pac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300" y="3606800"/>
            <a:ext cx="3429000" cy="4959350"/>
          </a:xfrm>
          <a:prstGeom prst="rect">
            <a:avLst/>
          </a:prstGeom>
        </p:spPr>
      </p:pic>
      <p:pic>
        <p:nvPicPr>
          <p:cNvPr id="76" name="Picture 75" descr="Race_Aston Martin_driver_2_pac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33000" y="3606800"/>
            <a:ext cx="3429000" cy="4953000"/>
          </a:xfrm>
          <a:prstGeom prst="rect">
            <a:avLst/>
          </a:prstGeom>
        </p:spPr>
      </p:pic>
      <p:pic>
        <p:nvPicPr>
          <p:cNvPr id="77" name="Picture 76" descr="Race_Aston Martin_laptime_comp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355600" y="9169400"/>
            <a:ext cx="14071600" cy="6350000"/>
          </a:xfrm>
          <a:prstGeom prst="rect">
            <a:avLst/>
          </a:prstGeom>
        </p:spPr>
      </p:pic>
      <p:pic>
        <p:nvPicPr>
          <p:cNvPr id="78" name="Picture 77" descr="Race_Aston Martin_tyre_strategy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1500" y="14605000"/>
            <a:ext cx="11976100" cy="1587500"/>
          </a:xfrm>
          <a:prstGeom prst="rect">
            <a:avLst/>
          </a:prstGeom>
        </p:spPr>
      </p:pic>
      <p:sp>
        <p:nvSpPr>
          <p:cNvPr id="79" name="TextBox 78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3208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Avg Lap Time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23952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Avg Lap Time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254500" y="1524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Time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6794500" y="1524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Time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42545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7945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20955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 b="1">
                <a:latin typeface="Formula1 Display Regular"/>
              </a:rPr>
              <a:t>IQR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91440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 b="1">
                <a:latin typeface="Formula1 Display Regular"/>
              </a:rPr>
              <a:t>IQR</a:t>
            </a:r>
          </a:p>
        </p:txBody>
      </p:sp>
      <p:sp>
        <p:nvSpPr>
          <p:cNvPr id="89" name="TextBox 88"/>
          <p:cNvSpPr txBox="1"/>
          <p:nvPr/>
        </p:nvSpPr>
        <p:spPr>
          <a:xfrm rot="16200000">
            <a:off x="0" y="5461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Comparaison</a:t>
            </a:r>
          </a:p>
        </p:txBody>
      </p:sp>
      <p:sp>
        <p:nvSpPr>
          <p:cNvPr id="90" name="TextBox 89"/>
          <p:cNvSpPr txBox="1"/>
          <p:nvPr/>
        </p:nvSpPr>
        <p:spPr>
          <a:xfrm rot="5400000">
            <a:off x="13716000" y="635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Comparaison</a:t>
            </a:r>
          </a:p>
        </p:txBody>
      </p:sp>
      <p:sp>
        <p:nvSpPr>
          <p:cNvPr id="91" name="TextBox 90"/>
          <p:cNvSpPr txBox="1"/>
          <p:nvPr/>
        </p:nvSpPr>
        <p:spPr>
          <a:xfrm rot="16200000">
            <a:off x="0" y="1168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 Per Lap</a:t>
            </a:r>
          </a:p>
        </p:txBody>
      </p:sp>
      <p:sp>
        <p:nvSpPr>
          <p:cNvPr id="92" name="TextBox 91"/>
          <p:cNvSpPr txBox="1"/>
          <p:nvPr/>
        </p:nvSpPr>
        <p:spPr>
          <a:xfrm rot="5400000">
            <a:off x="13716000" y="1257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 Per Lap</a:t>
            </a:r>
          </a:p>
        </p:txBody>
      </p:sp>
      <p:sp>
        <p:nvSpPr>
          <p:cNvPr id="93" name="TextBox 92"/>
          <p:cNvSpPr txBox="1"/>
          <p:nvPr/>
        </p:nvSpPr>
        <p:spPr>
          <a:xfrm rot="16200000">
            <a:off x="0" y="1536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Tyre Strategy</a:t>
            </a:r>
          </a:p>
        </p:txBody>
      </p:sp>
      <p:sp>
        <p:nvSpPr>
          <p:cNvPr id="94" name="TextBox 93"/>
          <p:cNvSpPr txBox="1"/>
          <p:nvPr/>
        </p:nvSpPr>
        <p:spPr>
          <a:xfrm rot="5400000">
            <a:off x="13716000" y="1600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Tyre Strategy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651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Advantage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3937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Position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6858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Safety Car Lap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9779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Position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2065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Advantage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2540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Total Pit Stop Time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5461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Pit Stops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8255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Pit Stops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1176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Total Pit Stop Time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6858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0/56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508000" y="1778000"/>
            <a:ext cx="635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l"/>
            <a:r>
              <a:rPr sz="3000" b="1">
                <a:solidFill>
                  <a:srgbClr val="FFFFFF"/>
                </a:solidFill>
                <a:latin typeface="Formula1 Display Regular"/>
              </a:rPr>
              <a:t>Fernando Alonso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4254500" y="1778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1:27:27.653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1460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/>
            <a:r>
              <a:t/>
            </a:r>
            <a:r>
              <a:rPr sz="3000" b="1">
                <a:solidFill>
                  <a:srgbClr val="FFFFFF"/>
                </a:solidFill>
                <a:latin typeface="Formula1 Display Regular"/>
              </a:rPr>
              <a:t>1:33.165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20955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1.16 s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42545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-4.183 s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1651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30/56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3937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15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2540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00:23.602 s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5461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9461500" y="17780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Lance Stroll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9436100" y="28575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1:33.011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6921500" y="1778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1:27:33.015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91440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1.569 s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69215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+4.183 s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9779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16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12065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26/56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8255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11176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00:22.317 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 algn="l">
              <a:defRPr sz="4200">
                <a:solidFill>
                  <a:srgbClr val="FFFFFF"/>
                </a:solidFill>
                <a:latin typeface="Formula1 Display Bold"/>
              </a:defRPr>
            </a:pPr>
            <a:r>
              <a:t>Miami GP Race 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6350000" cy="21082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6858000" y="1651000"/>
            <a:ext cx="6350000" cy="21082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508000" y="3784600"/>
            <a:ext cx="2933700" cy="49530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10274300" y="3784600"/>
            <a:ext cx="2933700" cy="49530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Rectangle 6"/>
          <p:cNvSpPr/>
          <p:nvPr/>
        </p:nvSpPr>
        <p:spPr>
          <a:xfrm>
            <a:off x="508000" y="8763000"/>
            <a:ext cx="4445000" cy="10668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Rectangle 7"/>
          <p:cNvSpPr/>
          <p:nvPr/>
        </p:nvSpPr>
        <p:spPr>
          <a:xfrm>
            <a:off x="8763000" y="8763000"/>
            <a:ext cx="4445000" cy="10668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9" name="Picture 8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406400"/>
          </a:xfrm>
          <a:prstGeom prst="rect">
            <a:avLst/>
          </a:prstGeom>
        </p:spPr>
      </p:pic>
      <p:pic>
        <p:nvPicPr>
          <p:cNvPr id="10" name="Picture 9" descr="Ferrar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508000" y="37592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508000" y="87376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08000" y="98298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6845300" y="1651000"/>
            <a:ext cx="25400" cy="21082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4953000" y="8737600"/>
            <a:ext cx="25400" cy="10922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8763000" y="8737600"/>
            <a:ext cx="25400" cy="10922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1397000" y="9931400"/>
            <a:ext cx="190901" cy="4889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1587901" y="9931400"/>
            <a:ext cx="190901" cy="4889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1778802" y="9931400"/>
            <a:ext cx="190901" cy="4889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1969703" y="9931400"/>
            <a:ext cx="190901" cy="4889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2160604" y="9931400"/>
            <a:ext cx="190901" cy="4889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2351505" y="9931400"/>
            <a:ext cx="190901" cy="4889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2542406" y="9931400"/>
            <a:ext cx="190901" cy="4889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2733307" y="9931400"/>
            <a:ext cx="190901" cy="4889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2924208" y="9931400"/>
            <a:ext cx="190901" cy="4889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3115109" y="9931400"/>
            <a:ext cx="190901" cy="4889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3306010" y="9931400"/>
            <a:ext cx="190901" cy="4889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3496911" y="9931400"/>
            <a:ext cx="190901" cy="4889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3687812" y="9931400"/>
            <a:ext cx="190901" cy="4889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3878713" y="9931400"/>
            <a:ext cx="190901" cy="4889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4069614" y="9931400"/>
            <a:ext cx="190901" cy="4889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4260515" y="9931400"/>
            <a:ext cx="190901" cy="4889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4451416" y="9931400"/>
            <a:ext cx="190901" cy="4889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4642317" y="9931400"/>
            <a:ext cx="190901" cy="4889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4833218" y="9931400"/>
            <a:ext cx="190901" cy="4889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5024119" y="9931400"/>
            <a:ext cx="190901" cy="4889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5215021" y="9931400"/>
            <a:ext cx="190901" cy="4889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5405922" y="9931400"/>
            <a:ext cx="190901" cy="4889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5596823" y="9931400"/>
            <a:ext cx="190901" cy="4889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5787724" y="9931400"/>
            <a:ext cx="190901" cy="4889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5978625" y="9931400"/>
            <a:ext cx="190901" cy="4889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6169526" y="9931400"/>
            <a:ext cx="190901" cy="4889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6360427" y="9931400"/>
            <a:ext cx="190901" cy="4889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6551328" y="9931400"/>
            <a:ext cx="190901" cy="4889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Rectangle 45"/>
          <p:cNvSpPr/>
          <p:nvPr/>
        </p:nvSpPr>
        <p:spPr>
          <a:xfrm>
            <a:off x="6742229" y="9931400"/>
            <a:ext cx="190901" cy="4889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Rectangle 46"/>
          <p:cNvSpPr/>
          <p:nvPr/>
        </p:nvSpPr>
        <p:spPr>
          <a:xfrm>
            <a:off x="6933130" y="9931400"/>
            <a:ext cx="190901" cy="4889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8" name="Rectangle 47"/>
          <p:cNvSpPr/>
          <p:nvPr/>
        </p:nvSpPr>
        <p:spPr>
          <a:xfrm>
            <a:off x="7124031" y="9931400"/>
            <a:ext cx="190901" cy="4889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9" name="Rectangle 48"/>
          <p:cNvSpPr/>
          <p:nvPr/>
        </p:nvSpPr>
        <p:spPr>
          <a:xfrm>
            <a:off x="7314932" y="9931400"/>
            <a:ext cx="190901" cy="4889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0" name="Rectangle 49"/>
          <p:cNvSpPr/>
          <p:nvPr/>
        </p:nvSpPr>
        <p:spPr>
          <a:xfrm>
            <a:off x="7505833" y="9931400"/>
            <a:ext cx="190901" cy="4889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1" name="Rectangle 50"/>
          <p:cNvSpPr/>
          <p:nvPr/>
        </p:nvSpPr>
        <p:spPr>
          <a:xfrm>
            <a:off x="7696734" y="9931400"/>
            <a:ext cx="190901" cy="4889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2" name="Rectangle 51"/>
          <p:cNvSpPr/>
          <p:nvPr/>
        </p:nvSpPr>
        <p:spPr>
          <a:xfrm>
            <a:off x="7887635" y="9931400"/>
            <a:ext cx="190901" cy="4889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3" name="Rectangle 52"/>
          <p:cNvSpPr/>
          <p:nvPr/>
        </p:nvSpPr>
        <p:spPr>
          <a:xfrm>
            <a:off x="8078536" y="9931400"/>
            <a:ext cx="190901" cy="4889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4" name="Rectangle 53"/>
          <p:cNvSpPr/>
          <p:nvPr/>
        </p:nvSpPr>
        <p:spPr>
          <a:xfrm>
            <a:off x="8269437" y="9931400"/>
            <a:ext cx="190901" cy="4889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5" name="Rectangle 54"/>
          <p:cNvSpPr/>
          <p:nvPr/>
        </p:nvSpPr>
        <p:spPr>
          <a:xfrm>
            <a:off x="8460338" y="9931400"/>
            <a:ext cx="190901" cy="4889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6" name="Rectangle 55"/>
          <p:cNvSpPr/>
          <p:nvPr/>
        </p:nvSpPr>
        <p:spPr>
          <a:xfrm>
            <a:off x="8651239" y="9931400"/>
            <a:ext cx="190901" cy="4889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7" name="Rectangle 56"/>
          <p:cNvSpPr/>
          <p:nvPr/>
        </p:nvSpPr>
        <p:spPr>
          <a:xfrm>
            <a:off x="8842141" y="9931400"/>
            <a:ext cx="190901" cy="4889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8" name="Rectangle 57"/>
          <p:cNvSpPr/>
          <p:nvPr/>
        </p:nvSpPr>
        <p:spPr>
          <a:xfrm>
            <a:off x="9033042" y="9931400"/>
            <a:ext cx="190901" cy="4889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9" name="Rectangle 58"/>
          <p:cNvSpPr/>
          <p:nvPr/>
        </p:nvSpPr>
        <p:spPr>
          <a:xfrm>
            <a:off x="9223943" y="9931400"/>
            <a:ext cx="190901" cy="4889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0" name="Rectangle 59"/>
          <p:cNvSpPr/>
          <p:nvPr/>
        </p:nvSpPr>
        <p:spPr>
          <a:xfrm>
            <a:off x="9414844" y="9931400"/>
            <a:ext cx="190901" cy="4889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1" name="Rectangle 60"/>
          <p:cNvSpPr/>
          <p:nvPr/>
        </p:nvSpPr>
        <p:spPr>
          <a:xfrm>
            <a:off x="9605745" y="9931400"/>
            <a:ext cx="190901" cy="4889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2" name="Rectangle 61"/>
          <p:cNvSpPr/>
          <p:nvPr/>
        </p:nvSpPr>
        <p:spPr>
          <a:xfrm>
            <a:off x="9796646" y="9931400"/>
            <a:ext cx="190901" cy="4889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3" name="Rectangle 62"/>
          <p:cNvSpPr/>
          <p:nvPr/>
        </p:nvSpPr>
        <p:spPr>
          <a:xfrm>
            <a:off x="9987547" y="9931400"/>
            <a:ext cx="190901" cy="4889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4" name="Rectangle 63"/>
          <p:cNvSpPr/>
          <p:nvPr/>
        </p:nvSpPr>
        <p:spPr>
          <a:xfrm>
            <a:off x="10178448" y="9931400"/>
            <a:ext cx="190901" cy="4889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5" name="Rectangle 64"/>
          <p:cNvSpPr/>
          <p:nvPr/>
        </p:nvSpPr>
        <p:spPr>
          <a:xfrm>
            <a:off x="10369349" y="9931400"/>
            <a:ext cx="190901" cy="4889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6" name="Rectangle 65"/>
          <p:cNvSpPr/>
          <p:nvPr/>
        </p:nvSpPr>
        <p:spPr>
          <a:xfrm>
            <a:off x="10560250" y="9931400"/>
            <a:ext cx="190901" cy="4889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7" name="Rectangle 66"/>
          <p:cNvSpPr/>
          <p:nvPr/>
        </p:nvSpPr>
        <p:spPr>
          <a:xfrm>
            <a:off x="10751151" y="9931400"/>
            <a:ext cx="190901" cy="4889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8" name="Rectangle 67"/>
          <p:cNvSpPr/>
          <p:nvPr/>
        </p:nvSpPr>
        <p:spPr>
          <a:xfrm>
            <a:off x="10942052" y="9931400"/>
            <a:ext cx="190901" cy="4889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9" name="Rectangle 68"/>
          <p:cNvSpPr/>
          <p:nvPr/>
        </p:nvSpPr>
        <p:spPr>
          <a:xfrm>
            <a:off x="11132953" y="9931400"/>
            <a:ext cx="190901" cy="4889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0" name="Rectangle 69"/>
          <p:cNvSpPr/>
          <p:nvPr/>
        </p:nvSpPr>
        <p:spPr>
          <a:xfrm>
            <a:off x="11323854" y="9931400"/>
            <a:ext cx="190901" cy="4889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1" name="Rectangle 70"/>
          <p:cNvSpPr/>
          <p:nvPr/>
        </p:nvSpPr>
        <p:spPr>
          <a:xfrm>
            <a:off x="11514755" y="9931400"/>
            <a:ext cx="190901" cy="4889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2" name="Rectangle 71"/>
          <p:cNvSpPr/>
          <p:nvPr/>
        </p:nvSpPr>
        <p:spPr>
          <a:xfrm>
            <a:off x="11705656" y="9931400"/>
            <a:ext cx="190901" cy="4889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3" name="Rectangle 72"/>
          <p:cNvSpPr/>
          <p:nvPr/>
        </p:nvSpPr>
        <p:spPr>
          <a:xfrm>
            <a:off x="11896557" y="9931400"/>
            <a:ext cx="190901" cy="4889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4" name="Rectangle 73"/>
          <p:cNvSpPr/>
          <p:nvPr/>
        </p:nvSpPr>
        <p:spPr>
          <a:xfrm>
            <a:off x="12087458" y="9931400"/>
            <a:ext cx="190901" cy="4889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5" name="Picture 74" descr="Race_Ferrari_laptime_scatterplo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2300" y="3594100"/>
            <a:ext cx="7302500" cy="5334000"/>
          </a:xfrm>
          <a:prstGeom prst="rect">
            <a:avLst/>
          </a:prstGeom>
        </p:spPr>
      </p:pic>
      <p:pic>
        <p:nvPicPr>
          <p:cNvPr id="76" name="Picture 75" descr="Race_Ferrari_driver_1_pac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300" y="3606800"/>
            <a:ext cx="3429000" cy="4959350"/>
          </a:xfrm>
          <a:prstGeom prst="rect">
            <a:avLst/>
          </a:prstGeom>
        </p:spPr>
      </p:pic>
      <p:pic>
        <p:nvPicPr>
          <p:cNvPr id="77" name="Picture 76" descr="Race_Ferrari_driver_2_pac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33000" y="3606800"/>
            <a:ext cx="3429000" cy="4953000"/>
          </a:xfrm>
          <a:prstGeom prst="rect">
            <a:avLst/>
          </a:prstGeom>
        </p:spPr>
      </p:pic>
      <p:pic>
        <p:nvPicPr>
          <p:cNvPr id="78" name="Picture 77" descr="Race_Ferrari_laptime_comp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355600" y="9169400"/>
            <a:ext cx="14071600" cy="6350000"/>
          </a:xfrm>
          <a:prstGeom prst="rect">
            <a:avLst/>
          </a:prstGeom>
        </p:spPr>
      </p:pic>
      <p:pic>
        <p:nvPicPr>
          <p:cNvPr id="79" name="Picture 78" descr="Race_Ferrari_tyre_strategy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1500" y="14605000"/>
            <a:ext cx="11976100" cy="1587500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3208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Avg Lap Time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23952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Avg Lap Time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4254500" y="1524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Time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6794500" y="1524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Time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42545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67945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20955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 b="1">
                <a:latin typeface="Formula1 Display Regular"/>
              </a:rPr>
              <a:t>IQR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91440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 b="1">
                <a:latin typeface="Formula1 Display Regular"/>
              </a:rPr>
              <a:t>IQR</a:t>
            </a:r>
          </a:p>
        </p:txBody>
      </p:sp>
      <p:sp>
        <p:nvSpPr>
          <p:cNvPr id="90" name="TextBox 89"/>
          <p:cNvSpPr txBox="1"/>
          <p:nvPr/>
        </p:nvSpPr>
        <p:spPr>
          <a:xfrm rot="16200000">
            <a:off x="0" y="5461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Comparaison</a:t>
            </a:r>
          </a:p>
        </p:txBody>
      </p:sp>
      <p:sp>
        <p:nvSpPr>
          <p:cNvPr id="91" name="TextBox 90"/>
          <p:cNvSpPr txBox="1"/>
          <p:nvPr/>
        </p:nvSpPr>
        <p:spPr>
          <a:xfrm rot="5400000">
            <a:off x="13716000" y="635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Comparaison</a:t>
            </a:r>
          </a:p>
        </p:txBody>
      </p:sp>
      <p:sp>
        <p:nvSpPr>
          <p:cNvPr id="92" name="TextBox 91"/>
          <p:cNvSpPr txBox="1"/>
          <p:nvPr/>
        </p:nvSpPr>
        <p:spPr>
          <a:xfrm rot="16200000">
            <a:off x="0" y="1168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 Per Lap</a:t>
            </a:r>
          </a:p>
        </p:txBody>
      </p:sp>
      <p:sp>
        <p:nvSpPr>
          <p:cNvPr id="93" name="TextBox 92"/>
          <p:cNvSpPr txBox="1"/>
          <p:nvPr/>
        </p:nvSpPr>
        <p:spPr>
          <a:xfrm rot="5400000">
            <a:off x="13716000" y="1257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 Per Lap</a:t>
            </a:r>
          </a:p>
        </p:txBody>
      </p:sp>
      <p:sp>
        <p:nvSpPr>
          <p:cNvPr id="94" name="TextBox 93"/>
          <p:cNvSpPr txBox="1"/>
          <p:nvPr/>
        </p:nvSpPr>
        <p:spPr>
          <a:xfrm rot="16200000">
            <a:off x="0" y="1536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Tyre Strategy</a:t>
            </a:r>
          </a:p>
        </p:txBody>
      </p:sp>
      <p:sp>
        <p:nvSpPr>
          <p:cNvPr id="95" name="TextBox 94"/>
          <p:cNvSpPr txBox="1"/>
          <p:nvPr/>
        </p:nvSpPr>
        <p:spPr>
          <a:xfrm rot="5400000">
            <a:off x="13716000" y="1600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Tyre Strategy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651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Advantage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3937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Position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6858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Safety Car Lap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9779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Position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2065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Advantage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2540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Total Pit Stop Time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5461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Pit Stops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8255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Pit Stops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1176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Total Pit Stop Time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6858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0/57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508000" y="1778000"/>
            <a:ext cx="635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l"/>
            <a:r>
              <a:rPr sz="3000" b="1">
                <a:solidFill>
                  <a:srgbClr val="FFFFFF"/>
                </a:solidFill>
                <a:latin typeface="Formula1 Display Regular"/>
              </a:rPr>
              <a:t>Charles Leclerc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4254500" y="1778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1:28:08.062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460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/>
            <a:r>
              <a:t/>
            </a:r>
            <a:r>
              <a:rPr sz="3000" b="1">
                <a:solidFill>
                  <a:srgbClr val="FFFFFF"/>
                </a:solidFill>
                <a:latin typeface="Formula1 Display Regular"/>
              </a:rPr>
              <a:t>1:32.480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20955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2.118 s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42545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-3.15 s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1651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35/57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3937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7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2540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00:22.183 s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5461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9461500" y="17780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Lewis Hamilton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9436100" y="28575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1:32.457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6921500" y="1778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1:28:09.256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91440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2.321 s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69215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+3.15 s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9779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8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12065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22/57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8255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1176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00:23.104 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 algn="l">
              <a:defRPr sz="4200">
                <a:solidFill>
                  <a:srgbClr val="FFFFFF"/>
                </a:solidFill>
                <a:latin typeface="Formula1 Display Bold"/>
              </a:defRPr>
            </a:pPr>
            <a:r>
              <a:t>Miami GP Race 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6350000" cy="21082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6858000" y="1651000"/>
            <a:ext cx="6350000" cy="21082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508000" y="3784600"/>
            <a:ext cx="2933700" cy="49530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10274300" y="3784600"/>
            <a:ext cx="2933700" cy="49530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Rectangle 6"/>
          <p:cNvSpPr/>
          <p:nvPr/>
        </p:nvSpPr>
        <p:spPr>
          <a:xfrm>
            <a:off x="508000" y="8763000"/>
            <a:ext cx="4445000" cy="10668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Rectangle 7"/>
          <p:cNvSpPr/>
          <p:nvPr/>
        </p:nvSpPr>
        <p:spPr>
          <a:xfrm>
            <a:off x="8763000" y="8763000"/>
            <a:ext cx="4445000" cy="10668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9" name="Picture 8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406400"/>
          </a:xfrm>
          <a:prstGeom prst="rect">
            <a:avLst/>
          </a:prstGeom>
        </p:spPr>
      </p:pic>
      <p:pic>
        <p:nvPicPr>
          <p:cNvPr id="10" name="Picture 9" descr="William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508000" y="37592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508000" y="87376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08000" y="98298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6845300" y="1651000"/>
            <a:ext cx="25400" cy="21082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4953000" y="8737600"/>
            <a:ext cx="25400" cy="10922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8763000" y="8737600"/>
            <a:ext cx="25400" cy="10922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1397000" y="9931400"/>
            <a:ext cx="190901" cy="4889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1587901" y="9931400"/>
            <a:ext cx="190901" cy="4889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1778802" y="9931400"/>
            <a:ext cx="190901" cy="4889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1969703" y="9931400"/>
            <a:ext cx="190901" cy="4889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2160604" y="9931400"/>
            <a:ext cx="190901" cy="4889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2351505" y="9931400"/>
            <a:ext cx="190901" cy="4889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2542406" y="9931400"/>
            <a:ext cx="190901" cy="4889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2733307" y="9931400"/>
            <a:ext cx="190901" cy="4889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2924208" y="9931400"/>
            <a:ext cx="190901" cy="4889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3115109" y="9931400"/>
            <a:ext cx="190901" cy="4889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3306010" y="9931400"/>
            <a:ext cx="190901" cy="4889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3496911" y="9931400"/>
            <a:ext cx="190901" cy="4889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3687812" y="9931400"/>
            <a:ext cx="190901" cy="4889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3878713" y="9931400"/>
            <a:ext cx="190901" cy="4889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4069614" y="9931400"/>
            <a:ext cx="190901" cy="4889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4260515" y="9931400"/>
            <a:ext cx="190901" cy="4889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4451416" y="9931400"/>
            <a:ext cx="190901" cy="4889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4642317" y="9931400"/>
            <a:ext cx="190901" cy="4889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4833218" y="9931400"/>
            <a:ext cx="190901" cy="4889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5024119" y="9931400"/>
            <a:ext cx="190901" cy="4889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5215021" y="9931400"/>
            <a:ext cx="190901" cy="4889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5405922" y="9931400"/>
            <a:ext cx="190901" cy="4889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5596823" y="9931400"/>
            <a:ext cx="190901" cy="4889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5787724" y="9931400"/>
            <a:ext cx="190901" cy="4889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5978625" y="9931400"/>
            <a:ext cx="190901" cy="4889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6169526" y="9931400"/>
            <a:ext cx="190901" cy="4889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6360427" y="9931400"/>
            <a:ext cx="190901" cy="4889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6551328" y="9931400"/>
            <a:ext cx="190901" cy="4889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Rectangle 45"/>
          <p:cNvSpPr/>
          <p:nvPr/>
        </p:nvSpPr>
        <p:spPr>
          <a:xfrm>
            <a:off x="6742229" y="9931400"/>
            <a:ext cx="190901" cy="4889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Rectangle 46"/>
          <p:cNvSpPr/>
          <p:nvPr/>
        </p:nvSpPr>
        <p:spPr>
          <a:xfrm>
            <a:off x="6933130" y="9931400"/>
            <a:ext cx="190901" cy="4889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8" name="Rectangle 47"/>
          <p:cNvSpPr/>
          <p:nvPr/>
        </p:nvSpPr>
        <p:spPr>
          <a:xfrm>
            <a:off x="7124031" y="9931400"/>
            <a:ext cx="190901" cy="4889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9" name="Rectangle 48"/>
          <p:cNvSpPr/>
          <p:nvPr/>
        </p:nvSpPr>
        <p:spPr>
          <a:xfrm>
            <a:off x="7314932" y="9931400"/>
            <a:ext cx="190901" cy="4889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0" name="Rectangle 49"/>
          <p:cNvSpPr/>
          <p:nvPr/>
        </p:nvSpPr>
        <p:spPr>
          <a:xfrm>
            <a:off x="7505833" y="9931400"/>
            <a:ext cx="190901" cy="4889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1" name="Rectangle 50"/>
          <p:cNvSpPr/>
          <p:nvPr/>
        </p:nvSpPr>
        <p:spPr>
          <a:xfrm>
            <a:off x="7696734" y="9931400"/>
            <a:ext cx="190901" cy="4889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2" name="Rectangle 51"/>
          <p:cNvSpPr/>
          <p:nvPr/>
        </p:nvSpPr>
        <p:spPr>
          <a:xfrm>
            <a:off x="7887635" y="9931400"/>
            <a:ext cx="190901" cy="4889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3" name="Rectangle 52"/>
          <p:cNvSpPr/>
          <p:nvPr/>
        </p:nvSpPr>
        <p:spPr>
          <a:xfrm>
            <a:off x="8078536" y="9931400"/>
            <a:ext cx="190901" cy="4889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4" name="Rectangle 53"/>
          <p:cNvSpPr/>
          <p:nvPr/>
        </p:nvSpPr>
        <p:spPr>
          <a:xfrm>
            <a:off x="8269437" y="9931400"/>
            <a:ext cx="190901" cy="4889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5" name="Rectangle 54"/>
          <p:cNvSpPr/>
          <p:nvPr/>
        </p:nvSpPr>
        <p:spPr>
          <a:xfrm>
            <a:off x="8460338" y="9931400"/>
            <a:ext cx="190901" cy="4889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6" name="Rectangle 55"/>
          <p:cNvSpPr/>
          <p:nvPr/>
        </p:nvSpPr>
        <p:spPr>
          <a:xfrm>
            <a:off x="8651239" y="9931400"/>
            <a:ext cx="190901" cy="4889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7" name="Rectangle 56"/>
          <p:cNvSpPr/>
          <p:nvPr/>
        </p:nvSpPr>
        <p:spPr>
          <a:xfrm>
            <a:off x="8842141" y="9931400"/>
            <a:ext cx="190901" cy="4889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8" name="Rectangle 57"/>
          <p:cNvSpPr/>
          <p:nvPr/>
        </p:nvSpPr>
        <p:spPr>
          <a:xfrm>
            <a:off x="9033042" y="9931400"/>
            <a:ext cx="190901" cy="4889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9" name="Rectangle 58"/>
          <p:cNvSpPr/>
          <p:nvPr/>
        </p:nvSpPr>
        <p:spPr>
          <a:xfrm>
            <a:off x="9223943" y="9931400"/>
            <a:ext cx="190901" cy="4889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0" name="Rectangle 59"/>
          <p:cNvSpPr/>
          <p:nvPr/>
        </p:nvSpPr>
        <p:spPr>
          <a:xfrm>
            <a:off x="9414844" y="9931400"/>
            <a:ext cx="190901" cy="4889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1" name="Rectangle 60"/>
          <p:cNvSpPr/>
          <p:nvPr/>
        </p:nvSpPr>
        <p:spPr>
          <a:xfrm>
            <a:off x="9605745" y="9931400"/>
            <a:ext cx="190901" cy="4889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2" name="Rectangle 61"/>
          <p:cNvSpPr/>
          <p:nvPr/>
        </p:nvSpPr>
        <p:spPr>
          <a:xfrm>
            <a:off x="9796646" y="9931400"/>
            <a:ext cx="190901" cy="4889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3" name="Rectangle 62"/>
          <p:cNvSpPr/>
          <p:nvPr/>
        </p:nvSpPr>
        <p:spPr>
          <a:xfrm>
            <a:off x="9987547" y="9931400"/>
            <a:ext cx="190901" cy="4889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4" name="Rectangle 63"/>
          <p:cNvSpPr/>
          <p:nvPr/>
        </p:nvSpPr>
        <p:spPr>
          <a:xfrm>
            <a:off x="10178448" y="9931400"/>
            <a:ext cx="190901" cy="4889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5" name="Rectangle 64"/>
          <p:cNvSpPr/>
          <p:nvPr/>
        </p:nvSpPr>
        <p:spPr>
          <a:xfrm>
            <a:off x="10369349" y="9931400"/>
            <a:ext cx="190901" cy="4889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6" name="Rectangle 65"/>
          <p:cNvSpPr/>
          <p:nvPr/>
        </p:nvSpPr>
        <p:spPr>
          <a:xfrm>
            <a:off x="10560250" y="9931400"/>
            <a:ext cx="190901" cy="4889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7" name="Rectangle 66"/>
          <p:cNvSpPr/>
          <p:nvPr/>
        </p:nvSpPr>
        <p:spPr>
          <a:xfrm>
            <a:off x="10751151" y="9931400"/>
            <a:ext cx="190901" cy="4889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8" name="Rectangle 67"/>
          <p:cNvSpPr/>
          <p:nvPr/>
        </p:nvSpPr>
        <p:spPr>
          <a:xfrm>
            <a:off x="10942052" y="9931400"/>
            <a:ext cx="190901" cy="4889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9" name="Rectangle 68"/>
          <p:cNvSpPr/>
          <p:nvPr/>
        </p:nvSpPr>
        <p:spPr>
          <a:xfrm>
            <a:off x="11132953" y="9931400"/>
            <a:ext cx="190901" cy="4889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0" name="Rectangle 69"/>
          <p:cNvSpPr/>
          <p:nvPr/>
        </p:nvSpPr>
        <p:spPr>
          <a:xfrm>
            <a:off x="11323854" y="9931400"/>
            <a:ext cx="190901" cy="4889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1" name="Rectangle 70"/>
          <p:cNvSpPr/>
          <p:nvPr/>
        </p:nvSpPr>
        <p:spPr>
          <a:xfrm>
            <a:off x="11514755" y="9931400"/>
            <a:ext cx="190901" cy="4889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2" name="Rectangle 71"/>
          <p:cNvSpPr/>
          <p:nvPr/>
        </p:nvSpPr>
        <p:spPr>
          <a:xfrm>
            <a:off x="11705656" y="9931400"/>
            <a:ext cx="190901" cy="4889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3" name="Rectangle 72"/>
          <p:cNvSpPr/>
          <p:nvPr/>
        </p:nvSpPr>
        <p:spPr>
          <a:xfrm>
            <a:off x="11896557" y="9931400"/>
            <a:ext cx="190901" cy="4889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4" name="Rectangle 73"/>
          <p:cNvSpPr/>
          <p:nvPr/>
        </p:nvSpPr>
        <p:spPr>
          <a:xfrm>
            <a:off x="12087458" y="9931400"/>
            <a:ext cx="190901" cy="4889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5" name="Picture 74" descr="Race_Williams_laptime_scatterplo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2300" y="3594100"/>
            <a:ext cx="7302500" cy="5334000"/>
          </a:xfrm>
          <a:prstGeom prst="rect">
            <a:avLst/>
          </a:prstGeom>
        </p:spPr>
      </p:pic>
      <p:pic>
        <p:nvPicPr>
          <p:cNvPr id="76" name="Picture 75" descr="Race_Williams_driver_1_pac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300" y="3606800"/>
            <a:ext cx="3429000" cy="4959350"/>
          </a:xfrm>
          <a:prstGeom prst="rect">
            <a:avLst/>
          </a:prstGeom>
        </p:spPr>
      </p:pic>
      <p:pic>
        <p:nvPicPr>
          <p:cNvPr id="77" name="Picture 76" descr="Race_Williams_driver_2_pac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33000" y="3606800"/>
            <a:ext cx="3429000" cy="4953000"/>
          </a:xfrm>
          <a:prstGeom prst="rect">
            <a:avLst/>
          </a:prstGeom>
        </p:spPr>
      </p:pic>
      <p:pic>
        <p:nvPicPr>
          <p:cNvPr id="78" name="Picture 77" descr="Race_Williams_laptime_comp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355600" y="9169400"/>
            <a:ext cx="14071600" cy="6350000"/>
          </a:xfrm>
          <a:prstGeom prst="rect">
            <a:avLst/>
          </a:prstGeom>
        </p:spPr>
      </p:pic>
      <p:pic>
        <p:nvPicPr>
          <p:cNvPr id="79" name="Picture 78" descr="Race_Williams_tyre_strategy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1500" y="14605000"/>
            <a:ext cx="11976100" cy="1587500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3208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Avg Lap Time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23952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Avg Lap Time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4254500" y="1524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Time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6794500" y="1524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Time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42545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67945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20955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 b="1">
                <a:latin typeface="Formula1 Display Regular"/>
              </a:rPr>
              <a:t>IQR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91440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 b="1">
                <a:latin typeface="Formula1 Display Regular"/>
              </a:rPr>
              <a:t>IQR</a:t>
            </a:r>
          </a:p>
        </p:txBody>
      </p:sp>
      <p:sp>
        <p:nvSpPr>
          <p:cNvPr id="90" name="TextBox 89"/>
          <p:cNvSpPr txBox="1"/>
          <p:nvPr/>
        </p:nvSpPr>
        <p:spPr>
          <a:xfrm rot="16200000">
            <a:off x="0" y="5461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Comparaison</a:t>
            </a:r>
          </a:p>
        </p:txBody>
      </p:sp>
      <p:sp>
        <p:nvSpPr>
          <p:cNvPr id="91" name="TextBox 90"/>
          <p:cNvSpPr txBox="1"/>
          <p:nvPr/>
        </p:nvSpPr>
        <p:spPr>
          <a:xfrm rot="5400000">
            <a:off x="13716000" y="635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Comparaison</a:t>
            </a:r>
          </a:p>
        </p:txBody>
      </p:sp>
      <p:sp>
        <p:nvSpPr>
          <p:cNvPr id="92" name="TextBox 91"/>
          <p:cNvSpPr txBox="1"/>
          <p:nvPr/>
        </p:nvSpPr>
        <p:spPr>
          <a:xfrm rot="16200000">
            <a:off x="0" y="1168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 Per Lap</a:t>
            </a:r>
          </a:p>
        </p:txBody>
      </p:sp>
      <p:sp>
        <p:nvSpPr>
          <p:cNvPr id="93" name="TextBox 92"/>
          <p:cNvSpPr txBox="1"/>
          <p:nvPr/>
        </p:nvSpPr>
        <p:spPr>
          <a:xfrm rot="5400000">
            <a:off x="13716000" y="1257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 Per Lap</a:t>
            </a:r>
          </a:p>
        </p:txBody>
      </p:sp>
      <p:sp>
        <p:nvSpPr>
          <p:cNvPr id="94" name="TextBox 93"/>
          <p:cNvSpPr txBox="1"/>
          <p:nvPr/>
        </p:nvSpPr>
        <p:spPr>
          <a:xfrm rot="16200000">
            <a:off x="0" y="1536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Tyre Strategy</a:t>
            </a:r>
          </a:p>
        </p:txBody>
      </p:sp>
      <p:sp>
        <p:nvSpPr>
          <p:cNvPr id="95" name="TextBox 94"/>
          <p:cNvSpPr txBox="1"/>
          <p:nvPr/>
        </p:nvSpPr>
        <p:spPr>
          <a:xfrm rot="5400000">
            <a:off x="13716000" y="1600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Tyre Strategy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651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Advantage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3937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Position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6858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Safety Car Lap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9779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Position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2065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Advantage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2540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Total Pit Stop Time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5461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Pit Stops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8255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Pit Stops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1176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Total Pit Stop Time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6858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0/57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508000" y="1778000"/>
            <a:ext cx="635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l"/>
            <a:r>
              <a:rPr sz="3000" b="1">
                <a:solidFill>
                  <a:srgbClr val="FFFFFF"/>
                </a:solidFill>
                <a:latin typeface="Formula1 Display Regular"/>
              </a:rPr>
              <a:t>Alexander Albon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4254500" y="1778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1:28:00.872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460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/>
            <a:r>
              <a:t/>
            </a:r>
            <a:r>
              <a:rPr sz="3000" b="1">
                <a:solidFill>
                  <a:srgbClr val="FFFFFF"/>
                </a:solidFill>
                <a:latin typeface="Formula1 Display Regular"/>
              </a:rPr>
              <a:t>1:32.390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20955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1.96 s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42545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-12.51 s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1651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43/57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3937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5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2540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00:21.906 s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5461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9461500" y="17780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Carlos Sainz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9436100" y="28575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1:32.521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6921500" y="1778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1:28:12.433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91440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2.071 s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69215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+12.51 s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9779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9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12065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14/57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8255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1176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00:22.415 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 algn="l">
              <a:defRPr sz="4200">
                <a:solidFill>
                  <a:srgbClr val="FFFFFF"/>
                </a:solidFill>
                <a:latin typeface="Formula1 Display Bold"/>
              </a:defRPr>
            </a:pPr>
            <a:r>
              <a:t>Miami GP Race 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6350000" cy="21082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6858000" y="1651000"/>
            <a:ext cx="6350000" cy="21082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508000" y="3784600"/>
            <a:ext cx="2933700" cy="49530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10274300" y="3784600"/>
            <a:ext cx="2933700" cy="49530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Rectangle 6"/>
          <p:cNvSpPr/>
          <p:nvPr/>
        </p:nvSpPr>
        <p:spPr>
          <a:xfrm>
            <a:off x="508000" y="8763000"/>
            <a:ext cx="4445000" cy="10668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Rectangle 7"/>
          <p:cNvSpPr/>
          <p:nvPr/>
        </p:nvSpPr>
        <p:spPr>
          <a:xfrm>
            <a:off x="8763000" y="8763000"/>
            <a:ext cx="4445000" cy="10668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9" name="Picture 8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406400"/>
          </a:xfrm>
          <a:prstGeom prst="rect">
            <a:avLst/>
          </a:prstGeom>
        </p:spPr>
      </p:pic>
      <p:pic>
        <p:nvPicPr>
          <p:cNvPr id="10" name="Picture 9" descr="Kick Saub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508000" y="37592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508000" y="87376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08000" y="98298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6845300" y="1651000"/>
            <a:ext cx="25400" cy="21082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4953000" y="8737600"/>
            <a:ext cx="25400" cy="10922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8763000" y="8737600"/>
            <a:ext cx="25400" cy="10922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1397000" y="9931400"/>
            <a:ext cx="197842" cy="4889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1594842" y="9931400"/>
            <a:ext cx="197842" cy="4889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1792685" y="9931400"/>
            <a:ext cx="197842" cy="4889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1990528" y="9931400"/>
            <a:ext cx="197842" cy="4889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2188371" y="9931400"/>
            <a:ext cx="197842" cy="4889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2386214" y="9931400"/>
            <a:ext cx="197842" cy="4889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2584057" y="9931400"/>
            <a:ext cx="197842" cy="4889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2781900" y="9931400"/>
            <a:ext cx="197842" cy="4889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2979743" y="9931400"/>
            <a:ext cx="197842" cy="4889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3177586" y="9931400"/>
            <a:ext cx="197842" cy="4889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3375429" y="9931400"/>
            <a:ext cx="197842" cy="4889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3573271" y="9931400"/>
            <a:ext cx="197842" cy="4889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3771114" y="9931400"/>
            <a:ext cx="197842" cy="4889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3968957" y="9931400"/>
            <a:ext cx="197842" cy="4889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4166800" y="9931400"/>
            <a:ext cx="197842" cy="4889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4364643" y="9931400"/>
            <a:ext cx="197842" cy="4889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4562486" y="9931400"/>
            <a:ext cx="197842" cy="4889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4760329" y="9931400"/>
            <a:ext cx="197842" cy="4889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4958172" y="9931400"/>
            <a:ext cx="197842" cy="4889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5156015" y="9931400"/>
            <a:ext cx="197842" cy="4889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5353858" y="9931400"/>
            <a:ext cx="197842" cy="4889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5551701" y="9931400"/>
            <a:ext cx="197842" cy="4889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5749543" y="9931400"/>
            <a:ext cx="197842" cy="4889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5947386" y="9931400"/>
            <a:ext cx="197842" cy="4889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6145229" y="9931400"/>
            <a:ext cx="197842" cy="4889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6343072" y="9931400"/>
            <a:ext cx="197842" cy="4889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6540915" y="9931400"/>
            <a:ext cx="197842" cy="4889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6738758" y="9931400"/>
            <a:ext cx="197842" cy="4889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Rectangle 45"/>
          <p:cNvSpPr/>
          <p:nvPr/>
        </p:nvSpPr>
        <p:spPr>
          <a:xfrm>
            <a:off x="6936601" y="9931400"/>
            <a:ext cx="197842" cy="4889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Rectangle 46"/>
          <p:cNvSpPr/>
          <p:nvPr/>
        </p:nvSpPr>
        <p:spPr>
          <a:xfrm>
            <a:off x="7134444" y="9931400"/>
            <a:ext cx="197842" cy="4889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8" name="Rectangle 47"/>
          <p:cNvSpPr/>
          <p:nvPr/>
        </p:nvSpPr>
        <p:spPr>
          <a:xfrm>
            <a:off x="7332287" y="9931400"/>
            <a:ext cx="197842" cy="4889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9" name="Rectangle 48"/>
          <p:cNvSpPr/>
          <p:nvPr/>
        </p:nvSpPr>
        <p:spPr>
          <a:xfrm>
            <a:off x="7530130" y="9931400"/>
            <a:ext cx="197842" cy="4889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0" name="Rectangle 49"/>
          <p:cNvSpPr/>
          <p:nvPr/>
        </p:nvSpPr>
        <p:spPr>
          <a:xfrm>
            <a:off x="7727973" y="9931400"/>
            <a:ext cx="197842" cy="4889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1" name="Rectangle 50"/>
          <p:cNvSpPr/>
          <p:nvPr/>
        </p:nvSpPr>
        <p:spPr>
          <a:xfrm>
            <a:off x="7925816" y="9931400"/>
            <a:ext cx="197842" cy="4889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2" name="Rectangle 51"/>
          <p:cNvSpPr/>
          <p:nvPr/>
        </p:nvSpPr>
        <p:spPr>
          <a:xfrm>
            <a:off x="8123658" y="9931400"/>
            <a:ext cx="197842" cy="4889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3" name="Rectangle 52"/>
          <p:cNvSpPr/>
          <p:nvPr/>
        </p:nvSpPr>
        <p:spPr>
          <a:xfrm>
            <a:off x="8321501" y="9931400"/>
            <a:ext cx="197842" cy="4889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4" name="Rectangle 53"/>
          <p:cNvSpPr/>
          <p:nvPr/>
        </p:nvSpPr>
        <p:spPr>
          <a:xfrm>
            <a:off x="8519344" y="9931400"/>
            <a:ext cx="197842" cy="4889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5" name="Rectangle 54"/>
          <p:cNvSpPr/>
          <p:nvPr/>
        </p:nvSpPr>
        <p:spPr>
          <a:xfrm>
            <a:off x="8717187" y="9931400"/>
            <a:ext cx="197842" cy="4889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6" name="Rectangle 55"/>
          <p:cNvSpPr/>
          <p:nvPr/>
        </p:nvSpPr>
        <p:spPr>
          <a:xfrm>
            <a:off x="8915030" y="9931400"/>
            <a:ext cx="197842" cy="4889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7" name="Rectangle 56"/>
          <p:cNvSpPr/>
          <p:nvPr/>
        </p:nvSpPr>
        <p:spPr>
          <a:xfrm>
            <a:off x="9112873" y="9931400"/>
            <a:ext cx="197842" cy="4889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8" name="Rectangle 57"/>
          <p:cNvSpPr/>
          <p:nvPr/>
        </p:nvSpPr>
        <p:spPr>
          <a:xfrm>
            <a:off x="9310716" y="9931400"/>
            <a:ext cx="197842" cy="4889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9" name="Rectangle 58"/>
          <p:cNvSpPr/>
          <p:nvPr/>
        </p:nvSpPr>
        <p:spPr>
          <a:xfrm>
            <a:off x="9508559" y="9931400"/>
            <a:ext cx="197842" cy="4889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0" name="Rectangle 59"/>
          <p:cNvSpPr/>
          <p:nvPr/>
        </p:nvSpPr>
        <p:spPr>
          <a:xfrm>
            <a:off x="9706402" y="9931400"/>
            <a:ext cx="197842" cy="4889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1" name="Rectangle 60"/>
          <p:cNvSpPr/>
          <p:nvPr/>
        </p:nvSpPr>
        <p:spPr>
          <a:xfrm>
            <a:off x="9904245" y="9931400"/>
            <a:ext cx="197842" cy="4889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2" name="Rectangle 61"/>
          <p:cNvSpPr/>
          <p:nvPr/>
        </p:nvSpPr>
        <p:spPr>
          <a:xfrm>
            <a:off x="10102088" y="9931400"/>
            <a:ext cx="197842" cy="4889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3" name="Rectangle 62"/>
          <p:cNvSpPr/>
          <p:nvPr/>
        </p:nvSpPr>
        <p:spPr>
          <a:xfrm>
            <a:off x="10299930" y="9931400"/>
            <a:ext cx="197842" cy="4889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4" name="Rectangle 63"/>
          <p:cNvSpPr/>
          <p:nvPr/>
        </p:nvSpPr>
        <p:spPr>
          <a:xfrm>
            <a:off x="10497773" y="9931400"/>
            <a:ext cx="197842" cy="4889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5" name="Rectangle 64"/>
          <p:cNvSpPr/>
          <p:nvPr/>
        </p:nvSpPr>
        <p:spPr>
          <a:xfrm>
            <a:off x="10695616" y="9931400"/>
            <a:ext cx="197842" cy="4889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6" name="Rectangle 65"/>
          <p:cNvSpPr/>
          <p:nvPr/>
        </p:nvSpPr>
        <p:spPr>
          <a:xfrm>
            <a:off x="10893459" y="9931400"/>
            <a:ext cx="197842" cy="4889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7" name="Rectangle 66"/>
          <p:cNvSpPr/>
          <p:nvPr/>
        </p:nvSpPr>
        <p:spPr>
          <a:xfrm>
            <a:off x="11091302" y="9931400"/>
            <a:ext cx="197842" cy="4889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8" name="Rectangle 67"/>
          <p:cNvSpPr/>
          <p:nvPr/>
        </p:nvSpPr>
        <p:spPr>
          <a:xfrm>
            <a:off x="11289145" y="9931400"/>
            <a:ext cx="197842" cy="4889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9" name="Rectangle 68"/>
          <p:cNvSpPr/>
          <p:nvPr/>
        </p:nvSpPr>
        <p:spPr>
          <a:xfrm>
            <a:off x="11486988" y="9931400"/>
            <a:ext cx="197842" cy="4889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0" name="Rectangle 69"/>
          <p:cNvSpPr/>
          <p:nvPr/>
        </p:nvSpPr>
        <p:spPr>
          <a:xfrm>
            <a:off x="11684831" y="9931400"/>
            <a:ext cx="197842" cy="4889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1" name="Rectangle 70"/>
          <p:cNvSpPr/>
          <p:nvPr/>
        </p:nvSpPr>
        <p:spPr>
          <a:xfrm>
            <a:off x="11882674" y="9931400"/>
            <a:ext cx="197842" cy="4889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2" name="Rectangle 71"/>
          <p:cNvSpPr/>
          <p:nvPr/>
        </p:nvSpPr>
        <p:spPr>
          <a:xfrm>
            <a:off x="12080517" y="9931400"/>
            <a:ext cx="197842" cy="4889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3" name="Picture 72" descr="Race_Kick Sauber_laptime_scatterplo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2300" y="3594100"/>
            <a:ext cx="7302500" cy="5334000"/>
          </a:xfrm>
          <a:prstGeom prst="rect">
            <a:avLst/>
          </a:prstGeom>
        </p:spPr>
      </p:pic>
      <p:pic>
        <p:nvPicPr>
          <p:cNvPr id="74" name="Picture 73" descr="Race_Kick Sauber_driver_1_pac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300" y="3606800"/>
            <a:ext cx="3429000" cy="4959350"/>
          </a:xfrm>
          <a:prstGeom prst="rect">
            <a:avLst/>
          </a:prstGeom>
        </p:spPr>
      </p:pic>
      <p:pic>
        <p:nvPicPr>
          <p:cNvPr id="75" name="Picture 74" descr="Race_Kick Sauber_driver_2_pac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33000" y="3606800"/>
            <a:ext cx="3429000" cy="4953000"/>
          </a:xfrm>
          <a:prstGeom prst="rect">
            <a:avLst/>
          </a:prstGeom>
        </p:spPr>
      </p:pic>
      <p:pic>
        <p:nvPicPr>
          <p:cNvPr id="76" name="Picture 75" descr="Race_Kick Sauber_laptime_comp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355600" y="9169400"/>
            <a:ext cx="14071600" cy="6350000"/>
          </a:xfrm>
          <a:prstGeom prst="rect">
            <a:avLst/>
          </a:prstGeom>
        </p:spPr>
      </p:pic>
      <p:pic>
        <p:nvPicPr>
          <p:cNvPr id="77" name="Picture 76" descr="Race_Kick Sauber_tyre_strategy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1500" y="14605000"/>
            <a:ext cx="11976100" cy="1587500"/>
          </a:xfrm>
          <a:prstGeom prst="rect">
            <a:avLst/>
          </a:prstGeom>
        </p:spPr>
      </p:pic>
      <p:sp>
        <p:nvSpPr>
          <p:cNvPr id="78" name="TextBox 77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3208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Avg Lap Time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23952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Avg Lap Time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254500" y="1524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Time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794500" y="1524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Time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42545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67945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20955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 b="1">
                <a:latin typeface="Formula1 Display Regular"/>
              </a:rPr>
              <a:t>IQR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91440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 b="1">
                <a:latin typeface="Formula1 Display Regular"/>
              </a:rPr>
              <a:t>IQR</a:t>
            </a:r>
          </a:p>
        </p:txBody>
      </p:sp>
      <p:sp>
        <p:nvSpPr>
          <p:cNvPr id="88" name="TextBox 87"/>
          <p:cNvSpPr txBox="1"/>
          <p:nvPr/>
        </p:nvSpPr>
        <p:spPr>
          <a:xfrm rot="16200000">
            <a:off x="0" y="5461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Comparaison</a:t>
            </a:r>
          </a:p>
        </p:txBody>
      </p:sp>
      <p:sp>
        <p:nvSpPr>
          <p:cNvPr id="89" name="TextBox 88"/>
          <p:cNvSpPr txBox="1"/>
          <p:nvPr/>
        </p:nvSpPr>
        <p:spPr>
          <a:xfrm rot="5400000">
            <a:off x="13716000" y="635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Comparaison</a:t>
            </a:r>
          </a:p>
        </p:txBody>
      </p:sp>
      <p:sp>
        <p:nvSpPr>
          <p:cNvPr id="90" name="TextBox 89"/>
          <p:cNvSpPr txBox="1"/>
          <p:nvPr/>
        </p:nvSpPr>
        <p:spPr>
          <a:xfrm rot="16200000">
            <a:off x="0" y="1168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 Per Lap</a:t>
            </a:r>
          </a:p>
        </p:txBody>
      </p:sp>
      <p:sp>
        <p:nvSpPr>
          <p:cNvPr id="91" name="TextBox 90"/>
          <p:cNvSpPr txBox="1"/>
          <p:nvPr/>
        </p:nvSpPr>
        <p:spPr>
          <a:xfrm rot="5400000">
            <a:off x="13716000" y="1257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 Per Lap</a:t>
            </a:r>
          </a:p>
        </p:txBody>
      </p:sp>
      <p:sp>
        <p:nvSpPr>
          <p:cNvPr id="92" name="TextBox 91"/>
          <p:cNvSpPr txBox="1"/>
          <p:nvPr/>
        </p:nvSpPr>
        <p:spPr>
          <a:xfrm rot="16200000">
            <a:off x="0" y="1536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Tyre Strategy</a:t>
            </a:r>
          </a:p>
        </p:txBody>
      </p:sp>
      <p:sp>
        <p:nvSpPr>
          <p:cNvPr id="93" name="TextBox 92"/>
          <p:cNvSpPr txBox="1"/>
          <p:nvPr/>
        </p:nvSpPr>
        <p:spPr>
          <a:xfrm rot="5400000">
            <a:off x="13716000" y="1600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Tyre Strategy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1651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Advantage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3937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Position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6858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Safety Car Lap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9779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Position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2065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Advantage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2540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Total Pit Stop Time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5461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Pit Stops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8255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Pit Stops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1176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Total Pit Stop Time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6858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0/55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508000" y="1778000"/>
            <a:ext cx="635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l"/>
            <a:r>
              <a:rPr sz="3000" b="1">
                <a:solidFill>
                  <a:srgbClr val="FFFFFF"/>
                </a:solidFill>
                <a:latin typeface="Formula1 Display Regular"/>
              </a:rPr>
              <a:t>Nico Hulkenberg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4254500" y="1778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1:27:09.436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1460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/>
            <a:r>
              <a:t/>
            </a:r>
            <a:r>
              <a:rPr sz="3000" b="1">
                <a:solidFill>
                  <a:srgbClr val="FFFFFF"/>
                </a:solidFill>
                <a:latin typeface="Formula1 Display Regular"/>
              </a:rPr>
              <a:t>1:33.269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20955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2.221 s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42545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-25 laps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651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38/55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3937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14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2540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00:22.108 s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5461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9461500" y="17780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Gabriel Bortoleto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9436100" y="28575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1:33.554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6921500" y="1778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0:47:20.375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91440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4.242 s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69215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+25 laps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9779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17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12065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17/55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8255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11176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00:22.188 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 algn="l">
              <a:defRPr sz="4200">
                <a:solidFill>
                  <a:srgbClr val="FFFFFF"/>
                </a:solidFill>
                <a:latin typeface="Formula1 Display Bold"/>
              </a:defRPr>
            </a:pPr>
            <a:r>
              <a:t>Miami GP Race 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6350000" cy="21082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6858000" y="1651000"/>
            <a:ext cx="6350000" cy="21082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508000" y="3784600"/>
            <a:ext cx="2933700" cy="49530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10274300" y="3784600"/>
            <a:ext cx="2933700" cy="49530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Rectangle 6"/>
          <p:cNvSpPr/>
          <p:nvPr/>
        </p:nvSpPr>
        <p:spPr>
          <a:xfrm>
            <a:off x="508000" y="8763000"/>
            <a:ext cx="4445000" cy="10668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Rectangle 7"/>
          <p:cNvSpPr/>
          <p:nvPr/>
        </p:nvSpPr>
        <p:spPr>
          <a:xfrm>
            <a:off x="8763000" y="8763000"/>
            <a:ext cx="4445000" cy="10668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9" name="Picture 8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406400"/>
          </a:xfrm>
          <a:prstGeom prst="rect">
            <a:avLst/>
          </a:prstGeom>
        </p:spPr>
      </p:pic>
      <p:pic>
        <p:nvPicPr>
          <p:cNvPr id="10" name="Picture 9" descr="Racing Bull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508000" y="37592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508000" y="87376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08000" y="98298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6845300" y="1651000"/>
            <a:ext cx="25400" cy="21082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4953000" y="8737600"/>
            <a:ext cx="25400" cy="10922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8763000" y="8737600"/>
            <a:ext cx="25400" cy="10922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1397000" y="9931400"/>
            <a:ext cx="190901" cy="4889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1587901" y="9931400"/>
            <a:ext cx="190901" cy="4889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1778802" y="9931400"/>
            <a:ext cx="190901" cy="4889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1969703" y="9931400"/>
            <a:ext cx="190901" cy="4889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2160604" y="9931400"/>
            <a:ext cx="190901" cy="4889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2351505" y="9931400"/>
            <a:ext cx="190901" cy="4889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2542406" y="9931400"/>
            <a:ext cx="190901" cy="4889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2733307" y="9931400"/>
            <a:ext cx="190901" cy="4889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2924208" y="9931400"/>
            <a:ext cx="190901" cy="4889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3115109" y="9931400"/>
            <a:ext cx="190901" cy="4889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3306010" y="9931400"/>
            <a:ext cx="190901" cy="4889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3496911" y="9931400"/>
            <a:ext cx="190901" cy="4889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3687812" y="9931400"/>
            <a:ext cx="190901" cy="4889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3878713" y="9931400"/>
            <a:ext cx="190901" cy="4889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4069614" y="9931400"/>
            <a:ext cx="190901" cy="4889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4260515" y="9931400"/>
            <a:ext cx="190901" cy="4889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4451416" y="9931400"/>
            <a:ext cx="190901" cy="4889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4642317" y="9931400"/>
            <a:ext cx="190901" cy="4889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4833218" y="9931400"/>
            <a:ext cx="190901" cy="4889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5024119" y="9931400"/>
            <a:ext cx="190901" cy="4889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5215021" y="9931400"/>
            <a:ext cx="190901" cy="4889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5405922" y="9931400"/>
            <a:ext cx="190901" cy="4889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5596823" y="9931400"/>
            <a:ext cx="190901" cy="4889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5787724" y="9931400"/>
            <a:ext cx="190901" cy="4889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5978625" y="9931400"/>
            <a:ext cx="190901" cy="4889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6169526" y="9931400"/>
            <a:ext cx="190901" cy="4889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6360427" y="9931400"/>
            <a:ext cx="190901" cy="4889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6551328" y="9931400"/>
            <a:ext cx="190901" cy="4889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Rectangle 45"/>
          <p:cNvSpPr/>
          <p:nvPr/>
        </p:nvSpPr>
        <p:spPr>
          <a:xfrm>
            <a:off x="6742229" y="9931400"/>
            <a:ext cx="190901" cy="4889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Rectangle 46"/>
          <p:cNvSpPr/>
          <p:nvPr/>
        </p:nvSpPr>
        <p:spPr>
          <a:xfrm>
            <a:off x="6933130" y="9931400"/>
            <a:ext cx="190901" cy="4889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8" name="Rectangle 47"/>
          <p:cNvSpPr/>
          <p:nvPr/>
        </p:nvSpPr>
        <p:spPr>
          <a:xfrm>
            <a:off x="7124031" y="9931400"/>
            <a:ext cx="190901" cy="4889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9" name="Rectangle 48"/>
          <p:cNvSpPr/>
          <p:nvPr/>
        </p:nvSpPr>
        <p:spPr>
          <a:xfrm>
            <a:off x="7314932" y="9931400"/>
            <a:ext cx="190901" cy="4889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0" name="Rectangle 49"/>
          <p:cNvSpPr/>
          <p:nvPr/>
        </p:nvSpPr>
        <p:spPr>
          <a:xfrm>
            <a:off x="7505833" y="9931400"/>
            <a:ext cx="190901" cy="4889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1" name="Rectangle 50"/>
          <p:cNvSpPr/>
          <p:nvPr/>
        </p:nvSpPr>
        <p:spPr>
          <a:xfrm>
            <a:off x="7696734" y="9931400"/>
            <a:ext cx="190901" cy="4889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2" name="Rectangle 51"/>
          <p:cNvSpPr/>
          <p:nvPr/>
        </p:nvSpPr>
        <p:spPr>
          <a:xfrm>
            <a:off x="7887635" y="9931400"/>
            <a:ext cx="190901" cy="4889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3" name="Rectangle 52"/>
          <p:cNvSpPr/>
          <p:nvPr/>
        </p:nvSpPr>
        <p:spPr>
          <a:xfrm>
            <a:off x="8078536" y="9931400"/>
            <a:ext cx="190901" cy="4889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4" name="Rectangle 53"/>
          <p:cNvSpPr/>
          <p:nvPr/>
        </p:nvSpPr>
        <p:spPr>
          <a:xfrm>
            <a:off x="8269437" y="9931400"/>
            <a:ext cx="190901" cy="4889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5" name="Rectangle 54"/>
          <p:cNvSpPr/>
          <p:nvPr/>
        </p:nvSpPr>
        <p:spPr>
          <a:xfrm>
            <a:off x="8460338" y="9931400"/>
            <a:ext cx="190901" cy="4889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6" name="Rectangle 55"/>
          <p:cNvSpPr/>
          <p:nvPr/>
        </p:nvSpPr>
        <p:spPr>
          <a:xfrm>
            <a:off x="8651239" y="9931400"/>
            <a:ext cx="190901" cy="4889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7" name="Rectangle 56"/>
          <p:cNvSpPr/>
          <p:nvPr/>
        </p:nvSpPr>
        <p:spPr>
          <a:xfrm>
            <a:off x="8842141" y="9931400"/>
            <a:ext cx="190901" cy="4889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8" name="Rectangle 57"/>
          <p:cNvSpPr/>
          <p:nvPr/>
        </p:nvSpPr>
        <p:spPr>
          <a:xfrm>
            <a:off x="9033042" y="9931400"/>
            <a:ext cx="190901" cy="4889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9" name="Rectangle 58"/>
          <p:cNvSpPr/>
          <p:nvPr/>
        </p:nvSpPr>
        <p:spPr>
          <a:xfrm>
            <a:off x="9223943" y="9931400"/>
            <a:ext cx="190901" cy="4889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0" name="Rectangle 59"/>
          <p:cNvSpPr/>
          <p:nvPr/>
        </p:nvSpPr>
        <p:spPr>
          <a:xfrm>
            <a:off x="9414844" y="9931400"/>
            <a:ext cx="190901" cy="4889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1" name="Rectangle 60"/>
          <p:cNvSpPr/>
          <p:nvPr/>
        </p:nvSpPr>
        <p:spPr>
          <a:xfrm>
            <a:off x="9605745" y="9931400"/>
            <a:ext cx="190901" cy="4889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2" name="Rectangle 61"/>
          <p:cNvSpPr/>
          <p:nvPr/>
        </p:nvSpPr>
        <p:spPr>
          <a:xfrm>
            <a:off x="9796646" y="9931400"/>
            <a:ext cx="190901" cy="4889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3" name="Rectangle 62"/>
          <p:cNvSpPr/>
          <p:nvPr/>
        </p:nvSpPr>
        <p:spPr>
          <a:xfrm>
            <a:off x="9987547" y="9931400"/>
            <a:ext cx="190901" cy="4889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4" name="Rectangle 63"/>
          <p:cNvSpPr/>
          <p:nvPr/>
        </p:nvSpPr>
        <p:spPr>
          <a:xfrm>
            <a:off x="10178448" y="9931400"/>
            <a:ext cx="190901" cy="4889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5" name="Rectangle 64"/>
          <p:cNvSpPr/>
          <p:nvPr/>
        </p:nvSpPr>
        <p:spPr>
          <a:xfrm>
            <a:off x="10369349" y="9931400"/>
            <a:ext cx="190901" cy="4889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6" name="Rectangle 65"/>
          <p:cNvSpPr/>
          <p:nvPr/>
        </p:nvSpPr>
        <p:spPr>
          <a:xfrm>
            <a:off x="10560250" y="9931400"/>
            <a:ext cx="190901" cy="4889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7" name="Rectangle 66"/>
          <p:cNvSpPr/>
          <p:nvPr/>
        </p:nvSpPr>
        <p:spPr>
          <a:xfrm>
            <a:off x="10751151" y="9931400"/>
            <a:ext cx="190901" cy="4889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8" name="Rectangle 67"/>
          <p:cNvSpPr/>
          <p:nvPr/>
        </p:nvSpPr>
        <p:spPr>
          <a:xfrm>
            <a:off x="10942052" y="9931400"/>
            <a:ext cx="190901" cy="4889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9" name="Rectangle 68"/>
          <p:cNvSpPr/>
          <p:nvPr/>
        </p:nvSpPr>
        <p:spPr>
          <a:xfrm>
            <a:off x="11132953" y="9931400"/>
            <a:ext cx="190901" cy="4889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0" name="Rectangle 69"/>
          <p:cNvSpPr/>
          <p:nvPr/>
        </p:nvSpPr>
        <p:spPr>
          <a:xfrm>
            <a:off x="11323854" y="9931400"/>
            <a:ext cx="190901" cy="4889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1" name="Rectangle 70"/>
          <p:cNvSpPr/>
          <p:nvPr/>
        </p:nvSpPr>
        <p:spPr>
          <a:xfrm>
            <a:off x="11514755" y="9931400"/>
            <a:ext cx="190901" cy="4889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2" name="Rectangle 71"/>
          <p:cNvSpPr/>
          <p:nvPr/>
        </p:nvSpPr>
        <p:spPr>
          <a:xfrm>
            <a:off x="11705656" y="9931400"/>
            <a:ext cx="190901" cy="4889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3" name="Rectangle 72"/>
          <p:cNvSpPr/>
          <p:nvPr/>
        </p:nvSpPr>
        <p:spPr>
          <a:xfrm>
            <a:off x="11896557" y="9931400"/>
            <a:ext cx="190901" cy="4889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4" name="Rectangle 73"/>
          <p:cNvSpPr/>
          <p:nvPr/>
        </p:nvSpPr>
        <p:spPr>
          <a:xfrm>
            <a:off x="12087458" y="9931400"/>
            <a:ext cx="190901" cy="4889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5" name="Picture 74" descr="Race_Racing Bulls_laptime_scatterplo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2300" y="3594100"/>
            <a:ext cx="7302500" cy="5334000"/>
          </a:xfrm>
          <a:prstGeom prst="rect">
            <a:avLst/>
          </a:prstGeom>
        </p:spPr>
      </p:pic>
      <p:pic>
        <p:nvPicPr>
          <p:cNvPr id="76" name="Picture 75" descr="Race_Racing Bulls_driver_1_pac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300" y="3606800"/>
            <a:ext cx="3429000" cy="4959350"/>
          </a:xfrm>
          <a:prstGeom prst="rect">
            <a:avLst/>
          </a:prstGeom>
        </p:spPr>
      </p:pic>
      <p:pic>
        <p:nvPicPr>
          <p:cNvPr id="77" name="Picture 76" descr="Race_Racing Bulls_driver_2_pac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33000" y="3606800"/>
            <a:ext cx="3429000" cy="4953000"/>
          </a:xfrm>
          <a:prstGeom prst="rect">
            <a:avLst/>
          </a:prstGeom>
        </p:spPr>
      </p:pic>
      <p:pic>
        <p:nvPicPr>
          <p:cNvPr id="78" name="Picture 77" descr="Race_Racing Bulls_laptime_comp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355600" y="9169400"/>
            <a:ext cx="14071600" cy="6350000"/>
          </a:xfrm>
          <a:prstGeom prst="rect">
            <a:avLst/>
          </a:prstGeom>
        </p:spPr>
      </p:pic>
      <p:pic>
        <p:nvPicPr>
          <p:cNvPr id="79" name="Picture 78" descr="Race_Racing Bulls_tyre_strategy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1500" y="14605000"/>
            <a:ext cx="11976100" cy="1587500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3208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Avg Lap Time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23952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Avg Lap Time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4254500" y="1524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Time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6794500" y="1524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Time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42545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67945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20955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 b="1">
                <a:latin typeface="Formula1 Display Regular"/>
              </a:rPr>
              <a:t>IQR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91440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 b="1">
                <a:latin typeface="Formula1 Display Regular"/>
              </a:rPr>
              <a:t>IQR</a:t>
            </a:r>
          </a:p>
        </p:txBody>
      </p:sp>
      <p:sp>
        <p:nvSpPr>
          <p:cNvPr id="90" name="TextBox 89"/>
          <p:cNvSpPr txBox="1"/>
          <p:nvPr/>
        </p:nvSpPr>
        <p:spPr>
          <a:xfrm rot="16200000">
            <a:off x="0" y="5461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Comparaison</a:t>
            </a:r>
          </a:p>
        </p:txBody>
      </p:sp>
      <p:sp>
        <p:nvSpPr>
          <p:cNvPr id="91" name="TextBox 90"/>
          <p:cNvSpPr txBox="1"/>
          <p:nvPr/>
        </p:nvSpPr>
        <p:spPr>
          <a:xfrm rot="5400000">
            <a:off x="13716000" y="635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Comparaison</a:t>
            </a:r>
          </a:p>
        </p:txBody>
      </p:sp>
      <p:sp>
        <p:nvSpPr>
          <p:cNvPr id="92" name="TextBox 91"/>
          <p:cNvSpPr txBox="1"/>
          <p:nvPr/>
        </p:nvSpPr>
        <p:spPr>
          <a:xfrm rot="16200000">
            <a:off x="0" y="1168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 Per Lap</a:t>
            </a:r>
          </a:p>
        </p:txBody>
      </p:sp>
      <p:sp>
        <p:nvSpPr>
          <p:cNvPr id="93" name="TextBox 92"/>
          <p:cNvSpPr txBox="1"/>
          <p:nvPr/>
        </p:nvSpPr>
        <p:spPr>
          <a:xfrm rot="5400000">
            <a:off x="13716000" y="1257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 Per Lap</a:t>
            </a:r>
          </a:p>
        </p:txBody>
      </p:sp>
      <p:sp>
        <p:nvSpPr>
          <p:cNvPr id="94" name="TextBox 93"/>
          <p:cNvSpPr txBox="1"/>
          <p:nvPr/>
        </p:nvSpPr>
        <p:spPr>
          <a:xfrm rot="16200000">
            <a:off x="0" y="1536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Tyre Strategy</a:t>
            </a:r>
          </a:p>
        </p:txBody>
      </p:sp>
      <p:sp>
        <p:nvSpPr>
          <p:cNvPr id="95" name="TextBox 94"/>
          <p:cNvSpPr txBox="1"/>
          <p:nvPr/>
        </p:nvSpPr>
        <p:spPr>
          <a:xfrm rot="5400000">
            <a:off x="13716000" y="1600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Tyre Strategy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651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Advantage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3937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Position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6858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Safety Car Lap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9779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Position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2065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Advantage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2540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Total Pit Stop Time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5461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Pit Stops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8255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Pit Stops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1176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Total Pit Stop Time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6858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0/57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508000" y="1778000"/>
            <a:ext cx="635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l"/>
            <a:r>
              <a:rPr sz="3000" b="1">
                <a:solidFill>
                  <a:srgbClr val="FFFFFF"/>
                </a:solidFill>
                <a:latin typeface="Formula1 Display Regular"/>
              </a:rPr>
              <a:t>Liam Lawson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4254500" y="1778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0:57:10.547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460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/>
            <a:r>
              <a:t/>
            </a:r>
            <a:r>
              <a:rPr sz="3000" b="1">
                <a:solidFill>
                  <a:srgbClr val="FFFFFF"/>
                </a:solidFill>
                <a:latin typeface="Formula1 Display Regular"/>
              </a:rPr>
              <a:t>1:34.440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20955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0.639 s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42545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+21 laps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1651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6/57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3937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17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2540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00:22.439 s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5461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9461500" y="17780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Isack Hadjar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9436100" y="28575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1:31.902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6921500" y="1778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1:28:24.064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91440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1.883 s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69215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-21 laps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9779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11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12065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51/57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8255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1176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00:22.115 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 algn="l">
              <a:defRPr sz="4200">
                <a:solidFill>
                  <a:srgbClr val="FFFFFF"/>
                </a:solidFill>
                <a:latin typeface="Formula1 Display Bold"/>
              </a:defRPr>
            </a:pPr>
            <a:r>
              <a:t>Miami GP Race 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6350000" cy="21082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6858000" y="1651000"/>
            <a:ext cx="6350000" cy="21082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508000" y="3784600"/>
            <a:ext cx="2933700" cy="49530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10274300" y="3784600"/>
            <a:ext cx="2933700" cy="49530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Rectangle 6"/>
          <p:cNvSpPr/>
          <p:nvPr/>
        </p:nvSpPr>
        <p:spPr>
          <a:xfrm>
            <a:off x="508000" y="8763000"/>
            <a:ext cx="4445000" cy="10668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Rectangle 7"/>
          <p:cNvSpPr/>
          <p:nvPr/>
        </p:nvSpPr>
        <p:spPr>
          <a:xfrm>
            <a:off x="8763000" y="8763000"/>
            <a:ext cx="4445000" cy="10668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9" name="Picture 8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406400"/>
          </a:xfrm>
          <a:prstGeom prst="rect">
            <a:avLst/>
          </a:prstGeom>
        </p:spPr>
      </p:pic>
      <p:pic>
        <p:nvPicPr>
          <p:cNvPr id="10" name="Picture 9" descr="Haas F1 Te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508000" y="37592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508000" y="87376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08000" y="98298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6845300" y="1651000"/>
            <a:ext cx="25400" cy="21082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4953000" y="8737600"/>
            <a:ext cx="25400" cy="10922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8763000" y="8737600"/>
            <a:ext cx="25400" cy="10922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1397000" y="9931400"/>
            <a:ext cx="194310" cy="4889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1591310" y="9931400"/>
            <a:ext cx="194310" cy="4889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1785620" y="9931400"/>
            <a:ext cx="194310" cy="4889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1979930" y="9931400"/>
            <a:ext cx="194310" cy="4889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2174240" y="9931400"/>
            <a:ext cx="194310" cy="4889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2368550" y="9931400"/>
            <a:ext cx="194310" cy="4889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2562860" y="9931400"/>
            <a:ext cx="194310" cy="4889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2757170" y="9931400"/>
            <a:ext cx="194310" cy="4889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2951480" y="9931400"/>
            <a:ext cx="194310" cy="4889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3145790" y="9931400"/>
            <a:ext cx="194310" cy="4889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3340100" y="9931400"/>
            <a:ext cx="194310" cy="4889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3534410" y="9931400"/>
            <a:ext cx="194310" cy="4889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3728720" y="9931400"/>
            <a:ext cx="194310" cy="4889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3923030" y="9931400"/>
            <a:ext cx="194310" cy="4889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4117340" y="9931400"/>
            <a:ext cx="194310" cy="4889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4311650" y="9931400"/>
            <a:ext cx="194310" cy="4889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4505960" y="9931400"/>
            <a:ext cx="194310" cy="4889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4700270" y="9931400"/>
            <a:ext cx="194310" cy="4889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4894580" y="9931400"/>
            <a:ext cx="194310" cy="4889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5088890" y="9931400"/>
            <a:ext cx="194310" cy="4889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5283200" y="9931400"/>
            <a:ext cx="194310" cy="4889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5477510" y="9931400"/>
            <a:ext cx="194310" cy="4889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5671820" y="9931400"/>
            <a:ext cx="194310" cy="4889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5866130" y="9931400"/>
            <a:ext cx="194310" cy="4889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6060440" y="9931400"/>
            <a:ext cx="194310" cy="4889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6254750" y="9931400"/>
            <a:ext cx="194310" cy="4889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6449060" y="9931400"/>
            <a:ext cx="194310" cy="4889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6643370" y="9931400"/>
            <a:ext cx="194310" cy="4889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Rectangle 45"/>
          <p:cNvSpPr/>
          <p:nvPr/>
        </p:nvSpPr>
        <p:spPr>
          <a:xfrm>
            <a:off x="6837680" y="9931400"/>
            <a:ext cx="194310" cy="4889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Rectangle 46"/>
          <p:cNvSpPr/>
          <p:nvPr/>
        </p:nvSpPr>
        <p:spPr>
          <a:xfrm>
            <a:off x="7031990" y="9931400"/>
            <a:ext cx="194310" cy="4889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8" name="Rectangle 47"/>
          <p:cNvSpPr/>
          <p:nvPr/>
        </p:nvSpPr>
        <p:spPr>
          <a:xfrm>
            <a:off x="7226300" y="9931400"/>
            <a:ext cx="194310" cy="4889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9" name="Rectangle 48"/>
          <p:cNvSpPr/>
          <p:nvPr/>
        </p:nvSpPr>
        <p:spPr>
          <a:xfrm>
            <a:off x="7420610" y="9931400"/>
            <a:ext cx="194310" cy="4889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0" name="Rectangle 49"/>
          <p:cNvSpPr/>
          <p:nvPr/>
        </p:nvSpPr>
        <p:spPr>
          <a:xfrm>
            <a:off x="7614920" y="9931400"/>
            <a:ext cx="194310" cy="4889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1" name="Rectangle 50"/>
          <p:cNvSpPr/>
          <p:nvPr/>
        </p:nvSpPr>
        <p:spPr>
          <a:xfrm>
            <a:off x="7809230" y="9931400"/>
            <a:ext cx="194310" cy="4889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2" name="Rectangle 51"/>
          <p:cNvSpPr/>
          <p:nvPr/>
        </p:nvSpPr>
        <p:spPr>
          <a:xfrm>
            <a:off x="8003539" y="9931400"/>
            <a:ext cx="194310" cy="4889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3" name="Rectangle 52"/>
          <p:cNvSpPr/>
          <p:nvPr/>
        </p:nvSpPr>
        <p:spPr>
          <a:xfrm>
            <a:off x="8197849" y="9931400"/>
            <a:ext cx="194310" cy="4889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4" name="Rectangle 53"/>
          <p:cNvSpPr/>
          <p:nvPr/>
        </p:nvSpPr>
        <p:spPr>
          <a:xfrm>
            <a:off x="8392159" y="9931400"/>
            <a:ext cx="194310" cy="4889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5" name="Rectangle 54"/>
          <p:cNvSpPr/>
          <p:nvPr/>
        </p:nvSpPr>
        <p:spPr>
          <a:xfrm>
            <a:off x="8586469" y="9931400"/>
            <a:ext cx="194310" cy="4889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6" name="Rectangle 55"/>
          <p:cNvSpPr/>
          <p:nvPr/>
        </p:nvSpPr>
        <p:spPr>
          <a:xfrm>
            <a:off x="8780779" y="9931400"/>
            <a:ext cx="194310" cy="4889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7" name="Rectangle 56"/>
          <p:cNvSpPr/>
          <p:nvPr/>
        </p:nvSpPr>
        <p:spPr>
          <a:xfrm>
            <a:off x="8975089" y="9931400"/>
            <a:ext cx="194310" cy="4889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8" name="Rectangle 57"/>
          <p:cNvSpPr/>
          <p:nvPr/>
        </p:nvSpPr>
        <p:spPr>
          <a:xfrm>
            <a:off x="9169399" y="9931400"/>
            <a:ext cx="194310" cy="4889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9" name="Rectangle 58"/>
          <p:cNvSpPr/>
          <p:nvPr/>
        </p:nvSpPr>
        <p:spPr>
          <a:xfrm>
            <a:off x="9363709" y="9931400"/>
            <a:ext cx="194310" cy="4889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0" name="Rectangle 59"/>
          <p:cNvSpPr/>
          <p:nvPr/>
        </p:nvSpPr>
        <p:spPr>
          <a:xfrm>
            <a:off x="9558019" y="9931400"/>
            <a:ext cx="194310" cy="4889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1" name="Rectangle 60"/>
          <p:cNvSpPr/>
          <p:nvPr/>
        </p:nvSpPr>
        <p:spPr>
          <a:xfrm>
            <a:off x="9752329" y="9931400"/>
            <a:ext cx="194310" cy="4889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2" name="Rectangle 61"/>
          <p:cNvSpPr/>
          <p:nvPr/>
        </p:nvSpPr>
        <p:spPr>
          <a:xfrm>
            <a:off x="9946639" y="9931400"/>
            <a:ext cx="194310" cy="4889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3" name="Rectangle 62"/>
          <p:cNvSpPr/>
          <p:nvPr/>
        </p:nvSpPr>
        <p:spPr>
          <a:xfrm>
            <a:off x="10140949" y="9931400"/>
            <a:ext cx="194310" cy="4889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4" name="Rectangle 63"/>
          <p:cNvSpPr/>
          <p:nvPr/>
        </p:nvSpPr>
        <p:spPr>
          <a:xfrm>
            <a:off x="10335259" y="9931400"/>
            <a:ext cx="194310" cy="4889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5" name="Rectangle 64"/>
          <p:cNvSpPr/>
          <p:nvPr/>
        </p:nvSpPr>
        <p:spPr>
          <a:xfrm>
            <a:off x="10529569" y="9931400"/>
            <a:ext cx="194310" cy="4889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6" name="Rectangle 65"/>
          <p:cNvSpPr/>
          <p:nvPr/>
        </p:nvSpPr>
        <p:spPr>
          <a:xfrm>
            <a:off x="10723879" y="9931400"/>
            <a:ext cx="194310" cy="4889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7" name="Rectangle 66"/>
          <p:cNvSpPr/>
          <p:nvPr/>
        </p:nvSpPr>
        <p:spPr>
          <a:xfrm>
            <a:off x="10918189" y="9931400"/>
            <a:ext cx="194310" cy="4889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8" name="Rectangle 67"/>
          <p:cNvSpPr/>
          <p:nvPr/>
        </p:nvSpPr>
        <p:spPr>
          <a:xfrm>
            <a:off x="11112499" y="9931400"/>
            <a:ext cx="194310" cy="4889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9" name="Rectangle 68"/>
          <p:cNvSpPr/>
          <p:nvPr/>
        </p:nvSpPr>
        <p:spPr>
          <a:xfrm>
            <a:off x="11306809" y="9931400"/>
            <a:ext cx="194310" cy="4889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0" name="Rectangle 69"/>
          <p:cNvSpPr/>
          <p:nvPr/>
        </p:nvSpPr>
        <p:spPr>
          <a:xfrm>
            <a:off x="11501119" y="9931400"/>
            <a:ext cx="194310" cy="4889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1" name="Rectangle 70"/>
          <p:cNvSpPr/>
          <p:nvPr/>
        </p:nvSpPr>
        <p:spPr>
          <a:xfrm>
            <a:off x="11695429" y="9931400"/>
            <a:ext cx="194310" cy="4889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2" name="Rectangle 71"/>
          <p:cNvSpPr/>
          <p:nvPr/>
        </p:nvSpPr>
        <p:spPr>
          <a:xfrm>
            <a:off x="11889739" y="9931400"/>
            <a:ext cx="194310" cy="4889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3" name="Rectangle 72"/>
          <p:cNvSpPr/>
          <p:nvPr/>
        </p:nvSpPr>
        <p:spPr>
          <a:xfrm>
            <a:off x="12084049" y="9931400"/>
            <a:ext cx="194310" cy="4889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4" name="Picture 73" descr="Race_Haas F1 Team_laptime_scatterplo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2300" y="3594100"/>
            <a:ext cx="7302500" cy="5334000"/>
          </a:xfrm>
          <a:prstGeom prst="rect">
            <a:avLst/>
          </a:prstGeom>
        </p:spPr>
      </p:pic>
      <p:pic>
        <p:nvPicPr>
          <p:cNvPr id="75" name="Picture 74" descr="Race_Haas F1 Team_driver_1_pac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300" y="3606800"/>
            <a:ext cx="3429000" cy="4959350"/>
          </a:xfrm>
          <a:prstGeom prst="rect">
            <a:avLst/>
          </a:prstGeom>
        </p:spPr>
      </p:pic>
      <p:pic>
        <p:nvPicPr>
          <p:cNvPr id="76" name="Picture 75" descr="Race_Haas F1 Team_driver_2_pac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33000" y="3606800"/>
            <a:ext cx="3429000" cy="4953000"/>
          </a:xfrm>
          <a:prstGeom prst="rect">
            <a:avLst/>
          </a:prstGeom>
        </p:spPr>
      </p:pic>
      <p:pic>
        <p:nvPicPr>
          <p:cNvPr id="77" name="Picture 76" descr="Race_Haas F1 Team_laptime_comp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355600" y="9169400"/>
            <a:ext cx="14071600" cy="6350000"/>
          </a:xfrm>
          <a:prstGeom prst="rect">
            <a:avLst/>
          </a:prstGeom>
        </p:spPr>
      </p:pic>
      <p:pic>
        <p:nvPicPr>
          <p:cNvPr id="78" name="Picture 77" descr="Race_Haas F1 Team_tyre_strategy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1500" y="14605000"/>
            <a:ext cx="11976100" cy="1587500"/>
          </a:xfrm>
          <a:prstGeom prst="rect">
            <a:avLst/>
          </a:prstGeom>
        </p:spPr>
      </p:pic>
      <p:sp>
        <p:nvSpPr>
          <p:cNvPr id="79" name="TextBox 78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3208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Avg Lap Time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23952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Avg Lap Time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254500" y="1524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Time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6794500" y="1524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Time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42545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7945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20955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 b="1">
                <a:latin typeface="Formula1 Display Regular"/>
              </a:rPr>
              <a:t>IQR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9144000" y="2603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 b="1">
                <a:latin typeface="Formula1 Display Regular"/>
              </a:rPr>
              <a:t>IQR</a:t>
            </a:r>
          </a:p>
        </p:txBody>
      </p:sp>
      <p:sp>
        <p:nvSpPr>
          <p:cNvPr id="89" name="TextBox 88"/>
          <p:cNvSpPr txBox="1"/>
          <p:nvPr/>
        </p:nvSpPr>
        <p:spPr>
          <a:xfrm rot="16200000">
            <a:off x="0" y="5461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Comparaison</a:t>
            </a:r>
          </a:p>
        </p:txBody>
      </p:sp>
      <p:sp>
        <p:nvSpPr>
          <p:cNvPr id="90" name="TextBox 89"/>
          <p:cNvSpPr txBox="1"/>
          <p:nvPr/>
        </p:nvSpPr>
        <p:spPr>
          <a:xfrm rot="5400000">
            <a:off x="13716000" y="635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Race Comparaison</a:t>
            </a:r>
          </a:p>
        </p:txBody>
      </p:sp>
      <p:sp>
        <p:nvSpPr>
          <p:cNvPr id="91" name="TextBox 90"/>
          <p:cNvSpPr txBox="1"/>
          <p:nvPr/>
        </p:nvSpPr>
        <p:spPr>
          <a:xfrm rot="16200000">
            <a:off x="0" y="1168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 Per Lap</a:t>
            </a:r>
          </a:p>
        </p:txBody>
      </p:sp>
      <p:sp>
        <p:nvSpPr>
          <p:cNvPr id="92" name="TextBox 91"/>
          <p:cNvSpPr txBox="1"/>
          <p:nvPr/>
        </p:nvSpPr>
        <p:spPr>
          <a:xfrm rot="5400000">
            <a:off x="13716000" y="1257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 Per Lap</a:t>
            </a:r>
          </a:p>
        </p:txBody>
      </p:sp>
      <p:sp>
        <p:nvSpPr>
          <p:cNvPr id="93" name="TextBox 92"/>
          <p:cNvSpPr txBox="1"/>
          <p:nvPr/>
        </p:nvSpPr>
        <p:spPr>
          <a:xfrm rot="16200000">
            <a:off x="0" y="1536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Tyre Strategy</a:t>
            </a:r>
          </a:p>
        </p:txBody>
      </p:sp>
      <p:sp>
        <p:nvSpPr>
          <p:cNvPr id="94" name="TextBox 93"/>
          <p:cNvSpPr txBox="1"/>
          <p:nvPr/>
        </p:nvSpPr>
        <p:spPr>
          <a:xfrm rot="5400000">
            <a:off x="13716000" y="1600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Tyre Strategy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651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Advantage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3937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Position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6858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Safety Car Lap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9779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Position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2065000" y="863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Advantage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2540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Total Pit Stop Time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5461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Pit Stops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8255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Pit Stops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1176000" y="1587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Total Pit Stop Time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6858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0/56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508000" y="1778000"/>
            <a:ext cx="635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l"/>
            <a:r>
              <a:rPr sz="3000" b="1">
                <a:solidFill>
                  <a:srgbClr val="FFFFFF"/>
                </a:solidFill>
                <a:latin typeface="Formula1 Display Regular"/>
              </a:rPr>
              <a:t>Esteban Ocon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4254500" y="1778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1:28:32.038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1460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/>
            <a:r>
              <a:t/>
            </a:r>
            <a:r>
              <a:rPr sz="3000" b="1">
                <a:solidFill>
                  <a:srgbClr val="FFFFFF"/>
                </a:solidFill>
                <a:latin typeface="Formula1 Display Regular"/>
              </a:rPr>
              <a:t>1:32.099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20955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1.764 s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42545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-29 laps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1651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49/56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3937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12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2540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00:23.162 s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5461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9461500" y="17780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Ollie Bearman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9436100" y="28575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1:33.626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6921500" y="17780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0:41:26.123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91440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0.427 s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6921500" y="2857500"/>
            <a:ext cx="254000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+29 laps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9779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13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12065000" y="8890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7/56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8255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11176000" y="16129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0:00:00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