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8" r:id="rId3"/>
    <p:sldId id="292" r:id="rId4"/>
    <p:sldId id="294" r:id="rId5"/>
    <p:sldId id="363" r:id="rId6"/>
    <p:sldId id="376" r:id="rId7"/>
    <p:sldId id="365" r:id="rId8"/>
    <p:sldId id="366" r:id="rId9"/>
    <p:sldId id="371" r:id="rId10"/>
    <p:sldId id="372" r:id="rId11"/>
    <p:sldId id="373" r:id="rId12"/>
    <p:sldId id="374" r:id="rId13"/>
    <p:sldId id="358" r:id="rId14"/>
    <p:sldId id="377" r:id="rId15"/>
    <p:sldId id="359" r:id="rId16"/>
    <p:sldId id="360" r:id="rId17"/>
    <p:sldId id="361" r:id="rId18"/>
    <p:sldId id="362" r:id="rId19"/>
    <p:sldId id="375" r:id="rId20"/>
    <p:sldId id="378" r:id="rId21"/>
    <p:sldId id="259" r:id="rId22"/>
    <p:sldId id="346" r:id="rId23"/>
    <p:sldId id="324" r:id="rId24"/>
    <p:sldId id="323" r:id="rId25"/>
    <p:sldId id="348" r:id="rId26"/>
    <p:sldId id="336" r:id="rId27"/>
    <p:sldId id="337" r:id="rId28"/>
    <p:sldId id="338" r:id="rId29"/>
    <p:sldId id="339" r:id="rId30"/>
    <p:sldId id="340" r:id="rId31"/>
    <p:sldId id="341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77"/>
    <p:restoredTop sz="84076"/>
  </p:normalViewPr>
  <p:slideViewPr>
    <p:cSldViewPr snapToGrid="0" snapToObjects="1">
      <p:cViewPr>
        <p:scale>
          <a:sx n="70" d="100"/>
          <a:sy n="70" d="100"/>
        </p:scale>
        <p:origin x="-136" y="616"/>
      </p:cViewPr>
      <p:guideLst/>
    </p:cSldViewPr>
  </p:slideViewPr>
  <p:notesTextViewPr>
    <p:cViewPr>
      <p:scale>
        <a:sx n="1" d="1"/>
        <a:sy n="1" d="1"/>
      </p:scale>
      <p:origin x="0" y="-248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31C26-A6ED-184B-8AD4-6D0E55D33AAC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4A5E-D08F-A846-8200-832631E5C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14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86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8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99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65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7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83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25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何倍早くなってるかを表します．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理想</a:t>
            </a:r>
            <a:r>
              <a:rPr kumimoji="1" lang="ja-JP" altLang="en-US" dirty="0" smtClean="0"/>
              <a:t>の説明</a:t>
            </a:r>
            <a:endParaRPr kumimoji="1" lang="en-US" altLang="ja-JP" dirty="0" smtClean="0"/>
          </a:p>
          <a:p>
            <a:r>
              <a:rPr kumimoji="1" lang="en-US" altLang="ja-JP" dirty="0" smtClean="0"/>
              <a:t>1,2,4,8</a:t>
            </a:r>
            <a:r>
              <a:rPr kumimoji="1" lang="ja-JP" altLang="en-US" dirty="0" smtClean="0"/>
              <a:t>台でやった，</a:t>
            </a:r>
            <a:r>
              <a:rPr kumimoji="1" lang="en-US" altLang="ja-JP" dirty="0" smtClean="0"/>
              <a:t>2,4,8</a:t>
            </a:r>
            <a:r>
              <a:rPr kumimoji="1" lang="ja-JP" altLang="en-US" dirty="0" smtClean="0"/>
              <a:t>倍になる</a:t>
            </a:r>
            <a:r>
              <a:rPr kumimoji="1" lang="ja-JP" altLang="en-US" dirty="0" smtClean="0"/>
              <a:t>はず</a:t>
            </a:r>
            <a:endParaRPr kumimoji="1" lang="en-US" altLang="ja-JP" dirty="0" smtClean="0"/>
          </a:p>
          <a:p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200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400</a:t>
            </a:r>
            <a:r>
              <a:rPr kumimoji="1" lang="ja-JP" altLang="en-US" dirty="0" smtClean="0"/>
              <a:t>になるにつれて良くなってる．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4,8</a:t>
            </a:r>
            <a:r>
              <a:rPr kumimoji="1" lang="ja-JP" altLang="en-US" dirty="0" smtClean="0"/>
              <a:t>台ではスーパーリニア→キャッシュが全部乗ったから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そもそも</a:t>
            </a:r>
            <a:r>
              <a:rPr kumimoji="1" lang="en-US" altLang="ja-JP" dirty="0" smtClean="0"/>
              <a:t>400</a:t>
            </a:r>
            <a:r>
              <a:rPr kumimoji="1" lang="ja-JP" altLang="en-US" dirty="0" smtClean="0"/>
              <a:t>万は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台でやるには大きすぎる．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151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random</a:t>
            </a:r>
            <a:r>
              <a:rPr kumimoji="1" lang="ja-JP" altLang="en-US" dirty="0" smtClean="0"/>
              <a:t>使った具体例とか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グラフのランダムウォーク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上を二つに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計算量はリニア　</a:t>
            </a:r>
            <a:r>
              <a:rPr kumimoji="1" lang="en-US" altLang="ja-JP" dirty="0" smtClean="0"/>
              <a:t>n^2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353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643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0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ページランク：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ページの重要度を決定するアルゴリズム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ページさんの考え方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Giraph,Fregel,PowerGiraph,Pregel</a:t>
            </a:r>
            <a:r>
              <a:rPr kumimoji="1" lang="en-US" altLang="ja-JP" dirty="0" smtClean="0"/>
              <a:t>+</a:t>
            </a:r>
          </a:p>
          <a:p>
            <a:r>
              <a:rPr kumimoji="1" lang="en-US" altLang="ja-JP" dirty="0" err="1" smtClean="0"/>
              <a:t>nlogn</a:t>
            </a:r>
            <a:r>
              <a:rPr kumimoji="1" lang="ja-JP" altLang="en-US" dirty="0" smtClean="0"/>
              <a:t>くらいの</a:t>
            </a:r>
            <a:endParaRPr kumimoji="1" lang="en-US" altLang="ja-JP" dirty="0" smtClean="0"/>
          </a:p>
          <a:p>
            <a:r>
              <a:rPr kumimoji="1" lang="en-US" altLang="ja-JP" dirty="0" smtClean="0"/>
              <a:t>n*</a:t>
            </a:r>
            <a:r>
              <a:rPr kumimoji="1" lang="ja-JP" altLang="en-US" dirty="0" smtClean="0"/>
              <a:t>グラフの直径</a:t>
            </a:r>
            <a:endParaRPr kumimoji="1" lang="en-US" altLang="ja-JP" dirty="0" smtClean="0"/>
          </a:p>
          <a:p>
            <a:r>
              <a:rPr kumimoji="1" lang="en-US" altLang="ja-JP" dirty="0" smtClean="0"/>
              <a:t>SSSP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なぜ</a:t>
            </a:r>
            <a:r>
              <a:rPr kumimoji="1" lang="en-US" altLang="ja-JP" dirty="0" err="1" smtClean="0"/>
              <a:t>Fregel</a:t>
            </a:r>
            <a:r>
              <a:rPr kumimoji="1" lang="en-US" altLang="ja-JP" dirty="0" smtClean="0"/>
              <a:t>?</a:t>
            </a:r>
            <a:r>
              <a:rPr kumimoji="1" lang="ja-JP" altLang="en-US" dirty="0" smtClean="0"/>
              <a:t>グラフ計算の手法で新しく比較的簡単に書ける，これを改良していければ普及に繫がるのでは？みたいな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0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SS</a:t>
            </a:r>
            <a:r>
              <a:rPr kumimoji="1" lang="ja-JP" altLang="en-US" dirty="0" smtClean="0"/>
              <a:t>の繰り返し！！！！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グラフ計算を頂点単位に並列に行うことが可能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到達可能であるということをメッセージで伝える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図で少しだけ表せられたらいいね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FF342-29DA-894A-807D-5120C1DCCBD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24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デッドロック：互いの操作の終了を待ってどっちも動けなくなること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送信データは次の</a:t>
            </a:r>
            <a:r>
              <a:rPr kumimoji="1" lang="en-US" altLang="ja-JP" dirty="0" smtClean="0"/>
              <a:t>SS</a:t>
            </a:r>
            <a:r>
              <a:rPr kumimoji="1" lang="ja-JP" altLang="en-US" dirty="0" smtClean="0"/>
              <a:t>で受信するから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終了判定のサブアイテム→</a:t>
            </a:r>
            <a:r>
              <a:rPr kumimoji="1" lang="en-US" altLang="ja-JP" dirty="0" err="1" smtClean="0"/>
              <a:t>inactive</a:t>
            </a:r>
            <a:r>
              <a:rPr kumimoji="1" lang="en-US" altLang="ja-JP" baseline="0" dirty="0" err="1" smtClean="0"/>
              <a:t>,active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全頂点</a:t>
            </a:r>
            <a:r>
              <a:rPr kumimoji="1" lang="en-US" altLang="ja-JP" baseline="0" dirty="0" smtClean="0"/>
              <a:t>inactive</a:t>
            </a:r>
            <a:r>
              <a:rPr kumimoji="1" lang="ja-JP" altLang="en-US" baseline="0" dirty="0" smtClean="0"/>
              <a:t>→計算終了とか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058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高階関数：関数を引数や戻り値として扱う関数</a:t>
            </a:r>
            <a:endParaRPr kumimoji="1" lang="en-US" altLang="ja-JP" dirty="0" smtClean="0"/>
          </a:p>
          <a:p>
            <a:r>
              <a:rPr kumimoji="1" lang="ja-JP" altLang="en-US" dirty="0" smtClean="0"/>
              <a:t>領域特化（</a:t>
            </a:r>
            <a:r>
              <a:rPr kumimoji="1" lang="en-US" altLang="ja-JP" dirty="0" err="1" smtClean="0"/>
              <a:t>domein</a:t>
            </a:r>
            <a:r>
              <a:rPr kumimoji="1" lang="en-US" altLang="ja-JP" dirty="0" smtClean="0"/>
              <a:t> specific language</a:t>
            </a:r>
            <a:r>
              <a:rPr kumimoji="1" lang="ja-JP" altLang="en-US" dirty="0" smtClean="0"/>
              <a:t>）：ある特定の領域の問題を解決するために作られ、それ以外の領域の問題を解くことを想定していない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への問い合わせ、構文解析など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次の</a:t>
            </a:r>
            <a:r>
              <a:rPr kumimoji="1" lang="en-US" altLang="ja-JP" dirty="0" smtClean="0"/>
              <a:t>SS</a:t>
            </a:r>
            <a:r>
              <a:rPr kumimoji="1" lang="ja-JP" altLang="en-US" dirty="0" smtClean="0"/>
              <a:t>で使いたい人を知ってる人が送る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タイムラグがあり、そこを考慮して書かなきゃなので面倒だね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FF342-29DA-894A-807D-5120C1DCCBD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3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aseline="0" dirty="0" smtClean="0"/>
              <a:t>複数行で書かれてるけど、一つでかけるからいいよね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ja-JP" altLang="en-US" baseline="0" dirty="0" smtClean="0"/>
              <a:t>初期化、はってん、停止条件をバラバラに書いてる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それは</a:t>
            </a:r>
            <a:r>
              <a:rPr kumimoji="1" lang="en-US" altLang="ja-JP" baseline="0" dirty="0" err="1" smtClean="0"/>
              <a:t>fregel</a:t>
            </a:r>
            <a:r>
              <a:rPr kumimoji="1" lang="ja-JP" altLang="en-US" baseline="0" dirty="0" smtClean="0"/>
              <a:t>の個々に対応してるよ　で始めよう</a:t>
            </a:r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Pregel</a:t>
            </a:r>
            <a:r>
              <a:rPr kumimoji="1" lang="ja-JP" altLang="en-US" baseline="0" dirty="0" smtClean="0"/>
              <a:t>は</a:t>
            </a:r>
            <a:r>
              <a:rPr kumimoji="1" lang="en-US" altLang="ja-JP" baseline="0" dirty="0" smtClean="0"/>
              <a:t>message</a:t>
            </a:r>
            <a:r>
              <a:rPr kumimoji="1" lang="ja-JP" altLang="en-US" baseline="0" dirty="0" smtClean="0"/>
              <a:t>、</a:t>
            </a:r>
            <a:r>
              <a:rPr kumimoji="1" lang="en-US" altLang="ja-JP" baseline="0" dirty="0" smtClean="0"/>
              <a:t>send</a:t>
            </a:r>
            <a:r>
              <a:rPr kumimoji="1" lang="ja-JP" altLang="en-US" baseline="0" dirty="0" smtClean="0"/>
              <a:t>でメッセージがどうなってるか把握する必要があるよね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けど</a:t>
            </a:r>
            <a:r>
              <a:rPr kumimoji="1" lang="en-US" altLang="ja-JP" baseline="0" dirty="0" err="1" smtClean="0"/>
              <a:t>fregel</a:t>
            </a:r>
            <a:r>
              <a:rPr kumimoji="1" lang="ja-JP" altLang="en-US" baseline="0" dirty="0" smtClean="0"/>
              <a:t>は見に行くからそこんとこ問題ないよね　とか言ったら良さげ</a:t>
            </a:r>
            <a:endParaRPr kumimoji="1" lang="en-US" altLang="ja-JP" baseline="0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reAll</a:t>
            </a:r>
            <a:r>
              <a:rPr kumimoji="1" lang="ja-JP" altLang="en-US" dirty="0" smtClean="0"/>
              <a:t>は、関数</a:t>
            </a:r>
            <a:r>
              <a:rPr kumimoji="1" lang="en-US" altLang="ja-JP" dirty="0" err="1" smtClean="0"/>
              <a:t>init,step</a:t>
            </a:r>
            <a:r>
              <a:rPr kumimoji="1" lang="ja-JP" altLang="en-US" dirty="0" smtClean="0"/>
              <a:t>終了条件</a:t>
            </a:r>
            <a:r>
              <a:rPr kumimoji="1" lang="en-US" altLang="ja-JP" dirty="0" smtClean="0"/>
              <a:t>Fix</a:t>
            </a:r>
            <a:r>
              <a:rPr kumimoji="1" lang="ja-JP" altLang="en-US" dirty="0" smtClean="0"/>
              <a:t>でグラフ高階関数</a:t>
            </a:r>
            <a:r>
              <a:rPr kumimoji="1" lang="en-US" altLang="ja-JP" dirty="0" err="1" smtClean="0"/>
              <a:t>fregel</a:t>
            </a:r>
            <a:r>
              <a:rPr kumimoji="1" lang="ja-JP" altLang="en-US" dirty="0" smtClean="0"/>
              <a:t>を呼び出した結果を返す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は入力グラフっ</a:t>
            </a:r>
            <a:r>
              <a:rPr kumimoji="1" lang="en-US" altLang="ja-JP" dirty="0" smtClean="0"/>
              <a:t>ds</a:t>
            </a:r>
          </a:p>
          <a:p>
            <a:r>
              <a:rPr kumimoji="1" lang="en-US" altLang="ja-JP" dirty="0" err="1" smtClean="0"/>
              <a:t>Fregel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pregel</a:t>
            </a:r>
            <a:r>
              <a:rPr kumimoji="1" lang="ja-JP" altLang="en-US" baseline="0" dirty="0" smtClean="0"/>
              <a:t>の関数モデルの実装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Fix </a:t>
            </a:r>
            <a:r>
              <a:rPr kumimoji="1" lang="ja-JP" altLang="en-US" baseline="0" dirty="0" smtClean="0"/>
              <a:t>各頂点が変化しなくなる不動点になるまで計算を行う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フレームワークのそとで</a:t>
            </a:r>
            <a:r>
              <a:rPr kumimoji="1" lang="en-US" altLang="ja-JP" baseline="0" dirty="0" err="1" smtClean="0"/>
              <a:t>voteToHalt</a:t>
            </a:r>
            <a:r>
              <a:rPr kumimoji="1" lang="ja-JP" altLang="en-US" baseline="0" dirty="0" smtClean="0"/>
              <a:t>すればええんねぇの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26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バリア同期：他の処理が終わるまで待つ、足並みを揃える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この繰り返し計算が終わるまで待つ。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FF342-29DA-894A-807D-5120C1DCCBD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79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全頂点がこの計算のコードを実行します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このコードだけはユーザーが記述します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28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行目</a:t>
            </a:r>
            <a:r>
              <a:rPr kumimoji="1" lang="en-US" altLang="ja-JP" dirty="0" smtClean="0"/>
              <a:t>{</a:t>
            </a:r>
            <a:r>
              <a:rPr kumimoji="1" lang="ja-JP" altLang="en-US" dirty="0" smtClean="0"/>
              <a:t>が足りない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28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高階関数：関数を引数や戻り値として扱う関数</a:t>
            </a:r>
            <a:endParaRPr kumimoji="1" lang="en-US" altLang="ja-JP" dirty="0" smtClean="0"/>
          </a:p>
          <a:p>
            <a:r>
              <a:rPr kumimoji="1" lang="ja-JP" altLang="en-US" dirty="0" smtClean="0"/>
              <a:t>領域特化（</a:t>
            </a:r>
            <a:r>
              <a:rPr kumimoji="1" lang="en-US" altLang="ja-JP" dirty="0" err="1" smtClean="0"/>
              <a:t>domein</a:t>
            </a:r>
            <a:r>
              <a:rPr kumimoji="1" lang="en-US" altLang="ja-JP" dirty="0" smtClean="0"/>
              <a:t> specific language</a:t>
            </a:r>
            <a:r>
              <a:rPr kumimoji="1" lang="ja-JP" altLang="en-US" dirty="0" smtClean="0"/>
              <a:t>）：ある特定の領域の問題を解決するために作られ、それ以外の領域の問題を解くことを想定していない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への問い合わせ、構文解析など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FF342-29DA-894A-807D-5120C1DCCBD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2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6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辺の部分集合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各頂点がたった一つの頂点と繋がるか一つも繋がらない</a:t>
            </a:r>
            <a:endParaRPr kumimoji="1" lang="en-US" altLang="ja-JP" dirty="0" smtClean="0"/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辺の部分集合で、各頂点が高々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本の辺にしかつながっていないもの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マッチングは色々あるからね、その中でも簡単な二部グラフで実現しようとした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ランダム機能は今後必要だし、拡張した、そこを有用だと感じて欲しい。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これから</a:t>
            </a:r>
            <a:r>
              <a:rPr kumimoji="1" lang="en-US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Fregel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での動きを考えていきます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Fregel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は頂点主体なので頂点の動きを</a:t>
            </a:r>
            <a:r>
              <a:rPr kumimoji="1" lang="ja-JP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考えていきます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5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Fregel</a:t>
            </a:r>
            <a:r>
              <a:rPr kumimoji="1" lang="ja-JP" altLang="en-US" dirty="0" smtClean="0"/>
              <a:t>でできることをここで話したらお</a:t>
            </a:r>
            <a:r>
              <a:rPr kumimoji="1" lang="en-US" altLang="ja-JP" dirty="0" smtClean="0"/>
              <a:t>k</a:t>
            </a:r>
          </a:p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だったり値を</a:t>
            </a:r>
            <a:r>
              <a:rPr kumimoji="1" lang="ja-JP" altLang="en-US" dirty="0" smtClean="0"/>
              <a:t>持つことができますよ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各頂点は同じ動きをしていく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３ステップあります．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集約という操作が行える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6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Fregel</a:t>
            </a:r>
            <a:r>
              <a:rPr kumimoji="1" lang="ja-JP" altLang="en-US" dirty="0" smtClean="0"/>
              <a:t>でできることをここで話したらお</a:t>
            </a:r>
            <a:r>
              <a:rPr kumimoji="1" lang="en-US" altLang="ja-JP" dirty="0" smtClean="0"/>
              <a:t>k</a:t>
            </a:r>
          </a:p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だったり値を持ってきたりできるよ</a:t>
            </a:r>
            <a:r>
              <a:rPr kumimoji="1" lang="ja-JP" altLang="en-US" dirty="0" smtClean="0"/>
              <a:t>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各頂点は同じ動きをしていく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３ステップあります．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集約という操作が行える．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48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825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99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4FC1-7CF4-AC4F-BDE3-94DBBF34B3D4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48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F3C8-534C-154B-82A2-081D1EFE39E4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24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2B4F-4513-654C-A3A0-4253DA1F9F0A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11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EB6E-FB38-F248-B729-D1DC3EDE688C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AE61-6CEF-5744-B38E-E69908CE74E8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2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26E3-36CD-794A-9257-8A8EDC078910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8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2D95-9EDF-5D4D-A982-E2DE58FD26A1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A9F0-9952-1741-95B9-322CF4214E87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759-7E33-E44E-872E-358D64FFCCA6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2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7BC4-9FC7-A849-BA8F-AB4ECE29E024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50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4C3C-05FB-084B-8BBD-7B8817853804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1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2A4A-D548-AE47-9702-73A92104099C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7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1145" y="1214438"/>
            <a:ext cx="11172967" cy="2387600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/>
              <a:t>大規模グラフ計算用言語</a:t>
            </a:r>
            <a:r>
              <a:rPr lang="en-US" altLang="ja-JP" b="1" dirty="0" err="1" smtClean="0"/>
              <a:t>Fregel</a:t>
            </a:r>
            <a:r>
              <a:rPr lang="ja-JP" altLang="en-US" b="1" dirty="0" smtClean="0"/>
              <a:t>の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二部グラフマッチングへの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応用と拡張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江本研究室</a:t>
            </a:r>
            <a:endParaRPr kumimoji="1" lang="en-US" altLang="ja-JP" dirty="0" smtClean="0"/>
          </a:p>
          <a:p>
            <a:r>
              <a:rPr lang="ja-JP" altLang="en-US" dirty="0" smtClean="0"/>
              <a:t>栗木駿一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0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4"/>
    </mc:Choice>
    <mc:Fallback xmlns="">
      <p:transition spd="slow" advTm="112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19505" y="19051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19505" y="3195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71497" y="39636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71497" y="23698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19505" y="44238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27483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5083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9733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04974" y="2652223"/>
            <a:ext cx="30246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764887" y="34686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ランダムに１つ選択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201663" y="4025726"/>
            <a:ext cx="30246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1663" y="4633961"/>
            <a:ext cx="30246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03132" y="4412879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03132" y="2832422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4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"/>
    </mc:Choice>
    <mc:Fallback xmlns="">
      <p:transition spd="slow" advTm="3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37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03739" y="192090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03739" y="32112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55731" y="397941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55731" y="23855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03739" y="443959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27483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5083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9733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03132" y="4412879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03132" y="2832422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4143235" y="2372259"/>
            <a:ext cx="688907" cy="1205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210192" y="193890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4" name="直線矢印コネクタ 33"/>
          <p:cNvCxnSpPr>
            <a:endCxn id="7" idx="6"/>
          </p:cNvCxnSpPr>
          <p:nvPr/>
        </p:nvCxnSpPr>
        <p:spPr>
          <a:xfrm flipH="1">
            <a:off x="4143235" y="4737106"/>
            <a:ext cx="914400" cy="14552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331235" y="4263887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73121" y="3678216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8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25"/>
    </mc:Choice>
    <mc:Fallback xmlns="">
      <p:transition spd="slow" advTm="25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1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03739" y="192090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03739" y="32112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55731" y="397941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55731" y="23855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03739" y="443959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25736" y="1959389"/>
            <a:ext cx="30246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724226" y="2460127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20604" y="3270055"/>
            <a:ext cx="307601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720604" y="3755848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34229" y="4778135"/>
            <a:ext cx="31290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40201" y="29301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ランダムに１つ選択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27483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5083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9733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6" name="角丸四角形吹き出し 35"/>
          <p:cNvSpPr/>
          <p:nvPr/>
        </p:nvSpPr>
        <p:spPr>
          <a:xfrm>
            <a:off x="27974" y="3672324"/>
            <a:ext cx="2586233" cy="588940"/>
          </a:xfrm>
          <a:prstGeom prst="wedgeRoundRectCallout">
            <a:avLst>
              <a:gd name="adj1" fmla="val -12623"/>
              <a:gd name="adj2" fmla="val -9391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7213" y="3794227"/>
            <a:ext cx="2238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Fregel</a:t>
            </a:r>
            <a:r>
              <a:rPr lang="ja-JP" altLang="en-US" dirty="0" smtClean="0"/>
              <a:t>に機能がない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 rot="5400000">
            <a:off x="1121093" y="4239766"/>
            <a:ext cx="470350" cy="93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7909" y="5036556"/>
            <a:ext cx="216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拡張の必要</a:t>
            </a:r>
            <a:endParaRPr kumimoji="1" lang="ja-JP" altLang="en-US" sz="2400" dirty="0"/>
          </a:p>
        </p:txBody>
      </p:sp>
      <p:sp>
        <p:nvSpPr>
          <p:cNvPr id="49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327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81"/>
    </mc:Choice>
    <mc:Fallback xmlns="">
      <p:transition spd="slow" advTm="1888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803744" y="2456517"/>
            <a:ext cx="5170517" cy="326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803744" y="3286658"/>
            <a:ext cx="5370024" cy="2962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774246" y="4086404"/>
            <a:ext cx="5370024" cy="2927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2878" y="1604199"/>
            <a:ext cx="735489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+mn-ea"/>
                <a:cs typeface="HGMaruGothicMPRO" charset="-128"/>
              </a:rPr>
              <a:t>bipartitematching</a:t>
            </a:r>
            <a:r>
              <a:rPr lang="en-US" altLang="ja-JP" dirty="0">
                <a:latin typeface="+mn-ea"/>
                <a:cs typeface="HGMaruGothicMPRO" charset="-128"/>
              </a:rPr>
              <a:t> g =</a:t>
            </a: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let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init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-1</a:t>
            </a:r>
            <a:r>
              <a:rPr lang="mr-IN" altLang="ja-JP" dirty="0" smtClean="0">
                <a:latin typeface="+mn-ea"/>
                <a:cs typeface="HGMaruGothicMPRO" charset="-128"/>
              </a:rPr>
              <a:t>;</a:t>
            </a: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ss0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if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&gt;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size</a:t>
            </a:r>
            <a:r>
              <a:rPr lang="en-US" altLang="ja-JP" dirty="0" smtClean="0">
                <a:latin typeface="+mn-ea"/>
                <a:cs typeface="HGMaruGothicMPRO" charset="-128"/>
              </a:rPr>
              <a:t>/2</a:t>
            </a:r>
            <a:r>
              <a:rPr lang="mr-IN" altLang="ja-JP" dirty="0" smtClean="0">
                <a:latin typeface="+mn-ea"/>
                <a:cs typeface="HGMaruGothicMPRO" charset="-128"/>
              </a:rPr>
              <a:t>  </a:t>
            </a:r>
            <a:r>
              <a:rPr lang="en-US" altLang="ja-JP" dirty="0" smtClean="0">
                <a:latin typeface="+mn-ea"/>
                <a:cs typeface="HGMaruGothicMPRO" charset="-128"/>
              </a:rPr>
              <a:t>&amp;&amp;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 -1)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then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random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(-1)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>
                <a:latin typeface="+mn-ea"/>
                <a:cs typeface="HGMaruGothicMPRO" charset="-128"/>
              </a:rPr>
              <a:t>[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en-US" altLang="ja-JP" dirty="0" smtClean="0">
                <a:latin typeface="+mn-ea"/>
                <a:cs typeface="HGMaruGothicMPRO" charset="-128"/>
              </a:rPr>
              <a:t>|(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e,u</a:t>
            </a:r>
            <a:r>
              <a:rPr lang="en-US" altLang="ja-JP" dirty="0" smtClean="0">
                <a:latin typeface="+mn-ea"/>
                <a:cs typeface="HGMaruGothicMPRO" charset="-128"/>
              </a:rPr>
              <a:t>)&lt;-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is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,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en-US" altLang="ja-JP" dirty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 -1]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else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match</a:t>
            </a:r>
            <a:r>
              <a:rPr lang="en-US" altLang="ja-JP" dirty="0" smtClean="0">
                <a:latin typeface="+mn-ea"/>
                <a:cs typeface="HGMaruGothicMPRO" charset="-128"/>
              </a:rPr>
              <a:t>;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ss1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err="1" smtClean="0">
                <a:latin typeface="+mn-ea"/>
                <a:cs typeface="HGMaruGothicMPRO" charset="-128"/>
              </a:rPr>
              <a:t>i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f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>
                <a:latin typeface="+mn-ea"/>
                <a:cs typeface="HGMaruGothicMPRO" charset="-128"/>
              </a:rPr>
              <a:t>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&lt;=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size</a:t>
            </a:r>
            <a:r>
              <a:rPr lang="en-US" altLang="ja-JP" dirty="0" smtClean="0">
                <a:latin typeface="+mn-ea"/>
                <a:cs typeface="HGMaruGothicMPRO" charset="-128"/>
              </a:rPr>
              <a:t>/2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&amp;&amp;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 -1)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then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random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(-1)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>
                <a:latin typeface="+mn-ea"/>
                <a:cs typeface="HGMaruGothicMPRO" charset="-128"/>
              </a:rPr>
              <a:t>[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en-US" altLang="ja-JP" dirty="0" smtClean="0">
                <a:latin typeface="+mn-ea"/>
                <a:cs typeface="HGMaruGothicMPRO" charset="-128"/>
              </a:rPr>
              <a:t>|(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e,u</a:t>
            </a:r>
            <a:r>
              <a:rPr lang="en-US" altLang="ja-JP" dirty="0" smtClean="0">
                <a:latin typeface="+mn-ea"/>
                <a:cs typeface="HGMaruGothicMPRO" charset="-128"/>
              </a:rPr>
              <a:t>)&lt;-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is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,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en-US" altLang="ja-JP" dirty="0">
                <a:latin typeface="+mn-ea"/>
                <a:cs typeface="HGMaruGothicMPRO" charset="-128"/>
              </a:rPr>
              <a:t>]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else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match</a:t>
            </a:r>
            <a:r>
              <a:rPr lang="en-US" altLang="ja-JP" dirty="0" smtClean="0">
                <a:latin typeface="+mn-ea"/>
                <a:cs typeface="HGMaruGothicMPRO" charset="-128"/>
              </a:rPr>
              <a:t>;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ss2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if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&gt;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size</a:t>
            </a:r>
            <a:r>
              <a:rPr lang="en-US" altLang="ja-JP" dirty="0" smtClean="0">
                <a:latin typeface="+mn-ea"/>
                <a:cs typeface="HGMaruGothicMPRO" charset="-128"/>
              </a:rPr>
              <a:t>/2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&amp;&amp;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/=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-1)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then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random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(-1)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[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en-US" altLang="ja-JP" dirty="0" smtClean="0">
                <a:latin typeface="+mn-ea"/>
                <a:cs typeface="HGMaruGothicMPRO" charset="-128"/>
              </a:rPr>
              <a:t>|(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e,u</a:t>
            </a:r>
            <a:r>
              <a:rPr lang="en-US" altLang="ja-JP" dirty="0" smtClean="0">
                <a:latin typeface="+mn-ea"/>
                <a:cs typeface="HGMaruGothicMPRO" charset="-128"/>
              </a:rPr>
              <a:t>)&lt;-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is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,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en-US" altLang="ja-JP" dirty="0">
                <a:latin typeface="+mn-ea"/>
                <a:cs typeface="HGMaruGothicMPRO" charset="-128"/>
              </a:rPr>
              <a:t>]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else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match</a:t>
            </a:r>
            <a:r>
              <a:rPr lang="en-US" altLang="ja-JP" dirty="0" smtClean="0">
                <a:latin typeface="+mn-ea"/>
                <a:cs typeface="HGMaruGothicMPRO" charset="-128"/>
              </a:rPr>
              <a:t>;</a:t>
            </a:r>
            <a:r>
              <a:rPr lang="en-US" altLang="ja-JP" dirty="0">
                <a:latin typeface="+mn-ea"/>
                <a:cs typeface="HGMaruGothicMPRO" charset="-128"/>
              </a:rPr>
              <a:t>	</a:t>
            </a:r>
            <a:endParaRPr lang="en-US" altLang="ja-JP" dirty="0" smtClean="0">
              <a:latin typeface="+mn-ea"/>
              <a:cs typeface="HGMaruGothicMPRO" charset="-128"/>
            </a:endParaRPr>
          </a:p>
          <a:p>
            <a:r>
              <a:rPr lang="en-US" altLang="ja-JP" dirty="0" smtClean="0">
                <a:latin typeface="+mn-ea"/>
                <a:cs typeface="HGMaruGothicMPRO" charset="-128"/>
              </a:rPr>
              <a:t>    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step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g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let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smtClean="0">
                <a:latin typeface="+mn-ea"/>
                <a:cs typeface="HGMaruGothicMPRO" charset="-128"/>
              </a:rPr>
              <a:t>g1 =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gmap</a:t>
            </a:r>
            <a:r>
              <a:rPr lang="mr-IN" altLang="ja-JP" dirty="0" smtClean="0">
                <a:latin typeface="+mn-ea"/>
                <a:cs typeface="HGMaruGothicMPRO" charset="-128"/>
              </a:rPr>
              <a:t> ss0</a:t>
            </a:r>
            <a:r>
              <a:rPr lang="en-US" altLang="ja-JP" dirty="0" smtClean="0">
                <a:latin typeface="+mn-ea"/>
                <a:cs typeface="HGMaruGothicMPRO" charset="-128"/>
              </a:rPr>
              <a:t> g;</a:t>
            </a:r>
          </a:p>
          <a:p>
            <a:r>
              <a:rPr lang="en-US" altLang="ja-JP" dirty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                        </a:t>
            </a:r>
            <a:r>
              <a:rPr lang="mr-IN" altLang="ja-JP" dirty="0" smtClean="0">
                <a:latin typeface="+mn-ea"/>
                <a:cs typeface="HGMaruGothicMPRO" charset="-128"/>
              </a:rPr>
              <a:t>g2 =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gmap</a:t>
            </a:r>
            <a:r>
              <a:rPr lang="mr-IN" altLang="ja-JP" dirty="0" smtClean="0">
                <a:latin typeface="+mn-ea"/>
                <a:cs typeface="HGMaruGothicMPRO" charset="-128"/>
              </a:rPr>
              <a:t> ss1 g1;</a:t>
            </a:r>
            <a:endParaRPr lang="en-US" altLang="ja-JP" dirty="0">
              <a:latin typeface="+mn-ea"/>
              <a:cs typeface="HGMaruGothicMPRO" charset="-128"/>
            </a:endParaRPr>
          </a:p>
          <a:p>
            <a:r>
              <a:rPr lang="en-US" altLang="ja-JP" dirty="0" smtClean="0">
                <a:latin typeface="+mn-ea"/>
                <a:cs typeface="HGMaruGothicMPRO" charset="-128"/>
              </a:rPr>
              <a:t>                         </a:t>
            </a:r>
            <a:r>
              <a:rPr lang="mr-IN" altLang="ja-JP" dirty="0" smtClean="0">
                <a:latin typeface="+mn-ea"/>
                <a:cs typeface="HGMaruGothicMPRO" charset="-128"/>
              </a:rPr>
              <a:t>g3 =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gmap</a:t>
            </a:r>
            <a:r>
              <a:rPr lang="mr-IN" altLang="ja-JP" dirty="0" smtClean="0">
                <a:latin typeface="+mn-ea"/>
                <a:cs typeface="HGMaruGothicMPRO" charset="-128"/>
              </a:rPr>
              <a:t> ss2 g2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</a:p>
          <a:p>
            <a:r>
              <a:rPr lang="en-US" altLang="ja-JP" dirty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                  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in</a:t>
            </a:r>
            <a:r>
              <a:rPr lang="mr-IN" altLang="ja-JP" dirty="0" smtClean="0">
                <a:latin typeface="+mn-ea"/>
                <a:cs typeface="HGMaruGothicMPRO" charset="-128"/>
              </a:rPr>
              <a:t> g3</a:t>
            </a:r>
          </a:p>
          <a:p>
            <a:r>
              <a:rPr lang="en-US" altLang="ja-JP" dirty="0" smtClean="0">
                <a:latin typeface="+mn-ea"/>
                <a:cs typeface="HGMaruGothicMPRO" charset="-128"/>
              </a:rPr>
              <a:t> in </a:t>
            </a:r>
            <a:r>
              <a:rPr lang="en-US" altLang="ja-JP" dirty="0" err="1" smtClean="0">
                <a:latin typeface="+mn-ea"/>
                <a:cs typeface="HGMaruGothicMPRO" charset="-128"/>
              </a:rPr>
              <a:t>giter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err="1" smtClean="0">
                <a:latin typeface="+mn-ea"/>
                <a:cs typeface="HGMaruGothicMPRO" charset="-128"/>
              </a:rPr>
              <a:t>init</a:t>
            </a:r>
            <a:r>
              <a:rPr lang="en-US" altLang="ja-JP" dirty="0" smtClean="0">
                <a:latin typeface="+mn-ea"/>
                <a:cs typeface="HGMaruGothicMPRO" charset="-128"/>
              </a:rPr>
              <a:t> step Fix g</a:t>
            </a:r>
            <a:endParaRPr lang="ja-JP" altLang="en-US" dirty="0">
              <a:latin typeface="+mn-ea"/>
              <a:cs typeface="HGMaruGothicMPRO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Fregel</a:t>
            </a:r>
            <a:r>
              <a:rPr lang="ja-JP" altLang="en-US" b="1" dirty="0" smtClean="0"/>
              <a:t>の二部グラフマッチング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238705" y="2191407"/>
            <a:ext cx="6982361" cy="24594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238705" y="4678170"/>
            <a:ext cx="3531474" cy="10679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9593604" y="2617076"/>
            <a:ext cx="2451251" cy="1166648"/>
          </a:xfrm>
          <a:prstGeom prst="wedgeRoundRectCallout">
            <a:avLst>
              <a:gd name="adj1" fmla="val -67385"/>
              <a:gd name="adj2" fmla="val -3786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93604" y="2990230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 smtClean="0"/>
              <a:t>各ステップの処理</a:t>
            </a:r>
            <a:endParaRPr kumimoji="1" lang="ja-JP" altLang="en-US" sz="2200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6313352" y="4841826"/>
            <a:ext cx="2451251" cy="1166648"/>
          </a:xfrm>
          <a:prstGeom prst="wedgeRoundRectCallout">
            <a:avLst>
              <a:gd name="adj1" fmla="val -67385"/>
              <a:gd name="adj2" fmla="val -3786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65603" y="5214980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smtClean="0"/>
              <a:t>繰り返し実行</a:t>
            </a:r>
            <a:endParaRPr kumimoji="1" lang="ja-JP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4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37"/>
    </mc:Choice>
    <mc:Fallback xmlns="">
      <p:transition spd="slow" advTm="48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機能の拡張部分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466193" y="1690688"/>
            <a:ext cx="5139559" cy="84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 smtClean="0">
                <a:solidFill>
                  <a:schemeClr val="tx1"/>
                </a:solidFill>
              </a:rPr>
              <a:t>Fregel</a:t>
            </a:r>
            <a:r>
              <a:rPr lang="ja-JP" altLang="en-US" sz="4000" dirty="0" smtClean="0">
                <a:solidFill>
                  <a:schemeClr val="tx1"/>
                </a:solidFill>
              </a:rPr>
              <a:t>コード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66193" y="3246219"/>
            <a:ext cx="5139559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 smtClean="0">
                <a:solidFill>
                  <a:schemeClr val="tx1"/>
                </a:solidFill>
              </a:rPr>
              <a:t>Fregel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コンパイラ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3381345" y="2538248"/>
            <a:ext cx="1294564" cy="707972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3381345" y="4160619"/>
            <a:ext cx="1294564" cy="7079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7751619" y="3956590"/>
            <a:ext cx="3428999" cy="2195731"/>
            <a:chOff x="8146473" y="4160619"/>
            <a:chExt cx="3428999" cy="2195731"/>
          </a:xfrm>
        </p:grpSpPr>
        <p:sp>
          <p:nvSpPr>
            <p:cNvPr id="14" name="正方形/長方形 13"/>
            <p:cNvSpPr/>
            <p:nvPr/>
          </p:nvSpPr>
          <p:spPr>
            <a:xfrm>
              <a:off x="8146473" y="4160619"/>
              <a:ext cx="3428999" cy="21957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8146473" y="4868590"/>
              <a:ext cx="3428999" cy="257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8146473" y="5649252"/>
              <a:ext cx="3428999" cy="229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9137857" y="4225725"/>
              <a:ext cx="1446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err="1" smtClean="0"/>
                <a:t>Giraph</a:t>
              </a:r>
              <a:endParaRPr kumimoji="1" lang="ja-JP" altLang="en-US" sz="3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9032059" y="4993696"/>
              <a:ext cx="16578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Hadoop</a:t>
              </a:r>
              <a:endParaRPr kumimoji="1" lang="ja-JP" altLang="en-US" sz="32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947901" y="5748577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/>
                <a:t>クラスタ</a:t>
              </a:r>
              <a:endParaRPr kumimoji="1" lang="ja-JP" altLang="en-US" sz="3200" dirty="0"/>
            </a:p>
          </p:txBody>
        </p:sp>
      </p:grpSp>
      <p:cxnSp>
        <p:nvCxnSpPr>
          <p:cNvPr id="5" name="曲線コネクタ 4"/>
          <p:cNvCxnSpPr>
            <a:stCxn id="7" idx="3"/>
            <a:endCxn id="14" idx="0"/>
          </p:cNvCxnSpPr>
          <p:nvPr/>
        </p:nvCxnSpPr>
        <p:spPr>
          <a:xfrm flipV="1">
            <a:off x="6605752" y="3956590"/>
            <a:ext cx="2860367" cy="1335780"/>
          </a:xfrm>
          <a:prstGeom prst="curvedConnector4">
            <a:avLst>
              <a:gd name="adj1" fmla="val 30260"/>
              <a:gd name="adj2" fmla="val 171877"/>
            </a:avLst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466193" y="4868590"/>
            <a:ext cx="5139559" cy="84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 smtClean="0">
                <a:solidFill>
                  <a:schemeClr val="tx1"/>
                </a:solidFill>
              </a:rPr>
              <a:t>Giraph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(Java)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コード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6982691" y="1454727"/>
            <a:ext cx="4592781" cy="1537855"/>
          </a:xfrm>
          <a:prstGeom prst="wedgeRoundRectCallout">
            <a:avLst>
              <a:gd name="adj1" fmla="val -59275"/>
              <a:gd name="adj2" fmla="val 580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rgbClr val="0070C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>
                    <a:alpha val="99000"/>
                  </a:schemeClr>
                </a:solidFill>
              </a:rPr>
              <a:t>この部分を拡張</a:t>
            </a:r>
            <a:endParaRPr kumimoji="1" lang="en-US" altLang="ja-JP" sz="2800" dirty="0" smtClean="0">
              <a:solidFill>
                <a:schemeClr val="tx1">
                  <a:alpha val="99000"/>
                </a:schemeClr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>
                    <a:alpha val="99000"/>
                  </a:schemeClr>
                </a:solidFill>
              </a:rPr>
              <a:t>集約関数</a:t>
            </a:r>
            <a:r>
              <a:rPr kumimoji="1" lang="en-US" altLang="ja-JP" sz="2800" dirty="0" smtClean="0">
                <a:solidFill>
                  <a:schemeClr val="tx1">
                    <a:alpha val="99000"/>
                  </a:schemeClr>
                </a:solidFill>
              </a:rPr>
              <a:t>random</a:t>
            </a:r>
            <a:r>
              <a:rPr lang="ja-JP" altLang="en-US" sz="2800" dirty="0" smtClean="0">
                <a:solidFill>
                  <a:schemeClr val="tx1">
                    <a:alpha val="99000"/>
                  </a:schemeClr>
                </a:solidFill>
              </a:rPr>
              <a:t>を追加</a:t>
            </a:r>
            <a:endParaRPr kumimoji="1" lang="ja-JP" altLang="en-US" sz="28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実験内容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頂点数と計算機の台数を変化させて実行時間を</a:t>
            </a:r>
            <a:r>
              <a:rPr lang="ja-JP" altLang="en-US" dirty="0" smtClean="0"/>
              <a:t>測定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計算機</a:t>
            </a:r>
            <a:r>
              <a:rPr lang="en-US" altLang="ja-JP" dirty="0" smtClean="0"/>
              <a:t>1</a:t>
            </a:r>
            <a:r>
              <a:rPr lang="ja-JP" altLang="en-US" dirty="0" smtClean="0"/>
              <a:t>台の実行速度をベースとした速度向上の様子を調べる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各頂点が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本のランダムな辺を持った二部グラフを使用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3862768"/>
            <a:ext cx="5699760" cy="26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12"/>
    </mc:Choice>
    <mc:Fallback xmlns="">
      <p:transition spd="slow" advTm="2341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実験結果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8296" y="5468637"/>
            <a:ext cx="8252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台数が増えるにつれて速度向上が改善している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→十分な並列性能が確認できた</a:t>
            </a:r>
            <a:endParaRPr kumimoji="1" lang="ja-JP" altLang="en-US" sz="28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70" y="1353858"/>
            <a:ext cx="7645859" cy="4114779"/>
          </a:xfrm>
        </p:spPr>
      </p:pic>
    </p:spTree>
    <p:extLst>
      <p:ext uri="{BB962C8B-B14F-4D97-AF65-F5344CB8AC3E}">
        <p14:creationId xmlns:p14="http://schemas.microsoft.com/office/powerpoint/2010/main" val="206094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65"/>
    </mc:Choice>
    <mc:Fallback xmlns="">
      <p:transition spd="slow" advTm="2226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まとめ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二部グラフマッチングを</a:t>
            </a:r>
            <a:r>
              <a:rPr kumimoji="1" lang="en-US" altLang="ja-JP" dirty="0" err="1" smtClean="0"/>
              <a:t>Fregel</a:t>
            </a:r>
            <a:r>
              <a:rPr kumimoji="1" lang="ja-JP" altLang="en-US" dirty="0" smtClean="0"/>
              <a:t>で記述</a:t>
            </a:r>
            <a:endParaRPr kumimoji="1" lang="en-US" altLang="ja-JP" dirty="0" smtClean="0"/>
          </a:p>
          <a:p>
            <a:r>
              <a:rPr lang="ja-JP" altLang="en-US" dirty="0" smtClean="0"/>
              <a:t>記述に必要な</a:t>
            </a:r>
            <a:r>
              <a:rPr lang="en-US" altLang="ja-JP" dirty="0" err="1" smtClean="0"/>
              <a:t>Fregel</a:t>
            </a:r>
            <a:r>
              <a:rPr lang="ja-JP" altLang="en-US" dirty="0" smtClean="0"/>
              <a:t>の機能の拡張</a:t>
            </a:r>
            <a:endParaRPr kumimoji="1" lang="en-US" altLang="ja-JP" dirty="0"/>
          </a:p>
          <a:p>
            <a:r>
              <a:rPr lang="ja-JP" altLang="en-US" dirty="0" smtClean="0"/>
              <a:t>有用性の検証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大規模なグラフほど台数増加による速度向上が顕著に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→十分な並列性能を確認できた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今後の課題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・さらなる機能の充実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err="1" smtClean="0"/>
              <a:t>Fregel</a:t>
            </a:r>
            <a:r>
              <a:rPr lang="ja-JP" altLang="en-US" dirty="0" smtClean="0"/>
              <a:t>の実行速度の向上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38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13"/>
    </mc:Choice>
    <mc:Fallback xmlns="">
      <p:transition spd="slow" advTm="6391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1"/>
    </mc:Choice>
    <mc:Fallback xmlns="">
      <p:transition spd="slow" advTm="288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実行時間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710443"/>
              </p:ext>
            </p:extLst>
          </p:nvPr>
        </p:nvGraphicFramePr>
        <p:xfrm>
          <a:off x="838199" y="1477315"/>
          <a:ext cx="10515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計算機の台数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１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４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８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100.1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53.3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30.6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25.8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97.5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49.0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32.0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490.2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280.4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92.2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51.4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03582"/>
              </p:ext>
            </p:extLst>
          </p:nvPr>
        </p:nvGraphicFramePr>
        <p:xfrm>
          <a:off x="838199" y="4149099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計算機の台数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１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４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８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29.0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20.5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15.8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15.4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29.2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20.8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17.0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91.0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49.8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31.5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22.5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436985" y="3308983"/>
            <a:ext cx="731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Fregel</a:t>
            </a:r>
            <a:r>
              <a:rPr kumimoji="1" lang="ja-JP" altLang="en-US" sz="2400" dirty="0" smtClean="0"/>
              <a:t>における二部グラフマッチングの実行時間</a:t>
            </a:r>
            <a:r>
              <a:rPr kumimoji="1" lang="en-US" altLang="ja-JP" sz="2400" dirty="0" smtClean="0"/>
              <a:t>(s)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36985" y="5985905"/>
            <a:ext cx="731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P</a:t>
            </a:r>
            <a:r>
              <a:rPr kumimoji="1" lang="en-US" altLang="ja-JP" sz="2400" dirty="0" err="1" smtClean="0"/>
              <a:t>regel</a:t>
            </a:r>
            <a:r>
              <a:rPr kumimoji="1" lang="ja-JP" altLang="en-US" sz="2400" dirty="0" smtClean="0"/>
              <a:t>における二部グラフマッチングの実行時間</a:t>
            </a:r>
            <a:r>
              <a:rPr kumimoji="1" lang="en-US" altLang="ja-JP" sz="2400" dirty="0" smtClean="0"/>
              <a:t>(s)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08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背景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dirty="0"/>
              <a:t>近年大規模なグラフの解析の需要が高まっている</a:t>
            </a: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（例）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の解析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　　検索エンジンのページランク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グラフ解析のためのグラフ並列処理フレームワークが注目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（例）</a:t>
            </a:r>
            <a:r>
              <a:rPr lang="en-US" altLang="ja-JP" dirty="0" err="1" smtClean="0"/>
              <a:t>Fregel</a:t>
            </a:r>
            <a:r>
              <a:rPr lang="ja-JP" altLang="en-US" dirty="0" smtClean="0"/>
              <a:t>，</a:t>
            </a:r>
            <a:r>
              <a:rPr lang="en-US" altLang="ja-JP" dirty="0" err="1" smtClean="0"/>
              <a:t>Giraph</a:t>
            </a:r>
            <a:r>
              <a:rPr lang="ja-JP" altLang="en-US" dirty="0" smtClean="0"/>
              <a:t>など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5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39"/>
    </mc:Choice>
    <mc:Fallback xmlns="">
      <p:transition spd="slow" advTm="2733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拡張部分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838200" y="1690688"/>
            <a:ext cx="5756564" cy="2031326"/>
            <a:chOff x="3782291" y="1690687"/>
            <a:chExt cx="5756564" cy="2031326"/>
          </a:xfrm>
        </p:grpSpPr>
        <p:sp>
          <p:nvSpPr>
            <p:cNvPr id="6" name="正方形/長方形 5"/>
            <p:cNvSpPr/>
            <p:nvPr/>
          </p:nvSpPr>
          <p:spPr>
            <a:xfrm>
              <a:off x="3782291" y="1690688"/>
              <a:ext cx="5756564" cy="203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976184" y="1690687"/>
              <a:ext cx="527099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altLang="ja-JP" dirty="0" err="1"/>
                <a:t>static</a:t>
              </a:r>
              <a:r>
                <a:rPr lang="mr-IN" altLang="ja-JP" dirty="0"/>
                <a:t> </a:t>
              </a:r>
              <a:r>
                <a:rPr lang="mr-IN" altLang="ja-JP" dirty="0" err="1"/>
                <a:t>class</a:t>
              </a:r>
              <a:r>
                <a:rPr lang="mr-IN" altLang="ja-JP" dirty="0"/>
                <a:t> </a:t>
              </a:r>
              <a:r>
                <a:rPr lang="mr-IN" altLang="ja-JP" dirty="0" err="1" smtClean="0"/>
                <a:t>Choicer</a:t>
              </a:r>
              <a:r>
                <a:rPr lang="en-US" altLang="ja-JP" dirty="0" smtClean="0"/>
                <a:t>{</a:t>
              </a:r>
              <a:endParaRPr lang="mr-IN" altLang="ja-JP" dirty="0"/>
            </a:p>
            <a:p>
              <a:r>
                <a:rPr lang="mr-IN" altLang="ja-JP" dirty="0"/>
                <a:t>    </a:t>
              </a:r>
              <a:r>
                <a:rPr lang="mr-IN" altLang="ja-JP" dirty="0" err="1"/>
                <a:t>int</a:t>
              </a:r>
              <a:r>
                <a:rPr lang="mr-IN" altLang="ja-JP" dirty="0"/>
                <a:t> </a:t>
              </a:r>
              <a:r>
                <a:rPr lang="mr-IN" altLang="ja-JP" dirty="0" err="1"/>
                <a:t>n</a:t>
              </a:r>
              <a:r>
                <a:rPr lang="mr-IN" altLang="ja-JP" dirty="0"/>
                <a:t>;</a:t>
              </a:r>
            </a:p>
            <a:p>
              <a:r>
                <a:rPr lang="mr-IN" altLang="ja-JP" dirty="0"/>
                <a:t>    </a:t>
              </a:r>
              <a:r>
                <a:rPr lang="mr-IN" altLang="ja-JP" dirty="0" err="1" smtClean="0"/>
                <a:t>Choicer</a:t>
              </a:r>
              <a:r>
                <a:rPr lang="en-US" altLang="ja-JP" dirty="0" smtClean="0"/>
                <a:t>(){</a:t>
              </a:r>
              <a:r>
                <a:rPr lang="mr-IN" altLang="ja-JP" dirty="0" smtClean="0"/>
                <a:t> </a:t>
              </a:r>
              <a:r>
                <a:rPr lang="mr-IN" altLang="ja-JP" dirty="0" err="1"/>
                <a:t>n</a:t>
              </a:r>
              <a:r>
                <a:rPr lang="mr-IN" altLang="ja-JP" dirty="0"/>
                <a:t> </a:t>
              </a:r>
              <a:r>
                <a:rPr lang="en-US" altLang="ja-JP" dirty="0" smtClean="0"/>
                <a:t>=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0</a:t>
              </a:r>
              <a:r>
                <a:rPr lang="en-US" altLang="ja-JP" dirty="0"/>
                <a:t>;</a:t>
              </a:r>
              <a:r>
                <a:rPr lang="ja-JP" altLang="en-US" dirty="0" smtClean="0"/>
                <a:t> </a:t>
              </a:r>
              <a:r>
                <a:rPr lang="en-US" altLang="ja-JP" dirty="0"/>
                <a:t>}</a:t>
              </a:r>
              <a:endParaRPr lang="mr-IN" altLang="ja-JP" dirty="0"/>
            </a:p>
            <a:p>
              <a:r>
                <a:rPr lang="mr-IN" altLang="ja-JP" dirty="0"/>
                <a:t>    </a:t>
              </a:r>
              <a:r>
                <a:rPr lang="mr-IN" altLang="ja-JP" dirty="0" err="1"/>
                <a:t>int</a:t>
              </a:r>
              <a:r>
                <a:rPr lang="mr-IN" altLang="ja-JP" dirty="0"/>
                <a:t> </a:t>
              </a:r>
              <a:r>
                <a:rPr lang="mr-IN" altLang="ja-JP" dirty="0" err="1" smtClean="0"/>
                <a:t>choice</a:t>
              </a:r>
              <a:r>
                <a:rPr lang="en-US" altLang="ja-JP" dirty="0" smtClean="0"/>
                <a:t>(</a:t>
              </a:r>
              <a:r>
                <a:rPr lang="mr-IN" altLang="ja-JP" dirty="0" err="1" smtClean="0"/>
                <a:t>int</a:t>
              </a:r>
              <a:r>
                <a:rPr lang="mr-IN" altLang="ja-JP" dirty="0" smtClean="0"/>
                <a:t> </a:t>
              </a:r>
              <a:r>
                <a:rPr lang="mr-IN" altLang="ja-JP" dirty="0" err="1"/>
                <a:t>x</a:t>
              </a:r>
              <a:r>
                <a:rPr lang="mr-IN" altLang="ja-JP" dirty="0"/>
                <a:t>, </a:t>
              </a:r>
              <a:r>
                <a:rPr lang="mr-IN" altLang="ja-JP" dirty="0" err="1"/>
                <a:t>int</a:t>
              </a:r>
              <a:r>
                <a:rPr lang="mr-IN" altLang="ja-JP" dirty="0"/>
                <a:t> </a:t>
              </a:r>
              <a:r>
                <a:rPr lang="mr-IN" altLang="ja-JP" dirty="0" err="1" smtClean="0"/>
                <a:t>y</a:t>
              </a:r>
              <a:r>
                <a:rPr lang="en-US" altLang="ja-JP" dirty="0" smtClean="0"/>
                <a:t>)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{</a:t>
              </a:r>
              <a:endParaRPr lang="mr-IN" altLang="ja-JP" dirty="0"/>
            </a:p>
            <a:p>
              <a:r>
                <a:rPr lang="mr-IN" altLang="ja-JP" dirty="0"/>
                <a:t>      </a:t>
              </a:r>
              <a:r>
                <a:rPr lang="en-US" altLang="ja-JP" dirty="0" smtClean="0"/>
                <a:t>n++;</a:t>
              </a:r>
              <a:endParaRPr lang="mr-IN" altLang="ja-JP" dirty="0"/>
            </a:p>
            <a:p>
              <a:r>
                <a:rPr lang="mr-IN" altLang="ja-JP" dirty="0"/>
                <a:t>      </a:t>
              </a:r>
              <a:r>
                <a:rPr lang="mr-IN" altLang="ja-JP" dirty="0" err="1"/>
                <a:t>return</a:t>
              </a:r>
              <a:r>
                <a:rPr lang="mr-IN" altLang="ja-JP" dirty="0"/>
                <a:t> </a:t>
              </a:r>
              <a:r>
                <a:rPr lang="mr-IN" altLang="ja-JP" dirty="0" err="1" smtClean="0"/>
                <a:t>Math.random</a:t>
              </a:r>
              <a:r>
                <a:rPr lang="en-US" altLang="ja-JP" dirty="0" smtClean="0"/>
                <a:t>()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&lt;=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1.0</a:t>
              </a:r>
              <a:r>
                <a:rPr lang="mr-IN" altLang="ja-JP" dirty="0" smtClean="0"/>
                <a:t>/</a:t>
              </a:r>
              <a:r>
                <a:rPr lang="mr-IN" altLang="ja-JP" dirty="0" err="1" smtClean="0"/>
                <a:t>n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?</a:t>
              </a:r>
              <a:r>
                <a:rPr lang="mr-IN" altLang="ja-JP" dirty="0" smtClean="0"/>
                <a:t> </a:t>
              </a:r>
              <a:r>
                <a:rPr lang="mr-IN" altLang="ja-JP" dirty="0" err="1"/>
                <a:t>y</a:t>
              </a:r>
              <a:r>
                <a:rPr lang="mr-IN" altLang="ja-JP" dirty="0"/>
                <a:t> : </a:t>
              </a:r>
              <a:r>
                <a:rPr lang="mr-IN" altLang="ja-JP" dirty="0" err="1" smtClean="0"/>
                <a:t>x</a:t>
              </a:r>
              <a:r>
                <a:rPr lang="en-US" altLang="ja-JP" dirty="0" smtClean="0"/>
                <a:t>;</a:t>
              </a:r>
              <a:endParaRPr lang="mr-IN" altLang="ja-JP" dirty="0"/>
            </a:p>
            <a:p>
              <a:r>
                <a:rPr lang="mr-IN" altLang="ja-JP" dirty="0"/>
                <a:t>    </a:t>
              </a:r>
              <a:r>
                <a:rPr lang="en-US" altLang="ja-JP" dirty="0" smtClean="0"/>
                <a:t>} }</a:t>
              </a:r>
              <a:endParaRPr kumimoji="1" lang="ja-JP" altLang="en-US" dirty="0"/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7027956" y="2394863"/>
            <a:ext cx="4657044" cy="1327150"/>
            <a:chOff x="4156740" y="5029200"/>
            <a:chExt cx="4657044" cy="1327150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4156740" y="5213755"/>
              <a:ext cx="46570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Choicer choicer = new Choicer();</a:t>
              </a:r>
            </a:p>
            <a:p>
              <a:r>
                <a:rPr lang="en-US" altLang="ja-JP" dirty="0"/>
                <a:t>    for </a:t>
              </a:r>
              <a:r>
                <a:rPr lang="en-US" altLang="ja-JP" dirty="0" smtClean="0"/>
                <a:t>(</a:t>
              </a:r>
              <a:r>
                <a:rPr lang="en-US" altLang="ja-JP" dirty="0" err="1" smtClean="0"/>
                <a:t>msg</a:t>
              </a:r>
              <a:r>
                <a:rPr lang="en-US" altLang="ja-JP" dirty="0" smtClean="0"/>
                <a:t> </a:t>
              </a:r>
              <a:r>
                <a:rPr lang="en-US" altLang="ja-JP" dirty="0"/>
                <a:t>: messages)</a:t>
              </a:r>
            </a:p>
            <a:p>
              <a:r>
                <a:rPr lang="en-US" altLang="ja-JP" dirty="0"/>
                <a:t>      </a:t>
              </a:r>
              <a:r>
                <a:rPr lang="en-US" altLang="ja-JP" dirty="0" err="1" smtClean="0"/>
                <a:t>agg</a:t>
              </a:r>
              <a:r>
                <a:rPr lang="en-US" altLang="ja-JP" dirty="0" smtClean="0"/>
                <a:t> </a:t>
              </a:r>
              <a:r>
                <a:rPr lang="en-US" altLang="ja-JP" dirty="0"/>
                <a:t>= </a:t>
              </a:r>
              <a:r>
                <a:rPr lang="en-US" altLang="ja-JP" dirty="0" err="1" smtClean="0"/>
                <a:t>choicer.choice</a:t>
              </a:r>
              <a:r>
                <a:rPr lang="en-US" altLang="ja-JP" dirty="0" smtClean="0"/>
                <a:t>(</a:t>
              </a:r>
              <a:r>
                <a:rPr lang="en-US" altLang="ja-JP" dirty="0" err="1" smtClean="0"/>
                <a:t>agg</a:t>
              </a:r>
              <a:r>
                <a:rPr lang="en-US" altLang="ja-JP" dirty="0" smtClean="0"/>
                <a:t>, </a:t>
              </a:r>
              <a:r>
                <a:rPr lang="en-US" altLang="ja-JP" dirty="0"/>
                <a:t>(</a:t>
              </a:r>
              <a:r>
                <a:rPr lang="en-US" altLang="ja-JP" dirty="0" err="1" smtClean="0"/>
                <a:t>msg.agg</a:t>
              </a:r>
              <a:r>
                <a:rPr lang="en-US" altLang="ja-JP" dirty="0" smtClean="0"/>
                <a:t>));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156740" y="5029200"/>
              <a:ext cx="4657044" cy="132715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536511" y="38587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オペレーターの準備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92060" y="38587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使用箇所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8200" y="4459866"/>
            <a:ext cx="7845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・整数</a:t>
            </a:r>
            <a:r>
              <a:rPr kumimoji="1" lang="en-US" altLang="ja-JP" sz="2800" dirty="0" smtClean="0"/>
              <a:t>n</a:t>
            </a:r>
            <a:r>
              <a:rPr kumimoji="1" lang="ja-JP" altLang="en-US" sz="2800" dirty="0" smtClean="0"/>
              <a:t>は</a:t>
            </a:r>
            <a:r>
              <a:rPr kumimoji="1" lang="en-US" altLang="ja-JP" sz="2800" dirty="0" smtClean="0"/>
              <a:t>y</a:t>
            </a:r>
            <a:r>
              <a:rPr kumimoji="1" lang="ja-JP" altLang="en-US" sz="2800" dirty="0" smtClean="0"/>
              <a:t>の数をカウント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1/n</a:t>
            </a:r>
            <a:r>
              <a:rPr lang="ja-JP" altLang="en-US" sz="2800" dirty="0" smtClean="0"/>
              <a:t>の確率で</a:t>
            </a:r>
            <a:r>
              <a:rPr lang="en-US" altLang="ja-JP" sz="2800" dirty="0" smtClean="0"/>
              <a:t>y</a:t>
            </a:r>
            <a:r>
              <a:rPr lang="ja-JP" altLang="en-US" sz="2800" dirty="0" smtClean="0"/>
              <a:t>を選択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・初めは</a:t>
            </a:r>
            <a:r>
              <a:rPr lang="en-US" altLang="ja-JP" sz="2800" dirty="0" smtClean="0"/>
              <a:t>1/1</a:t>
            </a:r>
            <a:r>
              <a:rPr lang="ja-JP" altLang="en-US" sz="2800" dirty="0" smtClean="0"/>
              <a:t>，以降は</a:t>
            </a:r>
            <a:r>
              <a:rPr lang="en-US" altLang="ja-JP" sz="2800" dirty="0" smtClean="0"/>
              <a:t>1/2 </a:t>
            </a:r>
            <a:r>
              <a:rPr lang="ja-JP" altLang="en-US" sz="2800" dirty="0" smtClean="0"/>
              <a:t>，</a:t>
            </a:r>
            <a:r>
              <a:rPr lang="en-US" altLang="ja-JP" sz="2800" dirty="0" smtClean="0"/>
              <a:t>1/3, </a:t>
            </a:r>
            <a:r>
              <a:rPr lang="mr-IN" altLang="ja-JP" sz="2800" dirty="0" smtClean="0"/>
              <a:t>…</a:t>
            </a:r>
            <a:r>
              <a:rPr lang="ja-JP" altLang="en-US" sz="2800" dirty="0" smtClean="0"/>
              <a:t>となる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→最終的にどの要素も同じ確率で選ばれる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8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頂点主体のグラフ並列計算モデル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が提唱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・ユーザーが各頂点で繰り返される単一の計算を記述</a:t>
            </a: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・頂点単位で</a:t>
            </a:r>
            <a:r>
              <a:rPr kumimoji="1" lang="ja-JP" altLang="en-US" dirty="0" smtClean="0"/>
              <a:t>並列にグラフ計算を行うことが可能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Pregel</a:t>
            </a:r>
            <a:r>
              <a:rPr lang="ja-JP" altLang="en-US" dirty="0" smtClean="0"/>
              <a:t>の計算は</a:t>
            </a:r>
            <a:r>
              <a:rPr lang="en-US" altLang="ja-JP" dirty="0" err="1" smtClean="0"/>
              <a:t>superstep</a:t>
            </a:r>
            <a:r>
              <a:rPr lang="ja-JP" altLang="en-US" dirty="0" smtClean="0"/>
              <a:t>の繰り返し</a:t>
            </a:r>
            <a:endParaRPr kumimoji="1"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ja-JP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sz="2400" dirty="0" smtClean="0"/>
              <a:t>　　　</a:t>
            </a:r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P</a:t>
            </a:r>
            <a:r>
              <a:rPr kumimoji="1" lang="en-US" altLang="ja-JP" b="1" dirty="0" err="1" smtClean="0"/>
              <a:t>regel</a:t>
            </a:r>
            <a:r>
              <a:rPr kumimoji="1" lang="en-US" altLang="ja-JP" b="1" dirty="0" smtClean="0"/>
              <a:t> [Google 2010]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FCF-7360-0D49-A990-ACA74A14BE4E}" type="slidenum">
              <a:rPr kumimoji="1" lang="ja-JP" altLang="en-US" smtClean="0"/>
              <a:t>20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671248" y="3960350"/>
            <a:ext cx="1787857" cy="136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吹き出し 9"/>
          <p:cNvSpPr/>
          <p:nvPr/>
        </p:nvSpPr>
        <p:spPr>
          <a:xfrm>
            <a:off x="977753" y="4372674"/>
            <a:ext cx="7206642" cy="1262655"/>
          </a:xfrm>
          <a:prstGeom prst="wedgeRoundRectCallout">
            <a:avLst>
              <a:gd name="adj1" fmla="val -11089"/>
              <a:gd name="adj2" fmla="val -77880"/>
              <a:gd name="adj3" fmla="val 16667"/>
            </a:avLst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6434" y="4519196"/>
            <a:ext cx="706796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ja-JP" altLang="en-US" sz="2000" dirty="0"/>
              <a:t>・各頂点でユーザーが定義した計算を一回づつ実行</a:t>
            </a:r>
            <a:endParaRPr lang="en-US" altLang="ja-JP" sz="2000" dirty="0"/>
          </a:p>
          <a:p>
            <a:pPr lvl="0">
              <a:defRPr/>
            </a:pPr>
            <a:r>
              <a:rPr lang="ja-JP" altLang="en-US" sz="2000" dirty="0" smtClean="0"/>
              <a:t>・</a:t>
            </a:r>
            <a:r>
              <a:rPr lang="ja-JP" altLang="en-US" sz="2000" dirty="0"/>
              <a:t>頂点は計算にてメッセージの送信が可能</a:t>
            </a:r>
            <a:r>
              <a:rPr lang="en-US" altLang="ja-JP" sz="2000" dirty="0"/>
              <a:t>,</a:t>
            </a:r>
            <a:r>
              <a:rPr lang="ja-JP" altLang="en-US" sz="2000" dirty="0"/>
              <a:t>次の</a:t>
            </a:r>
            <a:r>
              <a:rPr lang="en-US" altLang="ja-JP" sz="2000" dirty="0" err="1"/>
              <a:t>superstep</a:t>
            </a:r>
            <a:r>
              <a:rPr lang="ja-JP" altLang="en-US" sz="2000" dirty="0"/>
              <a:t>で</a:t>
            </a:r>
            <a:endParaRPr lang="en-US" altLang="ja-JP" sz="2000" dirty="0"/>
          </a:p>
          <a:p>
            <a:pPr lvl="0">
              <a:defRPr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メッセージ</a:t>
            </a:r>
            <a:r>
              <a:rPr lang="ja-JP" altLang="en-US" sz="2000" dirty="0"/>
              <a:t>を参照可</a:t>
            </a:r>
            <a:endParaRPr lang="en-US" altLang="ja-JP" sz="2000" dirty="0"/>
          </a:p>
          <a:p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8520350" y="4743859"/>
            <a:ext cx="573206" cy="559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10919275" y="4739701"/>
            <a:ext cx="573206" cy="5595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9881133" y="5382050"/>
            <a:ext cx="573206" cy="5595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9867486" y="4066393"/>
            <a:ext cx="573206" cy="5595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43180" y="4884248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18519" y="5484896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F</a:t>
            </a:r>
            <a:endParaRPr kumimoji="1" lang="en-US" altLang="ja-JP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91224" y="4201330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F</a:t>
            </a:r>
            <a:endParaRPr kumimoji="1" lang="en-US" altLang="ja-JP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043013" y="4838034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F</a:t>
            </a:r>
            <a:endParaRPr kumimoji="1" lang="en-US" altLang="ja-JP" smtClean="0"/>
          </a:p>
        </p:txBody>
      </p:sp>
      <p:cxnSp>
        <p:nvCxnSpPr>
          <p:cNvPr id="22" name="直線矢印コネクタ 21"/>
          <p:cNvCxnSpPr>
            <a:stCxn id="5" idx="7"/>
            <a:endCxn id="13" idx="2"/>
          </p:cNvCxnSpPr>
          <p:nvPr/>
        </p:nvCxnSpPr>
        <p:spPr>
          <a:xfrm flipV="1">
            <a:off x="9009612" y="4346173"/>
            <a:ext cx="857874" cy="479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5" idx="5"/>
            <a:endCxn id="12" idx="2"/>
          </p:cNvCxnSpPr>
          <p:nvPr/>
        </p:nvCxnSpPr>
        <p:spPr>
          <a:xfrm>
            <a:off x="9009612" y="5221472"/>
            <a:ext cx="871521" cy="440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6"/>
            <a:endCxn id="9" idx="3"/>
          </p:cNvCxnSpPr>
          <p:nvPr/>
        </p:nvCxnSpPr>
        <p:spPr>
          <a:xfrm flipV="1">
            <a:off x="10454339" y="5217314"/>
            <a:ext cx="548880" cy="44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3" idx="6"/>
            <a:endCxn id="9" idx="1"/>
          </p:cNvCxnSpPr>
          <p:nvPr/>
        </p:nvCxnSpPr>
        <p:spPr>
          <a:xfrm>
            <a:off x="10440692" y="4346173"/>
            <a:ext cx="562527" cy="47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9236184" y="4411697"/>
            <a:ext cx="327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236184" y="5232646"/>
            <a:ext cx="327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3041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5" grpId="0" animBg="1"/>
      <p:bldP spid="9" grpId="0" animBg="1"/>
      <p:bldP spid="12" grpId="0" animBg="1"/>
      <p:bldP spid="13" grpId="0" animBg="1"/>
      <p:bldP spid="7" grpId="0"/>
      <p:bldP spid="19" grpId="0"/>
      <p:bldP spid="20" grpId="0"/>
      <p:bldP spid="21" grpId="0"/>
      <p:bldP spid="39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・良い点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・各頂点の処理を記述することで並列に計算可能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・通信によるデッドロックを回避できる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・問題点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・終了判定を正確に</a:t>
            </a:r>
            <a:r>
              <a:rPr lang="ja-JP" altLang="en-US" dirty="0" smtClean="0"/>
              <a:t>把握することが困難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・明示的なメッセージの送受信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・状態管理の難しさ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92234" y="588457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 smtClean="0"/>
              <a:t>複雑なアルゴリズムの記述が難しい</a:t>
            </a:r>
            <a:endParaRPr kumimoji="1" lang="ja-JP" altLang="en-US" sz="3200" b="1" u="sng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Pregel</a:t>
            </a:r>
            <a:r>
              <a:rPr lang="en-US" altLang="ja-JP" b="1" dirty="0" smtClean="0"/>
              <a:t> [</a:t>
            </a:r>
            <a:r>
              <a:rPr lang="en-US" altLang="ja-JP" b="1" dirty="0"/>
              <a:t>Google 2010]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838201" y="3384645"/>
            <a:ext cx="7295866" cy="2279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92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Fregel</a:t>
            </a:r>
            <a:r>
              <a:rPr lang="en-US" altLang="ja-JP" b="1" dirty="0"/>
              <a:t> [</a:t>
            </a:r>
            <a:r>
              <a:rPr lang="en-US" altLang="ja-JP" b="1" dirty="0" err="1"/>
              <a:t>Emoto</a:t>
            </a:r>
            <a:r>
              <a:rPr lang="en-US" altLang="ja-JP" b="1" dirty="0"/>
              <a:t>+, ICFP </a:t>
            </a:r>
            <a:r>
              <a:rPr lang="en-US" altLang="ja-JP" b="1" dirty="0" smtClean="0"/>
              <a:t>2016]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</a:t>
            </a:r>
            <a:r>
              <a:rPr lang="en-US" altLang="ja-JP" dirty="0" smtClean="0"/>
              <a:t>peek</a:t>
            </a:r>
            <a:r>
              <a:rPr lang="ja-JP" altLang="en-US" dirty="0" smtClean="0"/>
              <a:t>ベースの通信の表現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FCF-7360-0D49-A990-ACA74A14BE4E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66150" y="616828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en-US" altLang="ja-JP" dirty="0" smtClean="0"/>
              <a:t>eek</a:t>
            </a:r>
            <a:r>
              <a:rPr lang="ja-JP" altLang="en-US" dirty="0" smtClean="0"/>
              <a:t>ベース</a:t>
            </a:r>
            <a:r>
              <a:rPr lang="en-US" altLang="ja-JP" dirty="0" smtClean="0"/>
              <a:t>(</a:t>
            </a:r>
            <a:r>
              <a:rPr lang="en-US" altLang="ja-JP" dirty="0" err="1"/>
              <a:t>F</a:t>
            </a:r>
            <a:r>
              <a:rPr lang="en-US" altLang="ja-JP" dirty="0" err="1" smtClean="0"/>
              <a:t>regel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6" name="フローチャート: 磁気ディスク 55"/>
          <p:cNvSpPr/>
          <p:nvPr/>
        </p:nvSpPr>
        <p:spPr>
          <a:xfrm>
            <a:off x="4632192" y="5257736"/>
            <a:ext cx="692920" cy="3992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861440" y="2307269"/>
            <a:ext cx="3720939" cy="4270801"/>
            <a:chOff x="6449872" y="2266817"/>
            <a:chExt cx="3720939" cy="4270801"/>
          </a:xfrm>
        </p:grpSpPr>
        <p:sp>
          <p:nvSpPr>
            <p:cNvPr id="48" name="円/楕円 47"/>
            <p:cNvSpPr/>
            <p:nvPr/>
          </p:nvSpPr>
          <p:spPr>
            <a:xfrm>
              <a:off x="6449872" y="4656358"/>
              <a:ext cx="1268975" cy="12988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8901836" y="4656358"/>
              <a:ext cx="1268975" cy="12988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7632861" y="2266817"/>
              <a:ext cx="1268975" cy="12988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7266150" y="6168286"/>
              <a:ext cx="225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poke</a:t>
              </a:r>
              <a:r>
                <a:rPr lang="ja-JP" altLang="en-US" dirty="0" smtClean="0"/>
                <a:t>ベース</a:t>
              </a:r>
              <a:r>
                <a:rPr lang="en-US" altLang="ja-JP" dirty="0" smtClean="0"/>
                <a:t>(</a:t>
              </a:r>
              <a:r>
                <a:rPr lang="en-US" altLang="ja-JP" dirty="0" err="1"/>
                <a:t>P</a:t>
              </a:r>
              <a:r>
                <a:rPr lang="en-US" altLang="ja-JP" dirty="0" err="1" smtClean="0"/>
                <a:t>regel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  <p:cxnSp>
          <p:nvCxnSpPr>
            <p:cNvPr id="52" name="直線矢印コネクタ 51"/>
            <p:cNvCxnSpPr/>
            <p:nvPr/>
          </p:nvCxnSpPr>
          <p:spPr>
            <a:xfrm flipV="1">
              <a:off x="7084360" y="3375497"/>
              <a:ext cx="734338" cy="1280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>
              <a:off x="7718847" y="5305808"/>
              <a:ext cx="11829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 flipV="1">
              <a:off x="8715999" y="3375497"/>
              <a:ext cx="820325" cy="1280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フローチャート: 磁気ディスク 54"/>
            <p:cNvSpPr/>
            <p:nvPr/>
          </p:nvSpPr>
          <p:spPr>
            <a:xfrm>
              <a:off x="6737900" y="5217284"/>
              <a:ext cx="692920" cy="39925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環状矢印 57"/>
          <p:cNvSpPr/>
          <p:nvPr/>
        </p:nvSpPr>
        <p:spPr>
          <a:xfrm>
            <a:off x="2195245" y="2568850"/>
            <a:ext cx="3038671" cy="4152625"/>
          </a:xfrm>
          <a:prstGeom prst="circularArrow">
            <a:avLst>
              <a:gd name="adj1" fmla="val 2584"/>
              <a:gd name="adj2" fmla="val 701760"/>
              <a:gd name="adj3" fmla="val 14462203"/>
              <a:gd name="adj4" fmla="val 9023897"/>
              <a:gd name="adj5" fmla="val 7682"/>
            </a:avLst>
          </a:prstGeom>
          <a:solidFill>
            <a:srgbClr val="39589B"/>
          </a:solidFill>
          <a:effectLst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環状矢印 60"/>
          <p:cNvSpPr/>
          <p:nvPr/>
        </p:nvSpPr>
        <p:spPr>
          <a:xfrm>
            <a:off x="4035798" y="2568850"/>
            <a:ext cx="3038670" cy="4152624"/>
          </a:xfrm>
          <a:prstGeom prst="circularArrow">
            <a:avLst>
              <a:gd name="adj1" fmla="val 2584"/>
              <a:gd name="adj2" fmla="val 701760"/>
              <a:gd name="adj3" fmla="val 14462203"/>
              <a:gd name="adj4" fmla="val 9023897"/>
              <a:gd name="adj5" fmla="val 7682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9872" y="4656358"/>
            <a:ext cx="1268975" cy="1298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8901836" y="4656358"/>
            <a:ext cx="1268975" cy="1298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13" idx="0"/>
            <a:endCxn id="16" idx="3"/>
          </p:cNvCxnSpPr>
          <p:nvPr/>
        </p:nvCxnSpPr>
        <p:spPr>
          <a:xfrm flipV="1">
            <a:off x="7084360" y="3375497"/>
            <a:ext cx="734338" cy="12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6"/>
            <a:endCxn id="14" idx="2"/>
          </p:cNvCxnSpPr>
          <p:nvPr/>
        </p:nvCxnSpPr>
        <p:spPr>
          <a:xfrm>
            <a:off x="7718847" y="5305808"/>
            <a:ext cx="1182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4" idx="0"/>
            <a:endCxn id="16" idx="5"/>
          </p:cNvCxnSpPr>
          <p:nvPr/>
        </p:nvCxnSpPr>
        <p:spPr>
          <a:xfrm flipH="1" flipV="1">
            <a:off x="8715999" y="3375497"/>
            <a:ext cx="820325" cy="12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磁気ディスク 41"/>
          <p:cNvSpPr/>
          <p:nvPr/>
        </p:nvSpPr>
        <p:spPr>
          <a:xfrm>
            <a:off x="6737900" y="5217284"/>
            <a:ext cx="692920" cy="3992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: 磁気ディスク 42"/>
          <p:cNvSpPr/>
          <p:nvPr/>
        </p:nvSpPr>
        <p:spPr>
          <a:xfrm>
            <a:off x="9193146" y="5217284"/>
            <a:ext cx="692920" cy="3992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環状矢印 62"/>
          <p:cNvSpPr/>
          <p:nvPr/>
        </p:nvSpPr>
        <p:spPr>
          <a:xfrm>
            <a:off x="6922068" y="2433912"/>
            <a:ext cx="3038671" cy="4152625"/>
          </a:xfrm>
          <a:prstGeom prst="circularArrow">
            <a:avLst>
              <a:gd name="adj1" fmla="val 4264"/>
              <a:gd name="adj2" fmla="val 1038820"/>
              <a:gd name="adj3" fmla="val 897940"/>
              <a:gd name="adj4" fmla="val 16498092"/>
              <a:gd name="adj5" fmla="val 8188"/>
            </a:avLst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環状矢印 63"/>
          <p:cNvSpPr/>
          <p:nvPr/>
        </p:nvSpPr>
        <p:spPr>
          <a:xfrm>
            <a:off x="5071625" y="2465530"/>
            <a:ext cx="3038671" cy="4152625"/>
          </a:xfrm>
          <a:prstGeom prst="circularArrow">
            <a:avLst>
              <a:gd name="adj1" fmla="val 4264"/>
              <a:gd name="adj2" fmla="val 1038820"/>
              <a:gd name="adj3" fmla="val 897940"/>
              <a:gd name="adj4" fmla="val 16498092"/>
              <a:gd name="adj5" fmla="val 8188"/>
            </a:avLst>
          </a:prstGeom>
          <a:noFill/>
          <a:ln w="38100">
            <a:solidFill>
              <a:schemeClr val="accent1">
                <a:shade val="50000"/>
              </a:schemeClr>
            </a:solidFill>
            <a:prstDash val="sysDot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7632861" y="2266817"/>
            <a:ext cx="1268975" cy="12988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106324" y="4056379"/>
            <a:ext cx="2049617" cy="1201357"/>
          </a:xfrm>
          <a:prstGeom prst="wedgeRoundRectCallout">
            <a:avLst>
              <a:gd name="adj1" fmla="val 62788"/>
              <a:gd name="adj2" fmla="val -3903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データの持ち主が送信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10062404" y="3965986"/>
            <a:ext cx="2049617" cy="1201357"/>
          </a:xfrm>
          <a:prstGeom prst="wedgeRoundRectCallout">
            <a:avLst>
              <a:gd name="adj1" fmla="val -67358"/>
              <a:gd name="adj2" fmla="val -547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データを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使いたい人が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取りに行く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2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6096000" y="2377440"/>
            <a:ext cx="5422372" cy="20665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lain" startAt="2"/>
            </a:pPr>
            <a:endParaRPr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424947" y="1624860"/>
            <a:ext cx="5422372" cy="4401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Fregel</a:t>
            </a:r>
            <a:r>
              <a:rPr lang="en-US" altLang="ja-JP" b="1" dirty="0"/>
              <a:t> [</a:t>
            </a:r>
            <a:r>
              <a:rPr lang="en-US" altLang="ja-JP" b="1" dirty="0" err="1"/>
              <a:t>Emoto</a:t>
            </a:r>
            <a:r>
              <a:rPr lang="en-US" altLang="ja-JP" b="1" dirty="0"/>
              <a:t>+, ICFP </a:t>
            </a:r>
            <a:r>
              <a:rPr lang="en-US" altLang="ja-JP" b="1" dirty="0" smtClean="0"/>
              <a:t>2016]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61022" y="6117857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擬似コード</a:t>
            </a:r>
            <a:r>
              <a:rPr kumimoji="1" lang="en-US" altLang="ja-JP" sz="2400" dirty="0" smtClean="0"/>
              <a:t>(</a:t>
            </a:r>
            <a:r>
              <a:rPr lang="en-US" altLang="ja-JP" sz="2400" dirty="0" err="1" smtClean="0"/>
              <a:t>P</a:t>
            </a:r>
            <a:r>
              <a:rPr kumimoji="1" lang="en-US" altLang="ja-JP" sz="2400" dirty="0" err="1" smtClean="0"/>
              <a:t>regel</a:t>
            </a:r>
            <a:r>
              <a:rPr kumimoji="1" lang="ja-JP" altLang="en-US" sz="2400" dirty="0" smtClean="0"/>
              <a:t>風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68142" y="602822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擬似コード</a:t>
            </a:r>
            <a:r>
              <a:rPr kumimoji="1" lang="en-US" altLang="ja-JP" sz="2400" dirty="0" smtClean="0"/>
              <a:t>(</a:t>
            </a:r>
            <a:r>
              <a:rPr lang="en-US" altLang="ja-JP" sz="2400" dirty="0" err="1" smtClean="0"/>
              <a:t>Fr</a:t>
            </a:r>
            <a:r>
              <a:rPr kumimoji="1" lang="en-US" altLang="ja-JP" sz="2400" dirty="0" err="1" smtClean="0"/>
              <a:t>egel</a:t>
            </a:r>
            <a:r>
              <a:rPr kumimoji="1" lang="ja-JP" altLang="en-US" sz="2400" dirty="0" smtClean="0"/>
              <a:t>風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318898" y="2027584"/>
            <a:ext cx="4134679" cy="11864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583575" y="2951943"/>
            <a:ext cx="4054050" cy="3412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318897" y="4400635"/>
            <a:ext cx="4134679" cy="3479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6590315" y="3332352"/>
            <a:ext cx="4763486" cy="490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58451" y="2676894"/>
            <a:ext cx="5230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   reAll g =  </a:t>
            </a:r>
            <a:endParaRPr lang="en-US" altLang="ja-JP" dirty="0"/>
          </a:p>
          <a:p>
            <a:r>
              <a:rPr lang="en-US" altLang="ja-JP" dirty="0" smtClean="0"/>
              <a:t>2       let </a:t>
            </a:r>
            <a:r>
              <a:rPr lang="en-US" altLang="ja-JP" dirty="0" err="1"/>
              <a:t>init</a:t>
            </a:r>
            <a:r>
              <a:rPr lang="en-US" altLang="ja-JP" dirty="0"/>
              <a:t> v = (vid v == 0)</a:t>
            </a:r>
          </a:p>
          <a:p>
            <a:r>
              <a:rPr lang="en-US" altLang="ja-JP" dirty="0" smtClean="0"/>
              <a:t>3           step </a:t>
            </a:r>
            <a:r>
              <a:rPr lang="en-US" altLang="ja-JP" dirty="0"/>
              <a:t>v </a:t>
            </a:r>
            <a:r>
              <a:rPr lang="en-US" altLang="ja-JP" dirty="0" err="1"/>
              <a:t>prev</a:t>
            </a:r>
            <a:r>
              <a:rPr lang="en-US" altLang="ja-JP" dirty="0"/>
              <a:t> </a:t>
            </a:r>
            <a:r>
              <a:rPr lang="en-US" altLang="ja-JP" dirty="0" err="1"/>
              <a:t>curr</a:t>
            </a:r>
            <a:r>
              <a:rPr lang="en-US" altLang="ja-JP" dirty="0"/>
              <a:t> </a:t>
            </a:r>
            <a:r>
              <a:rPr lang="en-US" altLang="ja-JP" dirty="0" smtClean="0"/>
              <a:t>= </a:t>
            </a:r>
          </a:p>
          <a:p>
            <a:r>
              <a:rPr lang="en-US" altLang="ja-JP" dirty="0" smtClean="0"/>
              <a:t>4                   </a:t>
            </a:r>
            <a:r>
              <a:rPr lang="en-US" altLang="ja-JP" dirty="0" err="1" smtClean="0"/>
              <a:t>prev</a:t>
            </a:r>
            <a:r>
              <a:rPr lang="en-US" altLang="ja-JP" dirty="0" smtClean="0"/>
              <a:t> v || or </a:t>
            </a:r>
            <a:r>
              <a:rPr lang="en-US" altLang="ja-JP" dirty="0"/>
              <a:t>[</a:t>
            </a:r>
            <a:r>
              <a:rPr lang="en-US" altLang="ja-JP" dirty="0" err="1"/>
              <a:t>prev</a:t>
            </a:r>
            <a:r>
              <a:rPr lang="en-US" altLang="ja-JP" dirty="0"/>
              <a:t> u| (</a:t>
            </a:r>
            <a:r>
              <a:rPr lang="en-US" altLang="ja-JP" dirty="0" err="1"/>
              <a:t>e,u</a:t>
            </a:r>
            <a:r>
              <a:rPr lang="en-US" altLang="ja-JP" dirty="0"/>
              <a:t>) &lt;- is </a:t>
            </a:r>
            <a:r>
              <a:rPr lang="en-US" altLang="ja-JP" dirty="0" smtClean="0"/>
              <a:t>v]</a:t>
            </a:r>
          </a:p>
          <a:p>
            <a:r>
              <a:rPr lang="en-US" altLang="ja-JP" dirty="0" smtClean="0"/>
              <a:t>5   In </a:t>
            </a:r>
            <a:r>
              <a:rPr lang="en-US" altLang="ja-JP" dirty="0" err="1"/>
              <a:t>fregel</a:t>
            </a:r>
            <a:r>
              <a:rPr lang="en-US" altLang="ja-JP" dirty="0"/>
              <a:t> </a:t>
            </a:r>
            <a:r>
              <a:rPr lang="en-US" altLang="ja-JP" dirty="0" err="1"/>
              <a:t>init</a:t>
            </a:r>
            <a:r>
              <a:rPr lang="en-US" altLang="ja-JP" dirty="0"/>
              <a:t> step Fix g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1318898" y="3446867"/>
            <a:ext cx="4134679" cy="3919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5868" y="1624861"/>
            <a:ext cx="52413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1   </a:t>
            </a:r>
            <a:r>
              <a:rPr lang="en-US" altLang="ja-JP" sz="2000" dirty="0" err="1" smtClean="0"/>
              <a:t>vertex.compute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v,message</a:t>
            </a:r>
            <a:r>
              <a:rPr lang="en-US" altLang="ja-JP" sz="2000" dirty="0" smtClean="0"/>
              <a:t>){</a:t>
            </a:r>
            <a:endParaRPr lang="en-US" altLang="ja-JP" sz="2000" dirty="0"/>
          </a:p>
          <a:p>
            <a:r>
              <a:rPr lang="en-US" altLang="ja-JP" sz="2000" dirty="0" smtClean="0"/>
              <a:t>2      if(</a:t>
            </a:r>
            <a:r>
              <a:rPr lang="en-US" altLang="ja-JP" sz="2000" dirty="0" err="1" smtClean="0"/>
              <a:t>superstep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== 0){</a:t>
            </a:r>
          </a:p>
          <a:p>
            <a:r>
              <a:rPr lang="en-US" altLang="ja-JP" sz="2000" dirty="0" smtClean="0"/>
              <a:t>3          </a:t>
            </a:r>
            <a:r>
              <a:rPr lang="en-US" altLang="ja-JP" sz="2000" dirty="0" err="1" smtClean="0"/>
              <a:t>v.rch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v.vid</a:t>
            </a:r>
            <a:r>
              <a:rPr lang="en-US" altLang="ja-JP" sz="2000" dirty="0"/>
              <a:t> == 0;</a:t>
            </a:r>
          </a:p>
          <a:p>
            <a:r>
              <a:rPr lang="en-US" altLang="ja-JP" sz="2000" dirty="0" smtClean="0"/>
              <a:t>4          if(</a:t>
            </a:r>
            <a:r>
              <a:rPr lang="en-US" altLang="ja-JP" sz="2000" dirty="0" err="1" smtClean="0"/>
              <a:t>v.rch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 smtClean="0"/>
              <a:t>5              </a:t>
            </a:r>
            <a:r>
              <a:rPr lang="en-US" altLang="ja-JP" sz="2000" dirty="0" err="1" smtClean="0"/>
              <a:t>sendToNeighbors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v.rch</a:t>
            </a:r>
            <a:r>
              <a:rPr lang="en-US" altLang="ja-JP" sz="2000" dirty="0"/>
              <a:t>);</a:t>
            </a:r>
          </a:p>
          <a:p>
            <a:r>
              <a:rPr lang="en-US" altLang="ja-JP" sz="2000" dirty="0" smtClean="0"/>
              <a:t>6      }else</a:t>
            </a:r>
            <a:r>
              <a:rPr lang="en-US" altLang="ja-JP" sz="2000" dirty="0"/>
              <a:t>{</a:t>
            </a:r>
          </a:p>
          <a:p>
            <a:r>
              <a:rPr lang="en-US" altLang="ja-JP" sz="2000" dirty="0" smtClean="0"/>
              <a:t>7          </a:t>
            </a:r>
            <a:r>
              <a:rPr lang="en-US" altLang="ja-JP" sz="2000" dirty="0" err="1" smtClean="0"/>
              <a:t>newrch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v.rch</a:t>
            </a:r>
            <a:r>
              <a:rPr lang="en-US" altLang="ja-JP" sz="2000" dirty="0"/>
              <a:t> || or(message);</a:t>
            </a:r>
          </a:p>
          <a:p>
            <a:r>
              <a:rPr lang="en-US" altLang="ja-JP" sz="2000" dirty="0" smtClean="0"/>
              <a:t>8          if(</a:t>
            </a:r>
            <a:r>
              <a:rPr lang="en-US" altLang="ja-JP" sz="2000" dirty="0" err="1" smtClean="0"/>
              <a:t>newrch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!= </a:t>
            </a:r>
            <a:r>
              <a:rPr lang="en-US" altLang="ja-JP" sz="2000" dirty="0" err="1"/>
              <a:t>v.rch</a:t>
            </a:r>
            <a:r>
              <a:rPr lang="en-US" altLang="ja-JP" sz="2000" dirty="0"/>
              <a:t>){</a:t>
            </a:r>
          </a:p>
          <a:p>
            <a:r>
              <a:rPr lang="en-US" altLang="ja-JP" sz="2000" dirty="0" smtClean="0"/>
              <a:t>9              </a:t>
            </a:r>
            <a:r>
              <a:rPr lang="en-US" altLang="ja-JP" sz="2000" dirty="0" err="1" smtClean="0"/>
              <a:t>v.rch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newrch</a:t>
            </a:r>
            <a:r>
              <a:rPr lang="en-US" altLang="ja-JP" sz="2000" dirty="0"/>
              <a:t>;</a:t>
            </a:r>
          </a:p>
          <a:p>
            <a:r>
              <a:rPr lang="en-US" altLang="ja-JP" sz="2000" dirty="0" smtClean="0"/>
              <a:t>10            </a:t>
            </a:r>
            <a:r>
              <a:rPr lang="en-US" altLang="ja-JP" sz="2000" dirty="0" err="1"/>
              <a:t>sendToNeighbors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newrch</a:t>
            </a:r>
            <a:r>
              <a:rPr lang="en-US" altLang="ja-JP" sz="2000" dirty="0"/>
              <a:t>);</a:t>
            </a:r>
          </a:p>
          <a:p>
            <a:pPr marL="457200" indent="-457200">
              <a:buAutoNum type="arabicPlain" startAt="11"/>
            </a:pPr>
            <a:r>
              <a:rPr lang="en-US" altLang="ja-JP" sz="2000" dirty="0" smtClean="0"/>
              <a:t>       }</a:t>
            </a:r>
          </a:p>
          <a:p>
            <a:pPr marL="457200" indent="-457200">
              <a:buAutoNum type="arabicPlain" startAt="11"/>
            </a:pPr>
            <a:r>
              <a:rPr lang="en-US" altLang="ja-JP" sz="2000" dirty="0" smtClean="0"/>
              <a:t>    }</a:t>
            </a:r>
            <a:endParaRPr lang="en-US" altLang="ja-JP" sz="2000" dirty="0"/>
          </a:p>
          <a:p>
            <a:r>
              <a:rPr lang="en-US" altLang="ja-JP" sz="2000" dirty="0" smtClean="0"/>
              <a:t>13       </a:t>
            </a:r>
            <a:r>
              <a:rPr lang="en-US" altLang="ja-JP" sz="2000" dirty="0" err="1" smtClean="0"/>
              <a:t>voteToHalt</a:t>
            </a:r>
            <a:r>
              <a:rPr lang="en-US" altLang="ja-JP" sz="2000" dirty="0" smtClean="0"/>
              <a:t>();</a:t>
            </a:r>
            <a:endParaRPr lang="en-US" altLang="ja-JP" sz="2000" dirty="0"/>
          </a:p>
          <a:p>
            <a:r>
              <a:rPr lang="en-US" altLang="ja-JP" sz="2000" dirty="0" smtClean="0"/>
              <a:t>14   }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104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</a:t>
            </a:r>
            <a:r>
              <a:rPr lang="en-US" altLang="ja-JP" dirty="0" err="1"/>
              <a:t>regel</a:t>
            </a:r>
            <a:r>
              <a:rPr lang="en-US" altLang="ja-JP" dirty="0"/>
              <a:t>[Google 2010]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・グラフ計算を終了させる判定材料が必要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　→頂点は</a:t>
            </a:r>
            <a:r>
              <a:rPr lang="en-US" altLang="ja-JP" dirty="0" smtClean="0"/>
              <a:t>active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inactive</a:t>
            </a:r>
            <a:r>
              <a:rPr lang="ja-JP" altLang="en-US" dirty="0" smtClean="0"/>
              <a:t>の２つの状態を持つ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　　・</a:t>
            </a:r>
            <a:r>
              <a:rPr lang="en-US" altLang="ja-JP" dirty="0" smtClean="0"/>
              <a:t>inactive : </a:t>
            </a:r>
            <a:r>
              <a:rPr lang="ja-JP" altLang="en-US" dirty="0" smtClean="0"/>
              <a:t>頂点の計算が実行されない</a:t>
            </a:r>
            <a:endParaRPr lang="en-US" altLang="ja-JP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           </a:t>
            </a:r>
            <a:r>
              <a:rPr lang="ja-JP" altLang="en-US" dirty="0" smtClean="0"/>
              <a:t>　　</a:t>
            </a:r>
            <a:r>
              <a:rPr lang="ja-JP" altLang="en-US" dirty="0"/>
              <a:t>全てが</a:t>
            </a:r>
            <a:r>
              <a:rPr lang="en-US" altLang="ja-JP" dirty="0"/>
              <a:t>inactive</a:t>
            </a:r>
            <a:r>
              <a:rPr lang="ja-JP" altLang="en-US" dirty="0"/>
              <a:t>になると計算</a:t>
            </a:r>
            <a:r>
              <a:rPr lang="ja-JP" altLang="en-US" dirty="0" smtClean="0"/>
              <a:t>終了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　・</a:t>
            </a:r>
            <a:r>
              <a:rPr lang="en-US" altLang="ja-JP" dirty="0" smtClean="0"/>
              <a:t>active :</a:t>
            </a:r>
            <a:r>
              <a:rPr lang="en-US" altLang="ja-JP" dirty="0"/>
              <a:t> </a:t>
            </a:r>
            <a:r>
              <a:rPr lang="ja-JP" altLang="en-US" dirty="0" smtClean="0"/>
              <a:t>頂点の計算が実行される</a:t>
            </a:r>
            <a:endParaRPr lang="en-US" altLang="ja-JP" dirty="0" err="1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FCF-7360-0D49-A990-ACA74A14BE4E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851149" y="4800488"/>
            <a:ext cx="2133600" cy="795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9732" y="492073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active</a:t>
            </a:r>
            <a:endParaRPr kumimoji="1" lang="ja-JP" altLang="en-US" sz="2800" dirty="0"/>
          </a:p>
        </p:txBody>
      </p:sp>
      <p:sp>
        <p:nvSpPr>
          <p:cNvPr id="13" name="角丸四角形 12"/>
          <p:cNvSpPr/>
          <p:nvPr/>
        </p:nvSpPr>
        <p:spPr>
          <a:xfrm>
            <a:off x="7316257" y="4743402"/>
            <a:ext cx="2133600" cy="795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21057" y="487972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inactive</a:t>
            </a:r>
            <a:endParaRPr kumimoji="1" lang="ja-JP" altLang="en-US" sz="2800" dirty="0"/>
          </a:p>
        </p:txBody>
      </p:sp>
      <p:sp>
        <p:nvSpPr>
          <p:cNvPr id="20" name="右矢印 19"/>
          <p:cNvSpPr/>
          <p:nvPr/>
        </p:nvSpPr>
        <p:spPr>
          <a:xfrm>
            <a:off x="4984749" y="4743402"/>
            <a:ext cx="2331508" cy="319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矢印 20"/>
          <p:cNvSpPr/>
          <p:nvPr/>
        </p:nvSpPr>
        <p:spPr>
          <a:xfrm>
            <a:off x="4984750" y="5402945"/>
            <a:ext cx="2331508" cy="337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03332" y="443653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voteToHalt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30633" y="57515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メッセージ受信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579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590599" y="2301302"/>
            <a:ext cx="5089931" cy="4055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Pregel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（例）全到達可能性問題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6626887" y="1176869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637851" y="3676916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323522" y="1176869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323522" y="3676916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5" idx="6"/>
            <a:endCxn id="7" idx="2"/>
          </p:cNvCxnSpPr>
          <p:nvPr/>
        </p:nvCxnSpPr>
        <p:spPr>
          <a:xfrm>
            <a:off x="7944243" y="1835547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4"/>
            <a:endCxn id="8" idx="0"/>
          </p:cNvCxnSpPr>
          <p:nvPr/>
        </p:nvCxnSpPr>
        <p:spPr>
          <a:xfrm>
            <a:off x="9982200" y="2494225"/>
            <a:ext cx="0" cy="118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955207" y="4335594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6" idx="0"/>
          </p:cNvCxnSpPr>
          <p:nvPr/>
        </p:nvCxnSpPr>
        <p:spPr>
          <a:xfrm>
            <a:off x="7285565" y="2502432"/>
            <a:ext cx="10964" cy="11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93913" y="2301303"/>
            <a:ext cx="492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   </a:t>
            </a:r>
            <a:r>
              <a:rPr lang="en-US" altLang="ja-JP" dirty="0" err="1" smtClean="0"/>
              <a:t>vertex.compute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v,message</a:t>
            </a:r>
            <a:r>
              <a:rPr lang="en-US" altLang="ja-JP" dirty="0" smtClean="0"/>
              <a:t>){</a:t>
            </a:r>
            <a:endParaRPr lang="en-US" altLang="ja-JP" dirty="0"/>
          </a:p>
          <a:p>
            <a:r>
              <a:rPr lang="en-US" altLang="ja-JP" dirty="0" smtClean="0"/>
              <a:t>2      if(</a:t>
            </a:r>
            <a:r>
              <a:rPr lang="en-US" altLang="ja-JP" dirty="0" err="1" smtClean="0"/>
              <a:t>superstep</a:t>
            </a:r>
            <a:r>
              <a:rPr lang="en-US" altLang="ja-JP" dirty="0" smtClean="0"/>
              <a:t> </a:t>
            </a:r>
            <a:r>
              <a:rPr lang="en-US" altLang="ja-JP" dirty="0"/>
              <a:t>== 0){</a:t>
            </a:r>
          </a:p>
          <a:p>
            <a:r>
              <a:rPr lang="en-US" altLang="ja-JP" dirty="0" smtClean="0"/>
              <a:t>3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v.vid</a:t>
            </a:r>
            <a:r>
              <a:rPr lang="en-US" altLang="ja-JP" dirty="0"/>
              <a:t> == 0;</a:t>
            </a:r>
          </a:p>
          <a:p>
            <a:r>
              <a:rPr lang="en-US" altLang="ja-JP" dirty="0" smtClean="0"/>
              <a:t>4          if(</a:t>
            </a:r>
            <a:r>
              <a:rPr lang="en-US" altLang="ja-JP" dirty="0" err="1" smtClean="0"/>
              <a:t>v.rch</a:t>
            </a:r>
            <a:r>
              <a:rPr lang="en-US" altLang="ja-JP" dirty="0"/>
              <a:t>)</a:t>
            </a:r>
          </a:p>
          <a:p>
            <a:r>
              <a:rPr lang="en-US" altLang="ja-JP" dirty="0" smtClean="0"/>
              <a:t>5              </a:t>
            </a:r>
            <a:r>
              <a:rPr lang="en-US" altLang="ja-JP" dirty="0" err="1" smtClean="0"/>
              <a:t>sendToNeighbors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v.rch</a:t>
            </a:r>
            <a:r>
              <a:rPr lang="en-US" altLang="ja-JP" dirty="0"/>
              <a:t>);</a:t>
            </a:r>
          </a:p>
          <a:p>
            <a:r>
              <a:rPr lang="en-US" altLang="ja-JP" dirty="0" smtClean="0"/>
              <a:t>6      }else</a:t>
            </a:r>
            <a:r>
              <a:rPr lang="en-US" altLang="ja-JP" dirty="0"/>
              <a:t>{</a:t>
            </a:r>
          </a:p>
          <a:p>
            <a:r>
              <a:rPr lang="en-US" altLang="ja-JP" dirty="0" smtClean="0"/>
              <a:t>7          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v.rch</a:t>
            </a:r>
            <a:r>
              <a:rPr lang="en-US" altLang="ja-JP" dirty="0"/>
              <a:t> || or(message);</a:t>
            </a:r>
          </a:p>
          <a:p>
            <a:r>
              <a:rPr lang="en-US" altLang="ja-JP" dirty="0" smtClean="0"/>
              <a:t>8          if(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!= </a:t>
            </a:r>
            <a:r>
              <a:rPr lang="en-US" altLang="ja-JP" dirty="0" err="1"/>
              <a:t>v.rch</a:t>
            </a:r>
            <a:r>
              <a:rPr lang="en-US" altLang="ja-JP" dirty="0"/>
              <a:t>){</a:t>
            </a:r>
          </a:p>
          <a:p>
            <a:r>
              <a:rPr lang="en-US" altLang="ja-JP" dirty="0" smtClean="0"/>
              <a:t>9    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newrch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10            </a:t>
            </a:r>
            <a:r>
              <a:rPr lang="en-US" altLang="ja-JP" dirty="0" err="1"/>
              <a:t>sendToNeighbors</a:t>
            </a:r>
            <a:r>
              <a:rPr lang="en-US" altLang="ja-JP" dirty="0"/>
              <a:t>(</a:t>
            </a:r>
            <a:r>
              <a:rPr lang="en-US" altLang="ja-JP" dirty="0" err="1"/>
              <a:t>newrch</a:t>
            </a:r>
            <a:r>
              <a:rPr lang="en-US" altLang="ja-JP" dirty="0"/>
              <a:t>);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  }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}</a:t>
            </a:r>
            <a:endParaRPr lang="en-US" altLang="ja-JP" dirty="0"/>
          </a:p>
          <a:p>
            <a:r>
              <a:rPr lang="en-US" altLang="ja-JP" dirty="0" smtClean="0"/>
              <a:t>13       </a:t>
            </a:r>
            <a:r>
              <a:rPr lang="en-US" altLang="ja-JP" dirty="0" err="1" smtClean="0"/>
              <a:t>voteToHalt</a:t>
            </a:r>
            <a:r>
              <a:rPr lang="en-US" altLang="ja-JP" dirty="0" smtClean="0"/>
              <a:t>();</a:t>
            </a:r>
            <a:endParaRPr lang="en-US" altLang="ja-JP" dirty="0"/>
          </a:p>
          <a:p>
            <a:r>
              <a:rPr lang="en-US" altLang="ja-JP" dirty="0" smtClean="0"/>
              <a:t>14   }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73504" y="63067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擬似コード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29833" y="16078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04106" y="4132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26484" y="4130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804106" y="1647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17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円/楕円 38"/>
          <p:cNvSpPr/>
          <p:nvPr/>
        </p:nvSpPr>
        <p:spPr>
          <a:xfrm>
            <a:off x="6639493" y="1183344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6637703" y="3668343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9312681" y="3682148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9323522" y="1170310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Pregel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dirty="0"/>
              <a:t>（例）全到達可能性問題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626887" y="1176869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637851" y="3676916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323522" y="1176869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323522" y="3676916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5" idx="6"/>
            <a:endCxn id="7" idx="2"/>
          </p:cNvCxnSpPr>
          <p:nvPr/>
        </p:nvCxnSpPr>
        <p:spPr>
          <a:xfrm>
            <a:off x="7944243" y="1835547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4"/>
            <a:endCxn id="8" idx="0"/>
          </p:cNvCxnSpPr>
          <p:nvPr/>
        </p:nvCxnSpPr>
        <p:spPr>
          <a:xfrm>
            <a:off x="9982200" y="2494225"/>
            <a:ext cx="0" cy="118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955207" y="4335594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6" idx="0"/>
          </p:cNvCxnSpPr>
          <p:nvPr/>
        </p:nvCxnSpPr>
        <p:spPr>
          <a:xfrm>
            <a:off x="7285565" y="2502432"/>
            <a:ext cx="10964" cy="11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050307" y="159479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745121" y="41267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52129" y="410476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35978" y="160471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62239" y="547636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Superstep</a:t>
            </a:r>
            <a:r>
              <a:rPr kumimoji="1" lang="en-US" altLang="ja-JP" sz="2400" dirty="0" smtClean="0"/>
              <a:t> 0</a:t>
            </a:r>
            <a:endParaRPr kumimoji="1"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8062776" y="948684"/>
            <a:ext cx="720000" cy="720000"/>
            <a:chOff x="8062776" y="948684"/>
            <a:chExt cx="720000" cy="720000"/>
          </a:xfrm>
        </p:grpSpPr>
        <p:sp>
          <p:nvSpPr>
            <p:cNvPr id="10" name="正方形/長方形 9"/>
            <p:cNvSpPr/>
            <p:nvPr/>
          </p:nvSpPr>
          <p:spPr>
            <a:xfrm>
              <a:off x="8062776" y="94868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8217332" y="108788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1"/>
                  </a:solidFill>
                </a:rPr>
                <a:t>T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6241708" y="2533718"/>
            <a:ext cx="720000" cy="720000"/>
            <a:chOff x="8062776" y="948684"/>
            <a:chExt cx="720000" cy="720000"/>
          </a:xfrm>
        </p:grpSpPr>
        <p:sp>
          <p:nvSpPr>
            <p:cNvPr id="36" name="正方形/長方形 35"/>
            <p:cNvSpPr/>
            <p:nvPr/>
          </p:nvSpPr>
          <p:spPr>
            <a:xfrm>
              <a:off x="8062776" y="94868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217332" y="108788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1"/>
                  </a:solidFill>
                </a:rPr>
                <a:t>T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6601708" y="3255450"/>
            <a:ext cx="0" cy="423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0" idx="3"/>
          </p:cNvCxnSpPr>
          <p:nvPr/>
        </p:nvCxnSpPr>
        <p:spPr>
          <a:xfrm>
            <a:off x="8782776" y="1308684"/>
            <a:ext cx="4413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590599" y="2301302"/>
            <a:ext cx="5089931" cy="4055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913" y="2301303"/>
            <a:ext cx="492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   </a:t>
            </a:r>
            <a:r>
              <a:rPr lang="en-US" altLang="ja-JP" dirty="0" err="1" smtClean="0"/>
              <a:t>vertex.compute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v,message</a:t>
            </a:r>
            <a:r>
              <a:rPr lang="en-US" altLang="ja-JP" dirty="0" smtClean="0"/>
              <a:t>){</a:t>
            </a:r>
            <a:endParaRPr lang="en-US" altLang="ja-JP" dirty="0"/>
          </a:p>
          <a:p>
            <a:r>
              <a:rPr lang="en-US" altLang="ja-JP" dirty="0" smtClean="0"/>
              <a:t>2      if(</a:t>
            </a:r>
            <a:r>
              <a:rPr lang="en-US" altLang="ja-JP" dirty="0" err="1" smtClean="0"/>
              <a:t>superstep</a:t>
            </a:r>
            <a:r>
              <a:rPr lang="en-US" altLang="ja-JP" dirty="0" smtClean="0"/>
              <a:t> </a:t>
            </a:r>
            <a:r>
              <a:rPr lang="en-US" altLang="ja-JP" dirty="0"/>
              <a:t>== 0){</a:t>
            </a:r>
          </a:p>
          <a:p>
            <a:r>
              <a:rPr lang="en-US" altLang="ja-JP" dirty="0" smtClean="0"/>
              <a:t>3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v.vid</a:t>
            </a:r>
            <a:r>
              <a:rPr lang="en-US" altLang="ja-JP" dirty="0"/>
              <a:t> == 0;</a:t>
            </a:r>
          </a:p>
          <a:p>
            <a:r>
              <a:rPr lang="en-US" altLang="ja-JP" dirty="0" smtClean="0"/>
              <a:t>4          if(</a:t>
            </a:r>
            <a:r>
              <a:rPr lang="en-US" altLang="ja-JP" dirty="0" err="1" smtClean="0"/>
              <a:t>v.rch</a:t>
            </a:r>
            <a:r>
              <a:rPr lang="en-US" altLang="ja-JP" dirty="0"/>
              <a:t>)</a:t>
            </a:r>
          </a:p>
          <a:p>
            <a:r>
              <a:rPr lang="en-US" altLang="ja-JP" dirty="0" smtClean="0"/>
              <a:t>5              </a:t>
            </a:r>
            <a:r>
              <a:rPr lang="en-US" altLang="ja-JP" dirty="0" err="1" smtClean="0"/>
              <a:t>sendToNeighbors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v.rch</a:t>
            </a:r>
            <a:r>
              <a:rPr lang="en-US" altLang="ja-JP" dirty="0"/>
              <a:t>);</a:t>
            </a:r>
          </a:p>
          <a:p>
            <a:r>
              <a:rPr lang="en-US" altLang="ja-JP" dirty="0" smtClean="0"/>
              <a:t>6      }else</a:t>
            </a:r>
            <a:r>
              <a:rPr lang="en-US" altLang="ja-JP" dirty="0"/>
              <a:t>{</a:t>
            </a:r>
          </a:p>
          <a:p>
            <a:r>
              <a:rPr lang="en-US" altLang="ja-JP" dirty="0" smtClean="0"/>
              <a:t>7          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v.rch</a:t>
            </a:r>
            <a:r>
              <a:rPr lang="en-US" altLang="ja-JP" dirty="0"/>
              <a:t> || or(message);</a:t>
            </a:r>
          </a:p>
          <a:p>
            <a:r>
              <a:rPr lang="en-US" altLang="ja-JP" dirty="0" smtClean="0"/>
              <a:t>8          if(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!= </a:t>
            </a:r>
            <a:r>
              <a:rPr lang="en-US" altLang="ja-JP" dirty="0" err="1"/>
              <a:t>v.rch</a:t>
            </a:r>
            <a:r>
              <a:rPr lang="en-US" altLang="ja-JP" dirty="0"/>
              <a:t>){</a:t>
            </a:r>
          </a:p>
          <a:p>
            <a:r>
              <a:rPr lang="en-US" altLang="ja-JP" dirty="0" smtClean="0"/>
              <a:t>9    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newrch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10            </a:t>
            </a:r>
            <a:r>
              <a:rPr lang="en-US" altLang="ja-JP" dirty="0" err="1"/>
              <a:t>sendToNeighbors</a:t>
            </a:r>
            <a:r>
              <a:rPr lang="en-US" altLang="ja-JP" dirty="0"/>
              <a:t>(</a:t>
            </a:r>
            <a:r>
              <a:rPr lang="en-US" altLang="ja-JP" dirty="0" err="1"/>
              <a:t>newrch</a:t>
            </a:r>
            <a:r>
              <a:rPr lang="en-US" altLang="ja-JP" dirty="0"/>
              <a:t>);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  }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}</a:t>
            </a:r>
            <a:endParaRPr lang="en-US" altLang="ja-JP" dirty="0"/>
          </a:p>
          <a:p>
            <a:r>
              <a:rPr lang="en-US" altLang="ja-JP" dirty="0" smtClean="0"/>
              <a:t>13       </a:t>
            </a:r>
            <a:r>
              <a:rPr lang="en-US" altLang="ja-JP" dirty="0" err="1" smtClean="0"/>
              <a:t>voteToHalt</a:t>
            </a:r>
            <a:r>
              <a:rPr lang="en-US" altLang="ja-JP" dirty="0" smtClean="0"/>
              <a:t>();</a:t>
            </a:r>
            <a:endParaRPr lang="en-US" altLang="ja-JP" dirty="0"/>
          </a:p>
          <a:p>
            <a:r>
              <a:rPr lang="en-US" altLang="ja-JP" dirty="0" smtClean="0"/>
              <a:t>14   }</a:t>
            </a:r>
            <a:endParaRPr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73504" y="63067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擬似コード</a:t>
            </a:r>
            <a:endParaRPr kumimoji="1" lang="ja-JP" altLang="en-US" sz="2400" dirty="0"/>
          </a:p>
        </p:txBody>
      </p:sp>
      <p:sp>
        <p:nvSpPr>
          <p:cNvPr id="64" name="円/楕円 63"/>
          <p:cNvSpPr/>
          <p:nvPr/>
        </p:nvSpPr>
        <p:spPr>
          <a:xfrm>
            <a:off x="9316898" y="1163686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6631079" y="3681597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2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animBg="1"/>
      <p:bldP spid="59" grpId="0" animBg="1"/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Pregel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（例）全到達可能性問題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626887" y="1176869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637851" y="3676916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323522" y="1176869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323522" y="3676916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5" idx="6"/>
            <a:endCxn id="7" idx="2"/>
          </p:cNvCxnSpPr>
          <p:nvPr/>
        </p:nvCxnSpPr>
        <p:spPr>
          <a:xfrm>
            <a:off x="7944243" y="1835547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4"/>
            <a:endCxn id="8" idx="0"/>
          </p:cNvCxnSpPr>
          <p:nvPr/>
        </p:nvCxnSpPr>
        <p:spPr>
          <a:xfrm>
            <a:off x="9982200" y="2494225"/>
            <a:ext cx="0" cy="118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955207" y="4335594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6" idx="0"/>
          </p:cNvCxnSpPr>
          <p:nvPr/>
        </p:nvCxnSpPr>
        <p:spPr>
          <a:xfrm>
            <a:off x="7285565" y="2502432"/>
            <a:ext cx="10964" cy="11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050307" y="159479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745121" y="41267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52129" y="410476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35978" y="160471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62239" y="547636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Superstep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1</a:t>
            </a:r>
            <a:endParaRPr kumimoji="1"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8963521" y="924045"/>
            <a:ext cx="720000" cy="720000"/>
            <a:chOff x="8062776" y="948684"/>
            <a:chExt cx="720000" cy="720000"/>
          </a:xfrm>
        </p:grpSpPr>
        <p:sp>
          <p:nvSpPr>
            <p:cNvPr id="10" name="正方形/長方形 9"/>
            <p:cNvSpPr/>
            <p:nvPr/>
          </p:nvSpPr>
          <p:spPr>
            <a:xfrm>
              <a:off x="8062776" y="94868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8217332" y="108788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1"/>
                  </a:solidFill>
                </a:rPr>
                <a:t>T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6362115" y="4597727"/>
            <a:ext cx="720000" cy="720000"/>
            <a:chOff x="8062776" y="948684"/>
            <a:chExt cx="720000" cy="720000"/>
          </a:xfrm>
        </p:grpSpPr>
        <p:sp>
          <p:nvSpPr>
            <p:cNvPr id="36" name="正方形/長方形 35"/>
            <p:cNvSpPr/>
            <p:nvPr/>
          </p:nvSpPr>
          <p:spPr>
            <a:xfrm>
              <a:off x="8062776" y="94868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217332" y="108788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1"/>
                  </a:solidFill>
                </a:rPr>
                <a:t>T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590599" y="2301302"/>
            <a:ext cx="5089931" cy="4055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93913" y="2301303"/>
            <a:ext cx="492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   </a:t>
            </a:r>
            <a:r>
              <a:rPr lang="en-US" altLang="ja-JP" dirty="0" err="1" smtClean="0"/>
              <a:t>vertex.compute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v,message</a:t>
            </a:r>
            <a:r>
              <a:rPr lang="en-US" altLang="ja-JP" dirty="0" smtClean="0"/>
              <a:t>){</a:t>
            </a:r>
            <a:endParaRPr lang="en-US" altLang="ja-JP" dirty="0"/>
          </a:p>
          <a:p>
            <a:r>
              <a:rPr lang="en-US" altLang="ja-JP" dirty="0" smtClean="0"/>
              <a:t>2      if(</a:t>
            </a:r>
            <a:r>
              <a:rPr lang="en-US" altLang="ja-JP" dirty="0" err="1" smtClean="0"/>
              <a:t>superstep</a:t>
            </a:r>
            <a:r>
              <a:rPr lang="en-US" altLang="ja-JP" dirty="0" smtClean="0"/>
              <a:t> </a:t>
            </a:r>
            <a:r>
              <a:rPr lang="en-US" altLang="ja-JP" dirty="0"/>
              <a:t>== 0){</a:t>
            </a:r>
          </a:p>
          <a:p>
            <a:r>
              <a:rPr lang="en-US" altLang="ja-JP" dirty="0" smtClean="0"/>
              <a:t>3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v.vid</a:t>
            </a:r>
            <a:r>
              <a:rPr lang="en-US" altLang="ja-JP" dirty="0"/>
              <a:t> == 0;</a:t>
            </a:r>
          </a:p>
          <a:p>
            <a:r>
              <a:rPr lang="en-US" altLang="ja-JP" dirty="0" smtClean="0"/>
              <a:t>4          if(</a:t>
            </a:r>
            <a:r>
              <a:rPr lang="en-US" altLang="ja-JP" dirty="0" err="1" smtClean="0"/>
              <a:t>v.rch</a:t>
            </a:r>
            <a:r>
              <a:rPr lang="en-US" altLang="ja-JP" dirty="0"/>
              <a:t>)</a:t>
            </a:r>
          </a:p>
          <a:p>
            <a:r>
              <a:rPr lang="en-US" altLang="ja-JP" dirty="0" smtClean="0"/>
              <a:t>5              </a:t>
            </a:r>
            <a:r>
              <a:rPr lang="en-US" altLang="ja-JP" dirty="0" err="1" smtClean="0"/>
              <a:t>sendToNeighbors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v.rch</a:t>
            </a:r>
            <a:r>
              <a:rPr lang="en-US" altLang="ja-JP" dirty="0"/>
              <a:t>);</a:t>
            </a:r>
          </a:p>
          <a:p>
            <a:r>
              <a:rPr lang="en-US" altLang="ja-JP" dirty="0" smtClean="0"/>
              <a:t>6      }else</a:t>
            </a:r>
            <a:r>
              <a:rPr lang="en-US" altLang="ja-JP" dirty="0"/>
              <a:t>{</a:t>
            </a:r>
          </a:p>
          <a:p>
            <a:r>
              <a:rPr lang="en-US" altLang="ja-JP" dirty="0" smtClean="0"/>
              <a:t>7          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v.rch</a:t>
            </a:r>
            <a:r>
              <a:rPr lang="en-US" altLang="ja-JP" dirty="0"/>
              <a:t> || or(message);</a:t>
            </a:r>
          </a:p>
          <a:p>
            <a:r>
              <a:rPr lang="en-US" altLang="ja-JP" dirty="0" smtClean="0"/>
              <a:t>8          if(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!= </a:t>
            </a:r>
            <a:r>
              <a:rPr lang="en-US" altLang="ja-JP" dirty="0" err="1"/>
              <a:t>v.rch</a:t>
            </a:r>
            <a:r>
              <a:rPr lang="en-US" altLang="ja-JP" dirty="0"/>
              <a:t>){</a:t>
            </a:r>
          </a:p>
          <a:p>
            <a:r>
              <a:rPr lang="en-US" altLang="ja-JP" dirty="0" smtClean="0"/>
              <a:t>9    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newrch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10            </a:t>
            </a:r>
            <a:r>
              <a:rPr lang="en-US" altLang="ja-JP" dirty="0" err="1"/>
              <a:t>sendToNeighbors</a:t>
            </a:r>
            <a:r>
              <a:rPr lang="en-US" altLang="ja-JP" dirty="0"/>
              <a:t>(</a:t>
            </a:r>
            <a:r>
              <a:rPr lang="en-US" altLang="ja-JP" dirty="0" err="1"/>
              <a:t>newrch</a:t>
            </a:r>
            <a:r>
              <a:rPr lang="en-US" altLang="ja-JP" dirty="0"/>
              <a:t>);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  }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}</a:t>
            </a:r>
            <a:endParaRPr lang="en-US" altLang="ja-JP" dirty="0"/>
          </a:p>
          <a:p>
            <a:r>
              <a:rPr lang="en-US" altLang="ja-JP" dirty="0" smtClean="0"/>
              <a:t>13       </a:t>
            </a:r>
            <a:r>
              <a:rPr lang="en-US" altLang="ja-JP" dirty="0" err="1" smtClean="0"/>
              <a:t>voteToHalt</a:t>
            </a:r>
            <a:r>
              <a:rPr lang="en-US" altLang="ja-JP" dirty="0" smtClean="0"/>
              <a:t>();</a:t>
            </a:r>
            <a:endParaRPr lang="en-US" altLang="ja-JP" dirty="0"/>
          </a:p>
          <a:p>
            <a:r>
              <a:rPr lang="en-US" altLang="ja-JP" dirty="0" smtClean="0"/>
              <a:t>14   }</a:t>
            </a:r>
            <a:endParaRPr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373504" y="63067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擬似コード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99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円/楕円 55"/>
          <p:cNvSpPr/>
          <p:nvPr/>
        </p:nvSpPr>
        <p:spPr>
          <a:xfrm>
            <a:off x="6634567" y="3670148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9323522" y="1176869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641498" y="1170310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Pregel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（例）全到達可能性問題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637851" y="3676916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323522" y="1176869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323522" y="3676916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endCxn id="7" idx="2"/>
          </p:cNvCxnSpPr>
          <p:nvPr/>
        </p:nvCxnSpPr>
        <p:spPr>
          <a:xfrm>
            <a:off x="7944243" y="1835547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4"/>
            <a:endCxn id="8" idx="0"/>
          </p:cNvCxnSpPr>
          <p:nvPr/>
        </p:nvCxnSpPr>
        <p:spPr>
          <a:xfrm>
            <a:off x="9982200" y="2494225"/>
            <a:ext cx="0" cy="118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955207" y="4335594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6" idx="0"/>
          </p:cNvCxnSpPr>
          <p:nvPr/>
        </p:nvCxnSpPr>
        <p:spPr>
          <a:xfrm>
            <a:off x="7285565" y="2502432"/>
            <a:ext cx="10964" cy="11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050307" y="159479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745121" y="4126771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52129" y="4104761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35978" y="160471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62239" y="547636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Superstep</a:t>
            </a:r>
            <a:r>
              <a:rPr kumimoji="1" lang="en-US" altLang="ja-JP" sz="2400" dirty="0" smtClean="0"/>
              <a:t> 1</a:t>
            </a:r>
            <a:endParaRPr kumimoji="1" lang="ja-JP" altLang="en-US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10363446" y="2493585"/>
            <a:ext cx="720000" cy="720000"/>
            <a:chOff x="8062776" y="948684"/>
            <a:chExt cx="720000" cy="720000"/>
          </a:xfrm>
        </p:grpSpPr>
        <p:sp>
          <p:nvSpPr>
            <p:cNvPr id="30" name="正方形/長方形 29"/>
            <p:cNvSpPr/>
            <p:nvPr/>
          </p:nvSpPr>
          <p:spPr>
            <a:xfrm>
              <a:off x="8062776" y="94868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8217332" y="108788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1"/>
                  </a:solidFill>
                </a:rPr>
                <a:t>T</a:t>
              </a:r>
              <a:endParaRPr lang="en-US" altLang="ja-JP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図形グループ 31"/>
          <p:cNvGrpSpPr/>
          <p:nvPr/>
        </p:nvGrpSpPr>
        <p:grpSpPr>
          <a:xfrm>
            <a:off x="8047772" y="4457688"/>
            <a:ext cx="720000" cy="720000"/>
            <a:chOff x="8062776" y="948684"/>
            <a:chExt cx="720000" cy="720000"/>
          </a:xfrm>
        </p:grpSpPr>
        <p:sp>
          <p:nvSpPr>
            <p:cNvPr id="33" name="正方形/長方形 32"/>
            <p:cNvSpPr/>
            <p:nvPr/>
          </p:nvSpPr>
          <p:spPr>
            <a:xfrm>
              <a:off x="8062776" y="94868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8217332" y="108788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chemeClr val="bg1"/>
                  </a:solidFill>
                </a:rPr>
                <a:t>T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矢印コネクタ 42"/>
          <p:cNvCxnSpPr/>
          <p:nvPr/>
        </p:nvCxnSpPr>
        <p:spPr>
          <a:xfrm>
            <a:off x="10715777" y="3241695"/>
            <a:ext cx="0" cy="423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8755140" y="4827720"/>
            <a:ext cx="291821" cy="10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52"/>
          <p:cNvSpPr/>
          <p:nvPr/>
        </p:nvSpPr>
        <p:spPr>
          <a:xfrm>
            <a:off x="590599" y="2301302"/>
            <a:ext cx="5089931" cy="4055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93913" y="2301303"/>
            <a:ext cx="492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   </a:t>
            </a:r>
            <a:r>
              <a:rPr lang="en-US" altLang="ja-JP" dirty="0" err="1" smtClean="0"/>
              <a:t>vertex.compute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v,message</a:t>
            </a:r>
            <a:r>
              <a:rPr lang="en-US" altLang="ja-JP" dirty="0" smtClean="0"/>
              <a:t>){</a:t>
            </a:r>
            <a:endParaRPr lang="en-US" altLang="ja-JP" dirty="0"/>
          </a:p>
          <a:p>
            <a:r>
              <a:rPr lang="en-US" altLang="ja-JP" dirty="0" smtClean="0"/>
              <a:t>2      if(</a:t>
            </a:r>
            <a:r>
              <a:rPr lang="en-US" altLang="ja-JP" dirty="0" err="1" smtClean="0"/>
              <a:t>superstep</a:t>
            </a:r>
            <a:r>
              <a:rPr lang="en-US" altLang="ja-JP" dirty="0" smtClean="0"/>
              <a:t> </a:t>
            </a:r>
            <a:r>
              <a:rPr lang="en-US" altLang="ja-JP" dirty="0"/>
              <a:t>== 0){</a:t>
            </a:r>
          </a:p>
          <a:p>
            <a:r>
              <a:rPr lang="en-US" altLang="ja-JP" dirty="0" smtClean="0"/>
              <a:t>3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v.vid</a:t>
            </a:r>
            <a:r>
              <a:rPr lang="en-US" altLang="ja-JP" dirty="0"/>
              <a:t> == 0;</a:t>
            </a:r>
          </a:p>
          <a:p>
            <a:r>
              <a:rPr lang="en-US" altLang="ja-JP" dirty="0" smtClean="0"/>
              <a:t>4          if(</a:t>
            </a:r>
            <a:r>
              <a:rPr lang="en-US" altLang="ja-JP" dirty="0" err="1" smtClean="0"/>
              <a:t>v.rch</a:t>
            </a:r>
            <a:r>
              <a:rPr lang="en-US" altLang="ja-JP" dirty="0"/>
              <a:t>)</a:t>
            </a:r>
          </a:p>
          <a:p>
            <a:r>
              <a:rPr lang="en-US" altLang="ja-JP" dirty="0" smtClean="0"/>
              <a:t>5              </a:t>
            </a:r>
            <a:r>
              <a:rPr lang="en-US" altLang="ja-JP" dirty="0" err="1" smtClean="0"/>
              <a:t>sendToNeighbors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v.rch</a:t>
            </a:r>
            <a:r>
              <a:rPr lang="en-US" altLang="ja-JP" dirty="0"/>
              <a:t>);</a:t>
            </a:r>
          </a:p>
          <a:p>
            <a:r>
              <a:rPr lang="en-US" altLang="ja-JP" dirty="0" smtClean="0"/>
              <a:t>6      }else</a:t>
            </a:r>
            <a:r>
              <a:rPr lang="en-US" altLang="ja-JP" dirty="0"/>
              <a:t>{</a:t>
            </a:r>
          </a:p>
          <a:p>
            <a:r>
              <a:rPr lang="en-US" altLang="ja-JP" dirty="0" smtClean="0"/>
              <a:t>7          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v.rch</a:t>
            </a:r>
            <a:r>
              <a:rPr lang="en-US" altLang="ja-JP" dirty="0"/>
              <a:t> || or(message);</a:t>
            </a:r>
          </a:p>
          <a:p>
            <a:r>
              <a:rPr lang="en-US" altLang="ja-JP" dirty="0" smtClean="0"/>
              <a:t>8          if(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!= </a:t>
            </a:r>
            <a:r>
              <a:rPr lang="en-US" altLang="ja-JP" dirty="0" err="1"/>
              <a:t>v.rch</a:t>
            </a:r>
            <a:r>
              <a:rPr lang="en-US" altLang="ja-JP" dirty="0"/>
              <a:t>){</a:t>
            </a:r>
          </a:p>
          <a:p>
            <a:r>
              <a:rPr lang="en-US" altLang="ja-JP" dirty="0" smtClean="0"/>
              <a:t>9    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newrch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10            </a:t>
            </a:r>
            <a:r>
              <a:rPr lang="en-US" altLang="ja-JP" dirty="0" err="1"/>
              <a:t>sendToNeighbors</a:t>
            </a:r>
            <a:r>
              <a:rPr lang="en-US" altLang="ja-JP" dirty="0"/>
              <a:t>(</a:t>
            </a:r>
            <a:r>
              <a:rPr lang="en-US" altLang="ja-JP" dirty="0" err="1"/>
              <a:t>newrch</a:t>
            </a:r>
            <a:r>
              <a:rPr lang="en-US" altLang="ja-JP" dirty="0"/>
              <a:t>);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  }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}</a:t>
            </a:r>
            <a:endParaRPr lang="en-US" altLang="ja-JP" dirty="0"/>
          </a:p>
          <a:p>
            <a:r>
              <a:rPr lang="en-US" altLang="ja-JP" dirty="0" smtClean="0"/>
              <a:t>13       </a:t>
            </a:r>
            <a:r>
              <a:rPr lang="en-US" altLang="ja-JP" dirty="0" err="1" smtClean="0"/>
              <a:t>voteToHalt</a:t>
            </a:r>
            <a:r>
              <a:rPr lang="en-US" altLang="ja-JP" dirty="0" smtClean="0"/>
              <a:t>();</a:t>
            </a:r>
            <a:endParaRPr lang="en-US" altLang="ja-JP" dirty="0"/>
          </a:p>
          <a:p>
            <a:r>
              <a:rPr lang="en-US" altLang="ja-JP" dirty="0" smtClean="0"/>
              <a:t>14   }</a:t>
            </a:r>
            <a:endParaRPr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73504" y="63067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擬似コード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1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Fregel</a:t>
            </a:r>
            <a:r>
              <a:rPr lang="en-US" altLang="ja-JP" b="1" dirty="0" smtClean="0"/>
              <a:t> </a:t>
            </a:r>
            <a:r>
              <a:rPr lang="en-US" altLang="ja-JP" b="1" dirty="0"/>
              <a:t>[</a:t>
            </a:r>
            <a:r>
              <a:rPr lang="en-US" altLang="ja-JP" b="1" dirty="0" err="1"/>
              <a:t>Emoto</a:t>
            </a:r>
            <a:r>
              <a:rPr lang="en-US" altLang="ja-JP" b="1" dirty="0"/>
              <a:t>+, ICFP </a:t>
            </a:r>
            <a:r>
              <a:rPr lang="en-US" altLang="ja-JP" b="1" dirty="0" smtClean="0"/>
              <a:t>2016]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 err="1" smtClean="0"/>
              <a:t>Pregel</a:t>
            </a:r>
            <a:r>
              <a:rPr lang="en-US" altLang="ja-JP" dirty="0" smtClean="0"/>
              <a:t>[Google </a:t>
            </a:r>
            <a:r>
              <a:rPr lang="en-US" altLang="ja-JP" dirty="0"/>
              <a:t>2010]</a:t>
            </a:r>
            <a:r>
              <a:rPr lang="ja-JP" altLang="en-US" dirty="0"/>
              <a:t>の問題点を解決しようと提案された</a:t>
            </a:r>
            <a:endParaRPr lang="en-US" altLang="ja-JP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関数型領域特化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/>
              <a:t>頂点主体のグラフ並列計算モデル</a:t>
            </a:r>
            <a:endParaRPr lang="en-US" altLang="ja-JP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 smtClean="0"/>
              <a:t>　・ユーザー</a:t>
            </a:r>
            <a:r>
              <a:rPr lang="ja-JP" altLang="en-US" dirty="0"/>
              <a:t>が各頂点で繰り返される単一の計算を</a:t>
            </a:r>
            <a:r>
              <a:rPr lang="ja-JP" altLang="en-US" dirty="0" smtClean="0"/>
              <a:t>記述</a:t>
            </a:r>
            <a:endParaRPr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・頂点</a:t>
            </a:r>
            <a:r>
              <a:rPr lang="ja-JP" altLang="en-US" dirty="0"/>
              <a:t>単位で並列にグラフ計算を行うことが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・複雑な</a:t>
            </a:r>
            <a:r>
              <a:rPr lang="ja-JP" altLang="en-US" dirty="0"/>
              <a:t>アルゴリズムでも簡単に記述可能</a:t>
            </a:r>
            <a:endParaRPr lang="en-US" altLang="ja-JP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FCF-7360-0D49-A990-ACA74A14BE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1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0"/>
    </mc:Choice>
    <mc:Fallback xmlns="">
      <p:transition spd="slow" advTm="5314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Pregel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（例）全到達可能性問題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626887" y="1176869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637851" y="3676916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323522" y="1176869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323522" y="3676916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5" idx="6"/>
            <a:endCxn id="7" idx="2"/>
          </p:cNvCxnSpPr>
          <p:nvPr/>
        </p:nvCxnSpPr>
        <p:spPr>
          <a:xfrm>
            <a:off x="7944243" y="1835547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4"/>
            <a:endCxn id="8" idx="0"/>
          </p:cNvCxnSpPr>
          <p:nvPr/>
        </p:nvCxnSpPr>
        <p:spPr>
          <a:xfrm>
            <a:off x="9982200" y="2494225"/>
            <a:ext cx="0" cy="118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955207" y="4335594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6" idx="0"/>
          </p:cNvCxnSpPr>
          <p:nvPr/>
        </p:nvCxnSpPr>
        <p:spPr>
          <a:xfrm>
            <a:off x="7285565" y="2502432"/>
            <a:ext cx="10964" cy="11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050307" y="159479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745121" y="41267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52129" y="4104761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35978" y="160471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62239" y="547636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Superstep</a:t>
            </a:r>
            <a:r>
              <a:rPr kumimoji="1" lang="en-US" altLang="ja-JP" sz="2400" dirty="0" smtClean="0"/>
              <a:t> </a:t>
            </a:r>
            <a:r>
              <a:rPr lang="en-US" altLang="ja-JP" sz="2400" dirty="0"/>
              <a:t>2</a:t>
            </a:r>
            <a:endParaRPr kumimoji="1" lang="ja-JP" altLang="en-US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10246677" y="3249448"/>
            <a:ext cx="720000" cy="720000"/>
            <a:chOff x="8062776" y="948684"/>
            <a:chExt cx="720000" cy="720000"/>
          </a:xfrm>
        </p:grpSpPr>
        <p:sp>
          <p:nvSpPr>
            <p:cNvPr id="30" name="正方形/長方形 29"/>
            <p:cNvSpPr/>
            <p:nvPr/>
          </p:nvSpPr>
          <p:spPr>
            <a:xfrm>
              <a:off x="8062776" y="94868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8217332" y="108788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1"/>
                  </a:solidFill>
                </a:rPr>
                <a:t>T</a:t>
              </a:r>
              <a:endParaRPr lang="en-US" altLang="ja-JP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図形グループ 31"/>
          <p:cNvGrpSpPr/>
          <p:nvPr/>
        </p:nvGrpSpPr>
        <p:grpSpPr>
          <a:xfrm>
            <a:off x="9089975" y="4678291"/>
            <a:ext cx="720000" cy="720000"/>
            <a:chOff x="8062776" y="948684"/>
            <a:chExt cx="720000" cy="720000"/>
          </a:xfrm>
        </p:grpSpPr>
        <p:sp>
          <p:nvSpPr>
            <p:cNvPr id="33" name="正方形/長方形 32"/>
            <p:cNvSpPr/>
            <p:nvPr/>
          </p:nvSpPr>
          <p:spPr>
            <a:xfrm>
              <a:off x="8062776" y="948684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8217332" y="108788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chemeClr val="bg1"/>
                  </a:solidFill>
                </a:rPr>
                <a:t>T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角丸四角形 47"/>
          <p:cNvSpPr/>
          <p:nvPr/>
        </p:nvSpPr>
        <p:spPr>
          <a:xfrm>
            <a:off x="590599" y="2301302"/>
            <a:ext cx="5089931" cy="4055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93913" y="2301303"/>
            <a:ext cx="492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   </a:t>
            </a:r>
            <a:r>
              <a:rPr lang="en-US" altLang="ja-JP" dirty="0" err="1" smtClean="0"/>
              <a:t>vertex.compute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v,message</a:t>
            </a:r>
            <a:r>
              <a:rPr lang="en-US" altLang="ja-JP" dirty="0" smtClean="0"/>
              <a:t>){</a:t>
            </a:r>
            <a:endParaRPr lang="en-US" altLang="ja-JP" dirty="0"/>
          </a:p>
          <a:p>
            <a:r>
              <a:rPr lang="en-US" altLang="ja-JP" dirty="0" smtClean="0"/>
              <a:t>2      if(</a:t>
            </a:r>
            <a:r>
              <a:rPr lang="en-US" altLang="ja-JP" dirty="0" err="1" smtClean="0"/>
              <a:t>superstep</a:t>
            </a:r>
            <a:r>
              <a:rPr lang="en-US" altLang="ja-JP" dirty="0" smtClean="0"/>
              <a:t> </a:t>
            </a:r>
            <a:r>
              <a:rPr lang="en-US" altLang="ja-JP" dirty="0"/>
              <a:t>== 0){</a:t>
            </a:r>
          </a:p>
          <a:p>
            <a:r>
              <a:rPr lang="en-US" altLang="ja-JP" dirty="0" smtClean="0"/>
              <a:t>3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v.vid</a:t>
            </a:r>
            <a:r>
              <a:rPr lang="en-US" altLang="ja-JP" dirty="0"/>
              <a:t> == 0;</a:t>
            </a:r>
          </a:p>
          <a:p>
            <a:r>
              <a:rPr lang="en-US" altLang="ja-JP" dirty="0" smtClean="0"/>
              <a:t>4          if(</a:t>
            </a:r>
            <a:r>
              <a:rPr lang="en-US" altLang="ja-JP" dirty="0" err="1" smtClean="0"/>
              <a:t>v.rch</a:t>
            </a:r>
            <a:r>
              <a:rPr lang="en-US" altLang="ja-JP" dirty="0"/>
              <a:t>)</a:t>
            </a:r>
          </a:p>
          <a:p>
            <a:r>
              <a:rPr lang="en-US" altLang="ja-JP" dirty="0" smtClean="0"/>
              <a:t>5              </a:t>
            </a:r>
            <a:r>
              <a:rPr lang="en-US" altLang="ja-JP" dirty="0" err="1" smtClean="0"/>
              <a:t>sendToNeighbors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v.rch</a:t>
            </a:r>
            <a:r>
              <a:rPr lang="en-US" altLang="ja-JP" dirty="0"/>
              <a:t>);</a:t>
            </a:r>
          </a:p>
          <a:p>
            <a:r>
              <a:rPr lang="en-US" altLang="ja-JP" dirty="0" smtClean="0"/>
              <a:t>6      }else</a:t>
            </a:r>
            <a:r>
              <a:rPr lang="en-US" altLang="ja-JP" dirty="0"/>
              <a:t>{</a:t>
            </a:r>
          </a:p>
          <a:p>
            <a:r>
              <a:rPr lang="en-US" altLang="ja-JP" dirty="0" smtClean="0"/>
              <a:t>7          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v.rch</a:t>
            </a:r>
            <a:r>
              <a:rPr lang="en-US" altLang="ja-JP" dirty="0"/>
              <a:t> || or(message);</a:t>
            </a:r>
          </a:p>
          <a:p>
            <a:r>
              <a:rPr lang="en-US" altLang="ja-JP" dirty="0" smtClean="0"/>
              <a:t>8          if(</a:t>
            </a:r>
            <a:r>
              <a:rPr lang="en-US" altLang="ja-JP" dirty="0" err="1" smtClean="0"/>
              <a:t>newrch</a:t>
            </a:r>
            <a:r>
              <a:rPr lang="en-US" altLang="ja-JP" dirty="0" smtClean="0"/>
              <a:t> </a:t>
            </a:r>
            <a:r>
              <a:rPr lang="en-US" altLang="ja-JP" dirty="0"/>
              <a:t>!= </a:t>
            </a:r>
            <a:r>
              <a:rPr lang="en-US" altLang="ja-JP" dirty="0" err="1"/>
              <a:t>v.rch</a:t>
            </a:r>
            <a:r>
              <a:rPr lang="en-US" altLang="ja-JP" dirty="0"/>
              <a:t>){</a:t>
            </a:r>
          </a:p>
          <a:p>
            <a:r>
              <a:rPr lang="en-US" altLang="ja-JP" dirty="0" smtClean="0"/>
              <a:t>9              </a:t>
            </a:r>
            <a:r>
              <a:rPr lang="en-US" altLang="ja-JP" dirty="0" err="1" smtClean="0"/>
              <a:t>v.rch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newrch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10            </a:t>
            </a:r>
            <a:r>
              <a:rPr lang="en-US" altLang="ja-JP" dirty="0" err="1"/>
              <a:t>sendToNeighbors</a:t>
            </a:r>
            <a:r>
              <a:rPr lang="en-US" altLang="ja-JP" dirty="0"/>
              <a:t>(</a:t>
            </a:r>
            <a:r>
              <a:rPr lang="en-US" altLang="ja-JP" dirty="0" err="1"/>
              <a:t>newrch</a:t>
            </a:r>
            <a:r>
              <a:rPr lang="en-US" altLang="ja-JP" dirty="0"/>
              <a:t>);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  }</a:t>
            </a:r>
          </a:p>
          <a:p>
            <a:pPr marL="457200" indent="-457200">
              <a:buAutoNum type="arabicPlain" startAt="11"/>
            </a:pPr>
            <a:r>
              <a:rPr lang="en-US" altLang="ja-JP" dirty="0" smtClean="0"/>
              <a:t>    }</a:t>
            </a:r>
            <a:endParaRPr lang="en-US" altLang="ja-JP" dirty="0"/>
          </a:p>
          <a:p>
            <a:r>
              <a:rPr lang="en-US" altLang="ja-JP" dirty="0" smtClean="0"/>
              <a:t>13       </a:t>
            </a:r>
            <a:r>
              <a:rPr lang="en-US" altLang="ja-JP" dirty="0" err="1" smtClean="0"/>
              <a:t>voteToHalt</a:t>
            </a:r>
            <a:r>
              <a:rPr lang="en-US" altLang="ja-JP" dirty="0" smtClean="0"/>
              <a:t>();</a:t>
            </a:r>
            <a:endParaRPr lang="en-US" altLang="ja-JP" dirty="0"/>
          </a:p>
          <a:p>
            <a:r>
              <a:rPr lang="en-US" altLang="ja-JP" dirty="0" smtClean="0"/>
              <a:t>14   }</a:t>
            </a:r>
            <a:endParaRPr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373504" y="63067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擬似コード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41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/>
        </p:nvSpPr>
        <p:spPr>
          <a:xfrm>
            <a:off x="6637703" y="3668343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9312681" y="3682148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9323522" y="1170310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Pregel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（例）全到達可能性問題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626887" y="1176869"/>
            <a:ext cx="1317356" cy="1317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323522" y="1176869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323522" y="3676916"/>
            <a:ext cx="1317356" cy="1317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5" idx="6"/>
            <a:endCxn id="7" idx="2"/>
          </p:cNvCxnSpPr>
          <p:nvPr/>
        </p:nvCxnSpPr>
        <p:spPr>
          <a:xfrm>
            <a:off x="7944243" y="1835547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4"/>
            <a:endCxn id="8" idx="0"/>
          </p:cNvCxnSpPr>
          <p:nvPr/>
        </p:nvCxnSpPr>
        <p:spPr>
          <a:xfrm>
            <a:off x="9982200" y="2494225"/>
            <a:ext cx="0" cy="118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955207" y="4335594"/>
            <a:ext cx="137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7285565" y="2502432"/>
            <a:ext cx="10964" cy="11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050307" y="159479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52129" y="4104761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35978" y="160471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62239" y="547636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Superstep</a:t>
            </a:r>
            <a:r>
              <a:rPr kumimoji="1" lang="en-US" altLang="ja-JP" sz="2400" dirty="0" smtClean="0"/>
              <a:t> 2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792946" y="410343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kumimoji="1" lang="ja-JP" altLang="en-US" sz="2400" dirty="0"/>
          </a:p>
        </p:txBody>
      </p:sp>
      <p:grpSp>
        <p:nvGrpSpPr>
          <p:cNvPr id="9" name="図形グループ 8"/>
          <p:cNvGrpSpPr/>
          <p:nvPr/>
        </p:nvGrpSpPr>
        <p:grpSpPr>
          <a:xfrm>
            <a:off x="590599" y="2301302"/>
            <a:ext cx="5323366" cy="4467087"/>
            <a:chOff x="590599" y="2301302"/>
            <a:chExt cx="5323366" cy="4467087"/>
          </a:xfrm>
        </p:grpSpPr>
        <p:sp>
          <p:nvSpPr>
            <p:cNvPr id="57" name="角丸四角形 56"/>
            <p:cNvSpPr/>
            <p:nvPr/>
          </p:nvSpPr>
          <p:spPr>
            <a:xfrm>
              <a:off x="590599" y="2301302"/>
              <a:ext cx="5089931" cy="405504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993913" y="2301303"/>
              <a:ext cx="492005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   </a:t>
              </a:r>
              <a:r>
                <a:rPr lang="en-US" altLang="ja-JP" dirty="0" err="1" smtClean="0"/>
                <a:t>vertex.compute</a:t>
              </a:r>
              <a:r>
                <a:rPr lang="en-US" altLang="ja-JP" dirty="0" smtClean="0"/>
                <a:t>(</a:t>
              </a:r>
              <a:r>
                <a:rPr lang="en-US" altLang="ja-JP" dirty="0" err="1" smtClean="0"/>
                <a:t>v,message</a:t>
              </a:r>
              <a:r>
                <a:rPr lang="en-US" altLang="ja-JP" dirty="0" smtClean="0"/>
                <a:t>){</a:t>
              </a:r>
              <a:endParaRPr lang="en-US" altLang="ja-JP" dirty="0"/>
            </a:p>
            <a:p>
              <a:r>
                <a:rPr lang="en-US" altLang="ja-JP" dirty="0" smtClean="0"/>
                <a:t>2      if(</a:t>
              </a:r>
              <a:r>
                <a:rPr lang="en-US" altLang="ja-JP" dirty="0" err="1" smtClean="0"/>
                <a:t>superstep</a:t>
              </a:r>
              <a:r>
                <a:rPr lang="en-US" altLang="ja-JP" dirty="0" smtClean="0"/>
                <a:t> </a:t>
              </a:r>
              <a:r>
                <a:rPr lang="en-US" altLang="ja-JP" dirty="0"/>
                <a:t>== 0){</a:t>
              </a:r>
            </a:p>
            <a:p>
              <a:r>
                <a:rPr lang="en-US" altLang="ja-JP" dirty="0" smtClean="0"/>
                <a:t>3          </a:t>
              </a:r>
              <a:r>
                <a:rPr lang="en-US" altLang="ja-JP" dirty="0" err="1" smtClean="0"/>
                <a:t>v.rch</a:t>
              </a:r>
              <a:r>
                <a:rPr lang="en-US" altLang="ja-JP" dirty="0" smtClean="0"/>
                <a:t> </a:t>
              </a:r>
              <a:r>
                <a:rPr lang="en-US" altLang="ja-JP" dirty="0"/>
                <a:t>= </a:t>
              </a:r>
              <a:r>
                <a:rPr lang="en-US" altLang="ja-JP" dirty="0" err="1"/>
                <a:t>v.vid</a:t>
              </a:r>
              <a:r>
                <a:rPr lang="en-US" altLang="ja-JP" dirty="0"/>
                <a:t> == 0;</a:t>
              </a:r>
            </a:p>
            <a:p>
              <a:r>
                <a:rPr lang="en-US" altLang="ja-JP" dirty="0" smtClean="0"/>
                <a:t>4          if(</a:t>
              </a:r>
              <a:r>
                <a:rPr lang="en-US" altLang="ja-JP" dirty="0" err="1" smtClean="0"/>
                <a:t>v.rch</a:t>
              </a:r>
              <a:r>
                <a:rPr lang="en-US" altLang="ja-JP" dirty="0"/>
                <a:t>)</a:t>
              </a:r>
            </a:p>
            <a:p>
              <a:r>
                <a:rPr lang="en-US" altLang="ja-JP" dirty="0" smtClean="0"/>
                <a:t>5              </a:t>
              </a:r>
              <a:r>
                <a:rPr lang="en-US" altLang="ja-JP" dirty="0" err="1" smtClean="0"/>
                <a:t>sendToNeighbors</a:t>
              </a:r>
              <a:r>
                <a:rPr lang="en-US" altLang="ja-JP" dirty="0" smtClean="0"/>
                <a:t>(</a:t>
              </a:r>
              <a:r>
                <a:rPr lang="en-US" altLang="ja-JP" dirty="0" err="1" smtClean="0"/>
                <a:t>v.rch</a:t>
              </a:r>
              <a:r>
                <a:rPr lang="en-US" altLang="ja-JP" dirty="0"/>
                <a:t>);</a:t>
              </a:r>
            </a:p>
            <a:p>
              <a:r>
                <a:rPr lang="en-US" altLang="ja-JP" dirty="0" smtClean="0"/>
                <a:t>6      }else</a:t>
              </a:r>
              <a:r>
                <a:rPr lang="en-US" altLang="ja-JP" dirty="0"/>
                <a:t>{</a:t>
              </a:r>
            </a:p>
            <a:p>
              <a:r>
                <a:rPr lang="en-US" altLang="ja-JP" dirty="0" smtClean="0"/>
                <a:t>7          </a:t>
              </a:r>
              <a:r>
                <a:rPr lang="en-US" altLang="ja-JP" dirty="0" err="1" smtClean="0"/>
                <a:t>newrch</a:t>
              </a:r>
              <a:r>
                <a:rPr lang="en-US" altLang="ja-JP" dirty="0" smtClean="0"/>
                <a:t> </a:t>
              </a:r>
              <a:r>
                <a:rPr lang="en-US" altLang="ja-JP" dirty="0"/>
                <a:t>= </a:t>
              </a:r>
              <a:r>
                <a:rPr lang="en-US" altLang="ja-JP" dirty="0" err="1"/>
                <a:t>v.rch</a:t>
              </a:r>
              <a:r>
                <a:rPr lang="en-US" altLang="ja-JP" dirty="0"/>
                <a:t> || or(message);</a:t>
              </a:r>
            </a:p>
            <a:p>
              <a:r>
                <a:rPr lang="en-US" altLang="ja-JP" dirty="0" smtClean="0"/>
                <a:t>8          if(</a:t>
              </a:r>
              <a:r>
                <a:rPr lang="en-US" altLang="ja-JP" dirty="0" err="1" smtClean="0"/>
                <a:t>newrch</a:t>
              </a:r>
              <a:r>
                <a:rPr lang="en-US" altLang="ja-JP" dirty="0" smtClean="0"/>
                <a:t> </a:t>
              </a:r>
              <a:r>
                <a:rPr lang="en-US" altLang="ja-JP" dirty="0"/>
                <a:t>!= </a:t>
              </a:r>
              <a:r>
                <a:rPr lang="en-US" altLang="ja-JP" dirty="0" err="1"/>
                <a:t>v.rch</a:t>
              </a:r>
              <a:r>
                <a:rPr lang="en-US" altLang="ja-JP" dirty="0"/>
                <a:t>){</a:t>
              </a:r>
            </a:p>
            <a:p>
              <a:r>
                <a:rPr lang="en-US" altLang="ja-JP" dirty="0" smtClean="0"/>
                <a:t>9              </a:t>
              </a:r>
              <a:r>
                <a:rPr lang="en-US" altLang="ja-JP" dirty="0" err="1" smtClean="0"/>
                <a:t>v.rch</a:t>
              </a:r>
              <a:r>
                <a:rPr lang="en-US" altLang="ja-JP" dirty="0" smtClean="0"/>
                <a:t> </a:t>
              </a:r>
              <a:r>
                <a:rPr lang="en-US" altLang="ja-JP" dirty="0"/>
                <a:t>= </a:t>
              </a:r>
              <a:r>
                <a:rPr lang="en-US" altLang="ja-JP" dirty="0" err="1"/>
                <a:t>newrch</a:t>
              </a:r>
              <a:r>
                <a:rPr lang="en-US" altLang="ja-JP" dirty="0"/>
                <a:t>;</a:t>
              </a:r>
            </a:p>
            <a:p>
              <a:r>
                <a:rPr lang="en-US" altLang="ja-JP" dirty="0" smtClean="0"/>
                <a:t>10            </a:t>
              </a:r>
              <a:r>
                <a:rPr lang="en-US" altLang="ja-JP" dirty="0" err="1"/>
                <a:t>sendToNeighbors</a:t>
              </a:r>
              <a:r>
                <a:rPr lang="en-US" altLang="ja-JP" dirty="0"/>
                <a:t>(</a:t>
              </a:r>
              <a:r>
                <a:rPr lang="en-US" altLang="ja-JP" dirty="0" err="1"/>
                <a:t>newrch</a:t>
              </a:r>
              <a:r>
                <a:rPr lang="en-US" altLang="ja-JP" dirty="0"/>
                <a:t>);</a:t>
              </a:r>
            </a:p>
            <a:p>
              <a:pPr marL="457200" indent="-457200">
                <a:buAutoNum type="arabicPlain" startAt="11"/>
              </a:pPr>
              <a:r>
                <a:rPr lang="en-US" altLang="ja-JP" dirty="0" smtClean="0"/>
                <a:t>      }</a:t>
              </a:r>
            </a:p>
            <a:p>
              <a:pPr marL="457200" indent="-457200">
                <a:buAutoNum type="arabicPlain" startAt="11"/>
              </a:pPr>
              <a:r>
                <a:rPr lang="en-US" altLang="ja-JP" dirty="0" smtClean="0"/>
                <a:t>    }</a:t>
              </a:r>
              <a:endParaRPr lang="en-US" altLang="ja-JP" dirty="0"/>
            </a:p>
            <a:p>
              <a:r>
                <a:rPr lang="en-US" altLang="ja-JP" dirty="0" smtClean="0"/>
                <a:t>13       </a:t>
              </a:r>
              <a:r>
                <a:rPr lang="en-US" altLang="ja-JP" dirty="0" err="1" smtClean="0"/>
                <a:t>voteToHalt</a:t>
              </a:r>
              <a:r>
                <a:rPr lang="en-US" altLang="ja-JP" dirty="0" smtClean="0"/>
                <a:t>();</a:t>
              </a:r>
              <a:endParaRPr lang="en-US" altLang="ja-JP" dirty="0"/>
            </a:p>
            <a:p>
              <a:r>
                <a:rPr lang="en-US" altLang="ja-JP" dirty="0" smtClean="0"/>
                <a:t>14   }</a:t>
              </a:r>
              <a:endParaRPr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373504" y="630672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/>
                <a:t>擬似コード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83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研究の</a:t>
            </a:r>
            <a:r>
              <a:rPr lang="ja-JP" altLang="en-US" b="1" dirty="0" smtClean="0"/>
              <a:t>目的と内容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Fregel</a:t>
            </a:r>
            <a:r>
              <a:rPr lang="ja-JP" altLang="en-US" dirty="0" smtClean="0"/>
              <a:t>におけるグラフ計算の記述例が少ない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　→記述例を増やす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Fregel</a:t>
            </a:r>
            <a:r>
              <a:rPr lang="ja-JP" altLang="en-US" dirty="0" smtClean="0"/>
              <a:t>で二部グラフマッチングを記述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　→機能の拡張も行う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・拡張機能を用いたプログラムを用いて実験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　→有用性，問題点を確認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44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85"/>
    </mc:Choice>
    <mc:Fallback xmlns="">
      <p:transition spd="slow" advTm="3688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2866030" y="1690688"/>
            <a:ext cx="1719618" cy="39594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二部グラフのマッチング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96082" y="21139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96082" y="34179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48074" y="41588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48074" y="25786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96082" y="463265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6536141" y="1688237"/>
            <a:ext cx="1719618" cy="39594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891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7"/>
    </mc:Choice>
    <mc:Fallback xmlns="">
      <p:transition spd="slow" advTm="32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03739" y="193667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03739" y="32270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55731" y="39951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55731" y="238660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03739" y="445535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75489" y="2374814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484776" y="4903521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4776" y="3667980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6986516" y="395962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850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1"/>
    </mc:Choice>
    <mc:Fallback xmlns="">
      <p:transition spd="slow" advTm="2337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03739" y="192090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03739" y="321129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55731" y="39794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55731" y="23708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03739" y="44395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75489" y="2374814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484776" y="4903521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4776" y="3667980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08374" y="3150708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95586" y="2625204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99419" y="381810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92104" y="4989518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9" name="直線矢印コネクタ 58"/>
          <p:cNvCxnSpPr>
            <a:endCxn id="5" idx="6"/>
          </p:cNvCxnSpPr>
          <p:nvPr/>
        </p:nvCxnSpPr>
        <p:spPr>
          <a:xfrm flipH="1" flipV="1">
            <a:off x="4143235" y="2372259"/>
            <a:ext cx="688907" cy="1205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5" idx="6"/>
          </p:cNvCxnSpPr>
          <p:nvPr/>
        </p:nvCxnSpPr>
        <p:spPr>
          <a:xfrm flipH="1" flipV="1">
            <a:off x="4143235" y="2372259"/>
            <a:ext cx="688907" cy="50345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6" idx="6"/>
          </p:cNvCxnSpPr>
          <p:nvPr/>
        </p:nvCxnSpPr>
        <p:spPr>
          <a:xfrm flipH="1">
            <a:off x="4143235" y="3390531"/>
            <a:ext cx="906595" cy="2774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6" idx="6"/>
          </p:cNvCxnSpPr>
          <p:nvPr/>
        </p:nvCxnSpPr>
        <p:spPr>
          <a:xfrm flipH="1" flipV="1">
            <a:off x="4143235" y="3667980"/>
            <a:ext cx="953492" cy="2556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7" idx="6"/>
          </p:cNvCxnSpPr>
          <p:nvPr/>
        </p:nvCxnSpPr>
        <p:spPr>
          <a:xfrm flipH="1">
            <a:off x="4143235" y="4778135"/>
            <a:ext cx="688907" cy="1044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210192" y="193890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986516" y="395962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3297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1"/>
    </mc:Choice>
    <mc:Fallback xmlns="">
      <p:transition spd="slow" advTm="2337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</a:t>
            </a:r>
            <a:r>
              <a:rPr kumimoji="1" lang="en-US" altLang="ja-JP" dirty="0" smtClean="0"/>
              <a:t> 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03739" y="19051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03739" y="3195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55731" y="39636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55731" y="23698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03739" y="44238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475489" y="2374814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484776" y="4903521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484776" y="3667980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25736" y="1959389"/>
            <a:ext cx="30246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724226" y="2460127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20604" y="3270055"/>
            <a:ext cx="30760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720604" y="3755848"/>
            <a:ext cx="31290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34229" y="4778135"/>
            <a:ext cx="31290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40201" y="29301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ランダムに１つ選択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483239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60839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75489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60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5"/>
    </mc:Choice>
    <mc:Fallback xmlns="">
      <p:transition spd="slow" advTm="5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19505" y="193667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19505" y="32270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71497" y="39951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71497" y="24013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19505" y="445535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27483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5083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9733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endCxn id="8" idx="2"/>
          </p:cNvCxnSpPr>
          <p:nvPr/>
        </p:nvCxnSpPr>
        <p:spPr>
          <a:xfrm>
            <a:off x="6096000" y="2664850"/>
            <a:ext cx="890516" cy="1562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361859" y="2217371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297608" y="3755848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297608" y="4645717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線矢印コネクタ 48"/>
          <p:cNvCxnSpPr>
            <a:endCxn id="9" idx="2"/>
          </p:cNvCxnSpPr>
          <p:nvPr/>
        </p:nvCxnSpPr>
        <p:spPr>
          <a:xfrm>
            <a:off x="5958348" y="4146697"/>
            <a:ext cx="1028168" cy="2621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9" idx="2"/>
          </p:cNvCxnSpPr>
          <p:nvPr/>
        </p:nvCxnSpPr>
        <p:spPr>
          <a:xfrm flipV="1">
            <a:off x="5958348" y="4408803"/>
            <a:ext cx="1028168" cy="1735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594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4"/>
    </mc:Choice>
    <mc:Fallback xmlns="">
      <p:transition spd="slow" advTm="970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9.4|1.6|10.4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5.3|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"/>
</p:tagLst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11749</TotalTime>
  <Words>2020</Words>
  <Application>Microsoft Macintosh PowerPoint</Application>
  <PresentationFormat>ワイド画面</PresentationFormat>
  <Paragraphs>604</Paragraphs>
  <Slides>31</Slides>
  <Notes>26</Notes>
  <HiddenSlides>11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HGMaruGothicMPRO</vt:lpstr>
      <vt:lpstr>Mangal</vt:lpstr>
      <vt:lpstr>Yu Gothic</vt:lpstr>
      <vt:lpstr>Yu Gothic Light</vt:lpstr>
      <vt:lpstr>Arial</vt:lpstr>
      <vt:lpstr>ホワイト</vt:lpstr>
      <vt:lpstr>大規模グラフ計算用言語Fregelの 二部グラフマッチングへの 応用と拡張</vt:lpstr>
      <vt:lpstr>背景</vt:lpstr>
      <vt:lpstr>Fregel [Emoto+, ICFP 2016]</vt:lpstr>
      <vt:lpstr>研究の目的と内容</vt:lpstr>
      <vt:lpstr>二部グラフのマッチング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Fregelの二部グラフマッチング</vt:lpstr>
      <vt:lpstr>機能の拡張部分</vt:lpstr>
      <vt:lpstr>実験内容</vt:lpstr>
      <vt:lpstr>実験結果</vt:lpstr>
      <vt:lpstr>まとめ</vt:lpstr>
      <vt:lpstr>PowerPoint プレゼンテーション</vt:lpstr>
      <vt:lpstr>実行時間</vt:lpstr>
      <vt:lpstr>拡張部分</vt:lpstr>
      <vt:lpstr>Pregel [Google 2010]</vt:lpstr>
      <vt:lpstr>Pregel [Google 2010]</vt:lpstr>
      <vt:lpstr>Fregel [Emoto+, ICFP 2016]</vt:lpstr>
      <vt:lpstr>Fregel [Emoto+, ICFP 2016]</vt:lpstr>
      <vt:lpstr>Pregel[Google 2010]</vt:lpstr>
      <vt:lpstr>Pregel</vt:lpstr>
      <vt:lpstr>Pregel</vt:lpstr>
      <vt:lpstr>Pregel</vt:lpstr>
      <vt:lpstr>Pregel</vt:lpstr>
      <vt:lpstr>Pregel</vt:lpstr>
      <vt:lpstr>Pregel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Pregel</dc:title>
  <dc:creator>Microsoft Office ユーザー</dc:creator>
  <cp:lastModifiedBy>Microsoft Office ユーザー</cp:lastModifiedBy>
  <cp:revision>212</cp:revision>
  <dcterms:created xsi:type="dcterms:W3CDTF">2017-06-27T20:25:01Z</dcterms:created>
  <dcterms:modified xsi:type="dcterms:W3CDTF">2018-02-21T05:24:27Z</dcterms:modified>
</cp:coreProperties>
</file>