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9" r:id="rId4"/>
    <p:sldId id="258" r:id="rId5"/>
    <p:sldId id="267" r:id="rId6"/>
    <p:sldId id="268" r:id="rId7"/>
    <p:sldId id="269" r:id="rId8"/>
    <p:sldId id="270" r:id="rId9"/>
    <p:sldId id="271" r:id="rId10"/>
    <p:sldId id="272" r:id="rId11"/>
    <p:sldId id="273" r:id="rId12"/>
    <p:sldId id="274" r:id="rId13"/>
    <p:sldId id="275" r:id="rId14"/>
    <p:sldId id="277" r:id="rId15"/>
    <p:sldId id="278" r:id="rId16"/>
    <p:sldId id="279" r:id="rId17"/>
    <p:sldId id="280" r:id="rId18"/>
    <p:sldId id="281" r:id="rId19"/>
    <p:sldId id="282" r:id="rId20"/>
    <p:sldId id="283" r:id="rId21"/>
    <p:sldId id="284" r:id="rId22"/>
    <p:sldId id="285" r:id="rId23"/>
    <p:sldId id="287" r:id="rId24"/>
    <p:sldId id="308" r:id="rId25"/>
    <p:sldId id="288" r:id="rId26"/>
    <p:sldId id="286" r:id="rId27"/>
    <p:sldId id="30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2417" autoAdjust="0"/>
  </p:normalViewPr>
  <p:slideViewPr>
    <p:cSldViewPr snapToGrid="0">
      <p:cViewPr varScale="1">
        <p:scale>
          <a:sx n="66" d="100"/>
          <a:sy n="66" d="100"/>
        </p:scale>
        <p:origin x="1458" y="60"/>
      </p:cViewPr>
      <p:guideLst/>
    </p:cSldViewPr>
  </p:slideViewPr>
  <p:outlineViewPr>
    <p:cViewPr>
      <p:scale>
        <a:sx n="33" d="100"/>
        <a:sy n="33" d="100"/>
      </p:scale>
      <p:origin x="0" y="-43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BD4E-8E6F-471B-B49B-01EC4A952940}" type="datetimeFigureOut">
              <a:rPr lang="en-GB" smtClean="0"/>
              <a:t>23/01/2024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E6E46-7127-4D33-9F18-5794BF8C706D}" type="slidenum">
              <a:rPr lang="en-GB" smtClean="0"/>
              <a:t>‹#›</a:t>
            </a:fld>
            <a:endParaRPr lang="en-GB"/>
          </a:p>
        </p:txBody>
      </p:sp>
    </p:spTree>
    <p:extLst>
      <p:ext uri="{BB962C8B-B14F-4D97-AF65-F5344CB8AC3E}">
        <p14:creationId xmlns:p14="http://schemas.microsoft.com/office/powerpoint/2010/main" val="60475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5502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97384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2423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17897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63A2DA-DE1D-4C95-BD04-4581C194F5D3}" type="datetimeFigureOut">
              <a:rPr lang="en-GB" smtClean="0"/>
              <a:t>23/01/2024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7229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663A2DA-DE1D-4C95-BD04-4581C194F5D3}" type="datetimeFigureOut">
              <a:rPr lang="en-GB" smtClean="0"/>
              <a:t>23/01/2024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9491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63A2DA-DE1D-4C95-BD04-4581C194F5D3}" type="datetimeFigureOut">
              <a:rPr lang="en-GB" smtClean="0"/>
              <a:t>23/01/2024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73410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663A2DA-DE1D-4C95-BD04-4581C194F5D3}" type="datetimeFigureOut">
              <a:rPr lang="en-GB" smtClean="0"/>
              <a:t>23/01/2024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91871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3A2DA-DE1D-4C95-BD04-4581C194F5D3}" type="datetimeFigureOut">
              <a:rPr lang="en-GB" smtClean="0"/>
              <a:t>23/01/2024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74396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23/01/2024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7239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23/01/2024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33922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3A2DA-DE1D-4C95-BD04-4581C194F5D3}" type="datetimeFigureOut">
              <a:rPr lang="en-GB" smtClean="0"/>
              <a:t>23/01/2024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E5348-B9AA-4A3E-959C-E5D60FC5BDB8}" type="slidenum">
              <a:rPr lang="en-GB" smtClean="0"/>
              <a:t>‹#›</a:t>
            </a:fld>
            <a:endParaRPr lang="en-GB"/>
          </a:p>
        </p:txBody>
      </p:sp>
    </p:spTree>
    <p:extLst>
      <p:ext uri="{BB962C8B-B14F-4D97-AF65-F5344CB8AC3E}">
        <p14:creationId xmlns:p14="http://schemas.microsoft.com/office/powerpoint/2010/main" val="258170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BCD624-2512-A31E-8BFF-1CBF82996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a:extLst>
              <a:ext uri="{FF2B5EF4-FFF2-40B4-BE49-F238E27FC236}">
                <a16:creationId xmlns:a16="http://schemas.microsoft.com/office/drawing/2014/main" id="{1BF858EC-3198-F4CD-8324-49FF36D5B1A2}"/>
              </a:ext>
            </a:extLst>
          </p:cNvPr>
          <p:cNvSpPr>
            <a:spLocks noGrp="1"/>
          </p:cNvSpPr>
          <p:nvPr>
            <p:ph type="ctrTitle"/>
          </p:nvPr>
        </p:nvSpPr>
        <p:spPr>
          <a:xfrm>
            <a:off x="0" y="58334"/>
            <a:ext cx="9144000" cy="2387600"/>
          </a:xfrm>
        </p:spPr>
        <p:txBody>
          <a:bodyPr/>
          <a:lstStyle/>
          <a:p>
            <a:r>
              <a:rPr lang="en-GB" b="1" dirty="0">
                <a:solidFill>
                  <a:schemeClr val="bg1"/>
                </a:solidFill>
              </a:rPr>
              <a:t>ICT 209 – SYSTEMS ANALYSIS &amp; DESIGN</a:t>
            </a:r>
          </a:p>
        </p:txBody>
      </p:sp>
      <p:sp>
        <p:nvSpPr>
          <p:cNvPr id="9" name="Subtitle 2">
            <a:extLst>
              <a:ext uri="{FF2B5EF4-FFF2-40B4-BE49-F238E27FC236}">
                <a16:creationId xmlns:a16="http://schemas.microsoft.com/office/drawing/2014/main" id="{EEB63DD9-DA28-72AE-2023-0597135B9252}"/>
              </a:ext>
            </a:extLst>
          </p:cNvPr>
          <p:cNvSpPr>
            <a:spLocks noGrp="1"/>
          </p:cNvSpPr>
          <p:nvPr>
            <p:ph type="subTitle" idx="1"/>
          </p:nvPr>
        </p:nvSpPr>
        <p:spPr>
          <a:xfrm>
            <a:off x="0" y="2695950"/>
            <a:ext cx="9144000" cy="1655762"/>
          </a:xfrm>
        </p:spPr>
        <p:txBody>
          <a:bodyPr>
            <a:normAutofit fontScale="92500" lnSpcReduction="20000"/>
          </a:bodyPr>
          <a:lstStyle/>
          <a:p>
            <a:r>
              <a:rPr lang="en-US" altLang="en-GH" sz="3200" b="1" dirty="0">
                <a:solidFill>
                  <a:schemeClr val="bg1"/>
                </a:solidFill>
              </a:rPr>
              <a:t>Lesson 1</a:t>
            </a:r>
          </a:p>
          <a:p>
            <a:r>
              <a:rPr lang="en-US" altLang="en-GH" sz="3200" b="1" dirty="0">
                <a:solidFill>
                  <a:schemeClr val="bg1"/>
                </a:solidFill>
              </a:rPr>
              <a:t>Systems, Roles, and Development Methodologies</a:t>
            </a:r>
          </a:p>
          <a:p>
            <a:r>
              <a:rPr lang="en-US" sz="1800" b="1" dirty="0">
                <a:solidFill>
                  <a:schemeClr val="bg1"/>
                </a:solidFill>
              </a:rPr>
              <a:t>By</a:t>
            </a:r>
          </a:p>
          <a:p>
            <a:r>
              <a:rPr lang="en-US" sz="3200" b="1" dirty="0">
                <a:solidFill>
                  <a:schemeClr val="bg1"/>
                </a:solidFill>
              </a:rPr>
              <a:t>Samuel Agana</a:t>
            </a:r>
            <a:endParaRPr lang="en-GB" sz="2800" b="1" dirty="0">
              <a:solidFill>
                <a:schemeClr val="bg1"/>
              </a:solidFill>
            </a:endParaRPr>
          </a:p>
        </p:txBody>
      </p:sp>
    </p:spTree>
    <p:extLst>
      <p:ext uri="{BB962C8B-B14F-4D97-AF65-F5344CB8AC3E}">
        <p14:creationId xmlns:p14="http://schemas.microsoft.com/office/powerpoint/2010/main" val="184292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US" altLang="en-GH" sz="4300" b="1" dirty="0">
                <a:solidFill>
                  <a:schemeClr val="bg1"/>
                </a:solidFill>
              </a:rPr>
              <a:t>Systems Development Life Cycle (SDLC)</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lnSpcReduction="10000"/>
          </a:bodyPr>
          <a:lstStyle/>
          <a:p>
            <a:pPr eaLnBrk="1" hangingPunct="1"/>
            <a:r>
              <a:rPr lang="en-US" altLang="en-GH" dirty="0"/>
              <a:t>The systems development life cycle is a phased approach to solving business problems</a:t>
            </a:r>
          </a:p>
          <a:p>
            <a:pPr eaLnBrk="1" hangingPunct="1"/>
            <a:r>
              <a:rPr lang="en-US" altLang="en-GH" dirty="0"/>
              <a:t>Developed through the use of a specific cycle of analyst and user activities</a:t>
            </a:r>
          </a:p>
          <a:p>
            <a:pPr eaLnBrk="1" hangingPunct="1"/>
            <a:r>
              <a:rPr lang="en-US" altLang="en-GH" dirty="0"/>
              <a:t>Each phase has unique user activities</a:t>
            </a:r>
          </a:p>
          <a:p>
            <a:pPr algn="l" fontAlgn="base"/>
            <a:r>
              <a:rPr lang="en-GB" dirty="0"/>
              <a:t>SDLC has several models with their separate steps. The most popular ones are –</a:t>
            </a:r>
          </a:p>
          <a:p>
            <a:pPr lvl="1"/>
            <a:r>
              <a:rPr lang="en-GB" sz="2800" dirty="0"/>
              <a:t>Waterfall Model</a:t>
            </a:r>
          </a:p>
          <a:p>
            <a:pPr lvl="1"/>
            <a:r>
              <a:rPr lang="en-GB" sz="2800" dirty="0"/>
              <a:t>Iterative Model</a:t>
            </a:r>
          </a:p>
          <a:p>
            <a:pPr lvl="1"/>
            <a:r>
              <a:rPr lang="en-GB" sz="2800" dirty="0"/>
              <a:t>Spiral Model</a:t>
            </a:r>
          </a:p>
          <a:p>
            <a:pPr lvl="1"/>
            <a:r>
              <a:rPr lang="en-GB" sz="2800" dirty="0"/>
              <a:t>V-Model</a:t>
            </a:r>
          </a:p>
          <a:p>
            <a:pPr lvl="1"/>
            <a:r>
              <a:rPr lang="en-GB" sz="2800" dirty="0"/>
              <a:t>Big Bang Model</a:t>
            </a:r>
            <a:br>
              <a:rPr lang="en-GB" b="0" i="0" dirty="0">
                <a:solidFill>
                  <a:srgbClr val="273239"/>
                </a:solidFill>
                <a:effectLst/>
                <a:latin typeface="Nunito" panose="020F0502020204030204" pitchFamily="2" charset="0"/>
              </a:rPr>
            </a:br>
            <a:endParaRPr lang="en-US" altLang="en-GH" dirty="0"/>
          </a:p>
          <a:p>
            <a:endParaRPr lang="en-GB" dirty="0"/>
          </a:p>
        </p:txBody>
      </p:sp>
    </p:spTree>
    <p:extLst>
      <p:ext uri="{BB962C8B-B14F-4D97-AF65-F5344CB8AC3E}">
        <p14:creationId xmlns:p14="http://schemas.microsoft.com/office/powerpoint/2010/main" val="364651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normAutofit fontScale="90000"/>
          </a:bodyPr>
          <a:lstStyle/>
          <a:p>
            <a:pPr algn="ctr"/>
            <a:r>
              <a:rPr lang="en-US" altLang="en-GH" sz="4300" b="1" dirty="0">
                <a:solidFill>
                  <a:schemeClr val="bg1"/>
                </a:solidFill>
              </a:rPr>
              <a:t>The Seven Phases of the Systems Development Life Cycle </a:t>
            </a:r>
            <a:endParaRPr lang="en-GB" sz="4300" b="1" dirty="0">
              <a:solidFill>
                <a:schemeClr val="bg1"/>
              </a:solidFill>
            </a:endParaRPr>
          </a:p>
        </p:txBody>
      </p:sp>
      <p:pic>
        <p:nvPicPr>
          <p:cNvPr id="2" name="Picture 5">
            <a:extLst>
              <a:ext uri="{FF2B5EF4-FFF2-40B4-BE49-F238E27FC236}">
                <a16:creationId xmlns:a16="http://schemas.microsoft.com/office/drawing/2014/main" id="{A90A15CE-1E9A-A02B-425B-1A9468F4AB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2415" y="1426213"/>
            <a:ext cx="8870950" cy="489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00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altLang="en-GH" sz="3900" b="1" dirty="0">
                <a:solidFill>
                  <a:schemeClr val="bg1"/>
                </a:solidFill>
              </a:rPr>
              <a:t>Incorporating Human-Computer Interaction (HCI) Considerations</a:t>
            </a:r>
            <a:endParaRPr lang="en-GB" sz="39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GH" dirty="0"/>
              <a:t>The demand for analysts who are capable of incorporating HCI into the systems development process keeps increasing, as companies begin to realize that the quality of systems and the quality of work life can be improved by taking a human-centered approach at the outset of a project</a:t>
            </a:r>
          </a:p>
          <a:p>
            <a:endParaRPr lang="en-GB" dirty="0"/>
          </a:p>
        </p:txBody>
      </p:sp>
    </p:spTree>
    <p:extLst>
      <p:ext uri="{BB962C8B-B14F-4D97-AF65-F5344CB8AC3E}">
        <p14:creationId xmlns:p14="http://schemas.microsoft.com/office/powerpoint/2010/main" val="423296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normAutofit/>
          </a:bodyPr>
          <a:lstStyle/>
          <a:p>
            <a:pPr algn="ctr"/>
            <a:r>
              <a:rPr lang="en-US" altLang="en-GH" sz="3500" b="1" dirty="0">
                <a:solidFill>
                  <a:schemeClr val="bg1"/>
                </a:solidFill>
              </a:rPr>
              <a:t>Identifying Problems, Opportunities, and Objectives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sz="2800" dirty="0"/>
              <a:t>Activity:</a:t>
            </a:r>
          </a:p>
          <a:p>
            <a:pPr lvl="1" eaLnBrk="1" hangingPunct="1"/>
            <a:r>
              <a:rPr lang="en-US" altLang="en-GH" dirty="0"/>
              <a:t>Interviewing user management</a:t>
            </a:r>
          </a:p>
          <a:p>
            <a:pPr lvl="1" eaLnBrk="1" hangingPunct="1"/>
            <a:r>
              <a:rPr lang="en-US" altLang="en-GH" dirty="0"/>
              <a:t>Summarizing the knowledge obtained</a:t>
            </a:r>
          </a:p>
          <a:p>
            <a:pPr lvl="1" eaLnBrk="1" hangingPunct="1"/>
            <a:r>
              <a:rPr lang="en-US" altLang="en-GH" dirty="0"/>
              <a:t>Estimating the scope of the project</a:t>
            </a:r>
          </a:p>
          <a:p>
            <a:pPr lvl="1" eaLnBrk="1" hangingPunct="1"/>
            <a:r>
              <a:rPr lang="en-US" altLang="en-GH" dirty="0"/>
              <a:t>Documenting the results</a:t>
            </a:r>
          </a:p>
          <a:p>
            <a:pPr eaLnBrk="1" hangingPunct="1"/>
            <a:r>
              <a:rPr lang="en-US" altLang="en-GH" sz="2800" dirty="0"/>
              <a:t>Output:   	</a:t>
            </a:r>
          </a:p>
          <a:p>
            <a:pPr lvl="1" eaLnBrk="1" hangingPunct="1"/>
            <a:r>
              <a:rPr lang="en-US" altLang="en-GH" dirty="0"/>
              <a:t>Feasibility report containing problem definition and objective summaries from which management can make a decision on whether to proceed with the proposed project</a:t>
            </a:r>
          </a:p>
          <a:p>
            <a:endParaRPr lang="en-US" altLang="en-GH" dirty="0"/>
          </a:p>
          <a:p>
            <a:endParaRPr lang="en-GB" dirty="0"/>
          </a:p>
        </p:txBody>
      </p:sp>
    </p:spTree>
    <p:extLst>
      <p:ext uri="{BB962C8B-B14F-4D97-AF65-F5344CB8AC3E}">
        <p14:creationId xmlns:p14="http://schemas.microsoft.com/office/powerpoint/2010/main" val="34491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a:bodyPr>
          <a:lstStyle/>
          <a:p>
            <a:pPr algn="ctr"/>
            <a:r>
              <a:rPr lang="en-US" altLang="en-GH" sz="3500" b="1" dirty="0">
                <a:solidFill>
                  <a:schemeClr val="bg1"/>
                </a:solidFill>
              </a:rPr>
              <a:t>Determining Human Information Requirements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GH" sz="2800" dirty="0"/>
              <a:t>Activity:</a:t>
            </a:r>
          </a:p>
          <a:p>
            <a:pPr lvl="1" eaLnBrk="1" hangingPunct="1">
              <a:lnSpc>
                <a:spcPct val="80000"/>
              </a:lnSpc>
            </a:pPr>
            <a:r>
              <a:rPr lang="en-US" altLang="en-GH" dirty="0"/>
              <a:t>Interviewing</a:t>
            </a:r>
          </a:p>
          <a:p>
            <a:pPr lvl="1" eaLnBrk="1" hangingPunct="1">
              <a:lnSpc>
                <a:spcPct val="80000"/>
              </a:lnSpc>
            </a:pPr>
            <a:r>
              <a:rPr lang="en-US" altLang="en-GH" dirty="0"/>
              <a:t>Sampling and investing hard data</a:t>
            </a:r>
          </a:p>
          <a:p>
            <a:pPr lvl="1" eaLnBrk="1" hangingPunct="1">
              <a:lnSpc>
                <a:spcPct val="80000"/>
              </a:lnSpc>
            </a:pPr>
            <a:r>
              <a:rPr lang="en-US" altLang="en-GH" dirty="0"/>
              <a:t>Questionnaires</a:t>
            </a:r>
          </a:p>
          <a:p>
            <a:pPr lvl="1" eaLnBrk="1" hangingPunct="1">
              <a:lnSpc>
                <a:spcPct val="80000"/>
              </a:lnSpc>
            </a:pPr>
            <a:r>
              <a:rPr lang="en-US" altLang="en-GH" dirty="0"/>
              <a:t>Observe the decision maker’s behavior and environment</a:t>
            </a:r>
          </a:p>
          <a:p>
            <a:pPr lvl="1" eaLnBrk="1" hangingPunct="1">
              <a:lnSpc>
                <a:spcPct val="80000"/>
              </a:lnSpc>
            </a:pPr>
            <a:r>
              <a:rPr lang="en-US" altLang="en-GH" dirty="0"/>
              <a:t>Prototyping</a:t>
            </a:r>
          </a:p>
          <a:p>
            <a:pPr lvl="1" eaLnBrk="1" hangingPunct="1">
              <a:lnSpc>
                <a:spcPct val="80000"/>
              </a:lnSpc>
            </a:pPr>
            <a:r>
              <a:rPr lang="en-US" altLang="en-GH" dirty="0"/>
              <a:t>Learn the who, what, where, when, how, and why of the current system</a:t>
            </a:r>
          </a:p>
          <a:p>
            <a:pPr eaLnBrk="1" hangingPunct="1">
              <a:lnSpc>
                <a:spcPct val="80000"/>
              </a:lnSpc>
            </a:pPr>
            <a:endParaRPr lang="en-US" altLang="en-GH" sz="2400" dirty="0"/>
          </a:p>
          <a:p>
            <a:endParaRPr lang="en-GB" dirty="0"/>
          </a:p>
        </p:txBody>
      </p:sp>
    </p:spTree>
    <p:extLst>
      <p:ext uri="{BB962C8B-B14F-4D97-AF65-F5344CB8AC3E}">
        <p14:creationId xmlns:p14="http://schemas.microsoft.com/office/powerpoint/2010/main" val="427442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normAutofit/>
          </a:bodyPr>
          <a:lstStyle/>
          <a:p>
            <a:pPr algn="ctr"/>
            <a:r>
              <a:rPr lang="en-US" altLang="en-GH" sz="3500" b="1" dirty="0">
                <a:solidFill>
                  <a:schemeClr val="bg1"/>
                </a:solidFill>
              </a:rPr>
              <a:t>Determining Human Information Requirements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GH" sz="2400" dirty="0"/>
              <a:t>Output:</a:t>
            </a:r>
            <a:r>
              <a:rPr lang="en-US" altLang="en-GH" sz="2400" dirty="0">
                <a:solidFill>
                  <a:srgbClr val="FF6600"/>
                </a:solidFill>
              </a:rPr>
              <a:t> </a:t>
            </a:r>
          </a:p>
          <a:p>
            <a:pPr lvl="1" eaLnBrk="1" hangingPunct="1">
              <a:lnSpc>
                <a:spcPct val="80000"/>
              </a:lnSpc>
            </a:pPr>
            <a:r>
              <a:rPr lang="en-US" altLang="en-GH" sz="2400" dirty="0"/>
              <a:t>The analyst understands how users accomplish their work when interacting with a computer</a:t>
            </a:r>
          </a:p>
          <a:p>
            <a:pPr lvl="1" eaLnBrk="1" hangingPunct="1">
              <a:lnSpc>
                <a:spcPct val="80000"/>
              </a:lnSpc>
            </a:pPr>
            <a:r>
              <a:rPr lang="en-US" altLang="en-GH" sz="2400" dirty="0"/>
              <a:t>Begin to know how to make the new system more useful and usable</a:t>
            </a:r>
          </a:p>
          <a:p>
            <a:pPr lvl="1" eaLnBrk="1" hangingPunct="1">
              <a:lnSpc>
                <a:spcPct val="80000"/>
              </a:lnSpc>
            </a:pPr>
            <a:r>
              <a:rPr lang="en-US" altLang="en-GH" sz="2400" dirty="0"/>
              <a:t>Know the business functions</a:t>
            </a:r>
          </a:p>
          <a:p>
            <a:pPr lvl="1" eaLnBrk="1" hangingPunct="1">
              <a:lnSpc>
                <a:spcPct val="80000"/>
              </a:lnSpc>
            </a:pPr>
            <a:r>
              <a:rPr lang="en-US" altLang="en-GH" sz="2400" dirty="0"/>
              <a:t>Have complete information on the:</a:t>
            </a:r>
          </a:p>
          <a:p>
            <a:pPr lvl="2" eaLnBrk="1" hangingPunct="1">
              <a:lnSpc>
                <a:spcPct val="80000"/>
              </a:lnSpc>
            </a:pPr>
            <a:r>
              <a:rPr lang="en-US" altLang="en-GH" sz="2000" dirty="0"/>
              <a:t>People</a:t>
            </a:r>
          </a:p>
          <a:p>
            <a:pPr lvl="2" eaLnBrk="1" hangingPunct="1">
              <a:lnSpc>
                <a:spcPct val="80000"/>
              </a:lnSpc>
            </a:pPr>
            <a:r>
              <a:rPr lang="en-US" altLang="en-GH" sz="2000" dirty="0"/>
              <a:t>Goals</a:t>
            </a:r>
          </a:p>
          <a:p>
            <a:pPr lvl="2" eaLnBrk="1" hangingPunct="1">
              <a:lnSpc>
                <a:spcPct val="80000"/>
              </a:lnSpc>
            </a:pPr>
            <a:r>
              <a:rPr lang="en-US" altLang="en-GH" sz="2000" dirty="0"/>
              <a:t>Data</a:t>
            </a:r>
          </a:p>
          <a:p>
            <a:pPr lvl="2" eaLnBrk="1" hangingPunct="1">
              <a:lnSpc>
                <a:spcPct val="80000"/>
              </a:lnSpc>
            </a:pPr>
            <a:r>
              <a:rPr lang="en-US" altLang="en-GH" sz="2000" dirty="0"/>
              <a:t>Procedure involved</a:t>
            </a:r>
          </a:p>
          <a:p>
            <a:pPr eaLnBrk="1" hangingPunct="1">
              <a:lnSpc>
                <a:spcPct val="80000"/>
              </a:lnSpc>
            </a:pPr>
            <a:endParaRPr lang="en-US" altLang="en-GH" sz="2400" dirty="0"/>
          </a:p>
          <a:p>
            <a:endParaRPr lang="en-GB" dirty="0"/>
          </a:p>
        </p:txBody>
      </p:sp>
    </p:spTree>
    <p:extLst>
      <p:ext uri="{BB962C8B-B14F-4D97-AF65-F5344CB8AC3E}">
        <p14:creationId xmlns:p14="http://schemas.microsoft.com/office/powerpoint/2010/main" val="76787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Analyzing System Needs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2800" dirty="0"/>
              <a:t>Activity:</a:t>
            </a:r>
          </a:p>
          <a:p>
            <a:pPr lvl="1" eaLnBrk="1" hangingPunct="1">
              <a:lnSpc>
                <a:spcPct val="90000"/>
              </a:lnSpc>
            </a:pPr>
            <a:r>
              <a:rPr lang="en-US" altLang="en-GH" dirty="0"/>
              <a:t>Create data flow, activity, or sequence diagrams</a:t>
            </a:r>
          </a:p>
          <a:p>
            <a:pPr lvl="1" eaLnBrk="1" hangingPunct="1">
              <a:lnSpc>
                <a:spcPct val="90000"/>
              </a:lnSpc>
            </a:pPr>
            <a:r>
              <a:rPr lang="en-US" altLang="en-GH" dirty="0"/>
              <a:t>Complete the data dictionary</a:t>
            </a:r>
          </a:p>
          <a:p>
            <a:pPr lvl="1" eaLnBrk="1" hangingPunct="1">
              <a:lnSpc>
                <a:spcPct val="90000"/>
              </a:lnSpc>
            </a:pPr>
            <a:r>
              <a:rPr lang="en-US" altLang="en-GH" dirty="0"/>
              <a:t>Analyze the structured decisions made</a:t>
            </a:r>
          </a:p>
          <a:p>
            <a:pPr lvl="1" eaLnBrk="1" hangingPunct="1">
              <a:lnSpc>
                <a:spcPct val="90000"/>
              </a:lnSpc>
            </a:pPr>
            <a:r>
              <a:rPr lang="en-US" altLang="en-GH" dirty="0"/>
              <a:t>Prepare and present the system proposal</a:t>
            </a:r>
          </a:p>
          <a:p>
            <a:pPr eaLnBrk="1" hangingPunct="1">
              <a:lnSpc>
                <a:spcPct val="90000"/>
              </a:lnSpc>
            </a:pPr>
            <a:r>
              <a:rPr lang="en-US" altLang="en-GH" sz="2800" dirty="0"/>
              <a:t>Output: </a:t>
            </a:r>
          </a:p>
          <a:p>
            <a:pPr lvl="1" eaLnBrk="1" hangingPunct="1">
              <a:lnSpc>
                <a:spcPct val="90000"/>
              </a:lnSpc>
            </a:pPr>
            <a:r>
              <a:rPr lang="en-US" altLang="en-GH" dirty="0"/>
              <a:t>Recommendation on what, if anything, should be done</a:t>
            </a:r>
          </a:p>
          <a:p>
            <a:endParaRPr lang="en-GB" dirty="0"/>
          </a:p>
        </p:txBody>
      </p:sp>
    </p:spTree>
    <p:extLst>
      <p:ext uri="{BB962C8B-B14F-4D97-AF65-F5344CB8AC3E}">
        <p14:creationId xmlns:p14="http://schemas.microsoft.com/office/powerpoint/2010/main" val="228149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altLang="en-GH" sz="3500" b="1" dirty="0">
                <a:solidFill>
                  <a:schemeClr val="bg1"/>
                </a:solidFill>
              </a:rPr>
              <a:t>Designing the Recommended System</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dirty="0"/>
              <a:t>Activity:</a:t>
            </a:r>
          </a:p>
          <a:p>
            <a:pPr lvl="1" eaLnBrk="1" hangingPunct="1">
              <a:lnSpc>
                <a:spcPct val="90000"/>
              </a:lnSpc>
            </a:pPr>
            <a:r>
              <a:rPr lang="en-US" altLang="en-GH" dirty="0"/>
              <a:t>Design procedures for data entry</a:t>
            </a:r>
          </a:p>
          <a:p>
            <a:pPr lvl="1" eaLnBrk="1" hangingPunct="1">
              <a:lnSpc>
                <a:spcPct val="90000"/>
              </a:lnSpc>
            </a:pPr>
            <a:r>
              <a:rPr lang="en-US" altLang="en-GH" dirty="0"/>
              <a:t>Design the human-computer interface</a:t>
            </a:r>
          </a:p>
          <a:p>
            <a:pPr lvl="1" eaLnBrk="1" hangingPunct="1">
              <a:lnSpc>
                <a:spcPct val="90000"/>
              </a:lnSpc>
            </a:pPr>
            <a:r>
              <a:rPr lang="en-US" altLang="en-GH" dirty="0"/>
              <a:t>Design system controls</a:t>
            </a:r>
          </a:p>
          <a:p>
            <a:pPr lvl="1" eaLnBrk="1" hangingPunct="1">
              <a:lnSpc>
                <a:spcPct val="90000"/>
              </a:lnSpc>
            </a:pPr>
            <a:r>
              <a:rPr lang="en-US" altLang="en-GH" dirty="0"/>
              <a:t>Design database and/or files</a:t>
            </a:r>
          </a:p>
          <a:p>
            <a:pPr lvl="1" eaLnBrk="1" hangingPunct="1">
              <a:lnSpc>
                <a:spcPct val="90000"/>
              </a:lnSpc>
            </a:pPr>
            <a:r>
              <a:rPr lang="en-US" altLang="en-GH" dirty="0"/>
              <a:t>Design backup procedures</a:t>
            </a:r>
          </a:p>
          <a:p>
            <a:pPr eaLnBrk="1" hangingPunct="1">
              <a:lnSpc>
                <a:spcPct val="90000"/>
              </a:lnSpc>
            </a:pPr>
            <a:r>
              <a:rPr lang="en-US" altLang="en-GH" dirty="0"/>
              <a:t>Output</a:t>
            </a:r>
          </a:p>
          <a:p>
            <a:pPr lvl="1" eaLnBrk="1" hangingPunct="1">
              <a:lnSpc>
                <a:spcPct val="90000"/>
              </a:lnSpc>
            </a:pPr>
            <a:r>
              <a:rPr lang="en-US" altLang="en-GH" dirty="0"/>
              <a:t>Model of the actual system </a:t>
            </a:r>
          </a:p>
          <a:p>
            <a:endParaRPr lang="en-GB" dirty="0"/>
          </a:p>
        </p:txBody>
      </p:sp>
    </p:spTree>
    <p:extLst>
      <p:ext uri="{BB962C8B-B14F-4D97-AF65-F5344CB8AC3E}">
        <p14:creationId xmlns:p14="http://schemas.microsoft.com/office/powerpoint/2010/main" val="46465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US" altLang="en-GH" sz="3500" b="1" dirty="0">
                <a:solidFill>
                  <a:schemeClr val="bg1"/>
                </a:solidFill>
              </a:rPr>
              <a:t>Developing and Documenting Software</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dirty="0"/>
              <a:t>Activity:</a:t>
            </a:r>
          </a:p>
          <a:p>
            <a:pPr lvl="1" eaLnBrk="1" hangingPunct="1">
              <a:lnSpc>
                <a:spcPct val="90000"/>
              </a:lnSpc>
            </a:pPr>
            <a:r>
              <a:rPr lang="en-US" altLang="en-GH" sz="2500" dirty="0"/>
              <a:t>System analyst works with programmers to develop any original software</a:t>
            </a:r>
          </a:p>
          <a:p>
            <a:pPr lvl="1" eaLnBrk="1" hangingPunct="1">
              <a:lnSpc>
                <a:spcPct val="90000"/>
              </a:lnSpc>
            </a:pPr>
            <a:r>
              <a:rPr lang="en-US" altLang="en-GH" sz="2500" dirty="0"/>
              <a:t>Works with users to develop effective documentation</a:t>
            </a:r>
          </a:p>
          <a:p>
            <a:pPr lvl="1" eaLnBrk="1" hangingPunct="1">
              <a:lnSpc>
                <a:spcPct val="90000"/>
              </a:lnSpc>
            </a:pPr>
            <a:r>
              <a:rPr lang="en-US" altLang="en-GH" sz="2500" dirty="0"/>
              <a:t>Programmers design, code, and remove syntactical errors from computer programs</a:t>
            </a:r>
          </a:p>
          <a:p>
            <a:pPr lvl="1" eaLnBrk="1" hangingPunct="1">
              <a:lnSpc>
                <a:spcPct val="90000"/>
              </a:lnSpc>
            </a:pPr>
            <a:r>
              <a:rPr lang="en-US" altLang="en-GH" sz="2500" dirty="0"/>
              <a:t>Document software with help files, procedure manuals, and Web sites with Frequently Asked Questions</a:t>
            </a:r>
          </a:p>
          <a:p>
            <a:pPr eaLnBrk="1" hangingPunct="1"/>
            <a:r>
              <a:rPr lang="en-US" altLang="en-GH" sz="3600" dirty="0"/>
              <a:t>Output:</a:t>
            </a:r>
          </a:p>
          <a:p>
            <a:pPr lvl="1" eaLnBrk="1" hangingPunct="1"/>
            <a:r>
              <a:rPr lang="en-US" altLang="en-GH" sz="2900" dirty="0"/>
              <a:t>Computer programs</a:t>
            </a:r>
          </a:p>
          <a:p>
            <a:pPr lvl="1" eaLnBrk="1" hangingPunct="1"/>
            <a:r>
              <a:rPr lang="en-US" altLang="en-GH" sz="2900" dirty="0"/>
              <a:t>System documentation</a:t>
            </a:r>
          </a:p>
          <a:p>
            <a:endParaRPr lang="en-GB" dirty="0"/>
          </a:p>
        </p:txBody>
      </p:sp>
    </p:spTree>
    <p:extLst>
      <p:ext uri="{BB962C8B-B14F-4D97-AF65-F5344CB8AC3E}">
        <p14:creationId xmlns:p14="http://schemas.microsoft.com/office/powerpoint/2010/main" val="93025777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Testing and Maintaining the System</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3500" dirty="0"/>
              <a:t>Activity:</a:t>
            </a:r>
          </a:p>
          <a:p>
            <a:pPr lvl="1" eaLnBrk="1" hangingPunct="1">
              <a:lnSpc>
                <a:spcPct val="90000"/>
              </a:lnSpc>
            </a:pPr>
            <a:r>
              <a:rPr lang="en-US" altLang="en-GH" dirty="0"/>
              <a:t>Test the information system</a:t>
            </a:r>
          </a:p>
          <a:p>
            <a:pPr lvl="1" eaLnBrk="1" hangingPunct="1">
              <a:lnSpc>
                <a:spcPct val="90000"/>
              </a:lnSpc>
            </a:pPr>
            <a:r>
              <a:rPr lang="en-US" altLang="en-GH" dirty="0"/>
              <a:t>System maintenance </a:t>
            </a:r>
          </a:p>
          <a:p>
            <a:pPr lvl="1" eaLnBrk="1" hangingPunct="1">
              <a:lnSpc>
                <a:spcPct val="90000"/>
              </a:lnSpc>
            </a:pPr>
            <a:r>
              <a:rPr lang="en-US" altLang="en-GH" dirty="0"/>
              <a:t>Maintenance documentation</a:t>
            </a:r>
          </a:p>
          <a:p>
            <a:pPr eaLnBrk="1" hangingPunct="1">
              <a:lnSpc>
                <a:spcPct val="90000"/>
              </a:lnSpc>
            </a:pPr>
            <a:r>
              <a:rPr lang="en-US" altLang="en-GH" sz="3500" dirty="0"/>
              <a:t>Output:</a:t>
            </a:r>
          </a:p>
          <a:p>
            <a:pPr lvl="1" eaLnBrk="1" hangingPunct="1">
              <a:lnSpc>
                <a:spcPct val="90000"/>
              </a:lnSpc>
            </a:pPr>
            <a:r>
              <a:rPr lang="en-US" altLang="en-GH" dirty="0"/>
              <a:t>Problems, if any</a:t>
            </a:r>
          </a:p>
          <a:p>
            <a:pPr lvl="1" eaLnBrk="1" hangingPunct="1">
              <a:lnSpc>
                <a:spcPct val="90000"/>
              </a:lnSpc>
            </a:pPr>
            <a:r>
              <a:rPr lang="en-US" altLang="en-GH" dirty="0"/>
              <a:t>Updated programs</a:t>
            </a:r>
          </a:p>
          <a:p>
            <a:pPr lvl="1" eaLnBrk="1" hangingPunct="1">
              <a:lnSpc>
                <a:spcPct val="90000"/>
              </a:lnSpc>
            </a:pPr>
            <a:r>
              <a:rPr lang="en-US" altLang="en-GH" dirty="0"/>
              <a:t>Documentation</a:t>
            </a:r>
          </a:p>
          <a:p>
            <a:endParaRPr lang="en-GB" dirty="0"/>
          </a:p>
        </p:txBody>
      </p:sp>
    </p:spTree>
    <p:extLst>
      <p:ext uri="{BB962C8B-B14F-4D97-AF65-F5344CB8AC3E}">
        <p14:creationId xmlns:p14="http://schemas.microsoft.com/office/powerpoint/2010/main" val="169299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normAutofit/>
          </a:bodyPr>
          <a:lstStyle/>
          <a:p>
            <a:pPr algn="ctr"/>
            <a:r>
              <a:rPr lang="en-US" altLang="en-GH" sz="4800" b="1" dirty="0">
                <a:solidFill>
                  <a:schemeClr val="bg1"/>
                </a:solidFill>
              </a:rPr>
              <a:t>Learning Objectives</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2800" dirty="0"/>
              <a:t>Understand the need for systems analysis and design in organizations.</a:t>
            </a:r>
          </a:p>
          <a:p>
            <a:pPr eaLnBrk="1" hangingPunct="1">
              <a:lnSpc>
                <a:spcPct val="90000"/>
              </a:lnSpc>
            </a:pPr>
            <a:r>
              <a:rPr lang="en-US" altLang="en-GH" sz="2800" dirty="0"/>
              <a:t>Realize what the many roles of the systems analyst are.</a:t>
            </a:r>
          </a:p>
          <a:p>
            <a:pPr eaLnBrk="1" hangingPunct="1">
              <a:lnSpc>
                <a:spcPct val="90000"/>
              </a:lnSpc>
            </a:pPr>
            <a:r>
              <a:rPr lang="en-US" altLang="en-GH" sz="2800" dirty="0"/>
              <a:t>Comprehend the fundamentals of three development methodologies: </a:t>
            </a:r>
          </a:p>
          <a:p>
            <a:pPr lvl="1" eaLnBrk="1" hangingPunct="1">
              <a:lnSpc>
                <a:spcPct val="90000"/>
              </a:lnSpc>
            </a:pPr>
            <a:r>
              <a:rPr lang="en-US" altLang="en-GH" sz="2400" dirty="0"/>
              <a:t>SDLC</a:t>
            </a:r>
          </a:p>
          <a:p>
            <a:pPr lvl="1" eaLnBrk="1" hangingPunct="1">
              <a:lnSpc>
                <a:spcPct val="90000"/>
              </a:lnSpc>
            </a:pPr>
            <a:r>
              <a:rPr lang="en-US" altLang="en-GH" sz="2400" dirty="0"/>
              <a:t>The agile approach</a:t>
            </a:r>
          </a:p>
          <a:p>
            <a:pPr lvl="1" eaLnBrk="1" hangingPunct="1">
              <a:lnSpc>
                <a:spcPct val="90000"/>
              </a:lnSpc>
            </a:pPr>
            <a:r>
              <a:rPr lang="en-US" altLang="en-GH" sz="2400" dirty="0"/>
              <a:t>Object-oriented systems analysis and design</a:t>
            </a:r>
          </a:p>
          <a:p>
            <a:endParaRPr lang="en-GB" dirty="0"/>
          </a:p>
        </p:txBody>
      </p:sp>
    </p:spTree>
    <p:extLst>
      <p:ext uri="{BB962C8B-B14F-4D97-AF65-F5344CB8AC3E}">
        <p14:creationId xmlns:p14="http://schemas.microsoft.com/office/powerpoint/2010/main" val="525250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a:bodyPr>
          <a:lstStyle/>
          <a:p>
            <a:pPr algn="ctr"/>
            <a:r>
              <a:rPr lang="en-US" altLang="en-GH" sz="3500" b="1" dirty="0">
                <a:solidFill>
                  <a:schemeClr val="bg1"/>
                </a:solidFill>
              </a:rPr>
              <a:t>Implementing and Evaluating the System</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3500" dirty="0"/>
              <a:t>Activity:</a:t>
            </a:r>
          </a:p>
          <a:p>
            <a:pPr lvl="1" eaLnBrk="1" hangingPunct="1">
              <a:lnSpc>
                <a:spcPct val="90000"/>
              </a:lnSpc>
            </a:pPr>
            <a:r>
              <a:rPr lang="en-US" altLang="en-GH" dirty="0"/>
              <a:t>Train users</a:t>
            </a:r>
          </a:p>
          <a:p>
            <a:pPr lvl="1" eaLnBrk="1" hangingPunct="1">
              <a:lnSpc>
                <a:spcPct val="90000"/>
              </a:lnSpc>
            </a:pPr>
            <a:r>
              <a:rPr lang="en-US" altLang="en-GH" dirty="0"/>
              <a:t>Analyst plans smooth conversion from old system to new system</a:t>
            </a:r>
          </a:p>
          <a:p>
            <a:pPr lvl="1" eaLnBrk="1" hangingPunct="1">
              <a:lnSpc>
                <a:spcPct val="90000"/>
              </a:lnSpc>
            </a:pPr>
            <a:r>
              <a:rPr lang="en-US" altLang="en-GH" dirty="0"/>
              <a:t>Review and evaluate system</a:t>
            </a:r>
          </a:p>
          <a:p>
            <a:pPr eaLnBrk="1" hangingPunct="1">
              <a:lnSpc>
                <a:spcPct val="90000"/>
              </a:lnSpc>
            </a:pPr>
            <a:r>
              <a:rPr lang="en-US" altLang="en-GH" sz="3500" dirty="0"/>
              <a:t>Output:</a:t>
            </a:r>
          </a:p>
          <a:p>
            <a:pPr lvl="1" eaLnBrk="1" hangingPunct="1">
              <a:lnSpc>
                <a:spcPct val="90000"/>
              </a:lnSpc>
            </a:pPr>
            <a:r>
              <a:rPr lang="en-US" altLang="en-GH" dirty="0"/>
              <a:t>Trained personnel</a:t>
            </a:r>
          </a:p>
          <a:p>
            <a:pPr lvl="1" eaLnBrk="1" hangingPunct="1">
              <a:lnSpc>
                <a:spcPct val="90000"/>
              </a:lnSpc>
            </a:pPr>
            <a:r>
              <a:rPr lang="en-US" altLang="en-GH" dirty="0"/>
              <a:t>Installed system</a:t>
            </a:r>
          </a:p>
          <a:p>
            <a:endParaRPr lang="en-GB" dirty="0"/>
          </a:p>
        </p:txBody>
      </p:sp>
    </p:spTree>
    <p:extLst>
      <p:ext uri="{BB962C8B-B14F-4D97-AF65-F5344CB8AC3E}">
        <p14:creationId xmlns:p14="http://schemas.microsoft.com/office/powerpoint/2010/main" val="355271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noAutofit/>
          </a:bodyPr>
          <a:lstStyle/>
          <a:p>
            <a:pPr algn="ctr"/>
            <a:r>
              <a:rPr lang="en-US" altLang="en-GH" sz="2800" b="1" dirty="0">
                <a:solidFill>
                  <a:schemeClr val="bg1"/>
                </a:solidFill>
              </a:rPr>
              <a:t>Some Researchers Estimate that the Amount of Time Spent on Systems Maintenance May Be as Much as 60 Percent of the Total Time Spent on Systems Projects (Figure 1.2)</a:t>
            </a:r>
            <a:endParaRPr lang="en-GB" sz="2800" b="1" dirty="0">
              <a:solidFill>
                <a:schemeClr val="bg1"/>
              </a:solidFill>
            </a:endParaRPr>
          </a:p>
        </p:txBody>
      </p:sp>
      <p:pic>
        <p:nvPicPr>
          <p:cNvPr id="2" name="Picture 5">
            <a:extLst>
              <a:ext uri="{FF2B5EF4-FFF2-40B4-BE49-F238E27FC236}">
                <a16:creationId xmlns:a16="http://schemas.microsoft.com/office/drawing/2014/main" id="{C6EAD8E7-EE21-E4D0-273C-CE201D5878D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317" y="1504950"/>
            <a:ext cx="6746642"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494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The Impact of Maintenance</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3100" dirty="0"/>
              <a:t>Maintenance is performed for two reasons:</a:t>
            </a:r>
            <a:r>
              <a:rPr lang="en-US" altLang="en-GH" sz="2000" dirty="0"/>
              <a:t> </a:t>
            </a:r>
          </a:p>
          <a:p>
            <a:pPr lvl="1" eaLnBrk="1" hangingPunct="1">
              <a:lnSpc>
                <a:spcPct val="90000"/>
              </a:lnSpc>
            </a:pPr>
            <a:r>
              <a:rPr lang="en-US" altLang="en-GH" sz="2400" dirty="0"/>
              <a:t>Removing software errors</a:t>
            </a:r>
          </a:p>
          <a:p>
            <a:pPr lvl="1" eaLnBrk="1" hangingPunct="1">
              <a:lnSpc>
                <a:spcPct val="90000"/>
              </a:lnSpc>
            </a:pPr>
            <a:r>
              <a:rPr lang="en-US" altLang="en-GH" sz="2400" dirty="0"/>
              <a:t>Enhancing existing software</a:t>
            </a:r>
          </a:p>
          <a:p>
            <a:pPr eaLnBrk="1" hangingPunct="1">
              <a:lnSpc>
                <a:spcPct val="90000"/>
              </a:lnSpc>
            </a:pPr>
            <a:r>
              <a:rPr lang="en-US" altLang="en-GH" sz="3100" dirty="0"/>
              <a:t>Over time the cost of continued maintenance will be greater than that of creating an entirely new system. At that point it becomes more feasible to perform a new systems study. </a:t>
            </a:r>
          </a:p>
          <a:p>
            <a:endParaRPr lang="en-GB" dirty="0"/>
          </a:p>
        </p:txBody>
      </p:sp>
    </p:spTree>
    <p:extLst>
      <p:ext uri="{BB962C8B-B14F-4D97-AF65-F5344CB8AC3E}">
        <p14:creationId xmlns:p14="http://schemas.microsoft.com/office/powerpoint/2010/main" val="1208570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US" altLang="en-GH" sz="3500" b="1" dirty="0">
                <a:solidFill>
                  <a:schemeClr val="bg1"/>
                </a:solidFill>
              </a:rPr>
              <a:t>Case Tools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sz="2800" dirty="0"/>
              <a:t>CASE tools are productivity tools for systems analysts that have been created explicitly to improve their routine work through the use of automated support</a:t>
            </a:r>
          </a:p>
          <a:p>
            <a:pPr eaLnBrk="1" hangingPunct="1"/>
            <a:endParaRPr lang="en-US" altLang="en-GH" sz="2800" dirty="0"/>
          </a:p>
          <a:p>
            <a:pPr eaLnBrk="1" hangingPunct="1"/>
            <a:endParaRPr lang="en-US" altLang="en-GH" dirty="0"/>
          </a:p>
          <a:p>
            <a:endParaRPr lang="en-GB" dirty="0"/>
          </a:p>
        </p:txBody>
      </p:sp>
      <p:pic>
        <p:nvPicPr>
          <p:cNvPr id="3" name="Picture 2">
            <a:extLst>
              <a:ext uri="{FF2B5EF4-FFF2-40B4-BE49-F238E27FC236}">
                <a16:creationId xmlns:a16="http://schemas.microsoft.com/office/drawing/2014/main" id="{490A6E14-8A0A-F2AD-0350-BFB7F75B3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21" y="2827198"/>
            <a:ext cx="5010463" cy="3914424"/>
          </a:xfrm>
          <a:prstGeom prst="rect">
            <a:avLst/>
          </a:prstGeom>
        </p:spPr>
      </p:pic>
    </p:spTree>
    <p:extLst>
      <p:ext uri="{BB962C8B-B14F-4D97-AF65-F5344CB8AC3E}">
        <p14:creationId xmlns:p14="http://schemas.microsoft.com/office/powerpoint/2010/main" val="3563013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US" altLang="en-GH" sz="3500" b="1" dirty="0">
                <a:solidFill>
                  <a:schemeClr val="bg1"/>
                </a:solidFill>
              </a:rPr>
              <a:t>Case Tools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lnSpcReduction="10000"/>
          </a:bodyPr>
          <a:lstStyle/>
          <a:p>
            <a:pPr eaLnBrk="1" hangingPunct="1"/>
            <a:r>
              <a:rPr lang="en-GB" b="0" i="0" dirty="0">
                <a:solidFill>
                  <a:srgbClr val="202122"/>
                </a:solidFill>
                <a:effectLst/>
                <a:latin typeface="Arial" panose="020B0604020202020204" pitchFamily="34" charset="0"/>
              </a:rPr>
              <a:t>CASE tools support specific tasks in the software development life-cycle. They can be divided into the following categories</a:t>
            </a:r>
          </a:p>
          <a:p>
            <a:pPr lvl="1"/>
            <a:r>
              <a:rPr lang="en-GB" b="0" i="0" dirty="0">
                <a:solidFill>
                  <a:srgbClr val="202122"/>
                </a:solidFill>
                <a:effectLst/>
                <a:latin typeface="Arial" panose="020B0604020202020204" pitchFamily="34" charset="0"/>
              </a:rPr>
              <a:t>Business and Analysis </a:t>
            </a:r>
            <a:r>
              <a:rPr lang="en-GB" b="0" i="0" dirty="0" err="1">
                <a:solidFill>
                  <a:srgbClr val="202122"/>
                </a:solidFill>
                <a:effectLst/>
                <a:latin typeface="Arial" panose="020B0604020202020204" pitchFamily="34" charset="0"/>
              </a:rPr>
              <a:t>modeling</a:t>
            </a:r>
            <a:r>
              <a:rPr lang="en-GB" b="0" i="0" dirty="0">
                <a:solidFill>
                  <a:srgbClr val="202122"/>
                </a:solidFill>
                <a:effectLst/>
                <a:latin typeface="Arial" panose="020B0604020202020204" pitchFamily="34" charset="0"/>
              </a:rPr>
              <a:t>. Graphical </a:t>
            </a:r>
            <a:r>
              <a:rPr lang="en-GB" b="0" i="0" dirty="0" err="1">
                <a:solidFill>
                  <a:srgbClr val="202122"/>
                </a:solidFill>
                <a:effectLst/>
                <a:latin typeface="Arial" panose="020B0604020202020204" pitchFamily="34" charset="0"/>
              </a:rPr>
              <a:t>modeling</a:t>
            </a:r>
            <a:r>
              <a:rPr lang="en-GB" b="0" i="0" dirty="0">
                <a:solidFill>
                  <a:srgbClr val="202122"/>
                </a:solidFill>
                <a:effectLst/>
                <a:latin typeface="Arial" panose="020B0604020202020204" pitchFamily="34" charset="0"/>
              </a:rPr>
              <a:t> tools. </a:t>
            </a:r>
            <a:endParaRPr lang="en-GB" dirty="0">
              <a:solidFill>
                <a:srgbClr val="202122"/>
              </a:solidFill>
              <a:latin typeface="Arial" panose="020B0604020202020204" pitchFamily="34" charset="0"/>
            </a:endParaRPr>
          </a:p>
          <a:p>
            <a:pPr lvl="1"/>
            <a:r>
              <a:rPr lang="en-GB" b="0" i="0" dirty="0">
                <a:solidFill>
                  <a:srgbClr val="202122"/>
                </a:solidFill>
                <a:effectLst/>
                <a:latin typeface="Arial" panose="020B0604020202020204" pitchFamily="34" charset="0"/>
              </a:rPr>
              <a:t>Development. Design and construction phases of the life-cycle. Debugging environments</a:t>
            </a:r>
          </a:p>
          <a:p>
            <a:pPr lvl="1"/>
            <a:r>
              <a:rPr lang="en-GB" b="0" i="0" u="none" strike="noStrike" dirty="0">
                <a:solidFill>
                  <a:srgbClr val="3366CC"/>
                </a:solidFill>
                <a:effectLst/>
                <a:latin typeface="Arial" panose="020B0604020202020204" pitchFamily="34" charset="0"/>
              </a:rPr>
              <a:t>Verification and validation</a:t>
            </a:r>
            <a:r>
              <a:rPr lang="en-GB" b="0" i="0" dirty="0">
                <a:solidFill>
                  <a:srgbClr val="202122"/>
                </a:solidFill>
                <a:effectLst/>
                <a:latin typeface="Arial" panose="020B0604020202020204" pitchFamily="34" charset="0"/>
              </a:rPr>
              <a:t>. </a:t>
            </a:r>
            <a:r>
              <a:rPr lang="en-GB" b="0" i="0" dirty="0" err="1">
                <a:solidFill>
                  <a:srgbClr val="202122"/>
                </a:solidFill>
                <a:effectLst/>
                <a:latin typeface="Arial" panose="020B0604020202020204" pitchFamily="34" charset="0"/>
              </a:rPr>
              <a:t>Analyze</a:t>
            </a:r>
            <a:r>
              <a:rPr lang="en-GB" b="0" i="0" dirty="0">
                <a:solidFill>
                  <a:srgbClr val="202122"/>
                </a:solidFill>
                <a:effectLst/>
                <a:latin typeface="Arial" panose="020B0604020202020204" pitchFamily="34" charset="0"/>
              </a:rPr>
              <a:t> code and specifications for </a:t>
            </a:r>
            <a:r>
              <a:rPr lang="en-GB" b="0" i="0" u="none" strike="noStrike" dirty="0">
                <a:solidFill>
                  <a:srgbClr val="3366CC"/>
                </a:solidFill>
                <a:effectLst/>
                <a:latin typeface="Arial" panose="020B0604020202020204" pitchFamily="34" charset="0"/>
              </a:rPr>
              <a:t>correctness</a:t>
            </a:r>
            <a:r>
              <a:rPr lang="en-GB" b="0" i="0" dirty="0">
                <a:solidFill>
                  <a:srgbClr val="202122"/>
                </a:solidFill>
                <a:effectLst/>
                <a:latin typeface="Arial" panose="020B0604020202020204" pitchFamily="34" charset="0"/>
              </a:rPr>
              <a:t>, performance</a:t>
            </a:r>
          </a:p>
          <a:p>
            <a:pPr lvl="1"/>
            <a:r>
              <a:rPr lang="en-GB" b="0" i="0" dirty="0">
                <a:solidFill>
                  <a:srgbClr val="202122"/>
                </a:solidFill>
                <a:effectLst/>
                <a:latin typeface="Arial" panose="020B0604020202020204" pitchFamily="34" charset="0"/>
              </a:rPr>
              <a:t>Configuration management. Control the check-in and check-out of repository objects and files</a:t>
            </a:r>
            <a:endParaRPr lang="en-GB" dirty="0">
              <a:solidFill>
                <a:srgbClr val="202122"/>
              </a:solidFill>
              <a:latin typeface="Arial" panose="020B0604020202020204" pitchFamily="34" charset="0"/>
            </a:endParaRPr>
          </a:p>
          <a:p>
            <a:pPr lvl="1"/>
            <a:r>
              <a:rPr lang="en-GB" b="0" i="0" dirty="0">
                <a:solidFill>
                  <a:srgbClr val="202122"/>
                </a:solidFill>
                <a:effectLst/>
                <a:latin typeface="Arial" panose="020B0604020202020204" pitchFamily="34" charset="0"/>
              </a:rPr>
              <a:t>Metrics and measurement. </a:t>
            </a:r>
            <a:r>
              <a:rPr lang="en-GB" b="0" i="0" dirty="0" err="1">
                <a:solidFill>
                  <a:srgbClr val="202122"/>
                </a:solidFill>
                <a:effectLst/>
                <a:latin typeface="Arial" panose="020B0604020202020204" pitchFamily="34" charset="0"/>
              </a:rPr>
              <a:t>Analyze</a:t>
            </a:r>
            <a:r>
              <a:rPr lang="en-GB" b="0" i="0" dirty="0">
                <a:solidFill>
                  <a:srgbClr val="202122"/>
                </a:solidFill>
                <a:effectLst/>
                <a:latin typeface="Arial" panose="020B0604020202020204" pitchFamily="34" charset="0"/>
              </a:rPr>
              <a:t> code for complexity, modularity</a:t>
            </a:r>
          </a:p>
          <a:p>
            <a:pPr lvl="1"/>
            <a:r>
              <a:rPr lang="en-GB" b="0" i="0" dirty="0">
                <a:solidFill>
                  <a:srgbClr val="202122"/>
                </a:solidFill>
                <a:effectLst/>
                <a:latin typeface="Arial" panose="020B0604020202020204" pitchFamily="34" charset="0"/>
              </a:rPr>
              <a:t>Project management. Manage project plans, task assignments, scheduling</a:t>
            </a:r>
            <a:endParaRPr lang="en-US" altLang="en-GH" dirty="0"/>
          </a:p>
          <a:p>
            <a:pPr eaLnBrk="1" hangingPunct="1"/>
            <a:endParaRPr lang="en-US" altLang="en-GH" dirty="0"/>
          </a:p>
          <a:p>
            <a:endParaRPr lang="en-GB" dirty="0"/>
          </a:p>
        </p:txBody>
      </p:sp>
    </p:spTree>
    <p:extLst>
      <p:ext uri="{BB962C8B-B14F-4D97-AF65-F5344CB8AC3E}">
        <p14:creationId xmlns:p14="http://schemas.microsoft.com/office/powerpoint/2010/main" val="381846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Reasons for Using Case Tools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sz="3500" dirty="0"/>
              <a:t>Reasons for using CASE tools</a:t>
            </a:r>
          </a:p>
          <a:p>
            <a:pPr lvl="1" eaLnBrk="1" hangingPunct="1"/>
            <a:r>
              <a:rPr lang="en-US" altLang="en-GH" dirty="0"/>
              <a:t>Increasing analyst productivity</a:t>
            </a:r>
          </a:p>
          <a:p>
            <a:pPr lvl="1" eaLnBrk="1" hangingPunct="1"/>
            <a:r>
              <a:rPr lang="en-US" altLang="en-GH" dirty="0"/>
              <a:t>Improving analyst-user communication</a:t>
            </a:r>
          </a:p>
          <a:p>
            <a:pPr lvl="1" eaLnBrk="1" hangingPunct="1"/>
            <a:r>
              <a:rPr lang="en-US" altLang="en-GH" dirty="0"/>
              <a:t>Integrating life cycle activities</a:t>
            </a:r>
          </a:p>
          <a:p>
            <a:endParaRPr lang="en-GB" dirty="0"/>
          </a:p>
        </p:txBody>
      </p:sp>
    </p:spTree>
    <p:extLst>
      <p:ext uri="{BB962C8B-B14F-4D97-AF65-F5344CB8AC3E}">
        <p14:creationId xmlns:p14="http://schemas.microsoft.com/office/powerpoint/2010/main" val="2541007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US" altLang="en-GH" sz="3500" b="1" dirty="0">
                <a:solidFill>
                  <a:schemeClr val="bg1"/>
                </a:solidFill>
              </a:rPr>
              <a:t>Approaches to Structured Analysis and Design and to the Systems Development Life Cycle</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sz="2800" dirty="0"/>
              <a:t>Traditional systems development life cycle</a:t>
            </a:r>
          </a:p>
          <a:p>
            <a:pPr eaLnBrk="1" hangingPunct="1"/>
            <a:r>
              <a:rPr lang="en-US" altLang="en-GH" sz="2800" dirty="0"/>
              <a:t>Agile Approach to systems analysis and design</a:t>
            </a:r>
          </a:p>
          <a:p>
            <a:pPr eaLnBrk="1" hangingPunct="1"/>
            <a:r>
              <a:rPr lang="en-US" altLang="en-GH" sz="2800" dirty="0"/>
              <a:t>Object-oriented systems analysis and design</a:t>
            </a:r>
          </a:p>
          <a:p>
            <a:endParaRPr lang="en-GB" dirty="0"/>
          </a:p>
        </p:txBody>
      </p:sp>
    </p:spTree>
    <p:extLst>
      <p:ext uri="{BB962C8B-B14F-4D97-AF65-F5344CB8AC3E}">
        <p14:creationId xmlns:p14="http://schemas.microsoft.com/office/powerpoint/2010/main" val="134948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Agile Approach</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GB" sz="2400" b="0" i="0" dirty="0">
                <a:solidFill>
                  <a:srgbClr val="333333"/>
                </a:solidFill>
                <a:effectLst/>
                <a:latin typeface="Arial" panose="020B0604020202020204" pitchFamily="34" charset="0"/>
              </a:rPr>
              <a:t>Agile development approach is based on twelve broad principles which give a flexibility to implement the design of a system based on the changing requirements. </a:t>
            </a:r>
          </a:p>
          <a:p>
            <a:pPr eaLnBrk="1" hangingPunct="1"/>
            <a:r>
              <a:rPr lang="en-GB" sz="2400" b="0" i="0" dirty="0">
                <a:solidFill>
                  <a:srgbClr val="333333"/>
                </a:solidFill>
                <a:effectLst/>
                <a:latin typeface="Arial" panose="020B0604020202020204" pitchFamily="34" charset="0"/>
              </a:rPr>
              <a:t>This approach does not follow a strict development life cycle and instead focuses on the actual working conditions where the development is taking place and who the customers are. </a:t>
            </a:r>
          </a:p>
          <a:p>
            <a:pPr eaLnBrk="1" hangingPunct="1"/>
            <a:r>
              <a:rPr lang="en-GB" sz="2400" b="0" i="0" dirty="0">
                <a:solidFill>
                  <a:srgbClr val="333333"/>
                </a:solidFill>
                <a:effectLst/>
                <a:latin typeface="Arial" panose="020B0604020202020204" pitchFamily="34" charset="0"/>
              </a:rPr>
              <a:t>The system is capable of any new requirements arising or changing circumstances and can quickly adopt to it in an organization.</a:t>
            </a:r>
            <a:endParaRPr lang="en-GB" dirty="0"/>
          </a:p>
        </p:txBody>
      </p:sp>
    </p:spTree>
    <p:extLst>
      <p:ext uri="{BB962C8B-B14F-4D97-AF65-F5344CB8AC3E}">
        <p14:creationId xmlns:p14="http://schemas.microsoft.com/office/powerpoint/2010/main" val="134197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GB" b="1" dirty="0">
                <a:solidFill>
                  <a:schemeClr val="bg1"/>
                </a:solidFill>
              </a:rPr>
              <a:t>THE AGILE APPROACH</a:t>
            </a:r>
          </a:p>
        </p:txBody>
      </p:sp>
      <p:graphicFrame>
        <p:nvGraphicFramePr>
          <p:cNvPr id="3" name="Content Placeholder 2">
            <a:extLst>
              <a:ext uri="{FF2B5EF4-FFF2-40B4-BE49-F238E27FC236}">
                <a16:creationId xmlns:a16="http://schemas.microsoft.com/office/drawing/2014/main" id="{393707CF-880D-51FD-4F25-2D5528B19F29}"/>
              </a:ext>
            </a:extLst>
          </p:cNvPr>
          <p:cNvGraphicFramePr>
            <a:graphicFrameLocks noGrp="1"/>
          </p:cNvGraphicFramePr>
          <p:nvPr>
            <p:ph idx="1"/>
            <p:extLst>
              <p:ext uri="{D42A27DB-BD31-4B8C-83A1-F6EECF244321}">
                <p14:modId xmlns:p14="http://schemas.microsoft.com/office/powerpoint/2010/main" val="2328049696"/>
              </p:ext>
            </p:extLst>
          </p:nvPr>
        </p:nvGraphicFramePr>
        <p:xfrm>
          <a:off x="628649" y="1825625"/>
          <a:ext cx="7940163" cy="3321560"/>
        </p:xfrm>
        <a:graphic>
          <a:graphicData uri="http://schemas.openxmlformats.org/drawingml/2006/table">
            <a:tbl>
              <a:tblPr firstRow="1" bandRow="1">
                <a:tableStyleId>{5C22544A-7EE6-4342-B048-85BDC9FD1C3A}</a:tableStyleId>
              </a:tblPr>
              <a:tblGrid>
                <a:gridCol w="2646721">
                  <a:extLst>
                    <a:ext uri="{9D8B030D-6E8A-4147-A177-3AD203B41FA5}">
                      <a16:colId xmlns:a16="http://schemas.microsoft.com/office/drawing/2014/main" val="3040820761"/>
                    </a:ext>
                  </a:extLst>
                </a:gridCol>
                <a:gridCol w="2646721">
                  <a:extLst>
                    <a:ext uri="{9D8B030D-6E8A-4147-A177-3AD203B41FA5}">
                      <a16:colId xmlns:a16="http://schemas.microsoft.com/office/drawing/2014/main" val="2557693503"/>
                    </a:ext>
                  </a:extLst>
                </a:gridCol>
                <a:gridCol w="2646721">
                  <a:extLst>
                    <a:ext uri="{9D8B030D-6E8A-4147-A177-3AD203B41FA5}">
                      <a16:colId xmlns:a16="http://schemas.microsoft.com/office/drawing/2014/main" val="3951694273"/>
                    </a:ext>
                  </a:extLst>
                </a:gridCol>
              </a:tblGrid>
              <a:tr h="664312">
                <a:tc>
                  <a:txBody>
                    <a:bodyPr/>
                    <a:lstStyle/>
                    <a:p>
                      <a:pPr algn="ctr"/>
                      <a:r>
                        <a:rPr lang="en-US" b="0" dirty="0"/>
                        <a:t>APPROACH</a:t>
                      </a:r>
                      <a:endParaRPr lang="en-GH" b="0" dirty="0"/>
                    </a:p>
                  </a:txBody>
                  <a:tcPr/>
                </a:tc>
                <a:tc>
                  <a:txBody>
                    <a:bodyPr/>
                    <a:lstStyle/>
                    <a:p>
                      <a:pPr algn="ctr"/>
                      <a:r>
                        <a:rPr lang="en-US" b="0" dirty="0"/>
                        <a:t>VALUES</a:t>
                      </a:r>
                      <a:endParaRPr lang="en-GH" b="0" dirty="0"/>
                    </a:p>
                  </a:txBody>
                  <a:tcPr/>
                </a:tc>
                <a:tc>
                  <a:txBody>
                    <a:bodyPr/>
                    <a:lstStyle/>
                    <a:p>
                      <a:pPr algn="ctr"/>
                      <a:r>
                        <a:rPr lang="en-US" b="0" dirty="0"/>
                        <a:t>RESOURCES</a:t>
                      </a:r>
                      <a:endParaRPr lang="en-GH" b="0" dirty="0"/>
                    </a:p>
                  </a:txBody>
                  <a:tcPr/>
                </a:tc>
                <a:extLst>
                  <a:ext uri="{0D108BD9-81ED-4DB2-BD59-A6C34878D82A}">
                    <a16:rowId xmlns:a16="http://schemas.microsoft.com/office/drawing/2014/main" val="3692918649"/>
                  </a:ext>
                </a:extLst>
              </a:tr>
              <a:tr h="664312">
                <a:tc>
                  <a:txBody>
                    <a:bodyPr/>
                    <a:lstStyle/>
                    <a:p>
                      <a:r>
                        <a:rPr lang="en-US" dirty="0"/>
                        <a:t>Values</a:t>
                      </a:r>
                    </a:p>
                    <a:p>
                      <a:endParaRPr lang="en-GH" dirty="0"/>
                    </a:p>
                  </a:txBody>
                  <a:tcPr/>
                </a:tc>
                <a:tc>
                  <a:txBody>
                    <a:bodyPr/>
                    <a:lstStyle/>
                    <a:p>
                      <a:r>
                        <a:rPr lang="en-US" dirty="0"/>
                        <a:t>Communication</a:t>
                      </a:r>
                      <a:endParaRPr lang="en-GH" dirty="0"/>
                    </a:p>
                  </a:txBody>
                  <a:tcPr/>
                </a:tc>
                <a:tc>
                  <a:txBody>
                    <a:bodyPr/>
                    <a:lstStyle/>
                    <a:p>
                      <a:r>
                        <a:rPr lang="en-US" dirty="0"/>
                        <a:t>Time</a:t>
                      </a:r>
                      <a:endParaRPr lang="en-GH" dirty="0"/>
                    </a:p>
                  </a:txBody>
                  <a:tcPr/>
                </a:tc>
                <a:extLst>
                  <a:ext uri="{0D108BD9-81ED-4DB2-BD59-A6C34878D82A}">
                    <a16:rowId xmlns:a16="http://schemas.microsoft.com/office/drawing/2014/main" val="2841234261"/>
                  </a:ext>
                </a:extLst>
              </a:tr>
              <a:tr h="664312">
                <a:tc>
                  <a:txBody>
                    <a:bodyPr/>
                    <a:lstStyle/>
                    <a:p>
                      <a:r>
                        <a:rPr lang="en-US" dirty="0"/>
                        <a:t>Principles</a:t>
                      </a:r>
                      <a:endParaRPr lang="en-GH" dirty="0"/>
                    </a:p>
                  </a:txBody>
                  <a:tcPr/>
                </a:tc>
                <a:tc>
                  <a:txBody>
                    <a:bodyPr/>
                    <a:lstStyle/>
                    <a:p>
                      <a:r>
                        <a:rPr lang="en-US" dirty="0"/>
                        <a:t>Simplicity</a:t>
                      </a:r>
                      <a:endParaRPr lang="en-GH" dirty="0"/>
                    </a:p>
                  </a:txBody>
                  <a:tcPr/>
                </a:tc>
                <a:tc>
                  <a:txBody>
                    <a:bodyPr/>
                    <a:lstStyle/>
                    <a:p>
                      <a:r>
                        <a:rPr lang="en-US" dirty="0"/>
                        <a:t>Cost</a:t>
                      </a:r>
                      <a:endParaRPr lang="en-GH" dirty="0"/>
                    </a:p>
                  </a:txBody>
                  <a:tcPr/>
                </a:tc>
                <a:extLst>
                  <a:ext uri="{0D108BD9-81ED-4DB2-BD59-A6C34878D82A}">
                    <a16:rowId xmlns:a16="http://schemas.microsoft.com/office/drawing/2014/main" val="1304561677"/>
                  </a:ext>
                </a:extLst>
              </a:tr>
              <a:tr h="664312">
                <a:tc>
                  <a:txBody>
                    <a:bodyPr/>
                    <a:lstStyle/>
                    <a:p>
                      <a:r>
                        <a:rPr lang="en-US" dirty="0"/>
                        <a:t>Core Practices</a:t>
                      </a:r>
                      <a:endParaRPr lang="en-GH" dirty="0"/>
                    </a:p>
                  </a:txBody>
                  <a:tcPr/>
                </a:tc>
                <a:tc>
                  <a:txBody>
                    <a:bodyPr/>
                    <a:lstStyle/>
                    <a:p>
                      <a:r>
                        <a:rPr lang="en-US" dirty="0"/>
                        <a:t>Feedback</a:t>
                      </a:r>
                      <a:endParaRPr lang="en-GH" dirty="0"/>
                    </a:p>
                  </a:txBody>
                  <a:tcPr/>
                </a:tc>
                <a:tc>
                  <a:txBody>
                    <a:bodyPr/>
                    <a:lstStyle/>
                    <a:p>
                      <a:r>
                        <a:rPr lang="en-US" dirty="0"/>
                        <a:t>Quality</a:t>
                      </a:r>
                      <a:endParaRPr lang="en-GH" dirty="0"/>
                    </a:p>
                  </a:txBody>
                  <a:tcPr/>
                </a:tc>
                <a:extLst>
                  <a:ext uri="{0D108BD9-81ED-4DB2-BD59-A6C34878D82A}">
                    <a16:rowId xmlns:a16="http://schemas.microsoft.com/office/drawing/2014/main" val="936222181"/>
                  </a:ext>
                </a:extLst>
              </a:tr>
              <a:tr h="664312">
                <a:tc>
                  <a:txBody>
                    <a:bodyPr/>
                    <a:lstStyle/>
                    <a:p>
                      <a:endParaRPr lang="en-GH"/>
                    </a:p>
                  </a:txBody>
                  <a:tcPr/>
                </a:tc>
                <a:tc>
                  <a:txBody>
                    <a:bodyPr/>
                    <a:lstStyle/>
                    <a:p>
                      <a:r>
                        <a:rPr lang="en-US" dirty="0"/>
                        <a:t>Courage</a:t>
                      </a:r>
                      <a:endParaRPr lang="en-GH" dirty="0"/>
                    </a:p>
                  </a:txBody>
                  <a:tcPr/>
                </a:tc>
                <a:tc>
                  <a:txBody>
                    <a:bodyPr/>
                    <a:lstStyle/>
                    <a:p>
                      <a:r>
                        <a:rPr lang="en-US" dirty="0"/>
                        <a:t>Scope</a:t>
                      </a:r>
                      <a:endParaRPr lang="en-GH" dirty="0"/>
                    </a:p>
                  </a:txBody>
                  <a:tcPr/>
                </a:tc>
                <a:extLst>
                  <a:ext uri="{0D108BD9-81ED-4DB2-BD59-A6C34878D82A}">
                    <a16:rowId xmlns:a16="http://schemas.microsoft.com/office/drawing/2014/main" val="2168575710"/>
                  </a:ext>
                </a:extLst>
              </a:tr>
            </a:tbl>
          </a:graphicData>
        </a:graphic>
      </p:graphicFrame>
    </p:spTree>
    <p:extLst>
      <p:ext uri="{BB962C8B-B14F-4D97-AF65-F5344CB8AC3E}">
        <p14:creationId xmlns:p14="http://schemas.microsoft.com/office/powerpoint/2010/main" val="2079612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Five Stages of Agile Development</a:t>
            </a:r>
            <a:endParaRPr lang="en-GB" sz="3500" b="1" dirty="0">
              <a:solidFill>
                <a:schemeClr val="bg1"/>
              </a:solidFill>
            </a:endParaRPr>
          </a:p>
        </p:txBody>
      </p:sp>
      <p:pic>
        <p:nvPicPr>
          <p:cNvPr id="2" name="Picture 4" descr="Fig1">
            <a:extLst>
              <a:ext uri="{FF2B5EF4-FFF2-40B4-BE49-F238E27FC236}">
                <a16:creationId xmlns:a16="http://schemas.microsoft.com/office/drawing/2014/main" id="{45835FDB-9F0A-DCF2-C44F-D5AA2AFE6C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06695" y="1946787"/>
            <a:ext cx="5060734" cy="439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A3895C18-1E29-D22F-54B2-85C1C7011BF9}"/>
              </a:ext>
            </a:extLst>
          </p:cNvPr>
          <p:cNvSpPr txBox="1">
            <a:spLocks noChangeArrowheads="1"/>
          </p:cNvSpPr>
          <p:nvPr/>
        </p:nvSpPr>
        <p:spPr>
          <a:xfrm>
            <a:off x="0" y="1924642"/>
            <a:ext cx="4837112" cy="4230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GH" dirty="0"/>
              <a:t>Exploration</a:t>
            </a:r>
          </a:p>
          <a:p>
            <a:r>
              <a:rPr lang="en-US" altLang="en-GH" dirty="0"/>
              <a:t>Planning</a:t>
            </a:r>
          </a:p>
          <a:p>
            <a:r>
              <a:rPr lang="en-US" altLang="en-GH" dirty="0"/>
              <a:t>Iterations to the first release</a:t>
            </a:r>
          </a:p>
          <a:p>
            <a:r>
              <a:rPr lang="en-US" altLang="en-GH" dirty="0"/>
              <a:t>Productionizing</a:t>
            </a:r>
          </a:p>
          <a:p>
            <a:r>
              <a:rPr lang="en-US" altLang="en-GH" dirty="0"/>
              <a:t>Maintenance</a:t>
            </a:r>
          </a:p>
        </p:txBody>
      </p:sp>
    </p:spTree>
    <p:extLst>
      <p:ext uri="{BB962C8B-B14F-4D97-AF65-F5344CB8AC3E}">
        <p14:creationId xmlns:p14="http://schemas.microsoft.com/office/powerpoint/2010/main" val="350209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normAutofit/>
          </a:bodyPr>
          <a:lstStyle/>
          <a:p>
            <a:pPr algn="ctr"/>
            <a:r>
              <a:rPr lang="en-US" altLang="en-GH" sz="4800" b="1" dirty="0">
                <a:solidFill>
                  <a:schemeClr val="bg1"/>
                </a:solidFill>
              </a:rPr>
              <a:t>Major Topics</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Fundamentals of different kinds of information systems</a:t>
            </a:r>
          </a:p>
          <a:p>
            <a:pPr eaLnBrk="1" hangingPunct="1"/>
            <a:r>
              <a:rPr lang="en-US" altLang="en-GH" dirty="0"/>
              <a:t>Roles of systems analysts</a:t>
            </a:r>
          </a:p>
          <a:p>
            <a:pPr eaLnBrk="1" hangingPunct="1"/>
            <a:r>
              <a:rPr lang="en-US" altLang="en-GH" dirty="0"/>
              <a:t>Phases in the systems development life cycle as they relate to Human-Computer Interaction (HCI) factors</a:t>
            </a:r>
          </a:p>
          <a:p>
            <a:pPr eaLnBrk="1" hangingPunct="1"/>
            <a:r>
              <a:rPr lang="en-US" altLang="en-GH" dirty="0"/>
              <a:t>CASE tools</a:t>
            </a:r>
          </a:p>
          <a:p>
            <a:pPr eaLnBrk="1" hangingPunct="1"/>
            <a:r>
              <a:rPr lang="en-US" altLang="en-GH" dirty="0"/>
              <a:t>Open Source Software</a:t>
            </a:r>
          </a:p>
          <a:p>
            <a:endParaRPr lang="en-GB" dirty="0"/>
          </a:p>
        </p:txBody>
      </p:sp>
    </p:spTree>
    <p:extLst>
      <p:ext uri="{BB962C8B-B14F-4D97-AF65-F5344CB8AC3E}">
        <p14:creationId xmlns:p14="http://schemas.microsoft.com/office/powerpoint/2010/main" val="1576496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a:bodyPr>
          <a:lstStyle/>
          <a:p>
            <a:pPr algn="ctr"/>
            <a:r>
              <a:rPr lang="en-US" altLang="en-GH" sz="3500" b="1" dirty="0">
                <a:solidFill>
                  <a:schemeClr val="bg1"/>
                </a:solidFill>
              </a:rPr>
              <a:t>Object-Oriented (O-O) Systems Analysis and Design</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lnSpcReduction="10000"/>
          </a:bodyPr>
          <a:lstStyle/>
          <a:p>
            <a:pPr eaLnBrk="1" hangingPunct="1"/>
            <a:r>
              <a:rPr lang="en-US" altLang="en-GH" sz="2800" dirty="0"/>
              <a:t>Alternate approach to the structured approach of the SDLC that is intended to facilitate the development of systems that change rapidly in response to dynamic business environments</a:t>
            </a:r>
          </a:p>
          <a:p>
            <a:pPr eaLnBrk="1" hangingPunct="1"/>
            <a:r>
              <a:rPr lang="en-US" altLang="en-GH" sz="2800" dirty="0"/>
              <a:t>Analysis is performed on a small part of the system followed by design and implementation</a:t>
            </a:r>
          </a:p>
          <a:p>
            <a:pPr eaLnBrk="1" hangingPunct="1"/>
            <a:r>
              <a:rPr lang="en-US" altLang="en-GH" sz="2800" dirty="0"/>
              <a:t>The cycle repeats with analysis, design, and implementation of the next part and this repeats until the project is complete</a:t>
            </a:r>
          </a:p>
          <a:p>
            <a:pPr eaLnBrk="1" hangingPunct="1"/>
            <a:r>
              <a:rPr lang="en-US" altLang="en-GH" sz="2800" dirty="0"/>
              <a:t>Examines the objects of a system</a:t>
            </a:r>
          </a:p>
          <a:p>
            <a:pPr lvl="1"/>
            <a:r>
              <a:rPr lang="en-US" altLang="en-GH" dirty="0"/>
              <a:t>Objects contain data and code (Data in the form of fields (attributes/properties) and code in the form of procedures/methods)</a:t>
            </a:r>
          </a:p>
          <a:p>
            <a:endParaRPr lang="en-GB" dirty="0"/>
          </a:p>
        </p:txBody>
      </p:sp>
    </p:spTree>
    <p:extLst>
      <p:ext uri="{BB962C8B-B14F-4D97-AF65-F5344CB8AC3E}">
        <p14:creationId xmlns:p14="http://schemas.microsoft.com/office/powerpoint/2010/main" val="1326266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normAutofit/>
          </a:bodyPr>
          <a:lstStyle/>
          <a:p>
            <a:pPr algn="ctr"/>
            <a:r>
              <a:rPr lang="en-US" altLang="en-GH" sz="3500" b="1" dirty="0">
                <a:solidFill>
                  <a:schemeClr val="bg1"/>
                </a:solidFill>
              </a:rPr>
              <a:t>Unified Modeling Language (UML) Phases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GB" dirty="0"/>
              <a:t>UML is a general-purpose visual </a:t>
            </a:r>
            <a:r>
              <a:rPr lang="en-GB" dirty="0" err="1"/>
              <a:t>modeling</a:t>
            </a:r>
            <a:r>
              <a:rPr lang="en-GB" dirty="0"/>
              <a:t> language that is intended to provide a standard way to visualize the design of a system</a:t>
            </a:r>
            <a:endParaRPr lang="en-US" altLang="en-GH" dirty="0"/>
          </a:p>
          <a:p>
            <a:pPr eaLnBrk="1" hangingPunct="1"/>
            <a:r>
              <a:rPr lang="en-US" altLang="en-GH" sz="2800" dirty="0"/>
              <a:t>Define the use case model:</a:t>
            </a:r>
          </a:p>
          <a:p>
            <a:pPr lvl="1" eaLnBrk="1" hangingPunct="1"/>
            <a:r>
              <a:rPr lang="en-US" altLang="en-GH" sz="2400" dirty="0"/>
              <a:t>Use case diagram</a:t>
            </a:r>
          </a:p>
          <a:p>
            <a:pPr lvl="1" eaLnBrk="1" hangingPunct="1"/>
            <a:r>
              <a:rPr lang="en-US" altLang="en-GH" sz="2400" dirty="0"/>
              <a:t>Use case scenarios</a:t>
            </a:r>
          </a:p>
          <a:p>
            <a:pPr eaLnBrk="1" hangingPunct="1"/>
            <a:r>
              <a:rPr lang="en-US" altLang="en-GH" sz="2800" dirty="0"/>
              <a:t>Create UML diagrams</a:t>
            </a:r>
          </a:p>
          <a:p>
            <a:pPr eaLnBrk="1" hangingPunct="1"/>
            <a:r>
              <a:rPr lang="en-US" altLang="en-GH" sz="2800" dirty="0"/>
              <a:t>Develop class diagrams</a:t>
            </a:r>
          </a:p>
          <a:p>
            <a:pPr eaLnBrk="1" hangingPunct="1"/>
            <a:r>
              <a:rPr lang="en-US" altLang="en-GH" sz="2800" dirty="0"/>
              <a:t>Draw </a:t>
            </a:r>
            <a:r>
              <a:rPr lang="en-US" altLang="en-GH" sz="2800" dirty="0" err="1"/>
              <a:t>statechart</a:t>
            </a:r>
            <a:r>
              <a:rPr lang="en-US" altLang="en-GH" sz="2800" dirty="0"/>
              <a:t> diagrams</a:t>
            </a:r>
          </a:p>
          <a:p>
            <a:pPr eaLnBrk="1" hangingPunct="1"/>
            <a:r>
              <a:rPr lang="en-US" altLang="en-GH" sz="2800" dirty="0"/>
              <a:t>Modify the UML diagrams</a:t>
            </a:r>
          </a:p>
          <a:p>
            <a:pPr eaLnBrk="1" hangingPunct="1"/>
            <a:r>
              <a:rPr lang="en-US" altLang="en-GH" sz="2800" dirty="0"/>
              <a:t>Develop and document the system</a:t>
            </a:r>
          </a:p>
          <a:p>
            <a:endParaRPr lang="en-GB" dirty="0"/>
          </a:p>
        </p:txBody>
      </p:sp>
    </p:spTree>
    <p:extLst>
      <p:ext uri="{BB962C8B-B14F-4D97-AF65-F5344CB8AC3E}">
        <p14:creationId xmlns:p14="http://schemas.microsoft.com/office/powerpoint/2010/main" val="2716309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endParaRPr lang="en-GB" b="1" dirty="0">
              <a:solidFill>
                <a:schemeClr val="bg1"/>
              </a:solidFill>
            </a:endParaRPr>
          </a:p>
        </p:txBody>
      </p:sp>
      <p:pic>
        <p:nvPicPr>
          <p:cNvPr id="2" name="Picture 4">
            <a:extLst>
              <a:ext uri="{FF2B5EF4-FFF2-40B4-BE49-F238E27FC236}">
                <a16:creationId xmlns:a16="http://schemas.microsoft.com/office/drawing/2014/main" id="{7F49490A-2004-1CCE-8176-22E01EAE6A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3909" y="1504950"/>
            <a:ext cx="5737458"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40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altLang="en-GH" sz="3500" b="1" dirty="0">
                <a:solidFill>
                  <a:schemeClr val="bg1"/>
                </a:solidFill>
              </a:rPr>
              <a:t>Choosing a Method</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Choose either:</a:t>
            </a:r>
          </a:p>
          <a:p>
            <a:pPr lvl="1" eaLnBrk="1" hangingPunct="1"/>
            <a:r>
              <a:rPr lang="en-US" altLang="en-GH" dirty="0"/>
              <a:t>SDLC</a:t>
            </a:r>
          </a:p>
          <a:p>
            <a:pPr lvl="1" eaLnBrk="1" hangingPunct="1"/>
            <a:r>
              <a:rPr lang="en-US" altLang="en-GH" dirty="0"/>
              <a:t>Agile</a:t>
            </a:r>
          </a:p>
          <a:p>
            <a:pPr lvl="1" eaLnBrk="1" hangingPunct="1"/>
            <a:r>
              <a:rPr lang="en-US" altLang="en-GH" dirty="0"/>
              <a:t>Object-oriented methodologies</a:t>
            </a:r>
          </a:p>
          <a:p>
            <a:endParaRPr lang="en-GB" dirty="0"/>
          </a:p>
        </p:txBody>
      </p:sp>
    </p:spTree>
    <p:extLst>
      <p:ext uri="{BB962C8B-B14F-4D97-AF65-F5344CB8AC3E}">
        <p14:creationId xmlns:p14="http://schemas.microsoft.com/office/powerpoint/2010/main" val="249446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US" altLang="en-GH" sz="3500" b="1" dirty="0">
                <a:solidFill>
                  <a:schemeClr val="bg1"/>
                </a:solidFill>
              </a:rPr>
              <a:t>When to Use SDLC</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2800" dirty="0"/>
              <a:t>Systems have been developed and documented using SDLC</a:t>
            </a:r>
          </a:p>
          <a:p>
            <a:pPr eaLnBrk="1" hangingPunct="1">
              <a:lnSpc>
                <a:spcPct val="90000"/>
              </a:lnSpc>
            </a:pPr>
            <a:r>
              <a:rPr lang="en-US" altLang="en-GH" sz="2800" dirty="0"/>
              <a:t>It is important to document each step</a:t>
            </a:r>
          </a:p>
          <a:p>
            <a:pPr eaLnBrk="1" hangingPunct="1">
              <a:lnSpc>
                <a:spcPct val="90000"/>
              </a:lnSpc>
            </a:pPr>
            <a:r>
              <a:rPr lang="en-US" altLang="en-GH" sz="2800" dirty="0"/>
              <a:t>Upper level management feels more comfortable or safe using SDLC</a:t>
            </a:r>
          </a:p>
          <a:p>
            <a:pPr eaLnBrk="1" hangingPunct="1">
              <a:lnSpc>
                <a:spcPct val="90000"/>
              </a:lnSpc>
            </a:pPr>
            <a:r>
              <a:rPr lang="en-US" altLang="en-GH" sz="2800" dirty="0"/>
              <a:t>There are adequate resources and time to complete the full SDLC</a:t>
            </a:r>
          </a:p>
          <a:p>
            <a:pPr eaLnBrk="1" hangingPunct="1">
              <a:lnSpc>
                <a:spcPct val="90000"/>
              </a:lnSpc>
            </a:pPr>
            <a:r>
              <a:rPr lang="en-US" altLang="en-GH" sz="2800" dirty="0"/>
              <a:t>Communication of how new systems work is important</a:t>
            </a:r>
          </a:p>
        </p:txBody>
      </p:sp>
    </p:spTree>
    <p:extLst>
      <p:ext uri="{BB962C8B-B14F-4D97-AF65-F5344CB8AC3E}">
        <p14:creationId xmlns:p14="http://schemas.microsoft.com/office/powerpoint/2010/main" val="2811547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When to Use Agile</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2800" dirty="0"/>
              <a:t>When there is a project champion of agile methods in the organization</a:t>
            </a:r>
          </a:p>
          <a:p>
            <a:pPr eaLnBrk="1" hangingPunct="1">
              <a:lnSpc>
                <a:spcPct val="90000"/>
              </a:lnSpc>
            </a:pPr>
            <a:r>
              <a:rPr lang="en-US" altLang="en-GH" dirty="0"/>
              <a:t>When the a</a:t>
            </a:r>
            <a:r>
              <a:rPr lang="en-US" altLang="en-GH" sz="2800" dirty="0"/>
              <a:t>pplications need to be developed quickly in response to a dynamic environment</a:t>
            </a:r>
          </a:p>
          <a:p>
            <a:pPr eaLnBrk="1" hangingPunct="1">
              <a:lnSpc>
                <a:spcPct val="90000"/>
              </a:lnSpc>
            </a:pPr>
            <a:r>
              <a:rPr lang="en-US" altLang="en-GH" sz="2800" dirty="0"/>
              <a:t>When a rescue takes place (the system failed and there is no time to figure out what went wrong)</a:t>
            </a:r>
          </a:p>
          <a:p>
            <a:pPr eaLnBrk="1" hangingPunct="1">
              <a:lnSpc>
                <a:spcPct val="90000"/>
              </a:lnSpc>
            </a:pPr>
            <a:r>
              <a:rPr lang="en-US" altLang="en-GH" dirty="0"/>
              <a:t>When t</a:t>
            </a:r>
            <a:r>
              <a:rPr lang="en-US" altLang="en-GH" sz="2800" dirty="0"/>
              <a:t>he customer is satisfied with incremental improvements</a:t>
            </a:r>
          </a:p>
          <a:p>
            <a:pPr eaLnBrk="1" hangingPunct="1">
              <a:lnSpc>
                <a:spcPct val="90000"/>
              </a:lnSpc>
            </a:pPr>
            <a:r>
              <a:rPr lang="en-US" altLang="en-GH" dirty="0"/>
              <a:t>When the e</a:t>
            </a:r>
            <a:r>
              <a:rPr lang="en-US" altLang="en-GH" sz="2800" dirty="0"/>
              <a:t>xecutives and analysts agree with the principles of agile methodologies</a:t>
            </a:r>
          </a:p>
          <a:p>
            <a:endParaRPr lang="en-GB" dirty="0"/>
          </a:p>
        </p:txBody>
      </p:sp>
    </p:spTree>
    <p:extLst>
      <p:ext uri="{BB962C8B-B14F-4D97-AF65-F5344CB8AC3E}">
        <p14:creationId xmlns:p14="http://schemas.microsoft.com/office/powerpoint/2010/main" val="3614827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altLang="en-GH" sz="3500" b="1" dirty="0">
                <a:solidFill>
                  <a:schemeClr val="bg1"/>
                </a:solidFill>
              </a:rPr>
              <a:t>When to Use Object-Oriented</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2800" dirty="0"/>
              <a:t>The problems modeled lend themselves to classes</a:t>
            </a:r>
          </a:p>
          <a:p>
            <a:pPr eaLnBrk="1" hangingPunct="1">
              <a:lnSpc>
                <a:spcPct val="90000"/>
              </a:lnSpc>
            </a:pPr>
            <a:r>
              <a:rPr lang="en-US" altLang="en-GH" sz="2800" dirty="0"/>
              <a:t>An organization supports the UML learning</a:t>
            </a:r>
          </a:p>
          <a:p>
            <a:pPr eaLnBrk="1" hangingPunct="1">
              <a:lnSpc>
                <a:spcPct val="90000"/>
              </a:lnSpc>
            </a:pPr>
            <a:r>
              <a:rPr lang="en-US" altLang="en-GH" sz="2800" dirty="0"/>
              <a:t>Systems can be added gradually, one subsystem at a time</a:t>
            </a:r>
          </a:p>
          <a:p>
            <a:pPr eaLnBrk="1" hangingPunct="1">
              <a:lnSpc>
                <a:spcPct val="90000"/>
              </a:lnSpc>
            </a:pPr>
            <a:r>
              <a:rPr lang="en-US" altLang="en-GH" sz="2800" dirty="0"/>
              <a:t>Reuse of previously written software is a possibility</a:t>
            </a:r>
          </a:p>
          <a:p>
            <a:pPr eaLnBrk="1" hangingPunct="1">
              <a:lnSpc>
                <a:spcPct val="90000"/>
              </a:lnSpc>
            </a:pPr>
            <a:r>
              <a:rPr lang="en-US" altLang="en-GH" sz="2800" dirty="0"/>
              <a:t>It is acceptable to tackle the difficult problems first</a:t>
            </a:r>
          </a:p>
          <a:p>
            <a:endParaRPr lang="en-GB" dirty="0"/>
          </a:p>
        </p:txBody>
      </p:sp>
    </p:spTree>
    <p:extLst>
      <p:ext uri="{BB962C8B-B14F-4D97-AF65-F5344CB8AC3E}">
        <p14:creationId xmlns:p14="http://schemas.microsoft.com/office/powerpoint/2010/main" val="1154271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US" altLang="en-GH" sz="3500" b="1" dirty="0">
                <a:solidFill>
                  <a:schemeClr val="bg1"/>
                </a:solidFill>
              </a:rPr>
              <a:t>Open Source Software</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2800" dirty="0"/>
              <a:t>An alternative of traditional software development where proprietary code is hidden from the users</a:t>
            </a:r>
          </a:p>
          <a:p>
            <a:pPr eaLnBrk="1" hangingPunct="1">
              <a:lnSpc>
                <a:spcPct val="90000"/>
              </a:lnSpc>
            </a:pPr>
            <a:r>
              <a:rPr lang="en-US" altLang="en-GH" sz="2800" dirty="0"/>
              <a:t>Open source software is free to distribute, share, and modify</a:t>
            </a:r>
          </a:p>
          <a:p>
            <a:pPr eaLnBrk="1" hangingPunct="1">
              <a:lnSpc>
                <a:spcPct val="90000"/>
              </a:lnSpc>
            </a:pPr>
            <a:r>
              <a:rPr lang="en-US" altLang="en-GH" sz="2800" dirty="0"/>
              <a:t>Characterized as a philosophy rather than simply the process of creating new software</a:t>
            </a:r>
          </a:p>
          <a:p>
            <a:pPr eaLnBrk="1" hangingPunct="1">
              <a:lnSpc>
                <a:spcPct val="90000"/>
              </a:lnSpc>
            </a:pPr>
            <a:r>
              <a:rPr lang="en-US" altLang="en-GH" sz="2800" dirty="0"/>
              <a:t>Examples: Linux Operating System, Apache Web Server, Mozilla Firefox</a:t>
            </a:r>
          </a:p>
          <a:p>
            <a:endParaRPr lang="en-GB" dirty="0"/>
          </a:p>
        </p:txBody>
      </p:sp>
    </p:spTree>
    <p:extLst>
      <p:ext uri="{BB962C8B-B14F-4D97-AF65-F5344CB8AC3E}">
        <p14:creationId xmlns:p14="http://schemas.microsoft.com/office/powerpoint/2010/main" val="3713622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normAutofit fontScale="90000"/>
          </a:bodyPr>
          <a:lstStyle/>
          <a:p>
            <a:pPr algn="ctr"/>
            <a:r>
              <a:rPr lang="en-US" altLang="en-GH" sz="3900" b="1" dirty="0">
                <a:solidFill>
                  <a:schemeClr val="bg1"/>
                </a:solidFill>
              </a:rPr>
              <a:t>Four Types of Open Source Communities:</a:t>
            </a:r>
            <a:br>
              <a:rPr lang="en-US" altLang="en-GH" sz="4400" dirty="0"/>
            </a:b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marL="609600" indent="-609600" eaLnBrk="1" hangingPunct="1"/>
            <a:r>
              <a:rPr lang="en-US" altLang="en-GH" dirty="0"/>
              <a:t>Ad hoc</a:t>
            </a:r>
          </a:p>
          <a:p>
            <a:pPr marL="609600" indent="-609600" eaLnBrk="1" hangingPunct="1"/>
            <a:r>
              <a:rPr lang="en-US" altLang="en-GH" dirty="0"/>
              <a:t>Standardized</a:t>
            </a:r>
          </a:p>
          <a:p>
            <a:pPr marL="609600" indent="-609600" eaLnBrk="1" hangingPunct="1"/>
            <a:r>
              <a:rPr lang="en-US" altLang="en-GH" dirty="0"/>
              <a:t>Organized</a:t>
            </a:r>
          </a:p>
          <a:p>
            <a:pPr marL="609600" indent="-609600" eaLnBrk="1" hangingPunct="1"/>
            <a:r>
              <a:rPr lang="en-US" altLang="en-GH" dirty="0"/>
              <a:t>Commercial</a:t>
            </a:r>
          </a:p>
          <a:p>
            <a:endParaRPr lang="en-GB" dirty="0"/>
          </a:p>
        </p:txBody>
      </p:sp>
    </p:spTree>
    <p:extLst>
      <p:ext uri="{BB962C8B-B14F-4D97-AF65-F5344CB8AC3E}">
        <p14:creationId xmlns:p14="http://schemas.microsoft.com/office/powerpoint/2010/main" val="2286093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a:bodyPr>
          <a:lstStyle/>
          <a:p>
            <a:pPr algn="ctr"/>
            <a:r>
              <a:rPr lang="en-US" altLang="en-GH" sz="3500" b="1" dirty="0">
                <a:solidFill>
                  <a:schemeClr val="bg1"/>
                </a:solidFill>
              </a:rPr>
              <a:t>Six Key Dimensions that Differentiate Open Source Communities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marL="609600" indent="-609600" eaLnBrk="1" hangingPunct="1"/>
            <a:r>
              <a:rPr lang="en-US" altLang="en-GH" dirty="0"/>
              <a:t>General structure</a:t>
            </a:r>
          </a:p>
          <a:p>
            <a:pPr marL="609600" indent="-609600" eaLnBrk="1" hangingPunct="1"/>
            <a:r>
              <a:rPr lang="en-US" altLang="en-GH" dirty="0"/>
              <a:t>Environment</a:t>
            </a:r>
          </a:p>
          <a:p>
            <a:pPr marL="609600" indent="-609600" eaLnBrk="1" hangingPunct="1"/>
            <a:r>
              <a:rPr lang="en-US" altLang="en-GH" dirty="0"/>
              <a:t>Goals</a:t>
            </a:r>
          </a:p>
          <a:p>
            <a:pPr marL="609600" indent="-609600" eaLnBrk="1" hangingPunct="1"/>
            <a:r>
              <a:rPr lang="en-US" altLang="en-GH" dirty="0"/>
              <a:t>Methods</a:t>
            </a:r>
          </a:p>
          <a:p>
            <a:pPr marL="609600" indent="-609600" eaLnBrk="1" hangingPunct="1"/>
            <a:r>
              <a:rPr lang="en-US" altLang="en-GH" dirty="0"/>
              <a:t>User community</a:t>
            </a:r>
          </a:p>
          <a:p>
            <a:pPr marL="609600" indent="-609600" eaLnBrk="1" hangingPunct="1"/>
            <a:r>
              <a:rPr lang="en-US" altLang="en-GH" dirty="0"/>
              <a:t>Licensing</a:t>
            </a:r>
          </a:p>
          <a:p>
            <a:endParaRPr lang="en-GB" dirty="0"/>
          </a:p>
        </p:txBody>
      </p:sp>
    </p:spTree>
    <p:extLst>
      <p:ext uri="{BB962C8B-B14F-4D97-AF65-F5344CB8AC3E}">
        <p14:creationId xmlns:p14="http://schemas.microsoft.com/office/powerpoint/2010/main" val="39327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altLang="en-GH" sz="4800" b="1" dirty="0">
                <a:solidFill>
                  <a:schemeClr val="bg1"/>
                </a:solidFill>
              </a:rPr>
              <a:t>Information—A Key Resource</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Fuels business and can be the critical factor in determining the success or failure of a business</a:t>
            </a:r>
          </a:p>
          <a:p>
            <a:pPr eaLnBrk="1" hangingPunct="1"/>
            <a:r>
              <a:rPr lang="en-US" altLang="en-GH" dirty="0"/>
              <a:t>Needs to be managed correctly</a:t>
            </a:r>
          </a:p>
          <a:p>
            <a:pPr eaLnBrk="1" hangingPunct="1"/>
            <a:r>
              <a:rPr lang="en-US" altLang="en-GH" dirty="0"/>
              <a:t>Managing computer-generated information differs from handling manually produced data</a:t>
            </a:r>
          </a:p>
          <a:p>
            <a:endParaRPr lang="en-GB" dirty="0"/>
          </a:p>
        </p:txBody>
      </p:sp>
    </p:spTree>
    <p:extLst>
      <p:ext uri="{BB962C8B-B14F-4D97-AF65-F5344CB8AC3E}">
        <p14:creationId xmlns:p14="http://schemas.microsoft.com/office/powerpoint/2010/main" val="707300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normAutofit/>
          </a:bodyPr>
          <a:lstStyle/>
          <a:p>
            <a:pPr algn="ctr"/>
            <a:r>
              <a:rPr lang="en-US" altLang="en-GH" sz="3500" b="1" dirty="0">
                <a:solidFill>
                  <a:schemeClr val="bg1"/>
                </a:solidFill>
              </a:rPr>
              <a:t>Reasons for Participating in Open Source Communities</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Rapidity with which new software can be developed and tested</a:t>
            </a:r>
          </a:p>
          <a:p>
            <a:pPr eaLnBrk="1" hangingPunct="1"/>
            <a:r>
              <a:rPr lang="en-US" altLang="en-GH" dirty="0"/>
              <a:t>Faster to have a committed group of experts develop, test, and debug code </a:t>
            </a:r>
          </a:p>
          <a:p>
            <a:pPr eaLnBrk="1" hangingPunct="1"/>
            <a:r>
              <a:rPr lang="en-US" altLang="en-GH" dirty="0"/>
              <a:t>This fosters creativity</a:t>
            </a:r>
          </a:p>
          <a:p>
            <a:pPr eaLnBrk="1" hangingPunct="1"/>
            <a:r>
              <a:rPr lang="en-US" altLang="en-GH" dirty="0"/>
              <a:t>Have many good minds work with innovative applications</a:t>
            </a:r>
          </a:p>
          <a:p>
            <a:pPr eaLnBrk="1" hangingPunct="1"/>
            <a:r>
              <a:rPr lang="en-US" altLang="en-GH" dirty="0"/>
              <a:t>Potential to reduce development costs</a:t>
            </a:r>
          </a:p>
          <a:p>
            <a:pPr eaLnBrk="1" hangingPunct="1"/>
            <a:r>
              <a:rPr lang="en-US" altLang="en-GH" dirty="0"/>
              <a:t>Bolster their self-image</a:t>
            </a:r>
          </a:p>
          <a:p>
            <a:pPr eaLnBrk="1" hangingPunct="1"/>
            <a:r>
              <a:rPr lang="en-US" altLang="en-GH" dirty="0"/>
              <a:t>Contribute something worthwhile to the software development community</a:t>
            </a:r>
          </a:p>
          <a:p>
            <a:endParaRPr lang="en-GB" dirty="0"/>
          </a:p>
        </p:txBody>
      </p:sp>
    </p:spTree>
    <p:extLst>
      <p:ext uri="{BB962C8B-B14F-4D97-AF65-F5344CB8AC3E}">
        <p14:creationId xmlns:p14="http://schemas.microsoft.com/office/powerpoint/2010/main" val="3029075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normAutofit/>
          </a:bodyPr>
          <a:lstStyle/>
          <a:p>
            <a:pPr algn="ctr"/>
            <a:r>
              <a:rPr lang="en-US" altLang="en-GH" sz="3500" b="1" dirty="0">
                <a:solidFill>
                  <a:schemeClr val="bg1"/>
                </a:solidFill>
              </a:rPr>
              <a:t>Open Source Contribution and Differentiation</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dirty="0"/>
              <a:t>Contributions to the open community and differentiation from the open community are for the following reasons:</a:t>
            </a:r>
          </a:p>
          <a:p>
            <a:pPr lvl="1" eaLnBrk="1" hangingPunct="1">
              <a:lnSpc>
                <a:spcPct val="90000"/>
              </a:lnSpc>
            </a:pPr>
            <a:r>
              <a:rPr lang="en-US" altLang="en-GH" dirty="0"/>
              <a:t>Cost</a:t>
            </a:r>
          </a:p>
          <a:p>
            <a:pPr lvl="1" eaLnBrk="1" hangingPunct="1">
              <a:lnSpc>
                <a:spcPct val="90000"/>
              </a:lnSpc>
            </a:pPr>
            <a:r>
              <a:rPr lang="en-US" altLang="en-GH" dirty="0"/>
              <a:t>Managing resources</a:t>
            </a:r>
          </a:p>
          <a:p>
            <a:pPr lvl="1" eaLnBrk="1" hangingPunct="1">
              <a:lnSpc>
                <a:spcPct val="90000"/>
              </a:lnSpc>
            </a:pPr>
            <a:r>
              <a:rPr lang="en-US" altLang="en-GH" dirty="0"/>
              <a:t>Time it takes to bring a new product to the market</a:t>
            </a:r>
          </a:p>
          <a:p>
            <a:pPr eaLnBrk="1" hangingPunct="1">
              <a:lnSpc>
                <a:spcPct val="90000"/>
              </a:lnSpc>
            </a:pPr>
            <a:endParaRPr lang="en-US" altLang="en-GH" dirty="0"/>
          </a:p>
          <a:p>
            <a:endParaRPr lang="en-GB" dirty="0"/>
          </a:p>
        </p:txBody>
      </p:sp>
    </p:spTree>
    <p:extLst>
      <p:ext uri="{BB962C8B-B14F-4D97-AF65-F5344CB8AC3E}">
        <p14:creationId xmlns:p14="http://schemas.microsoft.com/office/powerpoint/2010/main" val="2043188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a:bodyPr>
          <a:lstStyle/>
          <a:p>
            <a:pPr algn="ctr"/>
            <a:r>
              <a:rPr lang="en-US" altLang="en-GH" sz="3500" b="1" dirty="0">
                <a:solidFill>
                  <a:schemeClr val="bg1"/>
                </a:solidFill>
              </a:rPr>
              <a:t>Reasons for Analyst Participation in the Open Source Community</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Curiosity about software benefits</a:t>
            </a:r>
          </a:p>
          <a:p>
            <a:pPr eaLnBrk="1" hangingPunct="1"/>
            <a:r>
              <a:rPr lang="en-US" altLang="en-GH" dirty="0"/>
              <a:t>Achieve collective design</a:t>
            </a:r>
          </a:p>
          <a:p>
            <a:pPr lvl="1" eaLnBrk="1" hangingPunct="1"/>
            <a:r>
              <a:rPr lang="en-US" altLang="en-GH" dirty="0"/>
              <a:t>Incorporate open source software design into:</a:t>
            </a:r>
          </a:p>
          <a:p>
            <a:pPr lvl="2" eaLnBrk="1" hangingPunct="1"/>
            <a:r>
              <a:rPr lang="en-US" altLang="en-GH" dirty="0"/>
              <a:t>Proprietary products</a:t>
            </a:r>
          </a:p>
          <a:p>
            <a:pPr lvl="2" eaLnBrk="1" hangingPunct="1"/>
            <a:r>
              <a:rPr lang="en-US" altLang="en-GH" dirty="0"/>
              <a:t>Processes</a:t>
            </a:r>
          </a:p>
          <a:p>
            <a:pPr lvl="2" eaLnBrk="1" hangingPunct="1"/>
            <a:r>
              <a:rPr lang="en-US" altLang="en-GH" dirty="0"/>
              <a:t>Knowledge</a:t>
            </a:r>
          </a:p>
          <a:p>
            <a:pPr lvl="2" eaLnBrk="1" hangingPunct="1"/>
            <a:r>
              <a:rPr lang="en-US" altLang="en-GH" dirty="0"/>
              <a:t>IT artifacts </a:t>
            </a:r>
          </a:p>
          <a:p>
            <a:pPr eaLnBrk="1" hangingPunct="1"/>
            <a:endParaRPr lang="en-US" altLang="en-GH" dirty="0"/>
          </a:p>
          <a:p>
            <a:endParaRPr lang="en-GB" dirty="0"/>
          </a:p>
        </p:txBody>
      </p:sp>
    </p:spTree>
    <p:extLst>
      <p:ext uri="{BB962C8B-B14F-4D97-AF65-F5344CB8AC3E}">
        <p14:creationId xmlns:p14="http://schemas.microsoft.com/office/powerpoint/2010/main" val="2351729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lstStyle/>
          <a:p>
            <a:pPr algn="ctr"/>
            <a:r>
              <a:rPr lang="en-US" altLang="en-GH" sz="3500" b="1" dirty="0">
                <a:solidFill>
                  <a:schemeClr val="bg1"/>
                </a:solidFill>
              </a:rPr>
              <a:t>Collective Design</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Through a process of collective design the IT artifact is imbued with</a:t>
            </a:r>
          </a:p>
          <a:p>
            <a:pPr lvl="1" eaLnBrk="1" hangingPunct="1"/>
            <a:r>
              <a:rPr lang="en-US" altLang="en-GH" dirty="0"/>
              <a:t>Community and organizational structures</a:t>
            </a:r>
          </a:p>
          <a:p>
            <a:pPr lvl="1" eaLnBrk="1" hangingPunct="1"/>
            <a:r>
              <a:rPr lang="en-US" altLang="en-GH" dirty="0"/>
              <a:t>Knowledge</a:t>
            </a:r>
          </a:p>
          <a:p>
            <a:pPr lvl="1" eaLnBrk="1" hangingPunct="1"/>
            <a:r>
              <a:rPr lang="en-US" altLang="en-GH" dirty="0"/>
              <a:t>Practices</a:t>
            </a:r>
          </a:p>
          <a:p>
            <a:endParaRPr lang="en-GB" dirty="0"/>
          </a:p>
        </p:txBody>
      </p:sp>
    </p:spTree>
    <p:extLst>
      <p:ext uri="{BB962C8B-B14F-4D97-AF65-F5344CB8AC3E}">
        <p14:creationId xmlns:p14="http://schemas.microsoft.com/office/powerpoint/2010/main" val="3328068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3500" b="1" dirty="0">
                <a:solidFill>
                  <a:schemeClr val="bg1"/>
                </a:solidFill>
              </a:rPr>
              <a:t>Summary</a:t>
            </a:r>
            <a:endParaRPr lang="en-GB" sz="35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GH" sz="2800" dirty="0"/>
              <a:t>Information is a key resource</a:t>
            </a:r>
          </a:p>
          <a:p>
            <a:pPr eaLnBrk="1" hangingPunct="1">
              <a:lnSpc>
                <a:spcPct val="90000"/>
              </a:lnSpc>
            </a:pPr>
            <a:r>
              <a:rPr lang="en-US" altLang="en-GH" sz="2800" dirty="0"/>
              <a:t>Integration of traditional systems with new technologies</a:t>
            </a:r>
          </a:p>
          <a:p>
            <a:pPr eaLnBrk="1" hangingPunct="1">
              <a:lnSpc>
                <a:spcPct val="90000"/>
              </a:lnSpc>
            </a:pPr>
            <a:r>
              <a:rPr lang="en-US" altLang="en-GH" sz="2800" dirty="0"/>
              <a:t>Roles and qualities of the systems analyst</a:t>
            </a:r>
          </a:p>
          <a:p>
            <a:pPr eaLnBrk="1" hangingPunct="1">
              <a:lnSpc>
                <a:spcPct val="90000"/>
              </a:lnSpc>
            </a:pPr>
            <a:r>
              <a:rPr lang="en-US" altLang="en-GH" sz="2800" dirty="0"/>
              <a:t>The systems development life cycle</a:t>
            </a:r>
          </a:p>
          <a:p>
            <a:pPr eaLnBrk="1" hangingPunct="1">
              <a:lnSpc>
                <a:spcPct val="90000"/>
              </a:lnSpc>
            </a:pPr>
            <a:r>
              <a:rPr lang="en-US" altLang="en-GH" sz="2800" dirty="0"/>
              <a:t>CASE tools</a:t>
            </a:r>
          </a:p>
          <a:p>
            <a:pPr eaLnBrk="1" hangingPunct="1">
              <a:lnSpc>
                <a:spcPct val="90000"/>
              </a:lnSpc>
            </a:pPr>
            <a:r>
              <a:rPr lang="en-US" altLang="en-GH" sz="2800" dirty="0"/>
              <a:t>Agile systems development</a:t>
            </a:r>
          </a:p>
          <a:p>
            <a:pPr eaLnBrk="1" hangingPunct="1">
              <a:lnSpc>
                <a:spcPct val="90000"/>
              </a:lnSpc>
            </a:pPr>
            <a:r>
              <a:rPr lang="en-US" altLang="en-GH" sz="2800" dirty="0"/>
              <a:t>Object-oriented systems development</a:t>
            </a:r>
          </a:p>
          <a:p>
            <a:pPr eaLnBrk="1" hangingPunct="1">
              <a:lnSpc>
                <a:spcPct val="90000"/>
              </a:lnSpc>
            </a:pPr>
            <a:r>
              <a:rPr lang="en-US" altLang="en-GH" sz="2800" dirty="0"/>
              <a:t>Open source systems</a:t>
            </a:r>
          </a:p>
          <a:p>
            <a:endParaRPr lang="en-GB" dirty="0"/>
          </a:p>
        </p:txBody>
      </p:sp>
    </p:spTree>
    <p:extLst>
      <p:ext uri="{BB962C8B-B14F-4D97-AF65-F5344CB8AC3E}">
        <p14:creationId xmlns:p14="http://schemas.microsoft.com/office/powerpoint/2010/main" val="3608811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endParaRPr lang="en-GB" dirty="0"/>
          </a:p>
        </p:txBody>
      </p:sp>
    </p:spTree>
    <p:extLst>
      <p:ext uri="{BB962C8B-B14F-4D97-AF65-F5344CB8AC3E}">
        <p14:creationId xmlns:p14="http://schemas.microsoft.com/office/powerpoint/2010/main" val="236380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4800" b="1" dirty="0">
                <a:solidFill>
                  <a:schemeClr val="bg1"/>
                </a:solidFill>
              </a:rPr>
              <a:t>Information Systems</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sz="2800" b="0" i="0" dirty="0">
                <a:solidFill>
                  <a:srgbClr val="222222"/>
                </a:solidFill>
                <a:effectLst/>
                <a:latin typeface="Roboto" panose="020F0502020204030204" pitchFamily="2" charset="0"/>
              </a:rPr>
              <a:t>An information system is a combination of software, hardware, and telecom networks to collect useful data, especially in an organization. </a:t>
            </a:r>
          </a:p>
          <a:p>
            <a:pPr eaLnBrk="1" hangingPunct="1"/>
            <a:r>
              <a:rPr lang="en-US" sz="2800" b="0" i="0" dirty="0">
                <a:solidFill>
                  <a:srgbClr val="222222"/>
                </a:solidFill>
                <a:effectLst/>
                <a:latin typeface="Roboto" panose="020F0502020204030204" pitchFamily="2" charset="0"/>
              </a:rPr>
              <a:t>Many businesses use information technology to complete and manage their operations, interact with their consumers, and stay ahead of their competition. </a:t>
            </a:r>
          </a:p>
          <a:p>
            <a:pPr eaLnBrk="1" hangingPunct="1"/>
            <a:r>
              <a:rPr lang="en-US" sz="2800" b="0" i="0" dirty="0">
                <a:solidFill>
                  <a:srgbClr val="222222"/>
                </a:solidFill>
                <a:effectLst/>
                <a:latin typeface="Roboto" panose="020F0502020204030204" pitchFamily="2" charset="0"/>
              </a:rPr>
              <a:t>Some companies today are completely built on </a:t>
            </a:r>
            <a:r>
              <a:rPr lang="en-US" sz="2800" b="1" i="0" u="none" strike="noStrike" dirty="0">
                <a:solidFill>
                  <a:srgbClr val="222222"/>
                </a:solidFill>
                <a:effectLst/>
                <a:latin typeface="Roboto" panose="020F0502020204030204" pitchFamily="2" charset="0"/>
              </a:rPr>
              <a:t>information technology</a:t>
            </a:r>
            <a:r>
              <a:rPr lang="en-US" sz="2800" b="0" i="0" dirty="0">
                <a:solidFill>
                  <a:srgbClr val="222222"/>
                </a:solidFill>
                <a:effectLst/>
                <a:latin typeface="Roboto" panose="020F0502020204030204" pitchFamily="2" charset="0"/>
              </a:rPr>
              <a:t>, like eBay, Amazon, Alibaba, and Google.</a:t>
            </a:r>
            <a:endParaRPr lang="en-US" altLang="en-GH" sz="2800" dirty="0"/>
          </a:p>
          <a:p>
            <a:endParaRPr lang="en-GB" dirty="0"/>
          </a:p>
        </p:txBody>
      </p:sp>
    </p:spTree>
    <p:extLst>
      <p:ext uri="{BB962C8B-B14F-4D97-AF65-F5344CB8AC3E}">
        <p14:creationId xmlns:p14="http://schemas.microsoft.com/office/powerpoint/2010/main" val="73843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altLang="en-GH" sz="4800" b="1" dirty="0">
                <a:solidFill>
                  <a:schemeClr val="bg1"/>
                </a:solidFill>
              </a:rPr>
              <a:t>Information System Components</a:t>
            </a:r>
            <a:endParaRPr lang="en-GB" sz="4800" b="1" dirty="0">
              <a:solidFill>
                <a:schemeClr val="bg1"/>
              </a:solidFill>
            </a:endParaRPr>
          </a:p>
        </p:txBody>
      </p:sp>
      <p:pic>
        <p:nvPicPr>
          <p:cNvPr id="2" name="Content Placeholder 1">
            <a:extLst>
              <a:ext uri="{FF2B5EF4-FFF2-40B4-BE49-F238E27FC236}">
                <a16:creationId xmlns:a16="http://schemas.microsoft.com/office/drawing/2014/main" id="{C9149ABB-7A75-A50C-18AC-95B01C233C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3263" y="1894681"/>
            <a:ext cx="5238750" cy="4457700"/>
          </a:xfrm>
          <a:prstGeom prst="rect">
            <a:avLst/>
          </a:prstGeom>
        </p:spPr>
      </p:pic>
    </p:spTree>
    <p:extLst>
      <p:ext uri="{BB962C8B-B14F-4D97-AF65-F5344CB8AC3E}">
        <p14:creationId xmlns:p14="http://schemas.microsoft.com/office/powerpoint/2010/main" val="5024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0" y="116378"/>
            <a:ext cx="9144000" cy="1105593"/>
          </a:xfrm>
        </p:spPr>
        <p:txBody>
          <a:bodyPr>
            <a:normAutofit fontScale="90000"/>
          </a:bodyPr>
          <a:lstStyle/>
          <a:p>
            <a:pPr algn="ctr"/>
            <a:r>
              <a:rPr lang="en-US" altLang="en-GH" sz="4800" b="1" dirty="0">
                <a:solidFill>
                  <a:schemeClr val="bg1"/>
                </a:solidFill>
              </a:rPr>
              <a:t>Need for Systems Analysis </a:t>
            </a:r>
            <a:br>
              <a:rPr lang="en-US" altLang="en-GH" sz="4800" b="1" dirty="0">
                <a:solidFill>
                  <a:schemeClr val="bg1"/>
                </a:solidFill>
              </a:rPr>
            </a:br>
            <a:r>
              <a:rPr lang="en-US" altLang="en-GH" sz="4800" b="1" dirty="0">
                <a:solidFill>
                  <a:schemeClr val="bg1"/>
                </a:solidFill>
              </a:rPr>
              <a:t>and Design</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sz="2800" dirty="0"/>
              <a:t>Installing a system without proper planning leads to great user dissatisfaction and frequently causes the system to fall into disuse</a:t>
            </a:r>
          </a:p>
          <a:p>
            <a:pPr eaLnBrk="1" hangingPunct="1"/>
            <a:r>
              <a:rPr lang="en-US" altLang="en-GH" sz="2800" dirty="0"/>
              <a:t>Lends structure to the analysis and design of information systems</a:t>
            </a:r>
          </a:p>
          <a:p>
            <a:pPr eaLnBrk="1" hangingPunct="1"/>
            <a:r>
              <a:rPr lang="en-US" altLang="en-GH" sz="2800" dirty="0"/>
              <a:t>A series of processes systematically undertaken to improve a business through the use of computerized information systems</a:t>
            </a:r>
          </a:p>
          <a:p>
            <a:endParaRPr lang="en-GB" dirty="0"/>
          </a:p>
        </p:txBody>
      </p:sp>
    </p:spTree>
    <p:extLst>
      <p:ext uri="{BB962C8B-B14F-4D97-AF65-F5344CB8AC3E}">
        <p14:creationId xmlns:p14="http://schemas.microsoft.com/office/powerpoint/2010/main" val="342034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lstStyle/>
          <a:p>
            <a:pPr algn="ctr"/>
            <a:r>
              <a:rPr lang="en-US" altLang="en-GH" sz="4300" b="1" dirty="0">
                <a:solidFill>
                  <a:schemeClr val="bg1"/>
                </a:solidFill>
              </a:rPr>
              <a:t>Roles of the Systems Analyst</a:t>
            </a:r>
            <a:endParaRPr lang="en-GB" sz="43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The analyst must be able to work with people of all descriptions and be experienced in working with computers</a:t>
            </a:r>
          </a:p>
          <a:p>
            <a:pPr eaLnBrk="1" hangingPunct="1"/>
            <a:r>
              <a:rPr lang="en-US" altLang="en-GH" dirty="0"/>
              <a:t>Three primary roles:</a:t>
            </a:r>
          </a:p>
          <a:p>
            <a:pPr lvl="1" eaLnBrk="1" hangingPunct="1"/>
            <a:r>
              <a:rPr lang="en-US" altLang="en-GH" dirty="0"/>
              <a:t>Consultant</a:t>
            </a:r>
          </a:p>
          <a:p>
            <a:pPr lvl="1" eaLnBrk="1" hangingPunct="1"/>
            <a:r>
              <a:rPr lang="en-US" altLang="en-GH" dirty="0"/>
              <a:t>Supporting expert</a:t>
            </a:r>
          </a:p>
          <a:p>
            <a:pPr lvl="1" eaLnBrk="1" hangingPunct="1"/>
            <a:r>
              <a:rPr lang="en-US" altLang="en-GH" dirty="0"/>
              <a:t>Agent of change</a:t>
            </a:r>
          </a:p>
          <a:p>
            <a:endParaRPr lang="en-GB" dirty="0"/>
          </a:p>
        </p:txBody>
      </p:sp>
    </p:spTree>
    <p:extLst>
      <p:ext uri="{BB962C8B-B14F-4D97-AF65-F5344CB8AC3E}">
        <p14:creationId xmlns:p14="http://schemas.microsoft.com/office/powerpoint/2010/main" val="37255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altLang="en-GH" sz="4300" b="1" dirty="0">
                <a:solidFill>
                  <a:schemeClr val="bg1"/>
                </a:solidFill>
              </a:rPr>
              <a:t>Qualities of the Systems Analyst</a:t>
            </a:r>
            <a:endParaRPr lang="en-GB" sz="43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GH" dirty="0"/>
              <a:t>Problem solver</a:t>
            </a:r>
          </a:p>
          <a:p>
            <a:pPr eaLnBrk="1" hangingPunct="1"/>
            <a:r>
              <a:rPr lang="en-US" altLang="en-GH" dirty="0"/>
              <a:t>Communicator</a:t>
            </a:r>
          </a:p>
          <a:p>
            <a:pPr eaLnBrk="1" hangingPunct="1"/>
            <a:r>
              <a:rPr lang="en-US" altLang="en-GH" dirty="0"/>
              <a:t>Strong personal and professional ethics</a:t>
            </a:r>
          </a:p>
          <a:p>
            <a:pPr eaLnBrk="1" hangingPunct="1"/>
            <a:r>
              <a:rPr lang="en-US" altLang="en-GH" dirty="0"/>
              <a:t>Self-disciplined and self-motivated</a:t>
            </a:r>
          </a:p>
          <a:p>
            <a:endParaRPr lang="en-GB" dirty="0"/>
          </a:p>
        </p:txBody>
      </p:sp>
    </p:spTree>
    <p:extLst>
      <p:ext uri="{BB962C8B-B14F-4D97-AF65-F5344CB8AC3E}">
        <p14:creationId xmlns:p14="http://schemas.microsoft.com/office/powerpoint/2010/main" val="1985548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TotalTime>
  <Words>1716</Words>
  <Application>Microsoft Office PowerPoint</Application>
  <PresentationFormat>On-screen Show (4:3)</PresentationFormat>
  <Paragraphs>266</Paragraphs>
  <Slides>45</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Nunito</vt:lpstr>
      <vt:lpstr>Roboto</vt:lpstr>
      <vt:lpstr>Office Theme</vt:lpstr>
      <vt:lpstr>ICT 209 – SYSTEMS ANALYSIS &amp; DESIGN</vt:lpstr>
      <vt:lpstr>Learning Objectives</vt:lpstr>
      <vt:lpstr>Major Topics</vt:lpstr>
      <vt:lpstr>Information—A Key Resource</vt:lpstr>
      <vt:lpstr>Information Systems</vt:lpstr>
      <vt:lpstr>Information System Components</vt:lpstr>
      <vt:lpstr>Need for Systems Analysis  and Design</vt:lpstr>
      <vt:lpstr>Roles of the Systems Analyst</vt:lpstr>
      <vt:lpstr>Qualities of the Systems Analyst</vt:lpstr>
      <vt:lpstr>Systems Development Life Cycle (SDLC)</vt:lpstr>
      <vt:lpstr>The Seven Phases of the Systems Development Life Cycle </vt:lpstr>
      <vt:lpstr>Incorporating Human-Computer Interaction (HCI) Considerations</vt:lpstr>
      <vt:lpstr>Identifying Problems, Opportunities, and Objectives</vt:lpstr>
      <vt:lpstr>Determining Human Information Requirements</vt:lpstr>
      <vt:lpstr>Determining Human Information Requirements</vt:lpstr>
      <vt:lpstr>Analyzing System Needs</vt:lpstr>
      <vt:lpstr>Designing the Recommended System</vt:lpstr>
      <vt:lpstr>Developing and Documenting Software</vt:lpstr>
      <vt:lpstr>Testing and Maintaining the System</vt:lpstr>
      <vt:lpstr>Implementing and Evaluating the System</vt:lpstr>
      <vt:lpstr>Some Researchers Estimate that the Amount of Time Spent on Systems Maintenance May Be as Much as 60 Percent of the Total Time Spent on Systems Projects (Figure 1.2)</vt:lpstr>
      <vt:lpstr>The Impact of Maintenance</vt:lpstr>
      <vt:lpstr>Case Tools</vt:lpstr>
      <vt:lpstr>Case Tools</vt:lpstr>
      <vt:lpstr>Reasons for Using Case Tools</vt:lpstr>
      <vt:lpstr>Approaches to Structured Analysis and Design and to the Systems Development Life Cycle</vt:lpstr>
      <vt:lpstr>Agile Approach</vt:lpstr>
      <vt:lpstr>THE AGILE APPROACH</vt:lpstr>
      <vt:lpstr>Five Stages of Agile Development</vt:lpstr>
      <vt:lpstr>Object-Oriented (O-O) Systems Analysis and Design</vt:lpstr>
      <vt:lpstr>Unified Modeling Language (UML) Phases</vt:lpstr>
      <vt:lpstr>PowerPoint Presentation</vt:lpstr>
      <vt:lpstr>Choosing a Method</vt:lpstr>
      <vt:lpstr>When to Use SDLC</vt:lpstr>
      <vt:lpstr>When to Use Agile</vt:lpstr>
      <vt:lpstr>When to Use Object-Oriented</vt:lpstr>
      <vt:lpstr>Open Source Software</vt:lpstr>
      <vt:lpstr>Four Types of Open Source Communities: </vt:lpstr>
      <vt:lpstr>Six Key Dimensions that Differentiate Open Source Communities</vt:lpstr>
      <vt:lpstr>Reasons for Participating in Open Source Communities</vt:lpstr>
      <vt:lpstr>Open Source Contribution and Differentiation</vt:lpstr>
      <vt:lpstr>Reasons for Analyst Participation in the Open Source Community</vt:lpstr>
      <vt:lpstr>Collective Design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Agana</dc:creator>
  <cp:lastModifiedBy>Samuel Agana</cp:lastModifiedBy>
  <cp:revision>6</cp:revision>
  <dcterms:created xsi:type="dcterms:W3CDTF">2023-03-01T11:57:19Z</dcterms:created>
  <dcterms:modified xsi:type="dcterms:W3CDTF">2024-01-23T15:02:49Z</dcterms:modified>
</cp:coreProperties>
</file>