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257"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2" autoAdjust="0"/>
    <p:restoredTop sz="85427" autoAdjust="0"/>
  </p:normalViewPr>
  <p:slideViewPr>
    <p:cSldViewPr snapToGrid="0">
      <p:cViewPr varScale="1">
        <p:scale>
          <a:sx n="96" d="100"/>
          <a:sy n="96" d="100"/>
        </p:scale>
        <p:origin x="2220" y="96"/>
      </p:cViewPr>
      <p:guideLst/>
    </p:cSldViewPr>
  </p:slideViewPr>
  <p:outlineViewPr>
    <p:cViewPr>
      <p:scale>
        <a:sx n="33" d="100"/>
        <a:sy n="33" d="100"/>
      </p:scale>
      <p:origin x="0" y="-43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4BD4E-8E6F-471B-B49B-01EC4A952940}" type="datetimeFigureOut">
              <a:rPr lang="en-GB" smtClean="0"/>
              <a:t>27/01/2024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BE6E46-7127-4D33-9F18-5794BF8C706D}" type="slidenum">
              <a:rPr lang="en-GB" smtClean="0"/>
              <a:t>‹#›</a:t>
            </a:fld>
            <a:endParaRPr lang="en-GB"/>
          </a:p>
        </p:txBody>
      </p:sp>
    </p:spTree>
    <p:extLst>
      <p:ext uri="{BB962C8B-B14F-4D97-AF65-F5344CB8AC3E}">
        <p14:creationId xmlns:p14="http://schemas.microsoft.com/office/powerpoint/2010/main" val="604756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To ascertain information requirements properly and to design appropriate information systems, it is of primary importance to understand the organization as a whole.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All systems are composed of subsystems.</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6</a:t>
            </a:fld>
            <a:endParaRPr lang="en-GB"/>
          </a:p>
        </p:txBody>
      </p:sp>
    </p:spTree>
    <p:extLst>
      <p:ext uri="{BB962C8B-B14F-4D97-AF65-F5344CB8AC3E}">
        <p14:creationId xmlns:p14="http://schemas.microsoft.com/office/powerpoint/2010/main" val="2367355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Sometimes called an environmental model</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19</a:t>
            </a:fld>
            <a:endParaRPr lang="en-GB"/>
          </a:p>
        </p:txBody>
      </p:sp>
    </p:spTree>
    <p:extLst>
      <p:ext uri="{BB962C8B-B14F-4D97-AF65-F5344CB8AC3E}">
        <p14:creationId xmlns:p14="http://schemas.microsoft.com/office/powerpoint/2010/main" val="2858757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Process—transforms incoming data into outgoing information, the content level has only one process representing the entire system.</a:t>
            </a:r>
          </a:p>
          <a:p>
            <a:pPr eaLnBrk="1" hangingPunct="1"/>
            <a:r>
              <a:rPr lang="en-US" altLang="en-US" dirty="0">
                <a:latin typeface="Arial" panose="020B0604020202020204" pitchFamily="34" charset="0"/>
              </a:rPr>
              <a:t>Entity—entity, a person, group, department, or system that supplies or receives information.</a:t>
            </a:r>
          </a:p>
          <a:p>
            <a:pPr eaLnBrk="1" hangingPunct="1"/>
            <a:r>
              <a:rPr lang="en-US" altLang="en-US" dirty="0">
                <a:latin typeface="Arial" panose="020B0604020202020204" pitchFamily="34" charset="0"/>
              </a:rPr>
              <a:t>Data flows—the lines that connect external entities to the process.</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20</a:t>
            </a:fld>
            <a:endParaRPr lang="en-GB"/>
          </a:p>
        </p:txBody>
      </p:sp>
    </p:spTree>
    <p:extLst>
      <p:ext uri="{BB962C8B-B14F-4D97-AF65-F5344CB8AC3E}">
        <p14:creationId xmlns:p14="http://schemas.microsoft.com/office/powerpoint/2010/main" val="1740470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The passenger (an entity) initiates a travel request (data flow). The passenger’s preferences and the available flights are sent to the travel agent, who sends ticketing information back to the process. The passenger information is also sent to the airline.</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21</a:t>
            </a:fld>
            <a:endParaRPr lang="en-GB"/>
          </a:p>
        </p:txBody>
      </p:sp>
    </p:spTree>
    <p:extLst>
      <p:ext uri="{BB962C8B-B14F-4D97-AF65-F5344CB8AC3E}">
        <p14:creationId xmlns:p14="http://schemas.microsoft.com/office/powerpoint/2010/main" val="84668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Different symbols are used to represent different types of entities.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An associative entity can only exist if it is connected to at least two other entities.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An attributive entity is used when we want to show data that are completely dependent on the existence of an fundamental entity. </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27</a:t>
            </a:fld>
            <a:endParaRPr lang="en-GB"/>
          </a:p>
        </p:txBody>
      </p:sp>
    </p:spTree>
    <p:extLst>
      <p:ext uri="{BB962C8B-B14F-4D97-AF65-F5344CB8AC3E}">
        <p14:creationId xmlns:p14="http://schemas.microsoft.com/office/powerpoint/2010/main" val="630918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Data attributes are what make up or define the entity.</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28</a:t>
            </a:fld>
            <a:endParaRPr lang="en-GB"/>
          </a:p>
        </p:txBody>
      </p:sp>
    </p:spTree>
    <p:extLst>
      <p:ext uri="{BB962C8B-B14F-4D97-AF65-F5344CB8AC3E}">
        <p14:creationId xmlns:p14="http://schemas.microsoft.com/office/powerpoint/2010/main" val="2625910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29</a:t>
            </a:fld>
            <a:endParaRPr lang="en-GB"/>
          </a:p>
        </p:txBody>
      </p:sp>
    </p:spTree>
    <p:extLst>
      <p:ext uri="{BB962C8B-B14F-4D97-AF65-F5344CB8AC3E}">
        <p14:creationId xmlns:p14="http://schemas.microsoft.com/office/powerpoint/2010/main" val="1510317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Originally, introduced as a diagram for use in the object-oriented UML, use cases are now being used regardless of the approach to systems development. It can be used as part of the SDLC or in agile modeling.</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31</a:t>
            </a:fld>
            <a:endParaRPr lang="en-GB"/>
          </a:p>
        </p:txBody>
      </p:sp>
    </p:spTree>
    <p:extLst>
      <p:ext uri="{BB962C8B-B14F-4D97-AF65-F5344CB8AC3E}">
        <p14:creationId xmlns:p14="http://schemas.microsoft.com/office/powerpoint/2010/main" val="1445280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A use case always describes three things: </a:t>
            </a:r>
          </a:p>
          <a:p>
            <a:pPr marL="628650" lvl="1" indent="-171450" eaLnBrk="1" hangingPunct="1">
              <a:buFontTx/>
              <a:buChar char="•"/>
            </a:pPr>
            <a:r>
              <a:rPr lang="en-US" altLang="en-US" dirty="0">
                <a:latin typeface="Arial" panose="020B0604020202020204" pitchFamily="34" charset="0"/>
              </a:rPr>
              <a:t>an actor that initiates an event</a:t>
            </a:r>
          </a:p>
          <a:p>
            <a:pPr marL="628650" lvl="1" indent="-171450" eaLnBrk="1" hangingPunct="1">
              <a:buFontTx/>
              <a:buChar char="•"/>
            </a:pPr>
            <a:r>
              <a:rPr lang="en-US" altLang="en-US" dirty="0">
                <a:latin typeface="Arial" panose="020B0604020202020204" pitchFamily="34" charset="0"/>
              </a:rPr>
              <a:t>the event that triggers a use case</a:t>
            </a:r>
          </a:p>
          <a:p>
            <a:pPr marL="628650" lvl="1" indent="-171450" eaLnBrk="1" hangingPunct="1">
              <a:buFontTx/>
              <a:buChar char="•"/>
            </a:pPr>
            <a:r>
              <a:rPr lang="en-US" altLang="en-US" dirty="0">
                <a:latin typeface="Arial" panose="020B0604020202020204" pitchFamily="34" charset="0"/>
              </a:rPr>
              <a:t>the use case that performs the actions triggered by the event</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32</a:t>
            </a:fld>
            <a:endParaRPr lang="en-GB"/>
          </a:p>
        </p:txBody>
      </p:sp>
    </p:spTree>
    <p:extLst>
      <p:ext uri="{BB962C8B-B14F-4D97-AF65-F5344CB8AC3E}">
        <p14:creationId xmlns:p14="http://schemas.microsoft.com/office/powerpoint/2010/main" val="2803727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Sometimes a table is created with actor profiles that lists the actors, their background, and their skills.</a:t>
            </a:r>
          </a:p>
          <a:p>
            <a:pPr eaLnBrk="1" hangingPunct="1"/>
            <a:r>
              <a:rPr lang="en-US" altLang="en-US" dirty="0">
                <a:latin typeface="Arial" panose="020B0604020202020204" pitchFamily="34" charset="0"/>
              </a:rPr>
              <a:t>These profiles can be useful to understand how the actor interacts with the system.</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33</a:t>
            </a:fld>
            <a:endParaRPr lang="en-GB"/>
          </a:p>
        </p:txBody>
      </p:sp>
    </p:spTree>
    <p:extLst>
      <p:ext uri="{BB962C8B-B14F-4D97-AF65-F5344CB8AC3E}">
        <p14:creationId xmlns:p14="http://schemas.microsoft.com/office/powerpoint/2010/main" val="1718250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A use case documents a single transaction or event.</a:t>
            </a:r>
          </a:p>
          <a:p>
            <a:pPr eaLnBrk="1" hangingPunct="1"/>
            <a:r>
              <a:rPr lang="en-US" altLang="en-US" dirty="0">
                <a:latin typeface="Arial" panose="020B0604020202020204" pitchFamily="34" charset="0"/>
              </a:rPr>
              <a:t>An event is an input to the system that happens at a specific time and place and causes the system to do something.</a:t>
            </a:r>
          </a:p>
          <a:p>
            <a:pPr eaLnBrk="1" hangingPunct="1"/>
            <a:endParaRPr lang="en-US" altLang="en-US" dirty="0">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34</a:t>
            </a:fld>
            <a:endParaRPr lang="en-GB"/>
          </a:p>
        </p:txBody>
      </p:sp>
    </p:spTree>
    <p:extLst>
      <p:ext uri="{BB962C8B-B14F-4D97-AF65-F5344CB8AC3E}">
        <p14:creationId xmlns:p14="http://schemas.microsoft.com/office/powerpoint/2010/main" val="415569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When an element of a system is changed or eliminated, the rest of the system’s elements and subsystems are also significantly affected.</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Processes change or transform inputs into outputs. </a:t>
            </a:r>
          </a:p>
          <a:p>
            <a:pPr eaLnBrk="1" hangingPunct="1"/>
            <a:r>
              <a:rPr lang="en-US" altLang="en-US" dirty="0">
                <a:latin typeface="Arial" panose="020B0604020202020204" pitchFamily="34" charset="0"/>
              </a:rPr>
              <a:t>Typical processes include:</a:t>
            </a:r>
          </a:p>
          <a:p>
            <a:pPr marL="628650" lvl="1" indent="-171450" eaLnBrk="1" hangingPunct="1">
              <a:buFontTx/>
              <a:buChar char="•"/>
            </a:pPr>
            <a:r>
              <a:rPr lang="en-US" altLang="en-US" dirty="0">
                <a:latin typeface="Arial" panose="020B0604020202020204" pitchFamily="34" charset="0"/>
              </a:rPr>
              <a:t>verifying</a:t>
            </a:r>
          </a:p>
          <a:p>
            <a:pPr marL="628650" lvl="1" indent="-171450" eaLnBrk="1" hangingPunct="1">
              <a:buFontTx/>
              <a:buChar char="•"/>
            </a:pPr>
            <a:r>
              <a:rPr lang="en-US" altLang="en-US" dirty="0">
                <a:latin typeface="Arial" panose="020B0604020202020204" pitchFamily="34" charset="0"/>
              </a:rPr>
              <a:t>updating</a:t>
            </a:r>
          </a:p>
          <a:p>
            <a:pPr marL="628650" lvl="1" indent="-171450" eaLnBrk="1" hangingPunct="1">
              <a:buFontTx/>
              <a:buChar char="•"/>
            </a:pPr>
            <a:r>
              <a:rPr lang="en-US" altLang="en-US" dirty="0">
                <a:latin typeface="Arial" panose="020B0604020202020204" pitchFamily="34" charset="0"/>
              </a:rPr>
              <a:t>printing</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Organizational boundaries exist on a continuum ranging from extremely permeable (open) to almost impermeable (closed).</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All organizations (systems) need planning and control to manage their resources effectively. Feedback is useful for planning and control.</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The ideal system is one that self-corrects or self-regulates in such a way that decisions on typical occurrences are not required.</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7</a:t>
            </a:fld>
            <a:endParaRPr lang="en-GB"/>
          </a:p>
        </p:txBody>
      </p:sp>
    </p:spTree>
    <p:extLst>
      <p:ext uri="{BB962C8B-B14F-4D97-AF65-F5344CB8AC3E}">
        <p14:creationId xmlns:p14="http://schemas.microsoft.com/office/powerpoint/2010/main" val="3306168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Communicates—used to connect an actor to a use case. The task of the use case is to give some sort of result that is beneficial to the actor in the system.</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Includes—describes the situation in which a use case contains behavior that is common to more than one use case.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Extends—describes the situation in which one use case possesses the behavior that allows the new use case to handle a variation or exception from the basic use case.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Generalizes—implies that one thing is more typical than the other thing.</a:t>
            </a:r>
          </a:p>
          <a:p>
            <a:pPr eaLnBrk="1" hangingPunct="1"/>
            <a:endParaRPr lang="en-US" altLang="en-US" dirty="0">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37</a:t>
            </a:fld>
            <a:endParaRPr lang="en-GB"/>
          </a:p>
        </p:txBody>
      </p:sp>
    </p:spTree>
    <p:extLst>
      <p:ext uri="{BB962C8B-B14F-4D97-AF65-F5344CB8AC3E}">
        <p14:creationId xmlns:p14="http://schemas.microsoft.com/office/powerpoint/2010/main" val="2161450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When diagramming a use case, start by asking the users to list everything the system should do for them.</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39</a:t>
            </a:fld>
            <a:endParaRPr lang="en-GB"/>
          </a:p>
        </p:txBody>
      </p:sp>
    </p:spTree>
    <p:extLst>
      <p:ext uri="{BB962C8B-B14F-4D97-AF65-F5344CB8AC3E}">
        <p14:creationId xmlns:p14="http://schemas.microsoft.com/office/powerpoint/2010/main" val="3109586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Each use case has a description referred to as the use case scenario.</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41</a:t>
            </a:fld>
            <a:endParaRPr lang="en-GB"/>
          </a:p>
        </p:txBody>
      </p:sp>
    </p:spTree>
    <p:extLst>
      <p:ext uri="{BB962C8B-B14F-4D97-AF65-F5344CB8AC3E}">
        <p14:creationId xmlns:p14="http://schemas.microsoft.com/office/powerpoint/2010/main" val="1432184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1000" dirty="0">
                <a:latin typeface="Arial" panose="020B0604020202020204" pitchFamily="34" charset="0"/>
              </a:rPr>
              <a:t>(First area) </a:t>
            </a:r>
          </a:p>
          <a:p>
            <a:pPr eaLnBrk="1" hangingPunct="1">
              <a:lnSpc>
                <a:spcPct val="90000"/>
              </a:lnSpc>
            </a:pPr>
            <a:r>
              <a:rPr lang="en-US" altLang="en-US" sz="1000" dirty="0">
                <a:latin typeface="Arial" panose="020B0604020202020204" pitchFamily="34" charset="0"/>
              </a:rPr>
              <a:t>Use case identifiers and initiators—orients the reader and contains: </a:t>
            </a:r>
          </a:p>
          <a:p>
            <a:pPr eaLnBrk="1" hangingPunct="1">
              <a:lnSpc>
                <a:spcPct val="90000"/>
              </a:lnSpc>
            </a:pPr>
            <a:r>
              <a:rPr lang="en-US" altLang="en-US" sz="1000" dirty="0">
                <a:latin typeface="Arial" panose="020B0604020202020204" pitchFamily="34" charset="0"/>
              </a:rPr>
              <a:t>	1. The use case name and a unique ID</a:t>
            </a:r>
          </a:p>
          <a:p>
            <a:pPr eaLnBrk="1" hangingPunct="1">
              <a:lnSpc>
                <a:spcPct val="90000"/>
              </a:lnSpc>
            </a:pPr>
            <a:r>
              <a:rPr lang="en-US" altLang="en-US" sz="1000" dirty="0">
                <a:latin typeface="Arial" panose="020B0604020202020204" pitchFamily="34" charset="0"/>
              </a:rPr>
              <a:t>	2. The application area or system that this use case belongs to</a:t>
            </a:r>
          </a:p>
          <a:p>
            <a:pPr eaLnBrk="1" hangingPunct="1">
              <a:lnSpc>
                <a:spcPct val="90000"/>
              </a:lnSpc>
            </a:pPr>
            <a:r>
              <a:rPr lang="en-US" altLang="en-US" sz="1000" dirty="0">
                <a:latin typeface="Arial" panose="020B0604020202020204" pitchFamily="34" charset="0"/>
              </a:rPr>
              <a:t>	3. The actors involved in the use case</a:t>
            </a:r>
          </a:p>
          <a:p>
            <a:pPr eaLnBrk="1" hangingPunct="1">
              <a:lnSpc>
                <a:spcPct val="90000"/>
              </a:lnSpc>
            </a:pPr>
            <a:r>
              <a:rPr lang="en-US" altLang="en-US" sz="1000" dirty="0">
                <a:latin typeface="Arial" panose="020B0604020202020204" pitchFamily="34" charset="0"/>
              </a:rPr>
              <a:t>	4. A brief description of what the use case accomplishes</a:t>
            </a:r>
          </a:p>
          <a:p>
            <a:pPr eaLnBrk="1" hangingPunct="1">
              <a:lnSpc>
                <a:spcPct val="90000"/>
              </a:lnSpc>
            </a:pPr>
            <a:r>
              <a:rPr lang="en-US" altLang="en-US" sz="1000" dirty="0">
                <a:latin typeface="Arial" panose="020B0604020202020204" pitchFamily="34" charset="0"/>
              </a:rPr>
              <a:t>	5. The triggering event</a:t>
            </a:r>
          </a:p>
          <a:p>
            <a:pPr eaLnBrk="1" hangingPunct="1">
              <a:lnSpc>
                <a:spcPct val="90000"/>
              </a:lnSpc>
            </a:pPr>
            <a:r>
              <a:rPr lang="en-US" altLang="en-US" sz="1000" dirty="0">
                <a:latin typeface="Arial" panose="020B0604020202020204" pitchFamily="34" charset="0"/>
              </a:rPr>
              <a:t>	6. Type of trigger:</a:t>
            </a:r>
          </a:p>
          <a:p>
            <a:pPr marL="1543050" lvl="3" indent="-171450" eaLnBrk="1" hangingPunct="1">
              <a:lnSpc>
                <a:spcPct val="90000"/>
              </a:lnSpc>
              <a:buFontTx/>
              <a:buChar char="•"/>
            </a:pPr>
            <a:r>
              <a:rPr lang="en-US" altLang="en-US" sz="1000" dirty="0">
                <a:latin typeface="Arial" panose="020B0604020202020204" pitchFamily="34" charset="0"/>
              </a:rPr>
              <a:t>external or temporal</a:t>
            </a:r>
          </a:p>
          <a:p>
            <a:pPr marL="1543050" lvl="3" indent="-171450" eaLnBrk="1" hangingPunct="1">
              <a:lnSpc>
                <a:spcPct val="90000"/>
              </a:lnSpc>
              <a:buFontTx/>
              <a:buChar char="•"/>
            </a:pPr>
            <a:r>
              <a:rPr lang="en-US" altLang="en-US" sz="1000" dirty="0">
                <a:latin typeface="Arial" panose="020B0604020202020204" pitchFamily="34" charset="0"/>
              </a:rPr>
              <a:t>external—those started by an actor</a:t>
            </a:r>
          </a:p>
          <a:p>
            <a:pPr marL="1543050" lvl="3" indent="-171450" eaLnBrk="1" hangingPunct="1">
              <a:lnSpc>
                <a:spcPct val="90000"/>
              </a:lnSpc>
              <a:buFontTx/>
              <a:buChar char="•"/>
            </a:pPr>
            <a:r>
              <a:rPr lang="en-US" altLang="en-US" sz="1000" dirty="0">
                <a:latin typeface="Arial" panose="020B0604020202020204" pitchFamily="34" charset="0"/>
              </a:rPr>
              <a:t>temporal—triggered or started by time</a:t>
            </a:r>
          </a:p>
          <a:p>
            <a:pPr eaLnBrk="1" hangingPunct="1">
              <a:lnSpc>
                <a:spcPct val="90000"/>
              </a:lnSpc>
            </a:pPr>
            <a:r>
              <a:rPr lang="en-US" altLang="en-US" sz="1000" dirty="0">
                <a:latin typeface="Arial" panose="020B0604020202020204" pitchFamily="34" charset="0"/>
              </a:rPr>
              <a:t>	7. May list stakeholders</a:t>
            </a:r>
          </a:p>
          <a:p>
            <a:pPr eaLnBrk="1" hangingPunct="1">
              <a:lnSpc>
                <a:spcPct val="90000"/>
              </a:lnSpc>
            </a:pPr>
            <a:endParaRPr lang="en-US" altLang="en-US" sz="1000" dirty="0">
              <a:latin typeface="Arial" panose="020B0604020202020204" pitchFamily="34" charset="0"/>
            </a:endParaRPr>
          </a:p>
          <a:p>
            <a:pPr eaLnBrk="1" hangingPunct="1">
              <a:lnSpc>
                <a:spcPct val="90000"/>
              </a:lnSpc>
            </a:pPr>
            <a:r>
              <a:rPr lang="en-US" altLang="en-US" sz="1000" dirty="0">
                <a:latin typeface="Arial" panose="020B0604020202020204" pitchFamily="34" charset="0"/>
              </a:rPr>
              <a:t>(Second area) </a:t>
            </a:r>
          </a:p>
          <a:p>
            <a:pPr eaLnBrk="1" hangingPunct="1">
              <a:lnSpc>
                <a:spcPct val="90000"/>
              </a:lnSpc>
            </a:pPr>
            <a:r>
              <a:rPr lang="en-US" altLang="en-US" sz="1000" dirty="0">
                <a:latin typeface="Arial" panose="020B0604020202020204" pitchFamily="34" charset="0"/>
              </a:rPr>
              <a:t>Includes the steps performed, and the information required for each of the steps.</a:t>
            </a:r>
          </a:p>
          <a:p>
            <a:pPr eaLnBrk="1" hangingPunct="1">
              <a:lnSpc>
                <a:spcPct val="90000"/>
              </a:lnSpc>
            </a:pPr>
            <a:endParaRPr lang="en-US" altLang="en-US" sz="1000" dirty="0">
              <a:latin typeface="Arial" panose="020B0604020202020204" pitchFamily="34" charset="0"/>
            </a:endParaRPr>
          </a:p>
          <a:p>
            <a:pPr eaLnBrk="1" hangingPunct="1">
              <a:lnSpc>
                <a:spcPct val="90000"/>
              </a:lnSpc>
            </a:pPr>
            <a:r>
              <a:rPr lang="en-US" altLang="en-US" sz="1000" dirty="0">
                <a:latin typeface="Arial" panose="020B0604020202020204" pitchFamily="34" charset="0"/>
              </a:rPr>
              <a:t>(Third area) </a:t>
            </a:r>
          </a:p>
          <a:p>
            <a:pPr eaLnBrk="1" hangingPunct="1">
              <a:lnSpc>
                <a:spcPct val="90000"/>
              </a:lnSpc>
            </a:pPr>
            <a:r>
              <a:rPr lang="en-US" altLang="en-US" sz="1000" dirty="0">
                <a:latin typeface="Arial" panose="020B0604020202020204" pitchFamily="34" charset="0"/>
              </a:rPr>
              <a:t>		Preconditions </a:t>
            </a:r>
          </a:p>
          <a:p>
            <a:pPr eaLnBrk="1" hangingPunct="1">
              <a:lnSpc>
                <a:spcPct val="90000"/>
              </a:lnSpc>
            </a:pPr>
            <a:r>
              <a:rPr lang="en-US" altLang="en-US" sz="1000" dirty="0">
                <a:latin typeface="Arial" panose="020B0604020202020204" pitchFamily="34" charset="0"/>
              </a:rPr>
              <a:t>		Post conditions </a:t>
            </a:r>
          </a:p>
          <a:p>
            <a:pPr eaLnBrk="1" hangingPunct="1">
              <a:lnSpc>
                <a:spcPct val="90000"/>
              </a:lnSpc>
            </a:pPr>
            <a:r>
              <a:rPr lang="en-US" altLang="en-US" sz="1000" dirty="0">
                <a:latin typeface="Arial" panose="020B0604020202020204" pitchFamily="34" charset="0"/>
              </a:rPr>
              <a:t>		Assumptions</a:t>
            </a:r>
          </a:p>
          <a:p>
            <a:pPr eaLnBrk="1" hangingPunct="1">
              <a:lnSpc>
                <a:spcPct val="90000"/>
              </a:lnSpc>
            </a:pPr>
            <a:r>
              <a:rPr lang="en-US" altLang="en-US" sz="1000" dirty="0">
                <a:latin typeface="Arial" panose="020B0604020202020204" pitchFamily="34" charset="0"/>
              </a:rPr>
              <a:t>		Outstanding issues</a:t>
            </a:r>
          </a:p>
          <a:p>
            <a:pPr eaLnBrk="1" hangingPunct="1">
              <a:lnSpc>
                <a:spcPct val="90000"/>
              </a:lnSpc>
            </a:pPr>
            <a:r>
              <a:rPr lang="en-US" altLang="en-US" sz="1000" dirty="0">
                <a:latin typeface="Arial" panose="020B0604020202020204" pitchFamily="34" charset="0"/>
              </a:rPr>
              <a:t>		optional statement of priority</a:t>
            </a:r>
          </a:p>
          <a:p>
            <a:pPr eaLnBrk="1" hangingPunct="1">
              <a:lnSpc>
                <a:spcPct val="90000"/>
              </a:lnSpc>
            </a:pPr>
            <a:r>
              <a:rPr lang="en-US" altLang="en-US" sz="1000" dirty="0">
                <a:latin typeface="Arial" panose="020B0604020202020204" pitchFamily="34" charset="0"/>
              </a:rPr>
              <a:t>		optional statement of risk</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42</a:t>
            </a:fld>
            <a:endParaRPr lang="en-GB"/>
          </a:p>
        </p:txBody>
      </p:sp>
    </p:spTree>
    <p:extLst>
      <p:ext uri="{BB962C8B-B14F-4D97-AF65-F5344CB8AC3E}">
        <p14:creationId xmlns:p14="http://schemas.microsoft.com/office/powerpoint/2010/main" val="1022594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Identify all the actors in the problem domain—the systems analyst can concentrate on what humans want and need to use the system, extend their capabilities, and enjoy their interaction with technology.</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Actions that need to be completed are also clearly shown on the use case diagram—this makes it easy for the analyst to identify processes and aids in communication with other analysts on the team and business executives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The use case scenario is also worthwhile—because a lot of the information the users impart to the analysts are in story form, it is easy to capture on the use case scenario form.</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Simplicity and lack of technical detail—used to show the scope of a system, along with the major features of the system and the actors that work with those major features.</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48</a:t>
            </a:fld>
            <a:endParaRPr lang="en-GB"/>
          </a:p>
        </p:txBody>
      </p:sp>
    </p:spTree>
    <p:extLst>
      <p:ext uri="{BB962C8B-B14F-4D97-AF65-F5344CB8AC3E}">
        <p14:creationId xmlns:p14="http://schemas.microsoft.com/office/powerpoint/2010/main" val="1831650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Management in organizations exists on three broad, horizontal levels. Each level carries its own responsibilities, and all work toward achieving organizational goals and objectives in their own ways.</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50</a:t>
            </a:fld>
            <a:endParaRPr lang="en-GB"/>
          </a:p>
        </p:txBody>
      </p:sp>
    </p:spTree>
    <p:extLst>
      <p:ext uri="{BB962C8B-B14F-4D97-AF65-F5344CB8AC3E}">
        <p14:creationId xmlns:p14="http://schemas.microsoft.com/office/powerpoint/2010/main" val="1661608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000" dirty="0">
                <a:latin typeface="Arial" panose="020B0604020202020204" pitchFamily="34" charset="0"/>
              </a:rPr>
              <a:t>Operations managers:</a:t>
            </a:r>
          </a:p>
          <a:p>
            <a:pPr marL="628650" lvl="1" indent="-171450" eaLnBrk="1" hangingPunct="1">
              <a:buFontTx/>
              <a:buChar char="•"/>
            </a:pPr>
            <a:r>
              <a:rPr lang="en-US" altLang="en-US" sz="1000" dirty="0">
                <a:latin typeface="Arial" panose="020B0604020202020204" pitchFamily="34" charset="0"/>
              </a:rPr>
              <a:t>need internal information that is of a repetitive, low-level nature</a:t>
            </a:r>
          </a:p>
          <a:p>
            <a:pPr marL="628650" lvl="1" indent="-171450" eaLnBrk="1" hangingPunct="1">
              <a:buFontTx/>
              <a:buChar char="•"/>
            </a:pPr>
            <a:r>
              <a:rPr lang="en-US" altLang="en-US" sz="1000" dirty="0">
                <a:latin typeface="Arial" panose="020B0604020202020204" pitchFamily="34" charset="0"/>
              </a:rPr>
              <a:t>highly dependent on information that captures current performance</a:t>
            </a:r>
          </a:p>
          <a:p>
            <a:pPr marL="628650" lvl="1" indent="-171450" eaLnBrk="1" hangingPunct="1">
              <a:buFontTx/>
              <a:buChar char="•"/>
            </a:pPr>
            <a:r>
              <a:rPr lang="en-US" altLang="en-US" sz="1000" dirty="0">
                <a:latin typeface="Arial" panose="020B0604020202020204" pitchFamily="34" charset="0"/>
              </a:rPr>
              <a:t>large users of online, real-time information resources</a:t>
            </a:r>
          </a:p>
          <a:p>
            <a:pPr marL="628650" lvl="1" indent="-171450" eaLnBrk="1" hangingPunct="1">
              <a:buFontTx/>
              <a:buChar char="•"/>
            </a:pPr>
            <a:r>
              <a:rPr lang="en-US" altLang="en-US" sz="1000" dirty="0">
                <a:latin typeface="Arial" panose="020B0604020202020204" pitchFamily="34" charset="0"/>
              </a:rPr>
              <a:t>need for past performance information and periodic information is moderate</a:t>
            </a:r>
          </a:p>
          <a:p>
            <a:pPr marL="628650" lvl="1" indent="-171450" eaLnBrk="1" hangingPunct="1">
              <a:buFontTx/>
              <a:buChar char="•"/>
            </a:pPr>
            <a:r>
              <a:rPr lang="en-US" altLang="en-US" sz="1000" dirty="0">
                <a:latin typeface="Arial" panose="020B0604020202020204" pitchFamily="34" charset="0"/>
              </a:rPr>
              <a:t>have little use for external information that allows future projections</a:t>
            </a:r>
          </a:p>
          <a:p>
            <a:pPr marL="628650" lvl="1" indent="-171450" eaLnBrk="1" hangingPunct="1">
              <a:buFontTx/>
              <a:buChar char="•"/>
            </a:pPr>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Middle management:</a:t>
            </a:r>
          </a:p>
          <a:p>
            <a:pPr marL="628650" lvl="1" indent="-171450" eaLnBrk="1" hangingPunct="1">
              <a:buFontTx/>
              <a:buChar char="•"/>
            </a:pPr>
            <a:r>
              <a:rPr lang="en-US" altLang="en-US" sz="1000" dirty="0">
                <a:latin typeface="Arial" panose="020B0604020202020204" pitchFamily="34" charset="0"/>
              </a:rPr>
              <a:t>in need of both short and longer-term information</a:t>
            </a:r>
          </a:p>
          <a:p>
            <a:pPr marL="628650" lvl="1" indent="-171450" eaLnBrk="1" hangingPunct="1">
              <a:buFontTx/>
              <a:buChar char="•"/>
            </a:pPr>
            <a:r>
              <a:rPr lang="en-US" altLang="en-US" sz="1000" dirty="0">
                <a:latin typeface="Arial" panose="020B0604020202020204" pitchFamily="34" charset="0"/>
              </a:rPr>
              <a:t>need for information in real time</a:t>
            </a:r>
          </a:p>
          <a:p>
            <a:pPr marL="628650" lvl="1" indent="-171450" eaLnBrk="1" hangingPunct="1">
              <a:buFontTx/>
              <a:buChar char="•"/>
            </a:pPr>
            <a:r>
              <a:rPr lang="en-US" altLang="en-US" sz="1000" dirty="0">
                <a:latin typeface="Arial" panose="020B0604020202020204" pitchFamily="34" charset="0"/>
              </a:rPr>
              <a:t>need current information on performance as measured against set standards</a:t>
            </a:r>
          </a:p>
          <a:p>
            <a:pPr marL="628650" lvl="1" indent="-171450" eaLnBrk="1" hangingPunct="1">
              <a:buFontTx/>
              <a:buChar char="•"/>
            </a:pPr>
            <a:r>
              <a:rPr lang="en-US" altLang="en-US" sz="1000" dirty="0">
                <a:latin typeface="Arial" panose="020B0604020202020204" pitchFamily="34" charset="0"/>
              </a:rPr>
              <a:t>highly dependent on internal information</a:t>
            </a:r>
          </a:p>
          <a:p>
            <a:pPr marL="628650" lvl="1" indent="-171450" eaLnBrk="1" hangingPunct="1">
              <a:buFontTx/>
              <a:buChar char="•"/>
            </a:pPr>
            <a:r>
              <a:rPr lang="en-US" altLang="en-US" sz="1000" dirty="0">
                <a:latin typeface="Arial" panose="020B0604020202020204" pitchFamily="34" charset="0"/>
              </a:rPr>
              <a:t>need for historical information, along with information that allows prediction of future events</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Strategic management:</a:t>
            </a:r>
          </a:p>
          <a:p>
            <a:pPr marL="628650" lvl="1" indent="-171450" eaLnBrk="1" hangingPunct="1">
              <a:buFontTx/>
              <a:buChar char="•"/>
            </a:pPr>
            <a:r>
              <a:rPr lang="en-US" altLang="en-US" sz="1000" dirty="0">
                <a:latin typeface="Arial" panose="020B0604020202020204" pitchFamily="34" charset="0"/>
              </a:rPr>
              <a:t>highly dependent on information from external sources that supply news of market trends and the strategies of competing corporations</a:t>
            </a:r>
          </a:p>
          <a:p>
            <a:pPr marL="628650" lvl="1" indent="-171450" eaLnBrk="1" hangingPunct="1">
              <a:buFontTx/>
              <a:buChar char="•"/>
            </a:pPr>
            <a:r>
              <a:rPr lang="en-US" altLang="en-US" sz="1000" dirty="0">
                <a:latin typeface="Arial" panose="020B0604020202020204" pitchFamily="34" charset="0"/>
              </a:rPr>
              <a:t>high need for information of a predictive nature </a:t>
            </a:r>
          </a:p>
          <a:p>
            <a:pPr marL="628650" lvl="1" indent="-171450" eaLnBrk="1" hangingPunct="1">
              <a:buFontTx/>
              <a:buChar char="•"/>
            </a:pPr>
            <a:r>
              <a:rPr lang="en-US" altLang="en-US" sz="1000" dirty="0">
                <a:latin typeface="Arial" panose="020B0604020202020204" pitchFamily="34" charset="0"/>
              </a:rPr>
              <a:t>need for periodically reported information</a:t>
            </a:r>
          </a:p>
          <a:p>
            <a:pPr marL="628650" lvl="1" indent="-171450" eaLnBrk="1" hangingPunct="1">
              <a:buFontTx/>
              <a:buChar char="•"/>
            </a:pPr>
            <a:endParaRPr lang="en-US" altLang="en-US" sz="1000" dirty="0">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54</a:t>
            </a:fld>
            <a:endParaRPr lang="en-GB"/>
          </a:p>
        </p:txBody>
      </p:sp>
    </p:spTree>
    <p:extLst>
      <p:ext uri="{BB962C8B-B14F-4D97-AF65-F5344CB8AC3E}">
        <p14:creationId xmlns:p14="http://schemas.microsoft.com/office/powerpoint/2010/main" val="212987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Feedback is received both internal and external to the organization. Anything external to an organization’s boundaries is considered to be an environment.</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8</a:t>
            </a:fld>
            <a:endParaRPr lang="en-GB"/>
          </a:p>
        </p:txBody>
      </p:sp>
    </p:spTree>
    <p:extLst>
      <p:ext uri="{BB962C8B-B14F-4D97-AF65-F5344CB8AC3E}">
        <p14:creationId xmlns:p14="http://schemas.microsoft.com/office/powerpoint/2010/main" val="3390707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Numerous environments, with varying degrees of stability, constitute the milieu in which organizations exist.</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Although changes in environment can be planned for, they cannot be directly controlled by the organization.</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9</a:t>
            </a:fld>
            <a:endParaRPr lang="en-GB"/>
          </a:p>
        </p:txBody>
      </p:sp>
    </p:spTree>
    <p:extLst>
      <p:ext uri="{BB962C8B-B14F-4D97-AF65-F5344CB8AC3E}">
        <p14:creationId xmlns:p14="http://schemas.microsoft.com/office/powerpoint/2010/main" val="1052055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Openness and closedness exist on a continuum, there is no such thing as an absolutely open or completely closed organization.</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10</a:t>
            </a:fld>
            <a:endParaRPr lang="en-GB"/>
          </a:p>
        </p:txBody>
      </p:sp>
    </p:spTree>
    <p:extLst>
      <p:ext uri="{BB962C8B-B14F-4D97-AF65-F5344CB8AC3E}">
        <p14:creationId xmlns:p14="http://schemas.microsoft.com/office/powerpoint/2010/main" val="3221291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Just how important it will be to meet the social needs of virtual workers is still open to research and debate.</a:t>
            </a: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12</a:t>
            </a:fld>
            <a:endParaRPr lang="en-GB"/>
          </a:p>
        </p:txBody>
      </p:sp>
    </p:spTree>
    <p:extLst>
      <p:ext uri="{BB962C8B-B14F-4D97-AF65-F5344CB8AC3E}">
        <p14:creationId xmlns:p14="http://schemas.microsoft.com/office/powerpoint/2010/main" val="151955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Taking a systems perspective allows systems analysts to start broadly clarifying and understanding the various businesses with which they will come into contact.</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Without recognizing the interrelatedness of the subsystems; subsystems cannot properly accomplish their goals.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Managers of different subsystems need to have the same picture of the functioning and interrelatedness of the organization.</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In his/her new position, the former manager may still think of his/her old department as the most important. The potential for this problem to occur exists in almost any business. If the analyst interviews this manager early on, he/she may get a distorted view of the company structure. </a:t>
            </a:r>
          </a:p>
          <a:p>
            <a:pPr eaLnBrk="1" hangingPunct="1"/>
            <a:endParaRPr lang="en-US" altLang="en-US" dirty="0">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13</a:t>
            </a:fld>
            <a:endParaRPr lang="en-GB"/>
          </a:p>
        </p:txBody>
      </p:sp>
    </p:spTree>
    <p:extLst>
      <p:ext uri="{BB962C8B-B14F-4D97-AF65-F5344CB8AC3E}">
        <p14:creationId xmlns:p14="http://schemas.microsoft.com/office/powerpoint/2010/main" val="2899050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US" dirty="0"/>
          </a:p>
          <a:p>
            <a:pPr eaLnBrk="1" hangingPunct="1">
              <a:defRPr/>
            </a:pPr>
            <a:r>
              <a:rPr lang="en-US" dirty="0"/>
              <a:t>Problems with implementation:</a:t>
            </a:r>
          </a:p>
          <a:p>
            <a:pPr marL="628650" lvl="1" indent="-171450" eaLnBrk="1" hangingPunct="1">
              <a:buFont typeface="Arial" pitchFamily="34" charset="0"/>
              <a:buChar char="•"/>
              <a:defRPr/>
            </a:pPr>
            <a:r>
              <a:rPr lang="en-US" dirty="0"/>
              <a:t>difficult to analyze a system currently in use and then fit the ERP model to that system</a:t>
            </a:r>
          </a:p>
          <a:p>
            <a:pPr marL="628650" lvl="1" indent="-171450" eaLnBrk="1" hangingPunct="1">
              <a:buFont typeface="Arial" pitchFamily="34" charset="0"/>
              <a:buChar char="•"/>
              <a:defRPr/>
            </a:pPr>
            <a:r>
              <a:rPr lang="en-US" dirty="0"/>
              <a:t>companies tend to design their business processes before ERP is implemented</a:t>
            </a:r>
          </a:p>
          <a:p>
            <a:pPr lvl="1" eaLnBrk="1" hangingPunct="1">
              <a:buFont typeface="Arial" pitchFamily="34" charset="0"/>
              <a:buNone/>
              <a:defRPr/>
            </a:pPr>
            <a:r>
              <a:rPr lang="en-US" dirty="0"/>
              <a:t>	</a:t>
            </a:r>
          </a:p>
          <a:p>
            <a:pPr eaLnBrk="1" hangingPunct="1">
              <a:defRPr/>
            </a:pPr>
            <a:r>
              <a:rPr lang="en-US" dirty="0"/>
              <a:t>ERP, although growing in use is also being viewed with some skepticism.</a:t>
            </a:r>
          </a:p>
          <a:p>
            <a:pPr eaLnBrk="1" hangingPunct="1">
              <a:defRPr/>
            </a:pPr>
            <a:endParaRPr lang="en-US" dirty="0"/>
          </a:p>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16</a:t>
            </a:fld>
            <a:endParaRPr lang="en-GB"/>
          </a:p>
        </p:txBody>
      </p:sp>
    </p:spTree>
    <p:extLst>
      <p:ext uri="{BB962C8B-B14F-4D97-AF65-F5344CB8AC3E}">
        <p14:creationId xmlns:p14="http://schemas.microsoft.com/office/powerpoint/2010/main" val="1723048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BE6E46-7127-4D33-9F18-5794BF8C706D}" type="slidenum">
              <a:rPr lang="en-GB" smtClean="0"/>
              <a:t>18</a:t>
            </a:fld>
            <a:endParaRPr lang="en-GB"/>
          </a:p>
        </p:txBody>
      </p:sp>
    </p:spTree>
    <p:extLst>
      <p:ext uri="{BB962C8B-B14F-4D97-AF65-F5344CB8AC3E}">
        <p14:creationId xmlns:p14="http://schemas.microsoft.com/office/powerpoint/2010/main" val="884394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1955026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297384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322423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117897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663A2DA-DE1D-4C95-BD04-4581C194F5D3}"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327229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663A2DA-DE1D-4C95-BD04-4581C194F5D3}" type="datetimeFigureOut">
              <a:rPr lang="en-GB" smtClean="0"/>
              <a:t>27/01/2024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199491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663A2DA-DE1D-4C95-BD04-4581C194F5D3}" type="datetimeFigureOut">
              <a:rPr lang="en-GB" smtClean="0"/>
              <a:t>27/01/2024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273410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663A2DA-DE1D-4C95-BD04-4581C194F5D3}" type="datetimeFigureOut">
              <a:rPr lang="en-GB" smtClean="0"/>
              <a:t>27/01/2024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91871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63A2DA-DE1D-4C95-BD04-4581C194F5D3}" type="datetimeFigureOut">
              <a:rPr lang="en-GB" smtClean="0"/>
              <a:t>27/01/2024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74396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663A2DA-DE1D-4C95-BD04-4581C194F5D3}" type="datetimeFigureOut">
              <a:rPr lang="en-GB" smtClean="0"/>
              <a:t>27/01/2024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37239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663A2DA-DE1D-4C95-BD04-4581C194F5D3}" type="datetimeFigureOut">
              <a:rPr lang="en-GB" smtClean="0"/>
              <a:t>27/01/2024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233922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3A2DA-DE1D-4C95-BD04-4581C194F5D3}" type="datetimeFigureOut">
              <a:rPr lang="en-GB" smtClean="0"/>
              <a:t>27/01/2024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E5348-B9AA-4A3E-959C-E5D60FC5BDB8}" type="slidenum">
              <a:rPr lang="en-GB" smtClean="0"/>
              <a:t>‹#›</a:t>
            </a:fld>
            <a:endParaRPr lang="en-GB"/>
          </a:p>
        </p:txBody>
      </p:sp>
    </p:spTree>
    <p:extLst>
      <p:ext uri="{BB962C8B-B14F-4D97-AF65-F5344CB8AC3E}">
        <p14:creationId xmlns:p14="http://schemas.microsoft.com/office/powerpoint/2010/main" val="2581705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2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2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9.wmf" /><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28.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4.xml" /><Relationship Id="rId1" Type="http://schemas.openxmlformats.org/officeDocument/2006/relationships/slideLayout" Target="../slideLayouts/slideLayout2.xml" /><Relationship Id="rId5" Type="http://schemas.openxmlformats.org/officeDocument/2006/relationships/image" Target="../media/image11.wmf" /><Relationship Id="rId4" Type="http://schemas.openxmlformats.org/officeDocument/2006/relationships/oleObject" Target="../embeddings/oleObject1.bin" /></Relationships>
</file>

<file path=ppt/slides/_rels/slide29.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0.xml" /><Relationship Id="rId1" Type="http://schemas.openxmlformats.org/officeDocument/2006/relationships/slideLayout" Target="../slideLayouts/slideLayout2.xml" /><Relationship Id="rId4" Type="http://schemas.openxmlformats.org/officeDocument/2006/relationships/image" Target="../media/image14.wmf" /></Relationships>
</file>

<file path=ppt/slides/_rels/slide38.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15.wmf" /><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3.xml" /><Relationship Id="rId1" Type="http://schemas.openxmlformats.org/officeDocument/2006/relationships/slideLayout" Target="../slideLayouts/slideLayout2.xml" /><Relationship Id="rId4" Type="http://schemas.openxmlformats.org/officeDocument/2006/relationships/image" Target="../media/image16.png" /></Relationships>
</file>

<file path=ppt/slides/_rels/slide4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5.xml" /><Relationship Id="rId1" Type="http://schemas.openxmlformats.org/officeDocument/2006/relationships/slideLayout" Target="../slideLayouts/slideLayout2.xml" /><Relationship Id="rId4" Type="http://schemas.openxmlformats.org/officeDocument/2006/relationships/image" Target="../media/image18.wmf" /></Relationships>
</file>

<file path=ppt/slides/_rels/slide5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3.wmf" /></Relationships>
</file>

<file path=ppt/slides/_rels/slide9.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BCD624-2512-A31E-8BFF-1CBF82996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a:extLst>
              <a:ext uri="{FF2B5EF4-FFF2-40B4-BE49-F238E27FC236}">
                <a16:creationId xmlns:a16="http://schemas.microsoft.com/office/drawing/2014/main" id="{1BF858EC-3198-F4CD-8324-49FF36D5B1A2}"/>
              </a:ext>
            </a:extLst>
          </p:cNvPr>
          <p:cNvSpPr>
            <a:spLocks noGrp="1"/>
          </p:cNvSpPr>
          <p:nvPr>
            <p:ph type="ctrTitle"/>
          </p:nvPr>
        </p:nvSpPr>
        <p:spPr>
          <a:xfrm>
            <a:off x="0" y="58334"/>
            <a:ext cx="9144000" cy="2387600"/>
          </a:xfrm>
        </p:spPr>
        <p:txBody>
          <a:bodyPr/>
          <a:lstStyle/>
          <a:p>
            <a:r>
              <a:rPr lang="en-GB" b="1" dirty="0">
                <a:solidFill>
                  <a:schemeClr val="bg1"/>
                </a:solidFill>
              </a:rPr>
              <a:t>ICT 209 – SYSTEMS ANALYSIS &amp; DESIGN</a:t>
            </a:r>
          </a:p>
        </p:txBody>
      </p:sp>
      <p:sp>
        <p:nvSpPr>
          <p:cNvPr id="9" name="Subtitle 2">
            <a:extLst>
              <a:ext uri="{FF2B5EF4-FFF2-40B4-BE49-F238E27FC236}">
                <a16:creationId xmlns:a16="http://schemas.microsoft.com/office/drawing/2014/main" id="{EEB63DD9-DA28-72AE-2023-0597135B9252}"/>
              </a:ext>
            </a:extLst>
          </p:cNvPr>
          <p:cNvSpPr>
            <a:spLocks noGrp="1"/>
          </p:cNvSpPr>
          <p:nvPr>
            <p:ph type="subTitle" idx="1"/>
          </p:nvPr>
        </p:nvSpPr>
        <p:spPr>
          <a:xfrm>
            <a:off x="0" y="2695950"/>
            <a:ext cx="9144000" cy="1655762"/>
          </a:xfrm>
        </p:spPr>
        <p:txBody>
          <a:bodyPr>
            <a:normAutofit fontScale="92500" lnSpcReduction="20000"/>
          </a:bodyPr>
          <a:lstStyle/>
          <a:p>
            <a:r>
              <a:rPr lang="en-US" altLang="en-GH" sz="3200" b="1" dirty="0">
                <a:solidFill>
                  <a:schemeClr val="bg1"/>
                </a:solidFill>
              </a:rPr>
              <a:t>Lesson 2</a:t>
            </a:r>
          </a:p>
          <a:p>
            <a:r>
              <a:rPr lang="en-GB" altLang="en-GH" sz="3200" b="1" dirty="0">
                <a:solidFill>
                  <a:schemeClr val="bg1"/>
                </a:solidFill>
              </a:rPr>
              <a:t>Understanding and Modelling Organizational Systems</a:t>
            </a:r>
          </a:p>
          <a:p>
            <a:r>
              <a:rPr lang="en-US" sz="1800" b="1" dirty="0">
                <a:solidFill>
                  <a:schemeClr val="bg1"/>
                </a:solidFill>
              </a:rPr>
              <a:t>By</a:t>
            </a:r>
          </a:p>
          <a:p>
            <a:r>
              <a:rPr lang="en-US" sz="3200" b="1" dirty="0">
                <a:solidFill>
                  <a:schemeClr val="bg1"/>
                </a:solidFill>
              </a:rPr>
              <a:t>Samuel Agana</a:t>
            </a:r>
            <a:endParaRPr lang="en-GB" sz="2800" b="1" dirty="0">
              <a:solidFill>
                <a:schemeClr val="bg1"/>
              </a:solidFill>
            </a:endParaRPr>
          </a:p>
        </p:txBody>
      </p:sp>
    </p:spTree>
    <p:extLst>
      <p:ext uri="{BB962C8B-B14F-4D97-AF65-F5344CB8AC3E}">
        <p14:creationId xmlns:p14="http://schemas.microsoft.com/office/powerpoint/2010/main" val="184292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Openness and Closedness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dirty="0"/>
              <a:t>Open</a:t>
            </a:r>
          </a:p>
          <a:p>
            <a:pPr lvl="1" eaLnBrk="1" hangingPunct="1">
              <a:lnSpc>
                <a:spcPct val="90000"/>
              </a:lnSpc>
            </a:pPr>
            <a:r>
              <a:rPr lang="en-US" altLang="en-US" dirty="0"/>
              <a:t>Free flow of information</a:t>
            </a:r>
          </a:p>
          <a:p>
            <a:pPr lvl="1" eaLnBrk="1" hangingPunct="1">
              <a:lnSpc>
                <a:spcPct val="90000"/>
              </a:lnSpc>
            </a:pPr>
            <a:r>
              <a:rPr lang="en-US" altLang="en-US" dirty="0"/>
              <a:t>Output from one system becomes input to another</a:t>
            </a:r>
          </a:p>
          <a:p>
            <a:pPr eaLnBrk="1" hangingPunct="1">
              <a:lnSpc>
                <a:spcPct val="90000"/>
              </a:lnSpc>
            </a:pPr>
            <a:r>
              <a:rPr lang="en-US" altLang="en-US" dirty="0"/>
              <a:t>Closed</a:t>
            </a:r>
          </a:p>
          <a:p>
            <a:pPr lvl="1" eaLnBrk="1" hangingPunct="1">
              <a:lnSpc>
                <a:spcPct val="90000"/>
              </a:lnSpc>
            </a:pPr>
            <a:r>
              <a:rPr lang="en-US" altLang="en-US" dirty="0"/>
              <a:t>Restricted access to information</a:t>
            </a:r>
          </a:p>
          <a:p>
            <a:pPr lvl="1" eaLnBrk="1" hangingPunct="1">
              <a:lnSpc>
                <a:spcPct val="90000"/>
              </a:lnSpc>
            </a:pPr>
            <a:r>
              <a:rPr lang="en-US" altLang="en-US" dirty="0"/>
              <a:t>Limited by numerous rules</a:t>
            </a:r>
          </a:p>
          <a:p>
            <a:pPr lvl="1" eaLnBrk="1" hangingPunct="1">
              <a:lnSpc>
                <a:spcPct val="90000"/>
              </a:lnSpc>
            </a:pPr>
            <a:r>
              <a:rPr lang="en-US" altLang="en-US" dirty="0"/>
              <a:t>Information only on a “need to know” basis</a:t>
            </a:r>
          </a:p>
          <a:p>
            <a:endParaRPr lang="en-GB" dirty="0"/>
          </a:p>
        </p:txBody>
      </p:sp>
    </p:spTree>
    <p:extLst>
      <p:ext uri="{BB962C8B-B14F-4D97-AF65-F5344CB8AC3E}">
        <p14:creationId xmlns:p14="http://schemas.microsoft.com/office/powerpoint/2010/main" val="34256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Virtual Organizations and Virtual Teams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A virtual organization has parts of the organization in different physical locations</a:t>
            </a:r>
          </a:p>
          <a:p>
            <a:pPr eaLnBrk="1" hangingPunct="1"/>
            <a:r>
              <a:rPr lang="en-US" altLang="en-US" dirty="0"/>
              <a:t>Computer networks and communications technology are used to bring virtual teams together to work on projects</a:t>
            </a:r>
          </a:p>
          <a:p>
            <a:r>
              <a:rPr lang="en-US" altLang="en-US" dirty="0">
                <a:latin typeface="Arial" panose="020B0604020202020204" pitchFamily="34" charset="0"/>
              </a:rPr>
              <a:t>In some instances, organizations of remote workers have been able to succeed without the traditional investment in infrastructure.</a:t>
            </a:r>
          </a:p>
          <a:p>
            <a:endParaRPr lang="en-GB" dirty="0"/>
          </a:p>
        </p:txBody>
      </p:sp>
    </p:spTree>
    <p:extLst>
      <p:ext uri="{BB962C8B-B14F-4D97-AF65-F5344CB8AC3E}">
        <p14:creationId xmlns:p14="http://schemas.microsoft.com/office/powerpoint/2010/main" val="186025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Benefits of Virtual Organizations and Teams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Possibility of reducing costs of physical facilities</a:t>
            </a:r>
          </a:p>
          <a:p>
            <a:pPr eaLnBrk="1" hangingPunct="1"/>
            <a:r>
              <a:rPr lang="en-US" altLang="en-US" dirty="0"/>
              <a:t>More rapid response to customer needs</a:t>
            </a:r>
          </a:p>
          <a:p>
            <a:pPr eaLnBrk="1" hangingPunct="1"/>
            <a:r>
              <a:rPr lang="en-US" altLang="en-US" dirty="0"/>
              <a:t>Helping virtual employees to fulfill their familial obligations to children or aging parents</a:t>
            </a:r>
          </a:p>
          <a:p>
            <a:endParaRPr lang="en-GB" dirty="0"/>
          </a:p>
        </p:txBody>
      </p:sp>
    </p:spTree>
    <p:extLst>
      <p:ext uri="{BB962C8B-B14F-4D97-AF65-F5344CB8AC3E}">
        <p14:creationId xmlns:p14="http://schemas.microsoft.com/office/powerpoint/2010/main" val="334647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Taking a Systems Perspective</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80000"/>
              </a:lnSpc>
            </a:pPr>
            <a:r>
              <a:rPr lang="en-GB" altLang="en-US" sz="2800" dirty="0"/>
              <a:t>Allows system analyst to understand businesses before they begin their tasks </a:t>
            </a:r>
          </a:p>
          <a:p>
            <a:pPr eaLnBrk="1" hangingPunct="1">
              <a:lnSpc>
                <a:spcPct val="80000"/>
              </a:lnSpc>
            </a:pPr>
            <a:r>
              <a:rPr lang="en-US" altLang="en-US" sz="2800" dirty="0"/>
              <a:t>It is important that members of subsystems realize that they are interrelated with other subsystems</a:t>
            </a:r>
          </a:p>
          <a:p>
            <a:pPr eaLnBrk="1" hangingPunct="1">
              <a:lnSpc>
                <a:spcPct val="80000"/>
              </a:lnSpc>
            </a:pPr>
            <a:r>
              <a:rPr lang="en-US" altLang="en-US" sz="2800" dirty="0"/>
              <a:t>Problems occur when each manager thinks that his/her department is the most important</a:t>
            </a:r>
          </a:p>
          <a:p>
            <a:pPr eaLnBrk="1" hangingPunct="1">
              <a:lnSpc>
                <a:spcPct val="80000"/>
              </a:lnSpc>
            </a:pPr>
            <a:r>
              <a:rPr lang="en-US" altLang="en-US" sz="2800" dirty="0"/>
              <a:t>Bigger problems may occur when that manager rises through the ranks</a:t>
            </a:r>
          </a:p>
          <a:p>
            <a:endParaRPr lang="en-GB" dirty="0"/>
          </a:p>
        </p:txBody>
      </p:sp>
    </p:spTree>
    <p:extLst>
      <p:ext uri="{BB962C8B-B14F-4D97-AF65-F5344CB8AC3E}">
        <p14:creationId xmlns:p14="http://schemas.microsoft.com/office/powerpoint/2010/main" val="261291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Taking a Systems Perspective (Figure 2.2)</a:t>
            </a:r>
          </a:p>
        </p:txBody>
      </p:sp>
      <p:pic>
        <p:nvPicPr>
          <p:cNvPr id="2" name="Picture 10">
            <a:extLst>
              <a:ext uri="{FF2B5EF4-FFF2-40B4-BE49-F238E27FC236}">
                <a16:creationId xmlns:a16="http://schemas.microsoft.com/office/drawing/2014/main" id="{7C29A48C-F7C4-9FC3-8FD4-D7212C5FC90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85187" y="1381431"/>
            <a:ext cx="7573622" cy="4768584"/>
          </a:xfrm>
        </p:spPr>
      </p:pic>
    </p:spTree>
    <p:extLst>
      <p:ext uri="{BB962C8B-B14F-4D97-AF65-F5344CB8AC3E}">
        <p14:creationId xmlns:p14="http://schemas.microsoft.com/office/powerpoint/2010/main" val="2791199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Perspective of Functional</a:t>
            </a:r>
            <a:br>
              <a:rPr lang="en-GB" b="1" dirty="0">
                <a:solidFill>
                  <a:schemeClr val="bg1"/>
                </a:solidFill>
              </a:rPr>
            </a:br>
            <a:r>
              <a:rPr lang="en-GB" b="1" dirty="0">
                <a:solidFill>
                  <a:schemeClr val="bg1"/>
                </a:solidFill>
              </a:rPr>
              <a:t>Managers (Figure 2.3)</a:t>
            </a:r>
          </a:p>
        </p:txBody>
      </p:sp>
      <p:pic>
        <p:nvPicPr>
          <p:cNvPr id="2" name="Picture 9">
            <a:extLst>
              <a:ext uri="{FF2B5EF4-FFF2-40B4-BE49-F238E27FC236}">
                <a16:creationId xmlns:a16="http://schemas.microsoft.com/office/drawing/2014/main" id="{385CA245-1B9A-8BF6-2F39-D18443F45C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437370" y="1504950"/>
            <a:ext cx="4310535" cy="5237163"/>
          </a:xfrm>
        </p:spPr>
      </p:pic>
    </p:spTree>
    <p:extLst>
      <p:ext uri="{BB962C8B-B14F-4D97-AF65-F5344CB8AC3E}">
        <p14:creationId xmlns:p14="http://schemas.microsoft.com/office/powerpoint/2010/main" val="44107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Enterprise Resource Planning</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normAutofit fontScale="92500"/>
          </a:bodyPr>
          <a:lstStyle/>
          <a:p>
            <a:pPr eaLnBrk="1" hangingPunct="1"/>
            <a:r>
              <a:rPr lang="en-US" altLang="en-US" dirty="0"/>
              <a:t>Enterprise Systems or Enterprise Resource Planning (ERP) describes an integrated organizational information system</a:t>
            </a:r>
          </a:p>
          <a:p>
            <a:pPr eaLnBrk="1" hangingPunct="1"/>
            <a:r>
              <a:rPr lang="en-US" altLang="en-US" dirty="0"/>
              <a:t>Software that helps the flow of information between the functional areas within the organization</a:t>
            </a:r>
          </a:p>
          <a:p>
            <a:pPr eaLnBrk="1" hangingPunct="1">
              <a:defRPr/>
            </a:pPr>
            <a:r>
              <a:rPr lang="en-US" dirty="0"/>
              <a:t>ERP systems include:</a:t>
            </a:r>
          </a:p>
          <a:p>
            <a:pPr marL="628650" lvl="1" indent="-171450" eaLnBrk="1" hangingPunct="1">
              <a:buFont typeface="Arial" pitchFamily="34" charset="0"/>
              <a:buChar char="•"/>
              <a:defRPr/>
            </a:pPr>
            <a:r>
              <a:rPr lang="en-US" dirty="0"/>
              <a:t>manufacturing components</a:t>
            </a:r>
          </a:p>
          <a:p>
            <a:pPr marL="628650" lvl="1" indent="-171450" eaLnBrk="1" hangingPunct="1">
              <a:buFont typeface="Arial" pitchFamily="34" charset="0"/>
              <a:buChar char="•"/>
              <a:defRPr/>
            </a:pPr>
            <a:r>
              <a:rPr lang="en-US" dirty="0"/>
              <a:t>sales and operations planning</a:t>
            </a:r>
          </a:p>
          <a:p>
            <a:pPr marL="628650" lvl="1" indent="-171450" eaLnBrk="1" hangingPunct="1">
              <a:buFont typeface="Arial" pitchFamily="34" charset="0"/>
              <a:buChar char="•"/>
              <a:defRPr/>
            </a:pPr>
            <a:r>
              <a:rPr lang="en-US" dirty="0"/>
              <a:t>distribution</a:t>
            </a:r>
          </a:p>
          <a:p>
            <a:pPr marL="628650" lvl="1" indent="-171450" eaLnBrk="1" hangingPunct="1">
              <a:buFont typeface="Arial" pitchFamily="34" charset="0"/>
              <a:buChar char="•"/>
              <a:defRPr/>
            </a:pPr>
            <a:r>
              <a:rPr lang="en-US" dirty="0"/>
              <a:t>managing the supply train</a:t>
            </a:r>
          </a:p>
          <a:p>
            <a:pPr marL="609600" indent="-609600" eaLnBrk="1" hangingPunct="1"/>
            <a:r>
              <a:rPr lang="en-US" altLang="en-US" dirty="0"/>
              <a:t>ERP can affect every aspect of the organization, including:</a:t>
            </a:r>
          </a:p>
          <a:p>
            <a:pPr marL="990600" lvl="1" indent="-533400" eaLnBrk="1" hangingPunct="1"/>
            <a:r>
              <a:rPr lang="en-US" altLang="en-US" dirty="0"/>
              <a:t>Design of employees’ work</a:t>
            </a:r>
          </a:p>
          <a:p>
            <a:pPr marL="990600" lvl="1" indent="-533400" eaLnBrk="1" hangingPunct="1"/>
            <a:r>
              <a:rPr lang="en-US" altLang="en-US" dirty="0"/>
              <a:t>Skills required for job competency</a:t>
            </a:r>
          </a:p>
          <a:p>
            <a:pPr marL="990600" lvl="1" indent="-533400" eaLnBrk="1" hangingPunct="1"/>
            <a:r>
              <a:rPr lang="en-US" altLang="en-US" dirty="0"/>
              <a:t>Strategic positioning of the company</a:t>
            </a:r>
          </a:p>
        </p:txBody>
      </p:sp>
    </p:spTree>
    <p:extLst>
      <p:ext uri="{BB962C8B-B14F-4D97-AF65-F5344CB8AC3E}">
        <p14:creationId xmlns:p14="http://schemas.microsoft.com/office/powerpoint/2010/main" val="2968684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Issues to be Overcome for ERP Success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marL="609600" indent="-609600" eaLnBrk="1" hangingPunct="1">
              <a:lnSpc>
                <a:spcPct val="80000"/>
              </a:lnSpc>
            </a:pPr>
            <a:r>
              <a:rPr lang="en-US" altLang="en-US" sz="2800" dirty="0"/>
              <a:t>Many issues must be overcome for the ERP installation is to be declared a success:</a:t>
            </a:r>
          </a:p>
          <a:p>
            <a:pPr marL="990600" lvl="1" indent="-533400" eaLnBrk="1" hangingPunct="1">
              <a:lnSpc>
                <a:spcPct val="80000"/>
              </a:lnSpc>
            </a:pPr>
            <a:r>
              <a:rPr lang="en-US" altLang="en-US" sz="2400" dirty="0"/>
              <a:t>User acceptance</a:t>
            </a:r>
          </a:p>
          <a:p>
            <a:pPr marL="990600" lvl="1" indent="-533400" eaLnBrk="1" hangingPunct="1">
              <a:lnSpc>
                <a:spcPct val="80000"/>
              </a:lnSpc>
            </a:pPr>
            <a:r>
              <a:rPr lang="en-US" altLang="en-US" sz="2400" dirty="0"/>
              <a:t>Integration with legacy systems and the supply chain</a:t>
            </a:r>
          </a:p>
          <a:p>
            <a:pPr marL="990600" lvl="1" indent="-533400" eaLnBrk="1" hangingPunct="1">
              <a:lnSpc>
                <a:spcPct val="80000"/>
              </a:lnSpc>
            </a:pPr>
            <a:r>
              <a:rPr lang="en-US" altLang="en-US" sz="2400" dirty="0"/>
              <a:t>Upgrading functionality (and complexity) of ERP modules</a:t>
            </a:r>
          </a:p>
          <a:p>
            <a:pPr marL="990600" lvl="1" indent="-533400" eaLnBrk="1" hangingPunct="1">
              <a:lnSpc>
                <a:spcPct val="80000"/>
              </a:lnSpc>
            </a:pPr>
            <a:r>
              <a:rPr lang="en-US" altLang="en-US" sz="2400" dirty="0"/>
              <a:t>Reorganizing work life of users and decision makers</a:t>
            </a:r>
          </a:p>
          <a:p>
            <a:pPr marL="990600" lvl="1" indent="-533400" eaLnBrk="1" hangingPunct="1">
              <a:lnSpc>
                <a:spcPct val="80000"/>
              </a:lnSpc>
            </a:pPr>
            <a:r>
              <a:rPr lang="en-US" altLang="en-US" sz="2400" dirty="0"/>
              <a:t>Expanded reach across several organizations</a:t>
            </a:r>
          </a:p>
          <a:p>
            <a:pPr marL="990600" lvl="1" indent="-533400" eaLnBrk="1" hangingPunct="1">
              <a:lnSpc>
                <a:spcPct val="80000"/>
              </a:lnSpc>
            </a:pPr>
            <a:r>
              <a:rPr lang="en-US" altLang="en-US" sz="2400" dirty="0"/>
              <a:t>Strategic repositioning of the company</a:t>
            </a:r>
          </a:p>
          <a:p>
            <a:endParaRPr lang="en-GB" dirty="0"/>
          </a:p>
        </p:txBody>
      </p:sp>
    </p:spTree>
    <p:extLst>
      <p:ext uri="{BB962C8B-B14F-4D97-AF65-F5344CB8AC3E}">
        <p14:creationId xmlns:p14="http://schemas.microsoft.com/office/powerpoint/2010/main" val="17310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Depicting Systems Graphically</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Context-level data flow diagrams</a:t>
            </a:r>
          </a:p>
          <a:p>
            <a:pPr eaLnBrk="1" hangingPunct="1"/>
            <a:r>
              <a:rPr lang="en-US" altLang="en-US" dirty="0"/>
              <a:t>Entity-relationship model</a:t>
            </a:r>
          </a:p>
          <a:p>
            <a:pPr eaLnBrk="1" hangingPunct="1"/>
            <a:r>
              <a:rPr lang="en-US" altLang="en-US" dirty="0"/>
              <a:t>Use case modeling</a:t>
            </a:r>
          </a:p>
          <a:p>
            <a:endParaRPr lang="en-GB" dirty="0"/>
          </a:p>
        </p:txBody>
      </p:sp>
    </p:spTree>
    <p:extLst>
      <p:ext uri="{BB962C8B-B14F-4D97-AF65-F5344CB8AC3E}">
        <p14:creationId xmlns:p14="http://schemas.microsoft.com/office/powerpoint/2010/main" val="2015365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Context-Level Data Flow Diagrams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Focus is on the data flowing into and out of the system and the processing of the data</a:t>
            </a:r>
          </a:p>
          <a:p>
            <a:pPr eaLnBrk="1" hangingPunct="1"/>
            <a:r>
              <a:rPr lang="en-US" altLang="en-US" dirty="0"/>
              <a:t>Shows the scope of the system:</a:t>
            </a:r>
          </a:p>
          <a:p>
            <a:pPr lvl="1" eaLnBrk="1" hangingPunct="1"/>
            <a:r>
              <a:rPr lang="en-US" altLang="en-US" dirty="0"/>
              <a:t>What is to be included in the system</a:t>
            </a:r>
          </a:p>
          <a:p>
            <a:pPr lvl="1" eaLnBrk="1" hangingPunct="1"/>
            <a:r>
              <a:rPr lang="en-US" altLang="en-US" dirty="0"/>
              <a:t>The external entities are outside the scope of the system</a:t>
            </a:r>
          </a:p>
          <a:p>
            <a:pPr eaLnBrk="1" hangingPunct="1">
              <a:buFontTx/>
              <a:buNone/>
            </a:pPr>
            <a:endParaRPr lang="en-US" altLang="en-US" dirty="0"/>
          </a:p>
          <a:p>
            <a:endParaRPr lang="en-GB" dirty="0"/>
          </a:p>
        </p:txBody>
      </p:sp>
    </p:spTree>
    <p:extLst>
      <p:ext uri="{BB962C8B-B14F-4D97-AF65-F5344CB8AC3E}">
        <p14:creationId xmlns:p14="http://schemas.microsoft.com/office/powerpoint/2010/main" val="146473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normAutofit/>
          </a:bodyPr>
          <a:lstStyle/>
          <a:p>
            <a:pPr algn="ctr"/>
            <a:r>
              <a:rPr lang="en-US" altLang="en-GH" sz="4800" b="1" dirty="0">
                <a:solidFill>
                  <a:schemeClr val="bg1"/>
                </a:solidFill>
              </a:rPr>
              <a:t>Learning Objectives</a:t>
            </a:r>
            <a:endParaRPr lang="en-GB" sz="48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80000"/>
              </a:lnSpc>
            </a:pPr>
            <a:r>
              <a:rPr lang="en-US" altLang="en-US" sz="2800" dirty="0"/>
              <a:t>Understand that organizations and their members are systems and that analysts need to take a systems perspective.</a:t>
            </a:r>
          </a:p>
          <a:p>
            <a:pPr eaLnBrk="1" hangingPunct="1">
              <a:lnSpc>
                <a:spcPct val="80000"/>
              </a:lnSpc>
            </a:pPr>
            <a:r>
              <a:rPr lang="en-US" altLang="en-US" sz="2800" dirty="0"/>
              <a:t>Depict systems graphically using context-level data flow diagrams, and entity-relationship models, use cases, and use case scenarios.</a:t>
            </a:r>
          </a:p>
          <a:p>
            <a:pPr eaLnBrk="1" hangingPunct="1">
              <a:lnSpc>
                <a:spcPct val="80000"/>
              </a:lnSpc>
            </a:pPr>
            <a:r>
              <a:rPr lang="en-US" altLang="en-US" sz="2800" dirty="0"/>
              <a:t>Recognize that different levels of management require different systems.</a:t>
            </a:r>
          </a:p>
          <a:p>
            <a:pPr eaLnBrk="1" hangingPunct="1">
              <a:lnSpc>
                <a:spcPct val="80000"/>
              </a:lnSpc>
            </a:pPr>
            <a:r>
              <a:rPr lang="en-US" altLang="en-US" sz="2800" dirty="0"/>
              <a:t>Comprehend that organizational culture impacts the design of information systems.</a:t>
            </a:r>
          </a:p>
        </p:txBody>
      </p:sp>
    </p:spTree>
    <p:extLst>
      <p:ext uri="{BB962C8B-B14F-4D97-AF65-F5344CB8AC3E}">
        <p14:creationId xmlns:p14="http://schemas.microsoft.com/office/powerpoint/2010/main" val="525250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The Basic Symbols of a Data Flow Diagram (Figure 2.4)</a:t>
            </a:r>
          </a:p>
        </p:txBody>
      </p:sp>
      <p:pic>
        <p:nvPicPr>
          <p:cNvPr id="2" name="Picture 9">
            <a:extLst>
              <a:ext uri="{FF2B5EF4-FFF2-40B4-BE49-F238E27FC236}">
                <a16:creationId xmlns:a16="http://schemas.microsoft.com/office/drawing/2014/main" id="{419FE8CE-3E2E-71BC-8FBC-8F921C98000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110093" y="1644241"/>
            <a:ext cx="4923809" cy="438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40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Airline Reservation System (Figure 2.5)</a:t>
            </a:r>
          </a:p>
        </p:txBody>
      </p:sp>
      <p:pic>
        <p:nvPicPr>
          <p:cNvPr id="2" name="Picture 7">
            <a:extLst>
              <a:ext uri="{FF2B5EF4-FFF2-40B4-BE49-F238E27FC236}">
                <a16:creationId xmlns:a16="http://schemas.microsoft.com/office/drawing/2014/main" id="{213525AA-5D14-46F8-6D4C-46E4A329034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609469" y="1338349"/>
            <a:ext cx="5668166" cy="4952381"/>
          </a:xfrm>
        </p:spPr>
      </p:pic>
    </p:spTree>
    <p:extLst>
      <p:ext uri="{BB962C8B-B14F-4D97-AF65-F5344CB8AC3E}">
        <p14:creationId xmlns:p14="http://schemas.microsoft.com/office/powerpoint/2010/main" val="896689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Entity-Relationship Model</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Focus is on the entities and their relationships within the organizational system</a:t>
            </a:r>
          </a:p>
          <a:p>
            <a:pPr eaLnBrk="1" hangingPunct="1"/>
            <a:r>
              <a:rPr lang="en-US" altLang="en-US" dirty="0"/>
              <a:t>Another way to show the scope of a system</a:t>
            </a:r>
          </a:p>
          <a:p>
            <a:pPr eaLnBrk="1" hangingPunct="1"/>
            <a:r>
              <a:rPr lang="en-US" altLang="en-US" dirty="0">
                <a:latin typeface="Arial" panose="020B0604020202020204" pitchFamily="34" charset="0"/>
              </a:rPr>
              <a:t>An entity may be a person, a place, thing, or an event. </a:t>
            </a:r>
          </a:p>
          <a:p>
            <a:pPr eaLnBrk="1" hangingPunct="1"/>
            <a:r>
              <a:rPr lang="en-US" altLang="en-US" dirty="0">
                <a:latin typeface="Arial" panose="020B0604020202020204" pitchFamily="34" charset="0"/>
              </a:rPr>
              <a:t>A relationship is the association that describes the interaction among the entities.</a:t>
            </a:r>
          </a:p>
          <a:p>
            <a:pPr eaLnBrk="1" hangingPunct="1"/>
            <a:endParaRPr lang="en-US" altLang="en-US" dirty="0"/>
          </a:p>
          <a:p>
            <a:endParaRPr lang="en-GB" dirty="0"/>
          </a:p>
        </p:txBody>
      </p:sp>
    </p:spTree>
    <p:extLst>
      <p:ext uri="{BB962C8B-B14F-4D97-AF65-F5344CB8AC3E}">
        <p14:creationId xmlns:p14="http://schemas.microsoft.com/office/powerpoint/2010/main" val="1462529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Relationships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normAutofit fontScale="92500" lnSpcReduction="10000"/>
          </a:bodyPr>
          <a:lstStyle/>
          <a:p>
            <a:pPr eaLnBrk="1" hangingPunct="1"/>
            <a:r>
              <a:rPr lang="en-US" altLang="en-US" dirty="0"/>
              <a:t>Relationships show how the entities are connected</a:t>
            </a:r>
          </a:p>
          <a:p>
            <a:pPr eaLnBrk="1" hangingPunct="1"/>
            <a:r>
              <a:rPr lang="en-US" altLang="en-US" dirty="0"/>
              <a:t>Three types of relationships:</a:t>
            </a:r>
          </a:p>
          <a:p>
            <a:pPr lvl="1" eaLnBrk="1" hangingPunct="1"/>
            <a:r>
              <a:rPr lang="en-US" altLang="en-US" dirty="0"/>
              <a:t>One-to-one</a:t>
            </a:r>
          </a:p>
          <a:p>
            <a:pPr lvl="1" eaLnBrk="1" hangingPunct="1"/>
            <a:r>
              <a:rPr lang="en-US" altLang="en-US" dirty="0"/>
              <a:t>One-to-many</a:t>
            </a:r>
          </a:p>
          <a:p>
            <a:pPr lvl="1" eaLnBrk="1" hangingPunct="1"/>
            <a:r>
              <a:rPr lang="en-US" altLang="en-US" dirty="0"/>
              <a:t>Many-to-many</a:t>
            </a:r>
          </a:p>
          <a:p>
            <a:pPr eaLnBrk="1" hangingPunct="1"/>
            <a:r>
              <a:rPr lang="en-US" altLang="en-US" dirty="0">
                <a:latin typeface="Arial" panose="020B0604020202020204" pitchFamily="34" charset="0"/>
              </a:rPr>
              <a:t>One-to-one—one employee is assigned to one phone extension.</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One-to-many—many employees are assigned to a department.</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Many-to-many—many passengers fly to many destinations.</a:t>
            </a:r>
          </a:p>
          <a:p>
            <a:endParaRPr lang="en-GB" dirty="0"/>
          </a:p>
        </p:txBody>
      </p:sp>
    </p:spTree>
    <p:extLst>
      <p:ext uri="{BB962C8B-B14F-4D97-AF65-F5344CB8AC3E}">
        <p14:creationId xmlns:p14="http://schemas.microsoft.com/office/powerpoint/2010/main" val="795642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Entity-Relationship Example (Figure 2.7)</a:t>
            </a:r>
          </a:p>
        </p:txBody>
      </p:sp>
      <p:pic>
        <p:nvPicPr>
          <p:cNvPr id="2" name="Picture 7">
            <a:extLst>
              <a:ext uri="{FF2B5EF4-FFF2-40B4-BE49-F238E27FC236}">
                <a16:creationId xmlns:a16="http://schemas.microsoft.com/office/drawing/2014/main" id="{E5A07D22-D522-A55D-3D54-761F6610165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14089" y="1539324"/>
            <a:ext cx="5144218" cy="5001323"/>
          </a:xfrm>
        </p:spPr>
      </p:pic>
      <p:sp>
        <p:nvSpPr>
          <p:cNvPr id="3" name="Text Box 8">
            <a:extLst>
              <a:ext uri="{FF2B5EF4-FFF2-40B4-BE49-F238E27FC236}">
                <a16:creationId xmlns:a16="http://schemas.microsoft.com/office/drawing/2014/main" id="{C10CA8DA-F732-4683-B308-CB4CDC7039D5}"/>
              </a:ext>
            </a:extLst>
          </p:cNvPr>
          <p:cNvSpPr txBox="1">
            <a:spLocks noChangeArrowheads="1"/>
          </p:cNvSpPr>
          <p:nvPr/>
        </p:nvSpPr>
        <p:spPr bwMode="auto">
          <a:xfrm>
            <a:off x="6998211" y="2680251"/>
            <a:ext cx="19050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b="1" dirty="0"/>
          </a:p>
          <a:p>
            <a:pPr eaLnBrk="1" hangingPunct="1"/>
            <a:r>
              <a:rPr lang="en-US" altLang="en-US" dirty="0"/>
              <a:t>An entity-relationship diagram</a:t>
            </a:r>
          </a:p>
          <a:p>
            <a:pPr eaLnBrk="1" hangingPunct="1"/>
            <a:r>
              <a:rPr lang="en-US" altLang="en-US" dirty="0"/>
              <a:t>showing a many-to-one</a:t>
            </a:r>
          </a:p>
          <a:p>
            <a:pPr eaLnBrk="1" hangingPunct="1"/>
            <a:r>
              <a:rPr lang="en-US" altLang="en-US" dirty="0"/>
              <a:t>relationship</a:t>
            </a:r>
          </a:p>
        </p:txBody>
      </p:sp>
    </p:spTree>
    <p:extLst>
      <p:ext uri="{BB962C8B-B14F-4D97-AF65-F5344CB8AC3E}">
        <p14:creationId xmlns:p14="http://schemas.microsoft.com/office/powerpoint/2010/main" val="1033986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Examples of Different Types of Relationships in E-R Diagrams (Figure 2.8)</a:t>
            </a:r>
          </a:p>
        </p:txBody>
      </p:sp>
      <p:pic>
        <p:nvPicPr>
          <p:cNvPr id="2" name="Picture 6">
            <a:extLst>
              <a:ext uri="{FF2B5EF4-FFF2-40B4-BE49-F238E27FC236}">
                <a16:creationId xmlns:a16="http://schemas.microsoft.com/office/drawing/2014/main" id="{472B737E-E801-8435-C677-8522B7E8B73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90684" y="1504950"/>
            <a:ext cx="3003908" cy="52371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562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Entities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Fundamental entity</a:t>
            </a:r>
          </a:p>
          <a:p>
            <a:pPr eaLnBrk="1" hangingPunct="1"/>
            <a:r>
              <a:rPr lang="en-US" altLang="en-US" dirty="0"/>
              <a:t>Associative entity</a:t>
            </a:r>
          </a:p>
          <a:p>
            <a:pPr eaLnBrk="1" hangingPunct="1"/>
            <a:r>
              <a:rPr lang="en-US" altLang="en-US" dirty="0"/>
              <a:t>Attributive entity</a:t>
            </a:r>
          </a:p>
          <a:p>
            <a:endParaRPr lang="en-GB" dirty="0"/>
          </a:p>
        </p:txBody>
      </p:sp>
    </p:spTree>
    <p:extLst>
      <p:ext uri="{BB962C8B-B14F-4D97-AF65-F5344CB8AC3E}">
        <p14:creationId xmlns:p14="http://schemas.microsoft.com/office/powerpoint/2010/main" val="671533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Three Different Types of Entities Used in E-R Diagrams (Figure 2.9) </a:t>
            </a:r>
          </a:p>
        </p:txBody>
      </p:sp>
      <p:pic>
        <p:nvPicPr>
          <p:cNvPr id="2" name="Picture 8">
            <a:extLst>
              <a:ext uri="{FF2B5EF4-FFF2-40B4-BE49-F238E27FC236}">
                <a16:creationId xmlns:a16="http://schemas.microsoft.com/office/drawing/2014/main" id="{65113B59-9966-2A24-06FB-9D16D2E5600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130733" y="2284950"/>
            <a:ext cx="4923809" cy="36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1400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Attributes</a:t>
            </a:r>
          </a:p>
        </p:txBody>
      </p:sp>
      <p:sp>
        <p:nvSpPr>
          <p:cNvPr id="2" name="Rectangle 3">
            <a:extLst>
              <a:ext uri="{FF2B5EF4-FFF2-40B4-BE49-F238E27FC236}">
                <a16:creationId xmlns:a16="http://schemas.microsoft.com/office/drawing/2014/main" id="{E41DF936-D769-5AAC-B91F-E96DCB1AD305}"/>
              </a:ext>
            </a:extLst>
          </p:cNvPr>
          <p:cNvSpPr>
            <a:spLocks noGrp="1" noChangeArrowheads="1"/>
          </p:cNvSpPr>
          <p:nvPr>
            <p:ph idx="1"/>
          </p:nvPr>
        </p:nvSpPr>
        <p:spPr>
          <a:xfrm>
            <a:off x="157163" y="1504950"/>
            <a:ext cx="8870950" cy="5237163"/>
          </a:xfrm>
        </p:spPr>
        <p:txBody>
          <a:bodyPr/>
          <a:lstStyle/>
          <a:p>
            <a:pPr eaLnBrk="1" hangingPunct="1"/>
            <a:r>
              <a:rPr lang="en-US" altLang="en-US" dirty="0"/>
              <a:t>Data attributes may be added to the diagram.</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r>
              <a:rPr lang="en-US" altLang="en-US" dirty="0">
                <a:latin typeface="Arial" panose="020B0604020202020204" pitchFamily="34" charset="0"/>
              </a:rPr>
              <a:t>Data attributes are what make up or define the entity.</a:t>
            </a:r>
          </a:p>
          <a:p>
            <a:pPr eaLnBrk="1" hangingPunct="1"/>
            <a:endParaRPr lang="en-US" altLang="en-US" dirty="0"/>
          </a:p>
          <a:p>
            <a:pPr eaLnBrk="1" hangingPunct="1"/>
            <a:endParaRPr lang="en-US" altLang="en-US" dirty="0"/>
          </a:p>
        </p:txBody>
      </p:sp>
      <p:graphicFrame>
        <p:nvGraphicFramePr>
          <p:cNvPr id="3" name="Object 4">
            <a:extLst>
              <a:ext uri="{FF2B5EF4-FFF2-40B4-BE49-F238E27FC236}">
                <a16:creationId xmlns:a16="http://schemas.microsoft.com/office/drawing/2014/main" id="{045D2682-95A9-951C-3017-D78CAD4F7398}"/>
              </a:ext>
            </a:extLst>
          </p:cNvPr>
          <p:cNvGraphicFramePr>
            <a:graphicFrameLocks noChangeAspect="1"/>
          </p:cNvGraphicFramePr>
          <p:nvPr>
            <p:extLst>
              <p:ext uri="{D42A27DB-BD31-4B8C-83A1-F6EECF244321}">
                <p14:modId xmlns:p14="http://schemas.microsoft.com/office/powerpoint/2010/main" val="2772091398"/>
              </p:ext>
            </p:extLst>
          </p:nvPr>
        </p:nvGraphicFramePr>
        <p:xfrm>
          <a:off x="1520687" y="2449310"/>
          <a:ext cx="5611813" cy="1590675"/>
        </p:xfrm>
        <a:graphic>
          <a:graphicData uri="http://schemas.openxmlformats.org/presentationml/2006/ole">
            <mc:AlternateContent xmlns:mc="http://schemas.openxmlformats.org/markup-compatibility/2006">
              <mc:Choice xmlns:v="urn:schemas-microsoft-com:vml" Requires="v">
                <p:oleObj name="Drawing" r:id="rId4" imgW="5610240" imgH="1590840" progId="WPDraw30.Drawing">
                  <p:embed/>
                </p:oleObj>
              </mc:Choice>
              <mc:Fallback>
                <p:oleObj name="Drawing" r:id="rId4" imgW="5610240" imgH="1590840" progId="WPDraw30.Drawing">
                  <p:embed/>
                  <p:pic>
                    <p:nvPicPr>
                      <p:cNvPr id="3" name="Object 4">
                        <a:extLst>
                          <a:ext uri="{FF2B5EF4-FFF2-40B4-BE49-F238E27FC236}">
                            <a16:creationId xmlns:a16="http://schemas.microsoft.com/office/drawing/2014/main" id="{045D2682-95A9-951C-3017-D78CAD4F73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0687" y="2449310"/>
                        <a:ext cx="5611813"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1294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Creating Entity-Relationship Diagrams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normAutofit lnSpcReduction="10000"/>
          </a:bodyPr>
          <a:lstStyle/>
          <a:p>
            <a:pPr eaLnBrk="1" hangingPunct="1"/>
            <a:r>
              <a:rPr lang="en-US" altLang="en-US" dirty="0"/>
              <a:t>List the entities in the organization</a:t>
            </a:r>
          </a:p>
          <a:p>
            <a:pPr eaLnBrk="1" hangingPunct="1"/>
            <a:r>
              <a:rPr lang="en-US" altLang="en-US" dirty="0"/>
              <a:t>Choose key entities to narrow the scope of the problem</a:t>
            </a:r>
          </a:p>
          <a:p>
            <a:pPr eaLnBrk="1" hangingPunct="1"/>
            <a:r>
              <a:rPr lang="en-US" altLang="en-US" dirty="0"/>
              <a:t>Identify what the primary entity should be</a:t>
            </a:r>
          </a:p>
          <a:p>
            <a:pPr eaLnBrk="1" hangingPunct="1"/>
            <a:r>
              <a:rPr lang="en-US" altLang="en-US" dirty="0"/>
              <a:t>Confirm the results of the above through data gathering</a:t>
            </a:r>
          </a:p>
          <a:p>
            <a:r>
              <a:rPr lang="en-US" altLang="en-US" dirty="0">
                <a:latin typeface="Arial" panose="020B0604020202020204" pitchFamily="34" charset="0"/>
              </a:rPr>
              <a:t>ER diagrams are generally used to model the database.</a:t>
            </a:r>
          </a:p>
          <a:p>
            <a:r>
              <a:rPr lang="en-US" altLang="en-US" dirty="0">
                <a:latin typeface="Arial" panose="020B0604020202020204" pitchFamily="34" charset="0"/>
              </a:rPr>
              <a:t>ER diagrams help the analyst understand what business the organization is actually in, determine the size of the problem, and discern whether the right problem is being addressed. The E-R diagram needs to be confirmed or revised as the data-gathering process takes place.</a:t>
            </a:r>
          </a:p>
          <a:p>
            <a:endParaRPr lang="en-GB" dirty="0"/>
          </a:p>
        </p:txBody>
      </p:sp>
    </p:spTree>
    <p:extLst>
      <p:ext uri="{BB962C8B-B14F-4D97-AF65-F5344CB8AC3E}">
        <p14:creationId xmlns:p14="http://schemas.microsoft.com/office/powerpoint/2010/main" val="2538209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Three Main Forces Interacting to Shape Organizations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Levels of management</a:t>
            </a:r>
          </a:p>
          <a:p>
            <a:pPr eaLnBrk="1" hangingPunct="1"/>
            <a:r>
              <a:rPr lang="en-US" altLang="en-US" dirty="0"/>
              <a:t>Design of organizations</a:t>
            </a:r>
          </a:p>
          <a:p>
            <a:pPr eaLnBrk="1" hangingPunct="1"/>
            <a:r>
              <a:rPr lang="en-US" altLang="en-US" dirty="0"/>
              <a:t>Organizational cultures</a:t>
            </a:r>
          </a:p>
          <a:p>
            <a:endParaRPr lang="en-GB" dirty="0"/>
          </a:p>
        </p:txBody>
      </p:sp>
    </p:spTree>
    <p:extLst>
      <p:ext uri="{BB962C8B-B14F-4D97-AF65-F5344CB8AC3E}">
        <p14:creationId xmlns:p14="http://schemas.microsoft.com/office/powerpoint/2010/main" val="236380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A More Complete E-R Diagram Showing Data Attributes of the Entities (Figure 2.12 )</a:t>
            </a:r>
          </a:p>
        </p:txBody>
      </p:sp>
      <p:pic>
        <p:nvPicPr>
          <p:cNvPr id="2" name="Picture 7">
            <a:extLst>
              <a:ext uri="{FF2B5EF4-FFF2-40B4-BE49-F238E27FC236}">
                <a16:creationId xmlns:a16="http://schemas.microsoft.com/office/drawing/2014/main" id="{ED2A6EC5-4DCE-8B79-60A0-E4A5942BAB1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109546" y="1530626"/>
            <a:ext cx="2966184" cy="518581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457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Use Case </a:t>
            </a:r>
            <a:r>
              <a:rPr lang="en-GB" b="1" dirty="0" err="1">
                <a:solidFill>
                  <a:schemeClr val="bg1"/>
                </a:solidFill>
              </a:rPr>
              <a:t>Modeling</a:t>
            </a:r>
            <a:endParaRPr lang="en-GB"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Describes </a:t>
            </a:r>
            <a:r>
              <a:rPr lang="en-US" altLang="en-US" i="1" dirty="0"/>
              <a:t>what</a:t>
            </a:r>
            <a:r>
              <a:rPr lang="en-US" altLang="en-US" dirty="0"/>
              <a:t> a system does without describing </a:t>
            </a:r>
            <a:r>
              <a:rPr lang="en-US" altLang="en-US" i="1" dirty="0"/>
              <a:t>how</a:t>
            </a:r>
            <a:r>
              <a:rPr lang="en-US" altLang="en-US" dirty="0"/>
              <a:t> the system does </a:t>
            </a:r>
          </a:p>
          <a:p>
            <a:pPr lvl="1" eaLnBrk="1" hangingPunct="1"/>
            <a:r>
              <a:rPr lang="en-US" altLang="en-US" dirty="0"/>
              <a:t>A logical model of the system</a:t>
            </a:r>
          </a:p>
          <a:p>
            <a:pPr eaLnBrk="1" hangingPunct="1"/>
            <a:r>
              <a:rPr lang="en-US" altLang="en-US" dirty="0"/>
              <a:t>Use case is a view of the system requirements</a:t>
            </a:r>
          </a:p>
          <a:p>
            <a:pPr eaLnBrk="1" hangingPunct="1"/>
            <a:r>
              <a:rPr lang="en-US" altLang="en-US" dirty="0"/>
              <a:t>Analyst works with business experts to develop requirements</a:t>
            </a:r>
          </a:p>
          <a:p>
            <a:pPr eaLnBrk="1" hangingPunct="1"/>
            <a:endParaRPr lang="en-US" altLang="en-US" dirty="0"/>
          </a:p>
          <a:p>
            <a:endParaRPr lang="en-GB" dirty="0"/>
          </a:p>
        </p:txBody>
      </p:sp>
    </p:spTree>
    <p:extLst>
      <p:ext uri="{BB962C8B-B14F-4D97-AF65-F5344CB8AC3E}">
        <p14:creationId xmlns:p14="http://schemas.microsoft.com/office/powerpoint/2010/main" val="1002729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Use Case Diagram</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sz="2800" dirty="0"/>
              <a:t>Actor</a:t>
            </a:r>
          </a:p>
          <a:p>
            <a:pPr lvl="1" eaLnBrk="1" hangingPunct="1"/>
            <a:r>
              <a:rPr lang="en-US" altLang="en-US" sz="2400" dirty="0"/>
              <a:t>Refers to a particular role of a user of the system</a:t>
            </a:r>
          </a:p>
          <a:p>
            <a:pPr lvl="1" eaLnBrk="1" hangingPunct="1"/>
            <a:r>
              <a:rPr lang="en-US" altLang="en-US" sz="2400" dirty="0"/>
              <a:t>Similar to external entities; they exist outside of the system</a:t>
            </a:r>
          </a:p>
          <a:p>
            <a:pPr eaLnBrk="1" hangingPunct="1"/>
            <a:r>
              <a:rPr lang="en-US" altLang="en-US" sz="2800" dirty="0"/>
              <a:t>Use case symbols</a:t>
            </a:r>
          </a:p>
          <a:p>
            <a:pPr lvl="1" eaLnBrk="1" hangingPunct="1"/>
            <a:r>
              <a:rPr lang="en-US" altLang="en-US" sz="2400" dirty="0"/>
              <a:t>An oval indicating the task of the use case</a:t>
            </a:r>
          </a:p>
          <a:p>
            <a:pPr eaLnBrk="1" hangingPunct="1"/>
            <a:r>
              <a:rPr lang="en-US" altLang="en-US" sz="2800" dirty="0"/>
              <a:t>Connecting lines</a:t>
            </a:r>
          </a:p>
          <a:p>
            <a:pPr lvl="1" eaLnBrk="1" hangingPunct="1"/>
            <a:r>
              <a:rPr lang="en-US" altLang="en-US" sz="2400" dirty="0"/>
              <a:t>Arrows and lines used to diagram behavioral relationships</a:t>
            </a:r>
          </a:p>
          <a:p>
            <a:endParaRPr lang="en-GB" dirty="0"/>
          </a:p>
        </p:txBody>
      </p:sp>
    </p:spTree>
    <p:extLst>
      <p:ext uri="{BB962C8B-B14F-4D97-AF65-F5344CB8AC3E}">
        <p14:creationId xmlns:p14="http://schemas.microsoft.com/office/powerpoint/2010/main" val="140760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Actor</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dirty="0"/>
              <a:t>Divided into two groups</a:t>
            </a:r>
          </a:p>
          <a:p>
            <a:pPr lvl="1" eaLnBrk="1" hangingPunct="1">
              <a:lnSpc>
                <a:spcPct val="90000"/>
              </a:lnSpc>
            </a:pPr>
            <a:r>
              <a:rPr lang="en-US" altLang="en-US" dirty="0"/>
              <a:t>Primary actors:</a:t>
            </a:r>
          </a:p>
          <a:p>
            <a:pPr lvl="2" eaLnBrk="1" hangingPunct="1">
              <a:lnSpc>
                <a:spcPct val="90000"/>
              </a:lnSpc>
            </a:pPr>
            <a:r>
              <a:rPr lang="en-US" altLang="en-US" dirty="0"/>
              <a:t>Supply data or receive information from the system</a:t>
            </a:r>
          </a:p>
          <a:p>
            <a:pPr lvl="2" eaLnBrk="1" hangingPunct="1">
              <a:lnSpc>
                <a:spcPct val="90000"/>
              </a:lnSpc>
            </a:pPr>
            <a:r>
              <a:rPr lang="en-US" altLang="en-US" dirty="0"/>
              <a:t>Provide details on what the use case should do</a:t>
            </a:r>
          </a:p>
          <a:p>
            <a:pPr lvl="1" eaLnBrk="1" hangingPunct="1">
              <a:lnSpc>
                <a:spcPct val="90000"/>
              </a:lnSpc>
            </a:pPr>
            <a:r>
              <a:rPr lang="en-US" altLang="en-US" dirty="0"/>
              <a:t>Supporting actors:</a:t>
            </a:r>
          </a:p>
          <a:p>
            <a:pPr lvl="2" eaLnBrk="1" hangingPunct="1">
              <a:lnSpc>
                <a:spcPct val="90000"/>
              </a:lnSpc>
            </a:pPr>
            <a:r>
              <a:rPr lang="en-US" altLang="en-US" dirty="0"/>
              <a:t>Help to keep the system running or provide help</a:t>
            </a:r>
          </a:p>
          <a:p>
            <a:pPr lvl="2" eaLnBrk="1" hangingPunct="1">
              <a:lnSpc>
                <a:spcPct val="90000"/>
              </a:lnSpc>
            </a:pPr>
            <a:r>
              <a:rPr lang="en-US" altLang="en-US" dirty="0"/>
              <a:t>The people who run the help desk, the analysts, programmers, and so on</a:t>
            </a:r>
          </a:p>
          <a:p>
            <a:endParaRPr lang="en-GB" dirty="0"/>
          </a:p>
        </p:txBody>
      </p:sp>
    </p:spTree>
    <p:extLst>
      <p:ext uri="{BB962C8B-B14F-4D97-AF65-F5344CB8AC3E}">
        <p14:creationId xmlns:p14="http://schemas.microsoft.com/office/powerpoint/2010/main" val="439715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A Use Case Always Provides Three Things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GB" dirty="0"/>
              <a:t> </a:t>
            </a:r>
            <a:r>
              <a:rPr lang="en-US" altLang="en-US" dirty="0"/>
              <a:t>An actor that initiates an event</a:t>
            </a:r>
          </a:p>
          <a:p>
            <a:pPr eaLnBrk="1" hangingPunct="1"/>
            <a:r>
              <a:rPr lang="en-US" altLang="en-US" dirty="0"/>
              <a:t>The event that triggers a use case</a:t>
            </a:r>
          </a:p>
          <a:p>
            <a:pPr eaLnBrk="1" hangingPunct="1"/>
            <a:r>
              <a:rPr lang="en-US" altLang="en-US" dirty="0"/>
              <a:t>The use case that performs the actions triggered by the event</a:t>
            </a:r>
          </a:p>
          <a:p>
            <a:endParaRPr lang="en-GB" dirty="0"/>
          </a:p>
        </p:txBody>
      </p:sp>
    </p:spTree>
    <p:extLst>
      <p:ext uri="{BB962C8B-B14F-4D97-AF65-F5344CB8AC3E}">
        <p14:creationId xmlns:p14="http://schemas.microsoft.com/office/powerpoint/2010/main" val="3346883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Use Case Relations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normAutofit fontScale="92500" lnSpcReduction="10000"/>
          </a:bodyPr>
          <a:lstStyle/>
          <a:p>
            <a:pPr eaLnBrk="1" hangingPunct="1"/>
            <a:r>
              <a:rPr lang="en-US" altLang="en-US" dirty="0"/>
              <a:t>Behavioral relationships</a:t>
            </a:r>
          </a:p>
          <a:p>
            <a:pPr lvl="1" eaLnBrk="1" hangingPunct="1"/>
            <a:r>
              <a:rPr lang="en-US" altLang="en-US" dirty="0"/>
              <a:t>Communicates</a:t>
            </a:r>
          </a:p>
          <a:p>
            <a:pPr lvl="2" eaLnBrk="1" hangingPunct="1"/>
            <a:r>
              <a:rPr lang="en-US" altLang="en-US" sz="2800" dirty="0"/>
              <a:t>Used to connect an actor to a use case</a:t>
            </a:r>
          </a:p>
          <a:p>
            <a:pPr lvl="1" eaLnBrk="1" hangingPunct="1"/>
            <a:r>
              <a:rPr lang="en-US" altLang="en-US" dirty="0"/>
              <a:t>Includes</a:t>
            </a:r>
          </a:p>
          <a:p>
            <a:pPr lvl="2" eaLnBrk="1" hangingPunct="1"/>
            <a:r>
              <a:rPr lang="en-US" altLang="en-US" sz="2800" dirty="0"/>
              <a:t>Describes the situation in which a use case contains behavior that is common to more than one use case</a:t>
            </a:r>
          </a:p>
          <a:p>
            <a:pPr eaLnBrk="1" hangingPunct="1">
              <a:lnSpc>
                <a:spcPct val="90000"/>
              </a:lnSpc>
            </a:pPr>
            <a:r>
              <a:rPr lang="en-US" altLang="en-US" dirty="0"/>
              <a:t>Behavioral relationships	</a:t>
            </a:r>
          </a:p>
          <a:p>
            <a:pPr lvl="1" eaLnBrk="1" hangingPunct="1">
              <a:lnSpc>
                <a:spcPct val="90000"/>
              </a:lnSpc>
            </a:pPr>
            <a:r>
              <a:rPr lang="en-US" altLang="en-US" dirty="0"/>
              <a:t>Extends</a:t>
            </a:r>
          </a:p>
          <a:p>
            <a:pPr lvl="2" eaLnBrk="1" hangingPunct="1">
              <a:lnSpc>
                <a:spcPct val="90000"/>
              </a:lnSpc>
            </a:pPr>
            <a:r>
              <a:rPr lang="en-US" altLang="en-US" sz="2800" dirty="0"/>
              <a:t>Describes the situation in which one use case possesses the behavior that allows the new case to handle a variation or exception from the basic use case</a:t>
            </a:r>
          </a:p>
          <a:p>
            <a:pPr lvl="1" eaLnBrk="1" hangingPunct="1">
              <a:lnSpc>
                <a:spcPct val="90000"/>
              </a:lnSpc>
            </a:pPr>
            <a:r>
              <a:rPr lang="en-US" altLang="en-US" dirty="0"/>
              <a:t>Generalizes</a:t>
            </a:r>
          </a:p>
          <a:p>
            <a:pPr lvl="2" eaLnBrk="1" hangingPunct="1">
              <a:lnSpc>
                <a:spcPct val="90000"/>
              </a:lnSpc>
            </a:pPr>
            <a:r>
              <a:rPr lang="en-US" altLang="en-US" sz="2800" dirty="0"/>
              <a:t>Implies that one thing is more typical than the other thing</a:t>
            </a:r>
          </a:p>
          <a:p>
            <a:pPr eaLnBrk="1" hangingPunct="1">
              <a:lnSpc>
                <a:spcPct val="90000"/>
              </a:lnSpc>
            </a:pPr>
            <a:endParaRPr lang="en-US" altLang="en-US" dirty="0"/>
          </a:p>
          <a:p>
            <a:endParaRPr lang="en-GB" dirty="0"/>
          </a:p>
        </p:txBody>
      </p:sp>
    </p:spTree>
    <p:extLst>
      <p:ext uri="{BB962C8B-B14F-4D97-AF65-F5344CB8AC3E}">
        <p14:creationId xmlns:p14="http://schemas.microsoft.com/office/powerpoint/2010/main" val="217068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Autofit/>
          </a:bodyPr>
          <a:lstStyle/>
          <a:p>
            <a:pPr algn="ctr"/>
            <a:r>
              <a:rPr lang="en-GB" sz="3200" b="1" dirty="0">
                <a:solidFill>
                  <a:schemeClr val="bg1"/>
                </a:solidFill>
              </a:rPr>
              <a:t>Four Types Of </a:t>
            </a:r>
            <a:r>
              <a:rPr lang="en-GB" sz="3200" b="1" dirty="0" err="1">
                <a:solidFill>
                  <a:schemeClr val="bg1"/>
                </a:solidFill>
              </a:rPr>
              <a:t>Behavioral</a:t>
            </a:r>
            <a:r>
              <a:rPr lang="en-GB" sz="3200" b="1" dirty="0">
                <a:solidFill>
                  <a:schemeClr val="bg1"/>
                </a:solidFill>
              </a:rPr>
              <a:t> Relationships And The Lines Used To Diagram Each (Figure 2.13)</a:t>
            </a:r>
          </a:p>
        </p:txBody>
      </p:sp>
      <p:pic>
        <p:nvPicPr>
          <p:cNvPr id="2" name="Picture 8">
            <a:extLst>
              <a:ext uri="{FF2B5EF4-FFF2-40B4-BE49-F238E27FC236}">
                <a16:creationId xmlns:a16="http://schemas.microsoft.com/office/drawing/2014/main" id="{F8EE6C8A-7BB0-1BA7-71C3-475F6BBF6D9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163" y="2797031"/>
            <a:ext cx="8870950" cy="265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12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Autofit/>
          </a:bodyPr>
          <a:lstStyle/>
          <a:p>
            <a:pPr algn="ctr"/>
            <a:r>
              <a:rPr lang="en-GB" sz="3200" b="1" dirty="0">
                <a:solidFill>
                  <a:schemeClr val="bg1"/>
                </a:solidFill>
              </a:rPr>
              <a:t>Some components of use case diagrams showing actors, use cases, and relationships for a student </a:t>
            </a:r>
            <a:r>
              <a:rPr lang="en-GB" sz="3200" b="1" dirty="0" err="1">
                <a:solidFill>
                  <a:schemeClr val="bg1"/>
                </a:solidFill>
              </a:rPr>
              <a:t>enrollment</a:t>
            </a:r>
            <a:r>
              <a:rPr lang="en-GB" sz="3200" b="1" dirty="0">
                <a:solidFill>
                  <a:schemeClr val="bg1"/>
                </a:solidFill>
              </a:rPr>
              <a:t> example (Figure 2.14)</a:t>
            </a:r>
          </a:p>
        </p:txBody>
      </p:sp>
      <p:pic>
        <p:nvPicPr>
          <p:cNvPr id="2" name="Picture 6">
            <a:extLst>
              <a:ext uri="{FF2B5EF4-FFF2-40B4-BE49-F238E27FC236}">
                <a16:creationId xmlns:a16="http://schemas.microsoft.com/office/drawing/2014/main" id="{BD396D6C-4FC9-8B8B-2F2D-A6EE1E43D62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977170" y="1504950"/>
            <a:ext cx="7230935" cy="52371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958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Scope</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dirty="0"/>
              <a:t>System scope defines its boundaries:</a:t>
            </a:r>
          </a:p>
          <a:p>
            <a:pPr lvl="1" eaLnBrk="1" hangingPunct="1">
              <a:lnSpc>
                <a:spcPct val="90000"/>
              </a:lnSpc>
            </a:pPr>
            <a:r>
              <a:rPr lang="en-US" altLang="en-US" dirty="0"/>
              <a:t>What is in or outside the system</a:t>
            </a:r>
          </a:p>
          <a:p>
            <a:pPr lvl="1" eaLnBrk="1" hangingPunct="1">
              <a:lnSpc>
                <a:spcPct val="90000"/>
              </a:lnSpc>
            </a:pPr>
            <a:r>
              <a:rPr lang="en-US" altLang="en-US" dirty="0"/>
              <a:t>Project has a budget that helps to define scope</a:t>
            </a:r>
          </a:p>
          <a:p>
            <a:pPr lvl="1" eaLnBrk="1" hangingPunct="1">
              <a:lnSpc>
                <a:spcPct val="90000"/>
              </a:lnSpc>
            </a:pPr>
            <a:r>
              <a:rPr lang="en-US" altLang="en-US" dirty="0"/>
              <a:t>Project has a start and an end time</a:t>
            </a:r>
          </a:p>
          <a:p>
            <a:pPr eaLnBrk="1" hangingPunct="1">
              <a:lnSpc>
                <a:spcPct val="90000"/>
              </a:lnSpc>
            </a:pPr>
            <a:r>
              <a:rPr lang="en-US" altLang="en-US" dirty="0"/>
              <a:t>Actors are always outside of scope</a:t>
            </a:r>
          </a:p>
          <a:p>
            <a:pPr eaLnBrk="1" hangingPunct="1">
              <a:lnSpc>
                <a:spcPct val="90000"/>
              </a:lnSpc>
            </a:pPr>
            <a:r>
              <a:rPr lang="en-US" altLang="en-US" dirty="0"/>
              <a:t>Communication lines are the boundaries and define the scope</a:t>
            </a:r>
          </a:p>
          <a:p>
            <a:endParaRPr lang="en-GB" dirty="0"/>
          </a:p>
        </p:txBody>
      </p:sp>
    </p:spTree>
    <p:extLst>
      <p:ext uri="{BB962C8B-B14F-4D97-AF65-F5344CB8AC3E}">
        <p14:creationId xmlns:p14="http://schemas.microsoft.com/office/powerpoint/2010/main" val="797034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Developing Use Case Diagrams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sz="2800" dirty="0"/>
              <a:t>Review the business specifications and identify the actors involved</a:t>
            </a:r>
          </a:p>
          <a:p>
            <a:pPr eaLnBrk="1" hangingPunct="1">
              <a:lnSpc>
                <a:spcPct val="90000"/>
              </a:lnSpc>
            </a:pPr>
            <a:r>
              <a:rPr lang="en-US" altLang="en-US" sz="2800" dirty="0"/>
              <a:t>May use agile stories</a:t>
            </a:r>
          </a:p>
          <a:p>
            <a:pPr eaLnBrk="1" hangingPunct="1">
              <a:lnSpc>
                <a:spcPct val="90000"/>
              </a:lnSpc>
            </a:pPr>
            <a:r>
              <a:rPr lang="en-US" altLang="en-US" sz="2800" dirty="0"/>
              <a:t>Identify the high-level events and develop the primary use cases that describe those events and how the actors initiate them</a:t>
            </a:r>
          </a:p>
          <a:p>
            <a:pPr eaLnBrk="1" hangingPunct="1">
              <a:lnSpc>
                <a:spcPct val="90000"/>
              </a:lnSpc>
            </a:pPr>
            <a:r>
              <a:rPr lang="en-US" altLang="en-US" sz="2800" dirty="0"/>
              <a:t>Review each primary use case to determine the possible variations of flow through the use case</a:t>
            </a:r>
          </a:p>
          <a:p>
            <a:pPr eaLnBrk="1" hangingPunct="1">
              <a:lnSpc>
                <a:spcPct val="90000"/>
              </a:lnSpc>
            </a:pPr>
            <a:r>
              <a:rPr lang="en-US" altLang="en-US" sz="2800" dirty="0"/>
              <a:t>The context-level data flow diagram could act as a starting point for creating a use case</a:t>
            </a:r>
          </a:p>
          <a:p>
            <a:endParaRPr lang="en-GB" dirty="0"/>
          </a:p>
        </p:txBody>
      </p:sp>
    </p:spTree>
    <p:extLst>
      <p:ext uri="{BB962C8B-B14F-4D97-AF65-F5344CB8AC3E}">
        <p14:creationId xmlns:p14="http://schemas.microsoft.com/office/powerpoint/2010/main" val="20763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Organizations Are Composed of Interrelated Subsystems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dirty="0"/>
              <a:t>Influenced by levels of management decision makers that cut horizontally across the organizational system</a:t>
            </a:r>
          </a:p>
          <a:p>
            <a:pPr lvl="1" eaLnBrk="1" hangingPunct="1">
              <a:lnSpc>
                <a:spcPct val="90000"/>
              </a:lnSpc>
            </a:pPr>
            <a:r>
              <a:rPr lang="en-US" altLang="en-US" dirty="0"/>
              <a:t>Operations</a:t>
            </a:r>
          </a:p>
          <a:p>
            <a:pPr lvl="1" eaLnBrk="1" hangingPunct="1">
              <a:lnSpc>
                <a:spcPct val="90000"/>
              </a:lnSpc>
            </a:pPr>
            <a:r>
              <a:rPr lang="en-US" altLang="en-US" dirty="0"/>
              <a:t>Middle management</a:t>
            </a:r>
          </a:p>
          <a:p>
            <a:pPr lvl="1" eaLnBrk="1" hangingPunct="1">
              <a:lnSpc>
                <a:spcPct val="90000"/>
              </a:lnSpc>
            </a:pPr>
            <a:r>
              <a:rPr lang="en-US" altLang="en-US" dirty="0"/>
              <a:t>Strategic management</a:t>
            </a:r>
          </a:p>
          <a:p>
            <a:pPr eaLnBrk="1" hangingPunct="1">
              <a:lnSpc>
                <a:spcPct val="90000"/>
              </a:lnSpc>
            </a:pPr>
            <a:r>
              <a:rPr lang="en-US" altLang="en-US" dirty="0"/>
              <a:t>Influenced by organizational cultures and subcultures</a:t>
            </a:r>
          </a:p>
          <a:p>
            <a:pPr lvl="1" eaLnBrk="1" hangingPunct="1">
              <a:lnSpc>
                <a:spcPct val="90000"/>
              </a:lnSpc>
            </a:pPr>
            <a:endParaRPr lang="en-US" altLang="en-US" dirty="0"/>
          </a:p>
          <a:p>
            <a:endParaRPr lang="en-GB" dirty="0"/>
          </a:p>
        </p:txBody>
      </p:sp>
    </p:spTree>
    <p:extLst>
      <p:ext uri="{BB962C8B-B14F-4D97-AF65-F5344CB8AC3E}">
        <p14:creationId xmlns:p14="http://schemas.microsoft.com/office/powerpoint/2010/main" val="502021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A Use Case Diagram Representing a System Used to Plan a Conference (Figure 2.15 )</a:t>
            </a:r>
          </a:p>
        </p:txBody>
      </p:sp>
      <p:pic>
        <p:nvPicPr>
          <p:cNvPr id="2" name="Picture 6">
            <a:extLst>
              <a:ext uri="{FF2B5EF4-FFF2-40B4-BE49-F238E27FC236}">
                <a16:creationId xmlns:a16="http://schemas.microsoft.com/office/drawing/2014/main" id="{B57A13F8-E4ED-BCE6-9CB5-0C8D63C3E4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24806" y="1504950"/>
            <a:ext cx="4735664" cy="52371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169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Developing the Use Case Scenarios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The description of the use case</a:t>
            </a:r>
          </a:p>
          <a:p>
            <a:pPr eaLnBrk="1" hangingPunct="1"/>
            <a:r>
              <a:rPr lang="en-US" altLang="en-US" dirty="0"/>
              <a:t>Three main areas:</a:t>
            </a:r>
          </a:p>
          <a:p>
            <a:pPr lvl="1" eaLnBrk="1" hangingPunct="1"/>
            <a:r>
              <a:rPr lang="en-US" altLang="en-US" dirty="0"/>
              <a:t>Use case identifiers and initiators</a:t>
            </a:r>
          </a:p>
          <a:p>
            <a:pPr lvl="1" eaLnBrk="1" hangingPunct="1"/>
            <a:r>
              <a:rPr lang="en-US" altLang="en-US" dirty="0"/>
              <a:t>Steps performed</a:t>
            </a:r>
          </a:p>
          <a:p>
            <a:pPr lvl="1" eaLnBrk="1" hangingPunct="1"/>
            <a:r>
              <a:rPr lang="en-US" altLang="en-US" dirty="0"/>
              <a:t>Conditions, assumptions, and questions</a:t>
            </a:r>
          </a:p>
          <a:p>
            <a:endParaRPr lang="en-GB" dirty="0"/>
          </a:p>
        </p:txBody>
      </p:sp>
    </p:spTree>
    <p:extLst>
      <p:ext uri="{BB962C8B-B14F-4D97-AF65-F5344CB8AC3E}">
        <p14:creationId xmlns:p14="http://schemas.microsoft.com/office/powerpoint/2010/main" val="465862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A Use Case Scenario Is Divided into Three Sections (Figure 2.16)</a:t>
            </a:r>
          </a:p>
        </p:txBody>
      </p:sp>
      <p:pic>
        <p:nvPicPr>
          <p:cNvPr id="3" name="Content Placeholder 2">
            <a:extLst>
              <a:ext uri="{FF2B5EF4-FFF2-40B4-BE49-F238E27FC236}">
                <a16:creationId xmlns:a16="http://schemas.microsoft.com/office/drawing/2014/main" id="{5D5AA7B1-813F-81BD-6113-1B090FC232B6}"/>
              </a:ext>
            </a:extLst>
          </p:cNvPr>
          <p:cNvPicPr>
            <a:picLocks noGrp="1" noChangeAspect="1"/>
          </p:cNvPicPr>
          <p:nvPr>
            <p:ph idx="1"/>
          </p:nvPr>
        </p:nvPicPr>
        <p:blipFill>
          <a:blip r:embed="rId4"/>
          <a:stretch>
            <a:fillRect/>
          </a:stretch>
        </p:blipFill>
        <p:spPr>
          <a:xfrm>
            <a:off x="609147" y="1504950"/>
            <a:ext cx="7966981" cy="5237163"/>
          </a:xfrm>
        </p:spPr>
      </p:pic>
    </p:spTree>
    <p:extLst>
      <p:ext uri="{BB962C8B-B14F-4D97-AF65-F5344CB8AC3E}">
        <p14:creationId xmlns:p14="http://schemas.microsoft.com/office/powerpoint/2010/main" val="1100685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Use Case Header Area</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Has a name and a unique ID</a:t>
            </a:r>
          </a:p>
          <a:p>
            <a:pPr eaLnBrk="1" hangingPunct="1"/>
            <a:r>
              <a:rPr lang="en-US" altLang="en-US" dirty="0"/>
              <a:t>Include application area</a:t>
            </a:r>
          </a:p>
          <a:p>
            <a:pPr eaLnBrk="1" hangingPunct="1"/>
            <a:r>
              <a:rPr lang="en-US" altLang="en-US" dirty="0"/>
              <a:t>List actors</a:t>
            </a:r>
          </a:p>
          <a:p>
            <a:pPr eaLnBrk="1" hangingPunct="1"/>
            <a:r>
              <a:rPr lang="en-US" altLang="en-US" dirty="0"/>
              <a:t>Include stakeholders</a:t>
            </a:r>
          </a:p>
          <a:p>
            <a:pPr eaLnBrk="1" hangingPunct="1"/>
            <a:r>
              <a:rPr lang="en-US" altLang="en-US" dirty="0"/>
              <a:t>Include the level</a:t>
            </a:r>
          </a:p>
          <a:p>
            <a:pPr eaLnBrk="1" hangingPunct="1"/>
            <a:r>
              <a:rPr lang="en-US" altLang="en-US" dirty="0"/>
              <a:t>Has a brief description of the use case</a:t>
            </a:r>
          </a:p>
          <a:p>
            <a:endParaRPr lang="en-GB" dirty="0"/>
          </a:p>
        </p:txBody>
      </p:sp>
    </p:spTree>
    <p:extLst>
      <p:ext uri="{BB962C8B-B14F-4D97-AF65-F5344CB8AC3E}">
        <p14:creationId xmlns:p14="http://schemas.microsoft.com/office/powerpoint/2010/main" val="3540669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Use Case Levels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Use case levels describe how global or detailed the use case description is:</a:t>
            </a:r>
          </a:p>
          <a:p>
            <a:pPr lvl="1" eaLnBrk="1" hangingPunct="1"/>
            <a:r>
              <a:rPr lang="en-US" altLang="en-US" dirty="0"/>
              <a:t>White (like clouds): enterprise level</a:t>
            </a:r>
          </a:p>
          <a:p>
            <a:pPr lvl="1" eaLnBrk="1" hangingPunct="1"/>
            <a:r>
              <a:rPr lang="en-US" altLang="en-US" dirty="0"/>
              <a:t>Kite: business unit or department level</a:t>
            </a:r>
          </a:p>
          <a:p>
            <a:pPr lvl="1" eaLnBrk="1" hangingPunct="1"/>
            <a:r>
              <a:rPr lang="en-US" altLang="en-US" dirty="0"/>
              <a:t>Blue (sea level): user goals</a:t>
            </a:r>
          </a:p>
          <a:p>
            <a:pPr lvl="1" eaLnBrk="1" hangingPunct="1"/>
            <a:r>
              <a:rPr lang="en-US" altLang="en-US" dirty="0"/>
              <a:t>Indigo (or fish): functional or </a:t>
            </a:r>
            <a:r>
              <a:rPr lang="en-US" altLang="en-US" dirty="0" err="1"/>
              <a:t>subfunctional</a:t>
            </a:r>
            <a:endParaRPr lang="en-US" altLang="en-US" dirty="0"/>
          </a:p>
          <a:p>
            <a:pPr lvl="1" eaLnBrk="1" hangingPunct="1"/>
            <a:r>
              <a:rPr lang="en-US" altLang="en-US" dirty="0"/>
              <a:t>Black (or clam): most detailed</a:t>
            </a:r>
          </a:p>
          <a:p>
            <a:endParaRPr lang="en-GB" dirty="0"/>
          </a:p>
        </p:txBody>
      </p:sp>
    </p:spTree>
    <p:extLst>
      <p:ext uri="{BB962C8B-B14F-4D97-AF65-F5344CB8AC3E}">
        <p14:creationId xmlns:p14="http://schemas.microsoft.com/office/powerpoint/2010/main" val="5881018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Alternative Scenarios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Extensions or exceptions to the main use case</a:t>
            </a:r>
          </a:p>
          <a:p>
            <a:pPr eaLnBrk="1" hangingPunct="1"/>
            <a:r>
              <a:rPr lang="en-US" altLang="en-US" dirty="0"/>
              <a:t>Number with an integer, decimal point, integer</a:t>
            </a:r>
          </a:p>
          <a:p>
            <a:pPr eaLnBrk="1" hangingPunct="1"/>
            <a:r>
              <a:rPr lang="en-US" altLang="en-US" dirty="0"/>
              <a:t>Steps that may or may not always be used</a:t>
            </a:r>
          </a:p>
          <a:p>
            <a:pPr eaLnBrk="1" hangingPunct="1"/>
            <a:endParaRPr lang="en-US" altLang="en-US" dirty="0"/>
          </a:p>
          <a:p>
            <a:endParaRPr lang="en-GB" dirty="0"/>
          </a:p>
        </p:txBody>
      </p:sp>
    </p:spTree>
    <p:extLst>
      <p:ext uri="{BB962C8B-B14F-4D97-AF65-F5344CB8AC3E}">
        <p14:creationId xmlns:p14="http://schemas.microsoft.com/office/powerpoint/2010/main" val="119279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Use Case Footer Area</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sz="2800" dirty="0"/>
              <a:t>Preconditions</a:t>
            </a:r>
            <a:r>
              <a:rPr lang="en-US" altLang="en-US" sz="2800" dirty="0">
                <a:cs typeface="Tahoma" panose="020B0604030504040204" pitchFamily="34" charset="0"/>
              </a:rPr>
              <a:t>—</a:t>
            </a:r>
            <a:r>
              <a:rPr lang="en-US" altLang="en-US" sz="2800" dirty="0"/>
              <a:t>need to be met before use case can be performed</a:t>
            </a:r>
          </a:p>
          <a:p>
            <a:pPr eaLnBrk="1" hangingPunct="1">
              <a:lnSpc>
                <a:spcPct val="90000"/>
              </a:lnSpc>
            </a:pPr>
            <a:r>
              <a:rPr lang="en-US" altLang="en-US" sz="2800" dirty="0"/>
              <a:t>Postconditions or the state of the system after the use case has finished</a:t>
            </a:r>
          </a:p>
          <a:p>
            <a:pPr eaLnBrk="1" hangingPunct="1">
              <a:lnSpc>
                <a:spcPct val="90000"/>
              </a:lnSpc>
            </a:pPr>
            <a:r>
              <a:rPr lang="en-US" altLang="en-US" sz="2800" dirty="0"/>
              <a:t>Assumptions</a:t>
            </a:r>
          </a:p>
          <a:p>
            <a:pPr eaLnBrk="1" hangingPunct="1">
              <a:lnSpc>
                <a:spcPct val="90000"/>
              </a:lnSpc>
            </a:pPr>
            <a:r>
              <a:rPr lang="en-US" altLang="en-US" sz="2800" dirty="0"/>
              <a:t>Minimal guarantee</a:t>
            </a:r>
          </a:p>
          <a:p>
            <a:pPr eaLnBrk="1" hangingPunct="1">
              <a:lnSpc>
                <a:spcPct val="90000"/>
              </a:lnSpc>
            </a:pPr>
            <a:r>
              <a:rPr lang="en-US" altLang="en-US" sz="2800" dirty="0"/>
              <a:t>Success guarantee</a:t>
            </a:r>
          </a:p>
          <a:p>
            <a:pPr eaLnBrk="1" hangingPunct="1">
              <a:lnSpc>
                <a:spcPct val="90000"/>
              </a:lnSpc>
            </a:pPr>
            <a:r>
              <a:rPr lang="en-US" altLang="en-US" sz="2800" dirty="0"/>
              <a:t>Outstanding issues</a:t>
            </a:r>
          </a:p>
          <a:p>
            <a:pPr eaLnBrk="1" hangingPunct="1">
              <a:lnSpc>
                <a:spcPct val="90000"/>
              </a:lnSpc>
            </a:pPr>
            <a:r>
              <a:rPr lang="en-US" altLang="en-US" sz="2800" dirty="0"/>
              <a:t>Optional priority and risk</a:t>
            </a:r>
          </a:p>
          <a:p>
            <a:endParaRPr lang="en-GB" dirty="0"/>
          </a:p>
        </p:txBody>
      </p:sp>
    </p:spTree>
    <p:extLst>
      <p:ext uri="{BB962C8B-B14F-4D97-AF65-F5344CB8AC3E}">
        <p14:creationId xmlns:p14="http://schemas.microsoft.com/office/powerpoint/2010/main" val="2542758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Four Steps Used to Create Use Cases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dirty="0"/>
              <a:t>Use agile stories, problem definition objectives, user requirements, or a features list</a:t>
            </a:r>
          </a:p>
          <a:p>
            <a:pPr eaLnBrk="1" hangingPunct="1">
              <a:lnSpc>
                <a:spcPct val="90000"/>
              </a:lnSpc>
            </a:pPr>
            <a:r>
              <a:rPr lang="en-US" altLang="en-US" dirty="0"/>
              <a:t>Ask about the tasks that must be done</a:t>
            </a:r>
          </a:p>
          <a:p>
            <a:pPr eaLnBrk="1" hangingPunct="1">
              <a:lnSpc>
                <a:spcPct val="90000"/>
              </a:lnSpc>
            </a:pPr>
            <a:r>
              <a:rPr lang="en-US" altLang="en-US" dirty="0"/>
              <a:t>Determine if there are any iterative or looping actions</a:t>
            </a:r>
          </a:p>
          <a:p>
            <a:pPr eaLnBrk="1" hangingPunct="1">
              <a:lnSpc>
                <a:spcPct val="90000"/>
              </a:lnSpc>
            </a:pPr>
            <a:r>
              <a:rPr lang="en-US" altLang="en-US" dirty="0"/>
              <a:t>The use case ends when the customer goal is complete</a:t>
            </a:r>
          </a:p>
          <a:p>
            <a:endParaRPr lang="en-GB" dirty="0"/>
          </a:p>
        </p:txBody>
      </p:sp>
    </p:spTree>
    <p:extLst>
      <p:ext uri="{BB962C8B-B14F-4D97-AF65-F5344CB8AC3E}">
        <p14:creationId xmlns:p14="http://schemas.microsoft.com/office/powerpoint/2010/main" val="280173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Why Use Case Diagrams Are Helpful</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dirty="0"/>
              <a:t>Identify all the actors in the problem domain</a:t>
            </a:r>
          </a:p>
          <a:p>
            <a:pPr eaLnBrk="1" hangingPunct="1">
              <a:lnSpc>
                <a:spcPct val="90000"/>
              </a:lnSpc>
            </a:pPr>
            <a:r>
              <a:rPr lang="en-US" altLang="en-US" dirty="0"/>
              <a:t>Actions that need to be completed are also clearly shown on the use case diagram</a:t>
            </a:r>
          </a:p>
          <a:p>
            <a:pPr eaLnBrk="1" hangingPunct="1">
              <a:lnSpc>
                <a:spcPct val="90000"/>
              </a:lnSpc>
            </a:pPr>
            <a:r>
              <a:rPr lang="en-US" altLang="en-US" dirty="0"/>
              <a:t>The use case scenario is also worthwhile</a:t>
            </a:r>
          </a:p>
          <a:p>
            <a:pPr eaLnBrk="1" hangingPunct="1">
              <a:lnSpc>
                <a:spcPct val="90000"/>
              </a:lnSpc>
            </a:pPr>
            <a:r>
              <a:rPr lang="en-US" altLang="en-US" dirty="0"/>
              <a:t>Simplicity and lack of technical detail</a:t>
            </a:r>
          </a:p>
          <a:p>
            <a:endParaRPr lang="en-GB" dirty="0"/>
          </a:p>
        </p:txBody>
      </p:sp>
    </p:spTree>
    <p:extLst>
      <p:ext uri="{BB962C8B-B14F-4D97-AF65-F5344CB8AC3E}">
        <p14:creationId xmlns:p14="http://schemas.microsoft.com/office/powerpoint/2010/main" val="3222728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Autofit/>
          </a:bodyPr>
          <a:lstStyle/>
          <a:p>
            <a:pPr algn="ctr"/>
            <a:r>
              <a:rPr lang="en-GB" sz="2800" b="1" dirty="0">
                <a:solidFill>
                  <a:schemeClr val="bg1"/>
                </a:solidFill>
              </a:rPr>
              <a:t>The Main Reasons for Writing Use Cases Are Their Effectiveness in Communicating with Users and Their Capturing of User Stories (Figure 2.18)</a:t>
            </a:r>
          </a:p>
        </p:txBody>
      </p:sp>
      <p:pic>
        <p:nvPicPr>
          <p:cNvPr id="2" name="Picture 8">
            <a:extLst>
              <a:ext uri="{FF2B5EF4-FFF2-40B4-BE49-F238E27FC236}">
                <a16:creationId xmlns:a16="http://schemas.microsoft.com/office/drawing/2014/main" id="{4855E78D-B084-385A-CBD8-6B2459AEF21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665" y="2156793"/>
            <a:ext cx="9016666" cy="3396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819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Major Topics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Organizations as systems</a:t>
            </a:r>
          </a:p>
          <a:p>
            <a:pPr eaLnBrk="1" hangingPunct="1"/>
            <a:r>
              <a:rPr lang="en-US" altLang="en-US" dirty="0"/>
              <a:t>Depicting systems graphically</a:t>
            </a:r>
          </a:p>
          <a:p>
            <a:pPr lvl="1" eaLnBrk="1" hangingPunct="1"/>
            <a:r>
              <a:rPr lang="en-US" altLang="en-US" dirty="0"/>
              <a:t>Data flow diagram</a:t>
            </a:r>
          </a:p>
          <a:p>
            <a:pPr lvl="1" eaLnBrk="1" hangingPunct="1"/>
            <a:r>
              <a:rPr lang="en-US" altLang="en-US" dirty="0"/>
              <a:t>Entity-relationship model</a:t>
            </a:r>
          </a:p>
          <a:p>
            <a:pPr lvl="1" eaLnBrk="1" hangingPunct="1"/>
            <a:r>
              <a:rPr lang="en-US" altLang="en-US" dirty="0"/>
              <a:t>Use case modeling</a:t>
            </a:r>
          </a:p>
          <a:p>
            <a:pPr eaLnBrk="1" hangingPunct="1"/>
            <a:r>
              <a:rPr lang="en-US" altLang="en-US" dirty="0"/>
              <a:t>Levels of management</a:t>
            </a:r>
          </a:p>
          <a:p>
            <a:pPr eaLnBrk="1" hangingPunct="1"/>
            <a:r>
              <a:rPr lang="en-US" altLang="en-US" dirty="0"/>
              <a:t>Organizational culture</a:t>
            </a:r>
          </a:p>
          <a:p>
            <a:endParaRPr lang="en-GB" dirty="0"/>
          </a:p>
        </p:txBody>
      </p:sp>
    </p:spTree>
    <p:extLst>
      <p:ext uri="{BB962C8B-B14F-4D97-AF65-F5344CB8AC3E}">
        <p14:creationId xmlns:p14="http://schemas.microsoft.com/office/powerpoint/2010/main" val="2086282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Autofit/>
          </a:bodyPr>
          <a:lstStyle/>
          <a:p>
            <a:pPr algn="ctr"/>
            <a:r>
              <a:rPr lang="en-GB" sz="2800" b="1" dirty="0">
                <a:solidFill>
                  <a:schemeClr val="bg1"/>
                </a:solidFill>
              </a:rPr>
              <a:t>Management in Organizations Exists on Three Horizontal Levels: Operational Control, Managerial Planning and Control, and Strategic Management (Figure 2.19) </a:t>
            </a:r>
          </a:p>
        </p:txBody>
      </p:sp>
      <p:pic>
        <p:nvPicPr>
          <p:cNvPr id="2" name="Picture 6">
            <a:extLst>
              <a:ext uri="{FF2B5EF4-FFF2-40B4-BE49-F238E27FC236}">
                <a16:creationId xmlns:a16="http://schemas.microsoft.com/office/drawing/2014/main" id="{0ACBDDD8-5BB7-1D24-9CE6-215EB9340F7B}"/>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r="12164"/>
          <a:stretch/>
        </p:blipFill>
        <p:spPr>
          <a:xfrm>
            <a:off x="401627" y="1504459"/>
            <a:ext cx="6297348" cy="52371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6444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Operations Control</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Make decisions using predetermined rules that have predictable outcomes </a:t>
            </a:r>
          </a:p>
          <a:p>
            <a:pPr eaLnBrk="1" hangingPunct="1"/>
            <a:r>
              <a:rPr lang="en-US" altLang="en-US" dirty="0"/>
              <a:t>Oversee the operating details of the organization</a:t>
            </a:r>
          </a:p>
          <a:p>
            <a:r>
              <a:rPr lang="en-US" altLang="en-US" dirty="0">
                <a:latin typeface="Arial" panose="020B0604020202020204" pitchFamily="34" charset="0"/>
              </a:rPr>
              <a:t>Forms the bottom tier of the three-tiered model.</a:t>
            </a:r>
          </a:p>
          <a:p>
            <a:pPr eaLnBrk="1" hangingPunct="1"/>
            <a:endParaRPr lang="en-US" altLang="en-US" dirty="0"/>
          </a:p>
          <a:p>
            <a:endParaRPr lang="en-GB" dirty="0"/>
          </a:p>
        </p:txBody>
      </p:sp>
    </p:spTree>
    <p:extLst>
      <p:ext uri="{BB962C8B-B14F-4D97-AF65-F5344CB8AC3E}">
        <p14:creationId xmlns:p14="http://schemas.microsoft.com/office/powerpoint/2010/main" val="2991192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Managerial Planning and Control</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dirty="0"/>
              <a:t>Make short-term planning and control decisions about resources and organizational objectives</a:t>
            </a:r>
          </a:p>
          <a:p>
            <a:pPr eaLnBrk="1" hangingPunct="1">
              <a:lnSpc>
                <a:spcPct val="90000"/>
              </a:lnSpc>
            </a:pPr>
            <a:r>
              <a:rPr lang="en-US" altLang="en-US" dirty="0"/>
              <a:t>Decisions may be partly operational and partly strategic</a:t>
            </a:r>
          </a:p>
          <a:p>
            <a:r>
              <a:rPr lang="en-US" altLang="en-US" dirty="0">
                <a:latin typeface="Arial" panose="020B0604020202020204" pitchFamily="34" charset="0"/>
              </a:rPr>
              <a:t>Forms the second or intermediate tier of the three-tiered model.</a:t>
            </a:r>
          </a:p>
          <a:p>
            <a:endParaRPr lang="en-GB" dirty="0"/>
          </a:p>
        </p:txBody>
      </p:sp>
    </p:spTree>
    <p:extLst>
      <p:ext uri="{BB962C8B-B14F-4D97-AF65-F5344CB8AC3E}">
        <p14:creationId xmlns:p14="http://schemas.microsoft.com/office/powerpoint/2010/main" val="311938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Strategic Management</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dirty="0"/>
              <a:t>Look outward from the organization to the future</a:t>
            </a:r>
          </a:p>
          <a:p>
            <a:pPr eaLnBrk="1" hangingPunct="1">
              <a:lnSpc>
                <a:spcPct val="90000"/>
              </a:lnSpc>
            </a:pPr>
            <a:r>
              <a:rPr lang="en-US" altLang="en-US" dirty="0"/>
              <a:t>Make decisions that will guide middle and operations managers</a:t>
            </a:r>
          </a:p>
          <a:p>
            <a:pPr eaLnBrk="1" hangingPunct="1">
              <a:lnSpc>
                <a:spcPct val="90000"/>
              </a:lnSpc>
            </a:pPr>
            <a:r>
              <a:rPr lang="en-US" altLang="en-US" dirty="0"/>
              <a:t>Work in highly uncertain decision-making environment</a:t>
            </a:r>
          </a:p>
          <a:p>
            <a:pPr eaLnBrk="1" hangingPunct="1">
              <a:lnSpc>
                <a:spcPct val="90000"/>
              </a:lnSpc>
            </a:pPr>
            <a:r>
              <a:rPr lang="en-US" altLang="en-US" dirty="0"/>
              <a:t>Define the organization as a whole</a:t>
            </a:r>
          </a:p>
          <a:p>
            <a:r>
              <a:rPr lang="en-US" altLang="en-US" dirty="0">
                <a:latin typeface="Arial" panose="020B0604020202020204" pitchFamily="34" charset="0"/>
              </a:rPr>
              <a:t>Third level of the three-tiered model.</a:t>
            </a:r>
          </a:p>
          <a:p>
            <a:pPr eaLnBrk="1" hangingPunct="1">
              <a:lnSpc>
                <a:spcPct val="90000"/>
              </a:lnSpc>
            </a:pPr>
            <a:endParaRPr lang="en-US" altLang="en-US" dirty="0"/>
          </a:p>
          <a:p>
            <a:pPr eaLnBrk="1" hangingPunct="1">
              <a:lnSpc>
                <a:spcPct val="90000"/>
              </a:lnSpc>
              <a:buFontTx/>
              <a:buNone/>
            </a:pPr>
            <a:endParaRPr lang="en-US" altLang="en-US" dirty="0"/>
          </a:p>
          <a:p>
            <a:endParaRPr lang="en-GB" dirty="0"/>
          </a:p>
        </p:txBody>
      </p:sp>
    </p:spTree>
    <p:extLst>
      <p:ext uri="{BB962C8B-B14F-4D97-AF65-F5344CB8AC3E}">
        <p14:creationId xmlns:p14="http://schemas.microsoft.com/office/powerpoint/2010/main" val="28400041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Managerial Levels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Different organization structure</a:t>
            </a:r>
          </a:p>
          <a:p>
            <a:pPr eaLnBrk="1" hangingPunct="1"/>
            <a:r>
              <a:rPr lang="en-US" altLang="en-US" dirty="0"/>
              <a:t>Leadership style</a:t>
            </a:r>
          </a:p>
          <a:p>
            <a:pPr eaLnBrk="1" hangingPunct="1"/>
            <a:r>
              <a:rPr lang="en-US" altLang="en-US" dirty="0"/>
              <a:t>Technological considerations</a:t>
            </a:r>
          </a:p>
          <a:p>
            <a:pPr eaLnBrk="1" hangingPunct="1"/>
            <a:r>
              <a:rPr lang="en-US" altLang="en-US" dirty="0"/>
              <a:t>Organization culture</a:t>
            </a:r>
          </a:p>
          <a:p>
            <a:pPr eaLnBrk="1" hangingPunct="1"/>
            <a:r>
              <a:rPr lang="en-US" altLang="en-US" dirty="0"/>
              <a:t>Human interaction</a:t>
            </a:r>
          </a:p>
          <a:p>
            <a:pPr eaLnBrk="1" hangingPunct="1"/>
            <a:r>
              <a:rPr lang="en-US" altLang="en-US" dirty="0"/>
              <a:t>All carry implications for the analysis and design of information systems</a:t>
            </a:r>
          </a:p>
          <a:p>
            <a:endParaRPr lang="en-GB" dirty="0"/>
          </a:p>
        </p:txBody>
      </p:sp>
    </p:spTree>
    <p:extLst>
      <p:ext uri="{BB962C8B-B14F-4D97-AF65-F5344CB8AC3E}">
        <p14:creationId xmlns:p14="http://schemas.microsoft.com/office/powerpoint/2010/main" val="1150074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Summary</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normAutofit lnSpcReduction="10000"/>
          </a:bodyPr>
          <a:lstStyle/>
          <a:p>
            <a:pPr eaLnBrk="1" hangingPunct="1"/>
            <a:r>
              <a:rPr lang="en-US" altLang="en-US" sz="2800" dirty="0"/>
              <a:t>Organizational fundamentals</a:t>
            </a:r>
          </a:p>
          <a:p>
            <a:pPr lvl="1" eaLnBrk="1" hangingPunct="1"/>
            <a:r>
              <a:rPr lang="en-US" altLang="en-US" dirty="0"/>
              <a:t>Organizations as systems</a:t>
            </a:r>
          </a:p>
          <a:p>
            <a:pPr lvl="1" eaLnBrk="1" hangingPunct="1"/>
            <a:r>
              <a:rPr lang="en-US" altLang="en-US" dirty="0"/>
              <a:t>Levels of management</a:t>
            </a:r>
          </a:p>
          <a:p>
            <a:pPr lvl="1" eaLnBrk="1" hangingPunct="1"/>
            <a:r>
              <a:rPr lang="en-US" altLang="en-US" dirty="0"/>
              <a:t>Organizational culture</a:t>
            </a:r>
          </a:p>
          <a:p>
            <a:pPr eaLnBrk="1" hangingPunct="1"/>
            <a:r>
              <a:rPr lang="en-US" altLang="en-US" sz="2800" dirty="0"/>
              <a:t>Graphical representation of systems</a:t>
            </a:r>
          </a:p>
          <a:p>
            <a:pPr lvl="1" eaLnBrk="1" hangingPunct="1"/>
            <a:r>
              <a:rPr lang="en-US" altLang="en-US" dirty="0"/>
              <a:t>DFD</a:t>
            </a:r>
          </a:p>
          <a:p>
            <a:pPr lvl="1" eaLnBrk="1" hangingPunct="1"/>
            <a:r>
              <a:rPr lang="en-US" altLang="en-US" dirty="0"/>
              <a:t>ERD</a:t>
            </a:r>
          </a:p>
          <a:p>
            <a:pPr lvl="1" eaLnBrk="1" hangingPunct="1"/>
            <a:r>
              <a:rPr lang="en-US" altLang="en-US" dirty="0"/>
              <a:t>Use case diagrams and scenarios</a:t>
            </a:r>
          </a:p>
          <a:p>
            <a:pPr eaLnBrk="1" hangingPunct="1"/>
            <a:r>
              <a:rPr lang="en-US" altLang="en-US" sz="2800" dirty="0"/>
              <a:t>Levels of managerial control</a:t>
            </a:r>
          </a:p>
          <a:p>
            <a:pPr lvl="1" eaLnBrk="1" hangingPunct="1"/>
            <a:r>
              <a:rPr lang="en-US" altLang="en-US" dirty="0"/>
              <a:t>Operational</a:t>
            </a:r>
          </a:p>
          <a:p>
            <a:pPr lvl="1" eaLnBrk="1" hangingPunct="1"/>
            <a:r>
              <a:rPr lang="en-US" altLang="en-US" dirty="0"/>
              <a:t>Middle management</a:t>
            </a:r>
          </a:p>
          <a:p>
            <a:pPr lvl="1" eaLnBrk="1" hangingPunct="1"/>
            <a:r>
              <a:rPr lang="en-US" altLang="en-US" dirty="0"/>
              <a:t>Strategic</a:t>
            </a:r>
          </a:p>
          <a:p>
            <a:pPr eaLnBrk="1" hangingPunct="1"/>
            <a:r>
              <a:rPr lang="en-US" altLang="en-US" sz="2800" dirty="0"/>
              <a:t>Organizational culture</a:t>
            </a:r>
          </a:p>
          <a:p>
            <a:pPr eaLnBrk="1" hangingPunct="1">
              <a:buFontTx/>
              <a:buNone/>
            </a:pPr>
            <a:endParaRPr lang="en-US" altLang="en-US" dirty="0"/>
          </a:p>
          <a:p>
            <a:endParaRPr lang="en-GB" dirty="0"/>
          </a:p>
        </p:txBody>
      </p:sp>
    </p:spTree>
    <p:extLst>
      <p:ext uri="{BB962C8B-B14F-4D97-AF65-F5344CB8AC3E}">
        <p14:creationId xmlns:p14="http://schemas.microsoft.com/office/powerpoint/2010/main" val="42375644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endParaRPr lang="en-GB"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endParaRPr lang="en-GB" dirty="0"/>
          </a:p>
        </p:txBody>
      </p:sp>
    </p:spTree>
    <p:extLst>
      <p:ext uri="{BB962C8B-B14F-4D97-AF65-F5344CB8AC3E}">
        <p14:creationId xmlns:p14="http://schemas.microsoft.com/office/powerpoint/2010/main" val="353104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Organizations as Systems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Conceptualized as systems designed to accomplish predetermined goals and objectives</a:t>
            </a:r>
          </a:p>
          <a:p>
            <a:pPr eaLnBrk="1" hangingPunct="1"/>
            <a:r>
              <a:rPr lang="en-US" altLang="en-US" dirty="0"/>
              <a:t>Composed of smaller, interrelated systems serving specialized functions</a:t>
            </a:r>
          </a:p>
          <a:p>
            <a:pPr eaLnBrk="1" hangingPunct="1"/>
            <a:r>
              <a:rPr lang="en-US" altLang="en-US" dirty="0"/>
              <a:t>Specialized functions are reintegrated to form an effective organizational whole</a:t>
            </a:r>
          </a:p>
          <a:p>
            <a:pPr eaLnBrk="1" hangingPunct="1"/>
            <a:endParaRPr lang="en-US" altLang="en-US" dirty="0"/>
          </a:p>
          <a:p>
            <a:endParaRPr lang="en-GB" dirty="0"/>
          </a:p>
        </p:txBody>
      </p:sp>
    </p:spTree>
    <p:extLst>
      <p:ext uri="{BB962C8B-B14F-4D97-AF65-F5344CB8AC3E}">
        <p14:creationId xmlns:p14="http://schemas.microsoft.com/office/powerpoint/2010/main" val="187576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Interrelatedness and Independence of Systems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sz="2800" dirty="0"/>
              <a:t>All systems and subsystems are interrelated and interdependent</a:t>
            </a:r>
          </a:p>
          <a:p>
            <a:pPr eaLnBrk="1" hangingPunct="1">
              <a:lnSpc>
                <a:spcPct val="90000"/>
              </a:lnSpc>
            </a:pPr>
            <a:r>
              <a:rPr lang="en-US" altLang="en-US" sz="2800" dirty="0"/>
              <a:t>All systems process inputs from their environments</a:t>
            </a:r>
          </a:p>
          <a:p>
            <a:pPr eaLnBrk="1" hangingPunct="1">
              <a:lnSpc>
                <a:spcPct val="90000"/>
              </a:lnSpc>
            </a:pPr>
            <a:r>
              <a:rPr lang="en-US" altLang="en-US" sz="2800" dirty="0"/>
              <a:t>All systems are contained by boundaries separating them from their environments</a:t>
            </a:r>
          </a:p>
          <a:p>
            <a:pPr eaLnBrk="1" hangingPunct="1">
              <a:lnSpc>
                <a:spcPct val="90000"/>
              </a:lnSpc>
            </a:pPr>
            <a:r>
              <a:rPr lang="en-GB" altLang="en-US" sz="2800" dirty="0"/>
              <a:t>System feedback for planning and control</a:t>
            </a:r>
            <a:endParaRPr lang="en-US" altLang="en-US" sz="2800" dirty="0"/>
          </a:p>
          <a:p>
            <a:pPr eaLnBrk="1" hangingPunct="1">
              <a:lnSpc>
                <a:spcPct val="90000"/>
              </a:lnSpc>
            </a:pPr>
            <a:r>
              <a:rPr lang="en-US" altLang="en-US" sz="2800" dirty="0"/>
              <a:t>An ideal system self-corrects or self-regulates itself.</a:t>
            </a:r>
          </a:p>
          <a:p>
            <a:endParaRPr lang="en-GB" dirty="0"/>
          </a:p>
        </p:txBody>
      </p:sp>
    </p:spTree>
    <p:extLst>
      <p:ext uri="{BB962C8B-B14F-4D97-AF65-F5344CB8AC3E}">
        <p14:creationId xmlns:p14="http://schemas.microsoft.com/office/powerpoint/2010/main" val="267596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Autofit/>
          </a:bodyPr>
          <a:lstStyle/>
          <a:p>
            <a:pPr algn="ctr"/>
            <a:r>
              <a:rPr lang="en-GB" sz="3600" b="1" dirty="0">
                <a:solidFill>
                  <a:schemeClr val="bg1"/>
                </a:solidFill>
              </a:rPr>
              <a:t>System Outputs Serve as Feedback that Compares Performance with Goals (Figure 2.1)</a:t>
            </a:r>
          </a:p>
        </p:txBody>
      </p:sp>
      <p:pic>
        <p:nvPicPr>
          <p:cNvPr id="2" name="Picture 7">
            <a:extLst>
              <a:ext uri="{FF2B5EF4-FFF2-40B4-BE49-F238E27FC236}">
                <a16:creationId xmlns:a16="http://schemas.microsoft.com/office/drawing/2014/main" id="{C938082E-57B2-86C3-5F0F-17F2BF384C5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57163" y="2335562"/>
            <a:ext cx="8870950" cy="35759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41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Organizational Environments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80000"/>
              </a:lnSpc>
            </a:pPr>
            <a:r>
              <a:rPr lang="en-US" altLang="en-US" sz="2800" dirty="0"/>
              <a:t>Community</a:t>
            </a:r>
          </a:p>
          <a:p>
            <a:pPr lvl="1" eaLnBrk="1" hangingPunct="1">
              <a:lnSpc>
                <a:spcPct val="80000"/>
              </a:lnSpc>
            </a:pPr>
            <a:r>
              <a:rPr lang="en-US" altLang="en-US" sz="2400" dirty="0"/>
              <a:t>Physical location</a:t>
            </a:r>
          </a:p>
          <a:p>
            <a:pPr lvl="1" eaLnBrk="1" hangingPunct="1">
              <a:lnSpc>
                <a:spcPct val="80000"/>
              </a:lnSpc>
            </a:pPr>
            <a:r>
              <a:rPr lang="en-US" altLang="en-US" sz="2400" dirty="0"/>
              <a:t>Demographic profile (education, income)</a:t>
            </a:r>
          </a:p>
          <a:p>
            <a:pPr eaLnBrk="1" hangingPunct="1">
              <a:lnSpc>
                <a:spcPct val="80000"/>
              </a:lnSpc>
            </a:pPr>
            <a:r>
              <a:rPr lang="en-US" altLang="en-US" sz="2800" dirty="0"/>
              <a:t>Economic</a:t>
            </a:r>
          </a:p>
          <a:p>
            <a:pPr lvl="1" eaLnBrk="1" hangingPunct="1">
              <a:lnSpc>
                <a:spcPct val="80000"/>
              </a:lnSpc>
            </a:pPr>
            <a:r>
              <a:rPr lang="en-US" altLang="en-US" sz="2400" dirty="0"/>
              <a:t>Market factors</a:t>
            </a:r>
          </a:p>
          <a:p>
            <a:pPr lvl="1" eaLnBrk="1" hangingPunct="1">
              <a:lnSpc>
                <a:spcPct val="80000"/>
              </a:lnSpc>
            </a:pPr>
            <a:r>
              <a:rPr lang="en-US" altLang="en-US" sz="2400" dirty="0"/>
              <a:t>Competition</a:t>
            </a:r>
          </a:p>
          <a:p>
            <a:pPr eaLnBrk="1" hangingPunct="1">
              <a:lnSpc>
                <a:spcPct val="80000"/>
              </a:lnSpc>
            </a:pPr>
            <a:r>
              <a:rPr lang="en-US" altLang="en-US" sz="2800" dirty="0"/>
              <a:t>Political</a:t>
            </a:r>
          </a:p>
          <a:p>
            <a:pPr lvl="1" eaLnBrk="1" hangingPunct="1">
              <a:lnSpc>
                <a:spcPct val="80000"/>
              </a:lnSpc>
            </a:pPr>
            <a:r>
              <a:rPr lang="en-US" altLang="en-US" sz="2400" dirty="0"/>
              <a:t> State and local government</a:t>
            </a:r>
          </a:p>
          <a:p>
            <a:pPr eaLnBrk="1" hangingPunct="1">
              <a:lnSpc>
                <a:spcPct val="80000"/>
              </a:lnSpc>
            </a:pPr>
            <a:r>
              <a:rPr lang="en-US" altLang="en-US" sz="2800" dirty="0"/>
              <a:t>Legal</a:t>
            </a:r>
          </a:p>
          <a:p>
            <a:pPr lvl="1" eaLnBrk="1" hangingPunct="1">
              <a:lnSpc>
                <a:spcPct val="80000"/>
              </a:lnSpc>
            </a:pPr>
            <a:r>
              <a:rPr lang="en-US" altLang="en-US" sz="2400" dirty="0"/>
              <a:t>Federal, state, regional, local laws, and guidelines</a:t>
            </a:r>
          </a:p>
          <a:p>
            <a:endParaRPr lang="en-GB" dirty="0"/>
          </a:p>
        </p:txBody>
      </p:sp>
    </p:spTree>
    <p:extLst>
      <p:ext uri="{BB962C8B-B14F-4D97-AF65-F5344CB8AC3E}">
        <p14:creationId xmlns:p14="http://schemas.microsoft.com/office/powerpoint/2010/main" val="11160217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TotalTime>
  <Words>3181</Words>
  <Application>Microsoft Office PowerPoint</Application>
  <PresentationFormat>On-screen Show (4:3)</PresentationFormat>
  <Paragraphs>419</Paragraphs>
  <Slides>56</Slides>
  <Notes>26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ICT 209 – SYSTEMS ANALYSIS &amp; DESIGN</vt:lpstr>
      <vt:lpstr>Learning Objectives</vt:lpstr>
      <vt:lpstr>Three Main Forces Interacting to Shape Organizations</vt:lpstr>
      <vt:lpstr>Organizations Are Composed of Interrelated Subsystems</vt:lpstr>
      <vt:lpstr>Major Topics</vt:lpstr>
      <vt:lpstr>Organizations as Systems</vt:lpstr>
      <vt:lpstr>Interrelatedness and Independence of Systems</vt:lpstr>
      <vt:lpstr>System Outputs Serve as Feedback that Compares Performance with Goals (Figure 2.1)</vt:lpstr>
      <vt:lpstr>Organizational Environments</vt:lpstr>
      <vt:lpstr>Openness and Closedness</vt:lpstr>
      <vt:lpstr>Virtual Organizations and Virtual Teams</vt:lpstr>
      <vt:lpstr>Benefits of Virtual Organizations and Teams</vt:lpstr>
      <vt:lpstr>Taking a Systems Perspective</vt:lpstr>
      <vt:lpstr>Taking a Systems Perspective (Figure 2.2)</vt:lpstr>
      <vt:lpstr>Perspective of Functional Managers (Figure 2.3)</vt:lpstr>
      <vt:lpstr>Enterprise Resource Planning</vt:lpstr>
      <vt:lpstr>Issues to be Overcome for ERP Success</vt:lpstr>
      <vt:lpstr>Depicting Systems Graphically</vt:lpstr>
      <vt:lpstr>Context-Level Data Flow Diagrams</vt:lpstr>
      <vt:lpstr>The Basic Symbols of a Data Flow Diagram (Figure 2.4)</vt:lpstr>
      <vt:lpstr>Airline Reservation System (Figure 2.5)</vt:lpstr>
      <vt:lpstr>Entity-Relationship Model</vt:lpstr>
      <vt:lpstr>Relationships</vt:lpstr>
      <vt:lpstr>Entity-Relationship Example (Figure 2.7)</vt:lpstr>
      <vt:lpstr>Examples of Different Types of Relationships in E-R Diagrams (Figure 2.8)</vt:lpstr>
      <vt:lpstr>Entities</vt:lpstr>
      <vt:lpstr>Three Different Types of Entities Used in E-R Diagrams (Figure 2.9) </vt:lpstr>
      <vt:lpstr>Attributes</vt:lpstr>
      <vt:lpstr>Creating Entity-Relationship Diagrams</vt:lpstr>
      <vt:lpstr>A More Complete E-R Diagram Showing Data Attributes of the Entities (Figure 2.12 )</vt:lpstr>
      <vt:lpstr>Use Case Modeling</vt:lpstr>
      <vt:lpstr>Use Case Diagram</vt:lpstr>
      <vt:lpstr>Actor</vt:lpstr>
      <vt:lpstr>A Use Case Always Provides Three Things</vt:lpstr>
      <vt:lpstr>Use Case Relations</vt:lpstr>
      <vt:lpstr>Four Types Of Behavioral Relationships And The Lines Used To Diagram Each (Figure 2.13)</vt:lpstr>
      <vt:lpstr>Some components of use case diagrams showing actors, use cases, and relationships for a student enrollment example (Figure 2.14)</vt:lpstr>
      <vt:lpstr>Scope</vt:lpstr>
      <vt:lpstr>Developing Use Case Diagrams</vt:lpstr>
      <vt:lpstr>A Use Case Diagram Representing a System Used to Plan a Conference (Figure 2.15 )</vt:lpstr>
      <vt:lpstr>Developing the Use Case Scenarios</vt:lpstr>
      <vt:lpstr>A Use Case Scenario Is Divided into Three Sections (Figure 2.16)</vt:lpstr>
      <vt:lpstr>Use Case Header Area</vt:lpstr>
      <vt:lpstr>Use Case Levels</vt:lpstr>
      <vt:lpstr>Alternative Scenarios</vt:lpstr>
      <vt:lpstr>Use Case Footer Area</vt:lpstr>
      <vt:lpstr>Four Steps Used to Create Use Cases</vt:lpstr>
      <vt:lpstr>Why Use Case Diagrams Are Helpful</vt:lpstr>
      <vt:lpstr>The Main Reasons for Writing Use Cases Are Their Effectiveness in Communicating with Users and Their Capturing of User Stories (Figure 2.18)</vt:lpstr>
      <vt:lpstr>Management in Organizations Exists on Three Horizontal Levels: Operational Control, Managerial Planning and Control, and Strategic Management (Figure 2.19) </vt:lpstr>
      <vt:lpstr>Operations Control</vt:lpstr>
      <vt:lpstr>Managerial Planning and Control</vt:lpstr>
      <vt:lpstr>Strategic Management</vt:lpstr>
      <vt:lpstr>Managerial Levels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Agana</dc:creator>
  <cp:lastModifiedBy>SAMJEL AGANA</cp:lastModifiedBy>
  <cp:revision>10</cp:revision>
  <dcterms:created xsi:type="dcterms:W3CDTF">2023-03-01T11:57:19Z</dcterms:created>
  <dcterms:modified xsi:type="dcterms:W3CDTF">2024-01-27T14:23:54Z</dcterms:modified>
</cp:coreProperties>
</file>