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56" r:id="rId2"/>
    <p:sldId id="257" r:id="rId3"/>
    <p:sldId id="362" r:id="rId4"/>
    <p:sldId id="363" r:id="rId5"/>
    <p:sldId id="364" r:id="rId6"/>
    <p:sldId id="365" r:id="rId7"/>
    <p:sldId id="366" r:id="rId8"/>
    <p:sldId id="367" r:id="rId9"/>
    <p:sldId id="368" r:id="rId10"/>
    <p:sldId id="369" r:id="rId11"/>
    <p:sldId id="370" r:id="rId12"/>
    <p:sldId id="371" r:id="rId13"/>
    <p:sldId id="372" r:id="rId14"/>
    <p:sldId id="373" r:id="rId15"/>
    <p:sldId id="374" r:id="rId16"/>
    <p:sldId id="376" r:id="rId17"/>
    <p:sldId id="377" r:id="rId18"/>
    <p:sldId id="378" r:id="rId19"/>
    <p:sldId id="379" r:id="rId20"/>
    <p:sldId id="380" r:id="rId21"/>
    <p:sldId id="381" r:id="rId22"/>
    <p:sldId id="382" r:id="rId23"/>
    <p:sldId id="383" r:id="rId24"/>
    <p:sldId id="384" r:id="rId25"/>
    <p:sldId id="385" r:id="rId26"/>
    <p:sldId id="386" r:id="rId27"/>
    <p:sldId id="387" r:id="rId28"/>
    <p:sldId id="418" r:id="rId29"/>
    <p:sldId id="417" r:id="rId30"/>
    <p:sldId id="416" r:id="rId31"/>
    <p:sldId id="388" r:id="rId32"/>
    <p:sldId id="389" r:id="rId33"/>
    <p:sldId id="390" r:id="rId34"/>
    <p:sldId id="391" r:id="rId35"/>
    <p:sldId id="392" r:id="rId36"/>
    <p:sldId id="393" r:id="rId37"/>
    <p:sldId id="394" r:id="rId38"/>
    <p:sldId id="395" r:id="rId39"/>
    <p:sldId id="396" r:id="rId40"/>
    <p:sldId id="397" r:id="rId41"/>
    <p:sldId id="398" r:id="rId42"/>
    <p:sldId id="399" r:id="rId43"/>
    <p:sldId id="400" r:id="rId44"/>
    <p:sldId id="401" r:id="rId45"/>
    <p:sldId id="402" r:id="rId46"/>
    <p:sldId id="403" r:id="rId47"/>
    <p:sldId id="404" r:id="rId48"/>
    <p:sldId id="405" r:id="rId49"/>
    <p:sldId id="407" r:id="rId50"/>
    <p:sldId id="421" r:id="rId51"/>
    <p:sldId id="408" r:id="rId52"/>
    <p:sldId id="406" r:id="rId53"/>
    <p:sldId id="409" r:id="rId54"/>
    <p:sldId id="410" r:id="rId55"/>
    <p:sldId id="411" r:id="rId56"/>
    <p:sldId id="412" r:id="rId57"/>
    <p:sldId id="413" r:id="rId58"/>
    <p:sldId id="414" r:id="rId59"/>
    <p:sldId id="419"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9" autoAdjust="0"/>
    <p:restoredTop sz="92417" autoAdjust="0"/>
  </p:normalViewPr>
  <p:slideViewPr>
    <p:cSldViewPr snapToGrid="0">
      <p:cViewPr varScale="1">
        <p:scale>
          <a:sx n="101" d="100"/>
          <a:sy n="101" d="100"/>
        </p:scale>
        <p:origin x="2106" y="96"/>
      </p:cViewPr>
      <p:guideLst/>
    </p:cSldViewPr>
  </p:slideViewPr>
  <p:outlineViewPr>
    <p:cViewPr>
      <p:scale>
        <a:sx n="33" d="100"/>
        <a:sy n="33" d="100"/>
      </p:scale>
      <p:origin x="0" y="-432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F4BD4E-8E6F-471B-B49B-01EC4A952940}" type="datetimeFigureOut">
              <a:rPr lang="en-GB" smtClean="0"/>
              <a:t>20/02/2024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BE6E46-7127-4D33-9F18-5794BF8C706D}" type="slidenum">
              <a:rPr lang="en-GB" smtClean="0"/>
              <a:t>‹#›</a:t>
            </a:fld>
            <a:endParaRPr lang="en-GB"/>
          </a:p>
        </p:txBody>
      </p:sp>
    </p:spTree>
    <p:extLst>
      <p:ext uri="{BB962C8B-B14F-4D97-AF65-F5344CB8AC3E}">
        <p14:creationId xmlns:p14="http://schemas.microsoft.com/office/powerpoint/2010/main" val="604756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Google Sans"/>
              </a:rPr>
              <a:t>Project initiation is the first phase of the project management life cycle and in this stage, </a:t>
            </a:r>
            <a:r>
              <a:rPr lang="en-US" b="0" i="0" dirty="0">
                <a:solidFill>
                  <a:srgbClr val="040C28"/>
                </a:solidFill>
                <a:effectLst/>
                <a:latin typeface="Google Sans"/>
              </a:rPr>
              <a:t>companies decide if the project is needed and how beneficial it will be for them</a:t>
            </a:r>
            <a:r>
              <a:rPr lang="en-US" b="0" i="0" dirty="0">
                <a:solidFill>
                  <a:srgbClr val="202124"/>
                </a:solidFill>
                <a:effectLst/>
                <a:latin typeface="Google Sans"/>
              </a:rPr>
              <a:t>. The two metrics that are used to judge a proposed project and determine the expectations from it are the business case and feasibility study.</a:t>
            </a:r>
            <a:endParaRPr lang="en-US" b="0" i="0" dirty="0">
              <a:solidFill>
                <a:srgbClr val="202124"/>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D0BE6E46-7127-4D33-9F18-5794BF8C706D}" type="slidenum">
              <a:rPr lang="en-GB" smtClean="0"/>
              <a:t>4</a:t>
            </a:fld>
            <a:endParaRPr lang="en-GB"/>
          </a:p>
        </p:txBody>
      </p:sp>
    </p:spTree>
    <p:extLst>
      <p:ext uri="{BB962C8B-B14F-4D97-AF65-F5344CB8AC3E}">
        <p14:creationId xmlns:p14="http://schemas.microsoft.com/office/powerpoint/2010/main" val="1789300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It is generally not possible accurately to project a dollar amount for intangible costs.</a:t>
            </a:r>
          </a:p>
          <a:p>
            <a:endParaRPr lang="en-US" dirty="0"/>
          </a:p>
        </p:txBody>
      </p:sp>
      <p:sp>
        <p:nvSpPr>
          <p:cNvPr id="4" name="Slide Number Placeholder 3"/>
          <p:cNvSpPr>
            <a:spLocks noGrp="1"/>
          </p:cNvSpPr>
          <p:nvPr>
            <p:ph type="sldNum" sz="quarter" idx="5"/>
          </p:nvPr>
        </p:nvSpPr>
        <p:spPr/>
        <p:txBody>
          <a:bodyPr/>
          <a:lstStyle/>
          <a:p>
            <a:fld id="{D0BE6E46-7127-4D33-9F18-5794BF8C706D}" type="slidenum">
              <a:rPr lang="en-GB" smtClean="0"/>
              <a:t>42</a:t>
            </a:fld>
            <a:endParaRPr lang="en-GB"/>
          </a:p>
        </p:txBody>
      </p:sp>
    </p:spTree>
    <p:extLst>
      <p:ext uri="{BB962C8B-B14F-4D97-AF65-F5344CB8AC3E}">
        <p14:creationId xmlns:p14="http://schemas.microsoft.com/office/powerpoint/2010/main" val="1538430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All these techniques provide straightforward ways of yielding information to decision makers about the worthiness of the proposed system.</a:t>
            </a:r>
          </a:p>
          <a:p>
            <a:endParaRPr lang="en-US" dirty="0"/>
          </a:p>
        </p:txBody>
      </p:sp>
      <p:sp>
        <p:nvSpPr>
          <p:cNvPr id="4" name="Slide Number Placeholder 3"/>
          <p:cNvSpPr>
            <a:spLocks noGrp="1"/>
          </p:cNvSpPr>
          <p:nvPr>
            <p:ph type="sldNum" sz="quarter" idx="5"/>
          </p:nvPr>
        </p:nvSpPr>
        <p:spPr/>
        <p:txBody>
          <a:bodyPr/>
          <a:lstStyle/>
          <a:p>
            <a:fld id="{D0BE6E46-7127-4D33-9F18-5794BF8C706D}" type="slidenum">
              <a:rPr lang="en-GB" smtClean="0"/>
              <a:t>43</a:t>
            </a:fld>
            <a:endParaRPr lang="en-GB"/>
          </a:p>
        </p:txBody>
      </p:sp>
    </p:spTree>
    <p:extLst>
      <p:ext uri="{BB962C8B-B14F-4D97-AF65-F5344CB8AC3E}">
        <p14:creationId xmlns:p14="http://schemas.microsoft.com/office/powerpoint/2010/main" val="52964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Total costs = costs that recur during operation of the system + developmental costs that occur only once</a:t>
            </a:r>
          </a:p>
          <a:p>
            <a:endParaRPr lang="en-US" dirty="0"/>
          </a:p>
        </p:txBody>
      </p:sp>
      <p:sp>
        <p:nvSpPr>
          <p:cNvPr id="4" name="Slide Number Placeholder 3"/>
          <p:cNvSpPr>
            <a:spLocks noGrp="1"/>
          </p:cNvSpPr>
          <p:nvPr>
            <p:ph type="sldNum" sz="quarter" idx="5"/>
          </p:nvPr>
        </p:nvSpPr>
        <p:spPr/>
        <p:txBody>
          <a:bodyPr/>
          <a:lstStyle/>
          <a:p>
            <a:fld id="{D0BE6E46-7127-4D33-9F18-5794BF8C706D}" type="slidenum">
              <a:rPr lang="en-GB" smtClean="0"/>
              <a:t>44</a:t>
            </a:fld>
            <a:endParaRPr lang="en-GB"/>
          </a:p>
        </p:txBody>
      </p:sp>
    </p:spTree>
    <p:extLst>
      <p:ext uri="{BB962C8B-B14F-4D97-AF65-F5344CB8AC3E}">
        <p14:creationId xmlns:p14="http://schemas.microsoft.com/office/powerpoint/2010/main" val="2047564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Cash-flow analysis is used to determine when a company will begin to make a profit and when it will be “out of the red.”</a:t>
            </a:r>
          </a:p>
          <a:p>
            <a:endParaRPr lang="en-US" dirty="0"/>
          </a:p>
        </p:txBody>
      </p:sp>
      <p:sp>
        <p:nvSpPr>
          <p:cNvPr id="4" name="Slide Number Placeholder 3"/>
          <p:cNvSpPr>
            <a:spLocks noGrp="1"/>
          </p:cNvSpPr>
          <p:nvPr>
            <p:ph type="sldNum" sz="quarter" idx="5"/>
          </p:nvPr>
        </p:nvSpPr>
        <p:spPr/>
        <p:txBody>
          <a:bodyPr/>
          <a:lstStyle/>
          <a:p>
            <a:fld id="{D0BE6E46-7127-4D33-9F18-5794BF8C706D}" type="slidenum">
              <a:rPr lang="en-GB" smtClean="0"/>
              <a:t>45</a:t>
            </a:fld>
            <a:endParaRPr lang="en-GB"/>
          </a:p>
        </p:txBody>
      </p:sp>
    </p:spTree>
    <p:extLst>
      <p:ext uri="{BB962C8B-B14F-4D97-AF65-F5344CB8AC3E}">
        <p14:creationId xmlns:p14="http://schemas.microsoft.com/office/powerpoint/2010/main" val="21459380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The cost of money is the opportunity cost, or rate that could be obtained if the money invested in the proposed system were invested in another project.</a:t>
            </a:r>
          </a:p>
          <a:p>
            <a:endParaRPr lang="en-US" dirty="0"/>
          </a:p>
        </p:txBody>
      </p:sp>
      <p:sp>
        <p:nvSpPr>
          <p:cNvPr id="4" name="Slide Number Placeholder 3"/>
          <p:cNvSpPr>
            <a:spLocks noGrp="1"/>
          </p:cNvSpPr>
          <p:nvPr>
            <p:ph type="sldNum" sz="quarter" idx="5"/>
          </p:nvPr>
        </p:nvSpPr>
        <p:spPr/>
        <p:txBody>
          <a:bodyPr/>
          <a:lstStyle/>
          <a:p>
            <a:fld id="{D0BE6E46-7127-4D33-9F18-5794BF8C706D}" type="slidenum">
              <a:rPr lang="en-GB" smtClean="0"/>
              <a:t>46</a:t>
            </a:fld>
            <a:endParaRPr lang="en-GB"/>
          </a:p>
        </p:txBody>
      </p:sp>
    </p:spTree>
    <p:extLst>
      <p:ext uri="{BB962C8B-B14F-4D97-AF65-F5344CB8AC3E}">
        <p14:creationId xmlns:p14="http://schemas.microsoft.com/office/powerpoint/2010/main" val="1562680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Google Sans"/>
              </a:rPr>
              <a:t>Slack time is </a:t>
            </a:r>
            <a:r>
              <a:rPr lang="en-US" b="0" i="0" dirty="0">
                <a:solidFill>
                  <a:srgbClr val="040C28"/>
                </a:solidFill>
                <a:effectLst/>
                <a:latin typeface="Google Sans"/>
              </a:rPr>
              <a:t>the amount of time that a project can be delayed without having a negative impact on the project's completion</a:t>
            </a:r>
            <a:r>
              <a:rPr lang="en-US" b="0" i="0" dirty="0">
                <a:solidFill>
                  <a:srgbClr val="202124"/>
                </a:solidFill>
                <a:effectLst/>
                <a:latin typeface="Google Sans"/>
              </a:rPr>
              <a:t>.</a:t>
            </a:r>
            <a:endParaRPr lang="en-US" dirty="0"/>
          </a:p>
        </p:txBody>
      </p:sp>
      <p:sp>
        <p:nvSpPr>
          <p:cNvPr id="4" name="Slide Number Placeholder 3"/>
          <p:cNvSpPr>
            <a:spLocks noGrp="1"/>
          </p:cNvSpPr>
          <p:nvPr>
            <p:ph type="sldNum" sz="quarter" idx="5"/>
          </p:nvPr>
        </p:nvSpPr>
        <p:spPr/>
        <p:txBody>
          <a:bodyPr/>
          <a:lstStyle/>
          <a:p>
            <a:fld id="{D0BE6E46-7127-4D33-9F18-5794BF8C706D}" type="slidenum">
              <a:rPr lang="en-GB" smtClean="0"/>
              <a:t>52</a:t>
            </a:fld>
            <a:endParaRPr lang="en-GB"/>
          </a:p>
        </p:txBody>
      </p:sp>
    </p:spTree>
    <p:extLst>
      <p:ext uri="{BB962C8B-B14F-4D97-AF65-F5344CB8AC3E}">
        <p14:creationId xmlns:p14="http://schemas.microsoft.com/office/powerpoint/2010/main" val="37694281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rPr>
              <a:t>Experience—this could mean code is developed five times faster.</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Motivation—select good people at the outset.</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Enthusiasm—not only enthusiasm, but imagination and the ability to communicate with different kinds of people.</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Trust—people may have different work styles, but they all need to agree to work together toward a common goal.</a:t>
            </a:r>
          </a:p>
          <a:p>
            <a:endParaRPr lang="en-US" dirty="0"/>
          </a:p>
        </p:txBody>
      </p:sp>
      <p:sp>
        <p:nvSpPr>
          <p:cNvPr id="4" name="Slide Number Placeholder 3"/>
          <p:cNvSpPr>
            <a:spLocks noGrp="1"/>
          </p:cNvSpPr>
          <p:nvPr>
            <p:ph type="sldNum" sz="quarter" idx="5"/>
          </p:nvPr>
        </p:nvSpPr>
        <p:spPr/>
        <p:txBody>
          <a:bodyPr/>
          <a:lstStyle/>
          <a:p>
            <a:fld id="{D0BE6E46-7127-4D33-9F18-5794BF8C706D}" type="slidenum">
              <a:rPr lang="en-GB" smtClean="0"/>
              <a:t>54</a:t>
            </a:fld>
            <a:endParaRPr lang="en-GB"/>
          </a:p>
        </p:txBody>
      </p:sp>
    </p:spTree>
    <p:extLst>
      <p:ext uri="{BB962C8B-B14F-4D97-AF65-F5344CB8AC3E}">
        <p14:creationId xmlns:p14="http://schemas.microsoft.com/office/powerpoint/2010/main" val="2875117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r>
              <a:rPr lang="en-US" altLang="en-US" sz="1000" dirty="0">
                <a:latin typeface="Arial" panose="020B0604020202020204" pitchFamily="34" charset="0"/>
              </a:rPr>
              <a:t>Ten main sections comprise the systems proposal.</a:t>
            </a:r>
          </a:p>
          <a:p>
            <a:pPr eaLnBrk="1" hangingPunct="1">
              <a:lnSpc>
                <a:spcPct val="80000"/>
              </a:lnSpc>
            </a:pPr>
            <a:endParaRPr lang="en-US" altLang="en-US" sz="1000" dirty="0">
              <a:latin typeface="Arial" panose="020B0604020202020204" pitchFamily="34" charset="0"/>
            </a:endParaRPr>
          </a:p>
          <a:p>
            <a:pPr marL="628650" lvl="1" indent="-171450" eaLnBrk="1" hangingPunct="1">
              <a:lnSpc>
                <a:spcPct val="80000"/>
              </a:lnSpc>
              <a:buFontTx/>
              <a:buChar char="•"/>
            </a:pPr>
            <a:r>
              <a:rPr lang="en-US" altLang="en-US" dirty="0">
                <a:latin typeface="Arial" panose="020B0604020202020204" pitchFamily="34" charset="0"/>
              </a:rPr>
              <a:t>Cover letter—should list the people who did the study and summarize the objectives of the study. Concise and friendly.</a:t>
            </a:r>
          </a:p>
          <a:p>
            <a:pPr marL="628650" lvl="1" indent="-171450" eaLnBrk="1" hangingPunct="1">
              <a:lnSpc>
                <a:spcPct val="80000"/>
              </a:lnSpc>
              <a:buFontTx/>
              <a:buChar char="•"/>
            </a:pPr>
            <a:r>
              <a:rPr lang="en-US" altLang="en-US" dirty="0">
                <a:latin typeface="Arial" panose="020B0604020202020204" pitchFamily="34" charset="0"/>
              </a:rPr>
              <a:t>Title page of project—name of the project, the names of the team members, date submitted.</a:t>
            </a:r>
          </a:p>
          <a:p>
            <a:pPr marL="628650" lvl="1" indent="-171450" eaLnBrk="1" hangingPunct="1">
              <a:lnSpc>
                <a:spcPct val="80000"/>
              </a:lnSpc>
              <a:buFontTx/>
              <a:buChar char="•"/>
            </a:pPr>
            <a:r>
              <a:rPr lang="en-US" altLang="en-US" dirty="0">
                <a:latin typeface="Arial" panose="020B0604020202020204" pitchFamily="34" charset="0"/>
              </a:rPr>
              <a:t>Table of contents—useful to readers of long proposals; omit if less than 10 pages.</a:t>
            </a:r>
          </a:p>
          <a:p>
            <a:pPr marL="628650" lvl="1" indent="-171450" eaLnBrk="1" hangingPunct="1">
              <a:lnSpc>
                <a:spcPct val="80000"/>
              </a:lnSpc>
              <a:buFontTx/>
              <a:buChar char="•"/>
            </a:pPr>
            <a:r>
              <a:rPr lang="en-US" altLang="en-US" dirty="0">
                <a:latin typeface="Arial" panose="020B0604020202020204" pitchFamily="34" charset="0"/>
              </a:rPr>
              <a:t>Executive summary—precisely provides the who, what, when , where, why, and how of the proposal.</a:t>
            </a:r>
          </a:p>
          <a:p>
            <a:pPr marL="628650" lvl="1" indent="-171450" eaLnBrk="1" hangingPunct="1">
              <a:lnSpc>
                <a:spcPct val="80000"/>
              </a:lnSpc>
              <a:buFontTx/>
              <a:buChar char="•"/>
            </a:pPr>
            <a:r>
              <a:rPr lang="en-US" altLang="en-US" dirty="0">
                <a:latin typeface="Arial" panose="020B0604020202020204" pitchFamily="34" charset="0"/>
              </a:rPr>
              <a:t>Outline of systems study with appropriate documentation—provides information about all the methods used in the study and who or what was studied.</a:t>
            </a:r>
          </a:p>
          <a:p>
            <a:pPr marL="628650" lvl="1" indent="-171450" eaLnBrk="1" hangingPunct="1">
              <a:lnSpc>
                <a:spcPct val="80000"/>
              </a:lnSpc>
              <a:buFontTx/>
              <a:buChar char="•"/>
            </a:pPr>
            <a:r>
              <a:rPr lang="en-US" altLang="en-US" dirty="0">
                <a:latin typeface="Arial" panose="020B0604020202020204" pitchFamily="34" charset="0"/>
              </a:rPr>
              <a:t>Detailed results of the systems study—describes what was found out about human and systems needs through all the methods described in the detailed results of the systems study.</a:t>
            </a:r>
          </a:p>
          <a:p>
            <a:pPr marL="628650" lvl="1" indent="-171450" eaLnBrk="1" hangingPunct="1">
              <a:lnSpc>
                <a:spcPct val="80000"/>
              </a:lnSpc>
              <a:buFontTx/>
              <a:buChar char="•"/>
            </a:pPr>
            <a:r>
              <a:rPr lang="en-US" altLang="en-US" dirty="0">
                <a:latin typeface="Arial" panose="020B0604020202020204" pitchFamily="34" charset="0"/>
              </a:rPr>
              <a:t>Systems alternatives—two or three alternatives that directly address the problem.</a:t>
            </a:r>
          </a:p>
          <a:p>
            <a:pPr marL="628650" lvl="1" indent="-171450" eaLnBrk="1" hangingPunct="1">
              <a:lnSpc>
                <a:spcPct val="80000"/>
              </a:lnSpc>
              <a:buFontTx/>
              <a:buChar char="•"/>
            </a:pPr>
            <a:r>
              <a:rPr lang="en-US" altLang="en-US" dirty="0">
                <a:latin typeface="Arial" panose="020B0604020202020204" pitchFamily="34" charset="0"/>
              </a:rPr>
              <a:t>Systems analysts recommendations—the recommended solution.</a:t>
            </a:r>
          </a:p>
          <a:p>
            <a:pPr marL="628650" lvl="1" indent="-171450" eaLnBrk="1" hangingPunct="1">
              <a:lnSpc>
                <a:spcPct val="80000"/>
              </a:lnSpc>
              <a:buFontTx/>
              <a:buChar char="•"/>
            </a:pPr>
            <a:r>
              <a:rPr lang="en-US" altLang="en-US" dirty="0">
                <a:latin typeface="Arial" panose="020B0604020202020204" pitchFamily="34" charset="0"/>
              </a:rPr>
              <a:t>Summary—brief statement that mirrors the content of the executive summary. Conclude the proposal on a positive note.</a:t>
            </a:r>
          </a:p>
          <a:p>
            <a:pPr marL="628650" lvl="1" indent="-171450" eaLnBrk="1" hangingPunct="1">
              <a:lnSpc>
                <a:spcPct val="80000"/>
              </a:lnSpc>
              <a:buFontTx/>
              <a:buChar char="•"/>
            </a:pPr>
            <a:r>
              <a:rPr lang="en-US" altLang="en-US" dirty="0">
                <a:latin typeface="Arial" panose="020B0604020202020204" pitchFamily="34" charset="0"/>
              </a:rPr>
              <a:t>Appendices—can include any information that may be of interest.</a:t>
            </a:r>
          </a:p>
          <a:p>
            <a:pPr eaLnBrk="1" hangingPunct="1">
              <a:lnSpc>
                <a:spcPct val="80000"/>
              </a:lnSpc>
            </a:pPr>
            <a:endParaRPr lang="en-US" altLang="en-US" sz="1000" dirty="0">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D0BE6E46-7127-4D33-9F18-5794BF8C706D}" type="slidenum">
              <a:rPr lang="en-GB" smtClean="0"/>
              <a:t>56</a:t>
            </a:fld>
            <a:endParaRPr lang="en-GB"/>
          </a:p>
        </p:txBody>
      </p:sp>
    </p:spTree>
    <p:extLst>
      <p:ext uri="{BB962C8B-B14F-4D97-AF65-F5344CB8AC3E}">
        <p14:creationId xmlns:p14="http://schemas.microsoft.com/office/powerpoint/2010/main" val="2776374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Integrating figures into your proposal helps demonstrate that you are responsive to the different ways people absorb information.</a:t>
            </a:r>
          </a:p>
          <a:p>
            <a:endParaRPr lang="en-US" dirty="0"/>
          </a:p>
        </p:txBody>
      </p:sp>
      <p:sp>
        <p:nvSpPr>
          <p:cNvPr id="4" name="Slide Number Placeholder 3"/>
          <p:cNvSpPr>
            <a:spLocks noGrp="1"/>
          </p:cNvSpPr>
          <p:nvPr>
            <p:ph type="sldNum" sz="quarter" idx="5"/>
          </p:nvPr>
        </p:nvSpPr>
        <p:spPr/>
        <p:txBody>
          <a:bodyPr/>
          <a:lstStyle/>
          <a:p>
            <a:fld id="{D0BE6E46-7127-4D33-9F18-5794BF8C706D}" type="slidenum">
              <a:rPr lang="en-GB" smtClean="0"/>
              <a:t>57</a:t>
            </a:fld>
            <a:endParaRPr lang="en-GB"/>
          </a:p>
        </p:txBody>
      </p:sp>
    </p:spTree>
    <p:extLst>
      <p:ext uri="{BB962C8B-B14F-4D97-AF65-F5344CB8AC3E}">
        <p14:creationId xmlns:p14="http://schemas.microsoft.com/office/powerpoint/2010/main" val="34529843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rPr>
              <a:t>Integrate into the body of the proposal—don’t regulate them to the appendices.</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Number and title the table at the top of the page—make the title descriptive and meaningful.</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Label each row and column—use more than one line for a title if necessary.</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Use a boxed table if room permits—vertically ruled columns will enhance the readability.</a:t>
            </a:r>
          </a:p>
          <a:p>
            <a:endParaRPr lang="en-US" dirty="0"/>
          </a:p>
        </p:txBody>
      </p:sp>
      <p:sp>
        <p:nvSpPr>
          <p:cNvPr id="4" name="Slide Number Placeholder 3"/>
          <p:cNvSpPr>
            <a:spLocks noGrp="1"/>
          </p:cNvSpPr>
          <p:nvPr>
            <p:ph type="sldNum" sz="quarter" idx="5"/>
          </p:nvPr>
        </p:nvSpPr>
        <p:spPr/>
        <p:txBody>
          <a:bodyPr/>
          <a:lstStyle/>
          <a:p>
            <a:fld id="{D0BE6E46-7127-4D33-9F18-5794BF8C706D}" type="slidenum">
              <a:rPr lang="en-GB" smtClean="0"/>
              <a:t>58</a:t>
            </a:fld>
            <a:endParaRPr lang="en-GB"/>
          </a:p>
        </p:txBody>
      </p:sp>
    </p:spTree>
    <p:extLst>
      <p:ext uri="{BB962C8B-B14F-4D97-AF65-F5344CB8AC3E}">
        <p14:creationId xmlns:p14="http://schemas.microsoft.com/office/powerpoint/2010/main" val="3479104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rPr>
              <a:t>Issues are the current situation, objectives are the desired situation.</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Requirements may include security, usability, government requirements and so on.</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Constraints might be budget restrictions or time limitations.</a:t>
            </a:r>
          </a:p>
          <a:p>
            <a:pPr eaLnBrk="1" hangingPunct="1"/>
            <a:endParaRPr lang="en-US" altLang="en-US" dirty="0">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D0BE6E46-7127-4D33-9F18-5794BF8C706D}" type="slidenum">
              <a:rPr lang="en-GB" smtClean="0"/>
              <a:t>6</a:t>
            </a:fld>
            <a:endParaRPr lang="en-GB"/>
          </a:p>
        </p:txBody>
      </p:sp>
    </p:spTree>
    <p:extLst>
      <p:ext uri="{BB962C8B-B14F-4D97-AF65-F5344CB8AC3E}">
        <p14:creationId xmlns:p14="http://schemas.microsoft.com/office/powerpoint/2010/main" val="283374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rPr>
              <a:t>Backing from management—absolutely nothing can be accomplished without the endorsement of the people who eventually will foot the bill.</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Appropriate timing of project commitment—can a time commitment be made for installation of new systems or improvement to existing ones.</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Possibility of improving attainment of organizational goals—the project should put the organization on target, not deter it from its goals.</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Practical in terms of resources for the system analyst and organization—is there expertise and resources to carry out the project.</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Worthwhile project compared with other ways the organization could invest resources—when a business commits to one project it is committing resources that are unavailable for other projects.</a:t>
            </a:r>
          </a:p>
          <a:p>
            <a:pPr eaLnBrk="1" hangingPunct="1"/>
            <a:endParaRPr lang="en-US" altLang="en-US" dirty="0">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D0BE6E46-7127-4D33-9F18-5794BF8C706D}" type="slidenum">
              <a:rPr lang="en-GB" smtClean="0"/>
              <a:t>7</a:t>
            </a:fld>
            <a:endParaRPr lang="en-GB"/>
          </a:p>
        </p:txBody>
      </p:sp>
    </p:spTree>
    <p:extLst>
      <p:ext uri="{BB962C8B-B14F-4D97-AF65-F5344CB8AC3E}">
        <p14:creationId xmlns:p14="http://schemas.microsoft.com/office/powerpoint/2010/main" val="4022266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Improvements to systems can be defined as changes that will result in incremental but worthwhile benefits.</a:t>
            </a:r>
          </a:p>
          <a:p>
            <a:endParaRPr lang="en-US" dirty="0"/>
          </a:p>
        </p:txBody>
      </p:sp>
      <p:sp>
        <p:nvSpPr>
          <p:cNvPr id="4" name="Slide Number Placeholder 3"/>
          <p:cNvSpPr>
            <a:spLocks noGrp="1"/>
          </p:cNvSpPr>
          <p:nvPr>
            <p:ph type="sldNum" sz="quarter" idx="5"/>
          </p:nvPr>
        </p:nvSpPr>
        <p:spPr/>
        <p:txBody>
          <a:bodyPr/>
          <a:lstStyle/>
          <a:p>
            <a:fld id="{D0BE6E46-7127-4D33-9F18-5794BF8C706D}" type="slidenum">
              <a:rPr lang="en-GB" smtClean="0"/>
              <a:t>9</a:t>
            </a:fld>
            <a:endParaRPr lang="en-GB"/>
          </a:p>
        </p:txBody>
      </p:sp>
    </p:spTree>
    <p:extLst>
      <p:ext uri="{BB962C8B-B14F-4D97-AF65-F5344CB8AC3E}">
        <p14:creationId xmlns:p14="http://schemas.microsoft.com/office/powerpoint/2010/main" val="1673005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A project must be feasible in all three ways to merit further development.</a:t>
            </a:r>
          </a:p>
          <a:p>
            <a:endParaRPr lang="en-US" dirty="0"/>
          </a:p>
        </p:txBody>
      </p:sp>
      <p:sp>
        <p:nvSpPr>
          <p:cNvPr id="4" name="Slide Number Placeholder 3"/>
          <p:cNvSpPr>
            <a:spLocks noGrp="1"/>
          </p:cNvSpPr>
          <p:nvPr>
            <p:ph type="sldNum" sz="quarter" idx="5"/>
          </p:nvPr>
        </p:nvSpPr>
        <p:spPr/>
        <p:txBody>
          <a:bodyPr/>
          <a:lstStyle/>
          <a:p>
            <a:fld id="{D0BE6E46-7127-4D33-9F18-5794BF8C706D}" type="slidenum">
              <a:rPr lang="en-GB" smtClean="0"/>
              <a:t>11</a:t>
            </a:fld>
            <a:endParaRPr lang="en-GB"/>
          </a:p>
        </p:txBody>
      </p:sp>
    </p:spTree>
    <p:extLst>
      <p:ext uri="{BB962C8B-B14F-4D97-AF65-F5344CB8AC3E}">
        <p14:creationId xmlns:p14="http://schemas.microsoft.com/office/powerpoint/2010/main" val="2321135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latin typeface="Arial" panose="020B0604020202020204" pitchFamily="34" charset="0"/>
              </a:rPr>
              <a:t>Main determinants—projected life of the system.</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As systems become smaller, more powerful, less expensive, and distributed systems become increasingly popular, more businesses are deciding to purchase equipment.</a:t>
            </a:r>
          </a:p>
          <a:p>
            <a:endParaRPr lang="en-US" dirty="0"/>
          </a:p>
        </p:txBody>
      </p:sp>
      <p:sp>
        <p:nvSpPr>
          <p:cNvPr id="4" name="Slide Number Placeholder 3"/>
          <p:cNvSpPr>
            <a:spLocks noGrp="1"/>
          </p:cNvSpPr>
          <p:nvPr>
            <p:ph type="sldNum" sz="quarter" idx="5"/>
          </p:nvPr>
        </p:nvSpPr>
        <p:spPr/>
        <p:txBody>
          <a:bodyPr/>
          <a:lstStyle/>
          <a:p>
            <a:fld id="{D0BE6E46-7127-4D33-9F18-5794BF8C706D}" type="slidenum">
              <a:rPr lang="en-GB" smtClean="0"/>
              <a:t>27</a:t>
            </a:fld>
            <a:endParaRPr lang="en-GB"/>
          </a:p>
        </p:txBody>
      </p:sp>
    </p:spTree>
    <p:extLst>
      <p:ext uri="{BB962C8B-B14F-4D97-AF65-F5344CB8AC3E}">
        <p14:creationId xmlns:p14="http://schemas.microsoft.com/office/powerpoint/2010/main" val="2910946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Evaluate packaged software based on a demonstration with test data from the business considering it and an examination of accompanying documentation.</a:t>
            </a:r>
          </a:p>
          <a:p>
            <a:endParaRPr lang="en-US" dirty="0"/>
          </a:p>
        </p:txBody>
      </p:sp>
      <p:sp>
        <p:nvSpPr>
          <p:cNvPr id="4" name="Slide Number Placeholder 3"/>
          <p:cNvSpPr>
            <a:spLocks noGrp="1"/>
          </p:cNvSpPr>
          <p:nvPr>
            <p:ph type="sldNum" sz="quarter" idx="5"/>
          </p:nvPr>
        </p:nvSpPr>
        <p:spPr/>
        <p:txBody>
          <a:bodyPr/>
          <a:lstStyle/>
          <a:p>
            <a:fld id="{D0BE6E46-7127-4D33-9F18-5794BF8C706D}" type="slidenum">
              <a:rPr lang="en-GB" smtClean="0"/>
              <a:t>34</a:t>
            </a:fld>
            <a:endParaRPr lang="en-GB"/>
          </a:p>
        </p:txBody>
      </p:sp>
    </p:spTree>
    <p:extLst>
      <p:ext uri="{BB962C8B-B14F-4D97-AF65-F5344CB8AC3E}">
        <p14:creationId xmlns:p14="http://schemas.microsoft.com/office/powerpoint/2010/main" val="2363701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Both tangible and intangible benefits must be discussed in the proposal, both will allow decision makers to make a well-informed decision about the proposed system.</a:t>
            </a:r>
          </a:p>
          <a:p>
            <a:endParaRPr lang="en-US" dirty="0"/>
          </a:p>
        </p:txBody>
      </p:sp>
      <p:sp>
        <p:nvSpPr>
          <p:cNvPr id="4" name="Slide Number Placeholder 3"/>
          <p:cNvSpPr>
            <a:spLocks noGrp="1"/>
          </p:cNvSpPr>
          <p:nvPr>
            <p:ph type="sldNum" sz="quarter" idx="5"/>
          </p:nvPr>
        </p:nvSpPr>
        <p:spPr/>
        <p:txBody>
          <a:bodyPr/>
          <a:lstStyle/>
          <a:p>
            <a:fld id="{D0BE6E46-7127-4D33-9F18-5794BF8C706D}" type="slidenum">
              <a:rPr lang="en-GB" smtClean="0"/>
              <a:t>40</a:t>
            </a:fld>
            <a:endParaRPr lang="en-GB"/>
          </a:p>
        </p:txBody>
      </p:sp>
    </p:spTree>
    <p:extLst>
      <p:ext uri="{BB962C8B-B14F-4D97-AF65-F5344CB8AC3E}">
        <p14:creationId xmlns:p14="http://schemas.microsoft.com/office/powerpoint/2010/main" val="1208615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anose="020B0604020202020204" pitchFamily="34" charset="0"/>
              </a:rPr>
              <a:t>These costs are well established and are the costs that require a cash outlay of the business.</a:t>
            </a:r>
          </a:p>
          <a:p>
            <a:endParaRPr lang="en-US" dirty="0"/>
          </a:p>
        </p:txBody>
      </p:sp>
      <p:sp>
        <p:nvSpPr>
          <p:cNvPr id="4" name="Slide Number Placeholder 3"/>
          <p:cNvSpPr>
            <a:spLocks noGrp="1"/>
          </p:cNvSpPr>
          <p:nvPr>
            <p:ph type="sldNum" sz="quarter" idx="5"/>
          </p:nvPr>
        </p:nvSpPr>
        <p:spPr/>
        <p:txBody>
          <a:bodyPr/>
          <a:lstStyle/>
          <a:p>
            <a:fld id="{D0BE6E46-7127-4D33-9F18-5794BF8C706D}" type="slidenum">
              <a:rPr lang="en-GB" smtClean="0"/>
              <a:t>41</a:t>
            </a:fld>
            <a:endParaRPr lang="en-GB"/>
          </a:p>
        </p:txBody>
      </p:sp>
    </p:spTree>
    <p:extLst>
      <p:ext uri="{BB962C8B-B14F-4D97-AF65-F5344CB8AC3E}">
        <p14:creationId xmlns:p14="http://schemas.microsoft.com/office/powerpoint/2010/main" val="709140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663A2DA-DE1D-4C95-BD04-4581C194F5D3}" type="datetimeFigureOut">
              <a:rPr lang="en-GB" smtClean="0"/>
              <a:t>20/02/2024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5E5348-B9AA-4A3E-959C-E5D60FC5BDB8}" type="slidenum">
              <a:rPr lang="en-GB" smtClean="0"/>
              <a:t>‹#›</a:t>
            </a:fld>
            <a:endParaRPr lang="en-GB"/>
          </a:p>
        </p:txBody>
      </p:sp>
    </p:spTree>
    <p:extLst>
      <p:ext uri="{BB962C8B-B14F-4D97-AF65-F5344CB8AC3E}">
        <p14:creationId xmlns:p14="http://schemas.microsoft.com/office/powerpoint/2010/main" val="1955026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663A2DA-DE1D-4C95-BD04-4581C194F5D3}" type="datetimeFigureOut">
              <a:rPr lang="en-GB" smtClean="0"/>
              <a:t>20/02/2024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5E5348-B9AA-4A3E-959C-E5D60FC5BDB8}" type="slidenum">
              <a:rPr lang="en-GB" smtClean="0"/>
              <a:t>‹#›</a:t>
            </a:fld>
            <a:endParaRPr lang="en-GB"/>
          </a:p>
        </p:txBody>
      </p:sp>
    </p:spTree>
    <p:extLst>
      <p:ext uri="{BB962C8B-B14F-4D97-AF65-F5344CB8AC3E}">
        <p14:creationId xmlns:p14="http://schemas.microsoft.com/office/powerpoint/2010/main" val="2973840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663A2DA-DE1D-4C95-BD04-4581C194F5D3}" type="datetimeFigureOut">
              <a:rPr lang="en-GB" smtClean="0"/>
              <a:t>20/02/2024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5E5348-B9AA-4A3E-959C-E5D60FC5BDB8}" type="slidenum">
              <a:rPr lang="en-GB" smtClean="0"/>
              <a:t>‹#›</a:t>
            </a:fld>
            <a:endParaRPr lang="en-GB"/>
          </a:p>
        </p:txBody>
      </p:sp>
    </p:spTree>
    <p:extLst>
      <p:ext uri="{BB962C8B-B14F-4D97-AF65-F5344CB8AC3E}">
        <p14:creationId xmlns:p14="http://schemas.microsoft.com/office/powerpoint/2010/main" val="3224236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663A2DA-DE1D-4C95-BD04-4581C194F5D3}" type="datetimeFigureOut">
              <a:rPr lang="en-GB" smtClean="0"/>
              <a:t>20/02/2024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5E5348-B9AA-4A3E-959C-E5D60FC5BDB8}" type="slidenum">
              <a:rPr lang="en-GB" smtClean="0"/>
              <a:t>‹#›</a:t>
            </a:fld>
            <a:endParaRPr lang="en-GB"/>
          </a:p>
        </p:txBody>
      </p:sp>
    </p:spTree>
    <p:extLst>
      <p:ext uri="{BB962C8B-B14F-4D97-AF65-F5344CB8AC3E}">
        <p14:creationId xmlns:p14="http://schemas.microsoft.com/office/powerpoint/2010/main" val="1178974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663A2DA-DE1D-4C95-BD04-4581C194F5D3}" type="datetimeFigureOut">
              <a:rPr lang="en-GB" smtClean="0"/>
              <a:t>20/02/2024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45E5348-B9AA-4A3E-959C-E5D60FC5BDB8}" type="slidenum">
              <a:rPr lang="en-GB" smtClean="0"/>
              <a:t>‹#›</a:t>
            </a:fld>
            <a:endParaRPr lang="en-GB"/>
          </a:p>
        </p:txBody>
      </p:sp>
    </p:spTree>
    <p:extLst>
      <p:ext uri="{BB962C8B-B14F-4D97-AF65-F5344CB8AC3E}">
        <p14:creationId xmlns:p14="http://schemas.microsoft.com/office/powerpoint/2010/main" val="3272298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663A2DA-DE1D-4C95-BD04-4581C194F5D3}" type="datetimeFigureOut">
              <a:rPr lang="en-GB" smtClean="0"/>
              <a:t>20/02/2024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45E5348-B9AA-4A3E-959C-E5D60FC5BDB8}" type="slidenum">
              <a:rPr lang="en-GB" smtClean="0"/>
              <a:t>‹#›</a:t>
            </a:fld>
            <a:endParaRPr lang="en-GB"/>
          </a:p>
        </p:txBody>
      </p:sp>
    </p:spTree>
    <p:extLst>
      <p:ext uri="{BB962C8B-B14F-4D97-AF65-F5344CB8AC3E}">
        <p14:creationId xmlns:p14="http://schemas.microsoft.com/office/powerpoint/2010/main" val="1994919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663A2DA-DE1D-4C95-BD04-4581C194F5D3}" type="datetimeFigureOut">
              <a:rPr lang="en-GB" smtClean="0"/>
              <a:t>20/02/2024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45E5348-B9AA-4A3E-959C-E5D60FC5BDB8}" type="slidenum">
              <a:rPr lang="en-GB" smtClean="0"/>
              <a:t>‹#›</a:t>
            </a:fld>
            <a:endParaRPr lang="en-GB"/>
          </a:p>
        </p:txBody>
      </p:sp>
    </p:spTree>
    <p:extLst>
      <p:ext uri="{BB962C8B-B14F-4D97-AF65-F5344CB8AC3E}">
        <p14:creationId xmlns:p14="http://schemas.microsoft.com/office/powerpoint/2010/main" val="2734101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663A2DA-DE1D-4C95-BD04-4581C194F5D3}" type="datetimeFigureOut">
              <a:rPr lang="en-GB" smtClean="0"/>
              <a:t>20/02/2024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45E5348-B9AA-4A3E-959C-E5D60FC5BDB8}" type="slidenum">
              <a:rPr lang="en-GB" smtClean="0"/>
              <a:t>‹#›</a:t>
            </a:fld>
            <a:endParaRPr lang="en-GB"/>
          </a:p>
        </p:txBody>
      </p:sp>
    </p:spTree>
    <p:extLst>
      <p:ext uri="{BB962C8B-B14F-4D97-AF65-F5344CB8AC3E}">
        <p14:creationId xmlns:p14="http://schemas.microsoft.com/office/powerpoint/2010/main" val="918715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63A2DA-DE1D-4C95-BD04-4581C194F5D3}" type="datetimeFigureOut">
              <a:rPr lang="en-GB" smtClean="0"/>
              <a:t>20/02/2024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45E5348-B9AA-4A3E-959C-E5D60FC5BDB8}" type="slidenum">
              <a:rPr lang="en-GB" smtClean="0"/>
              <a:t>‹#›</a:t>
            </a:fld>
            <a:endParaRPr lang="en-GB"/>
          </a:p>
        </p:txBody>
      </p:sp>
    </p:spTree>
    <p:extLst>
      <p:ext uri="{BB962C8B-B14F-4D97-AF65-F5344CB8AC3E}">
        <p14:creationId xmlns:p14="http://schemas.microsoft.com/office/powerpoint/2010/main" val="743966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663A2DA-DE1D-4C95-BD04-4581C194F5D3}" type="datetimeFigureOut">
              <a:rPr lang="en-GB" smtClean="0"/>
              <a:t>20/02/2024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45E5348-B9AA-4A3E-959C-E5D60FC5BDB8}" type="slidenum">
              <a:rPr lang="en-GB" smtClean="0"/>
              <a:t>‹#›</a:t>
            </a:fld>
            <a:endParaRPr lang="en-GB"/>
          </a:p>
        </p:txBody>
      </p:sp>
    </p:spTree>
    <p:extLst>
      <p:ext uri="{BB962C8B-B14F-4D97-AF65-F5344CB8AC3E}">
        <p14:creationId xmlns:p14="http://schemas.microsoft.com/office/powerpoint/2010/main" val="3723975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663A2DA-DE1D-4C95-BD04-4581C194F5D3}" type="datetimeFigureOut">
              <a:rPr lang="en-GB" smtClean="0"/>
              <a:t>20/02/2024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45E5348-B9AA-4A3E-959C-E5D60FC5BDB8}" type="slidenum">
              <a:rPr lang="en-GB" smtClean="0"/>
              <a:t>‹#›</a:t>
            </a:fld>
            <a:endParaRPr lang="en-GB"/>
          </a:p>
        </p:txBody>
      </p:sp>
    </p:spTree>
    <p:extLst>
      <p:ext uri="{BB962C8B-B14F-4D97-AF65-F5344CB8AC3E}">
        <p14:creationId xmlns:p14="http://schemas.microsoft.com/office/powerpoint/2010/main" val="2339224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63A2DA-DE1D-4C95-BD04-4581C194F5D3}" type="datetimeFigureOut">
              <a:rPr lang="en-GB" smtClean="0"/>
              <a:t>20/02/2024</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5E5348-B9AA-4A3E-959C-E5D60FC5BDB8}" type="slidenum">
              <a:rPr lang="en-GB" smtClean="0"/>
              <a:t>‹#›</a:t>
            </a:fld>
            <a:endParaRPr lang="en-GB"/>
          </a:p>
        </p:txBody>
      </p:sp>
    </p:spTree>
    <p:extLst>
      <p:ext uri="{BB962C8B-B14F-4D97-AF65-F5344CB8AC3E}">
        <p14:creationId xmlns:p14="http://schemas.microsoft.com/office/powerpoint/2010/main" val="25817056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BCD624-2512-A31E-8BFF-1CBF829969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a:extLst>
              <a:ext uri="{FF2B5EF4-FFF2-40B4-BE49-F238E27FC236}">
                <a16:creationId xmlns:a16="http://schemas.microsoft.com/office/drawing/2014/main" id="{1BF858EC-3198-F4CD-8324-49FF36D5B1A2}"/>
              </a:ext>
            </a:extLst>
          </p:cNvPr>
          <p:cNvSpPr>
            <a:spLocks noGrp="1"/>
          </p:cNvSpPr>
          <p:nvPr>
            <p:ph type="ctrTitle"/>
          </p:nvPr>
        </p:nvSpPr>
        <p:spPr>
          <a:xfrm>
            <a:off x="0" y="58334"/>
            <a:ext cx="9144000" cy="2387600"/>
          </a:xfrm>
        </p:spPr>
        <p:txBody>
          <a:bodyPr/>
          <a:lstStyle/>
          <a:p>
            <a:r>
              <a:rPr lang="en-GB" b="1" dirty="0">
                <a:solidFill>
                  <a:schemeClr val="bg1"/>
                </a:solidFill>
              </a:rPr>
              <a:t>SYSTEMS ANALYSIS &amp; DESIGN</a:t>
            </a:r>
          </a:p>
        </p:txBody>
      </p:sp>
      <p:sp>
        <p:nvSpPr>
          <p:cNvPr id="9" name="Subtitle 2">
            <a:extLst>
              <a:ext uri="{FF2B5EF4-FFF2-40B4-BE49-F238E27FC236}">
                <a16:creationId xmlns:a16="http://schemas.microsoft.com/office/drawing/2014/main" id="{EEB63DD9-DA28-72AE-2023-0597135B9252}"/>
              </a:ext>
            </a:extLst>
          </p:cNvPr>
          <p:cNvSpPr>
            <a:spLocks noGrp="1"/>
          </p:cNvSpPr>
          <p:nvPr>
            <p:ph type="subTitle" idx="1"/>
          </p:nvPr>
        </p:nvSpPr>
        <p:spPr>
          <a:xfrm>
            <a:off x="0" y="2695950"/>
            <a:ext cx="9144000" cy="1655762"/>
          </a:xfrm>
        </p:spPr>
        <p:txBody>
          <a:bodyPr>
            <a:normAutofit fontScale="92500" lnSpcReduction="20000"/>
          </a:bodyPr>
          <a:lstStyle/>
          <a:p>
            <a:r>
              <a:rPr lang="en-US" altLang="en-GH" sz="3200" b="1">
                <a:solidFill>
                  <a:schemeClr val="bg1"/>
                </a:solidFill>
              </a:rPr>
              <a:t>Lesson 3</a:t>
            </a:r>
            <a:endParaRPr lang="en-US" altLang="en-GH" sz="3200" b="1" dirty="0">
              <a:solidFill>
                <a:schemeClr val="bg1"/>
              </a:solidFill>
            </a:endParaRPr>
          </a:p>
          <a:p>
            <a:r>
              <a:rPr lang="en-US" altLang="en-GH" sz="3200" b="1" dirty="0">
                <a:solidFill>
                  <a:schemeClr val="bg1"/>
                </a:solidFill>
              </a:rPr>
              <a:t>Project Management</a:t>
            </a:r>
          </a:p>
          <a:p>
            <a:r>
              <a:rPr lang="en-US" sz="1800" b="1" dirty="0">
                <a:solidFill>
                  <a:schemeClr val="bg1"/>
                </a:solidFill>
              </a:rPr>
              <a:t>By</a:t>
            </a:r>
          </a:p>
          <a:p>
            <a:r>
              <a:rPr lang="en-US" sz="3200" b="1" dirty="0">
                <a:solidFill>
                  <a:schemeClr val="bg1"/>
                </a:solidFill>
              </a:rPr>
              <a:t>Samuel Agana</a:t>
            </a:r>
            <a:endParaRPr lang="en-GB" sz="2800" b="1" dirty="0">
              <a:solidFill>
                <a:schemeClr val="bg1"/>
              </a:solidFill>
            </a:endParaRPr>
          </a:p>
        </p:txBody>
      </p:sp>
    </p:spTree>
    <p:extLst>
      <p:ext uri="{BB962C8B-B14F-4D97-AF65-F5344CB8AC3E}">
        <p14:creationId xmlns:p14="http://schemas.microsoft.com/office/powerpoint/2010/main" val="1842926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Determining Feasibility</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US" dirty="0"/>
              <a:t>Defining objectives</a:t>
            </a:r>
          </a:p>
          <a:p>
            <a:pPr eaLnBrk="1" hangingPunct="1"/>
            <a:r>
              <a:rPr lang="en-US" altLang="en-US" dirty="0"/>
              <a:t>Determining resources</a:t>
            </a:r>
          </a:p>
          <a:p>
            <a:pPr lvl="1" eaLnBrk="1" hangingPunct="1"/>
            <a:r>
              <a:rPr lang="en-US" altLang="en-US" dirty="0"/>
              <a:t>Operationally</a:t>
            </a:r>
          </a:p>
          <a:p>
            <a:pPr lvl="1" eaLnBrk="1" hangingPunct="1"/>
            <a:r>
              <a:rPr lang="en-US" altLang="en-US" dirty="0"/>
              <a:t>Technically</a:t>
            </a:r>
          </a:p>
          <a:p>
            <a:pPr lvl="1" eaLnBrk="1" hangingPunct="1"/>
            <a:r>
              <a:rPr lang="en-US" altLang="en-US" dirty="0"/>
              <a:t>Economically</a:t>
            </a:r>
          </a:p>
          <a:p>
            <a:r>
              <a:rPr lang="en-US" altLang="en-US" dirty="0">
                <a:latin typeface="Arial" panose="020B0604020202020204" pitchFamily="34" charset="0"/>
              </a:rPr>
              <a:t>The feasibility study must be highly time compressed, encompassing several activities in a short span of time.</a:t>
            </a:r>
          </a:p>
          <a:p>
            <a:endParaRPr lang="en-GB" b="1" dirty="0"/>
          </a:p>
        </p:txBody>
      </p:sp>
    </p:spTree>
    <p:extLst>
      <p:ext uri="{BB962C8B-B14F-4D97-AF65-F5344CB8AC3E}">
        <p14:creationId xmlns:p14="http://schemas.microsoft.com/office/powerpoint/2010/main" val="2718764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noAutofit/>
          </a:bodyPr>
          <a:lstStyle/>
          <a:p>
            <a:pPr algn="ctr"/>
            <a:r>
              <a:rPr lang="en-US" sz="3200" b="1" dirty="0">
                <a:solidFill>
                  <a:schemeClr val="bg1"/>
                </a:solidFill>
              </a:rPr>
              <a:t>The Three Key Elements of Feasibility Include Technical, Economic, and Operational Feasibility (Figure 3.3) </a:t>
            </a:r>
            <a:endParaRPr lang="en-GB" sz="3200" b="1" dirty="0">
              <a:solidFill>
                <a:schemeClr val="bg1"/>
              </a:solidFill>
            </a:endParaRPr>
          </a:p>
        </p:txBody>
      </p:sp>
      <p:pic>
        <p:nvPicPr>
          <p:cNvPr id="2" name="Picture 8">
            <a:extLst>
              <a:ext uri="{FF2B5EF4-FFF2-40B4-BE49-F238E27FC236}">
                <a16:creationId xmlns:a16="http://schemas.microsoft.com/office/drawing/2014/main" id="{DC1042CF-EBE0-2B78-4A0A-C39419AAA780}"/>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248962" y="1338349"/>
            <a:ext cx="6646072" cy="4870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6854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Technical Feasibility</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GB" dirty="0"/>
              <a:t> </a:t>
            </a:r>
            <a:r>
              <a:rPr lang="en-US" altLang="en-US" dirty="0"/>
              <a:t>Can current technical resources be upgraded or added to in a manner that fulfills the request under consideration?</a:t>
            </a:r>
          </a:p>
          <a:p>
            <a:pPr eaLnBrk="1" hangingPunct="1"/>
            <a:r>
              <a:rPr lang="en-US" altLang="en-US" dirty="0"/>
              <a:t>If not, is there technology in existence that meets the specifications?</a:t>
            </a:r>
          </a:p>
          <a:p>
            <a:r>
              <a:rPr lang="en-US" altLang="en-US" dirty="0">
                <a:latin typeface="Arial" panose="020B0604020202020204" pitchFamily="34" charset="0"/>
              </a:rPr>
              <a:t>Sometimes add-ons are costly and not worthwhile, because they meet needs inefficiently.</a:t>
            </a:r>
          </a:p>
          <a:p>
            <a:endParaRPr lang="en-GB" dirty="0"/>
          </a:p>
        </p:txBody>
      </p:sp>
    </p:spTree>
    <p:extLst>
      <p:ext uri="{BB962C8B-B14F-4D97-AF65-F5344CB8AC3E}">
        <p14:creationId xmlns:p14="http://schemas.microsoft.com/office/powerpoint/2010/main" val="1746941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Economic Feasibility</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US" sz="2800" dirty="0"/>
              <a:t>Economic feasibility determines whether value of the investment exceeds the time and cost</a:t>
            </a:r>
          </a:p>
          <a:p>
            <a:pPr eaLnBrk="1" hangingPunct="1"/>
            <a:r>
              <a:rPr lang="en-US" altLang="en-US" sz="2800" dirty="0"/>
              <a:t>Includes: </a:t>
            </a:r>
          </a:p>
          <a:p>
            <a:pPr lvl="1" eaLnBrk="1" hangingPunct="1"/>
            <a:r>
              <a:rPr lang="en-US" altLang="en-US" sz="2400" dirty="0"/>
              <a:t>Analyst and analyst team time</a:t>
            </a:r>
          </a:p>
          <a:p>
            <a:pPr lvl="1" eaLnBrk="1" hangingPunct="1"/>
            <a:r>
              <a:rPr lang="en-US" altLang="en-US" sz="2400" dirty="0"/>
              <a:t>Business employee time</a:t>
            </a:r>
          </a:p>
          <a:p>
            <a:pPr lvl="1" eaLnBrk="1" hangingPunct="1"/>
            <a:r>
              <a:rPr lang="en-US" altLang="en-US" sz="2400" dirty="0"/>
              <a:t>Hardware</a:t>
            </a:r>
          </a:p>
          <a:p>
            <a:pPr lvl="1" eaLnBrk="1" hangingPunct="1"/>
            <a:r>
              <a:rPr lang="en-US" altLang="en-US" sz="2400" dirty="0"/>
              <a:t>Software</a:t>
            </a:r>
          </a:p>
          <a:p>
            <a:pPr lvl="1" eaLnBrk="1" hangingPunct="1"/>
            <a:r>
              <a:rPr lang="en-US" altLang="en-US" sz="2400" dirty="0"/>
              <a:t>Software development</a:t>
            </a:r>
          </a:p>
          <a:p>
            <a:r>
              <a:rPr lang="en-US" altLang="en-US" dirty="0">
                <a:latin typeface="Arial" panose="020B0604020202020204" pitchFamily="34" charset="0"/>
              </a:rPr>
              <a:t>If short-term costs are not overshadowed by long-term gains or produce no immediate reduction in operating costs, the system is not economically feasible.</a:t>
            </a:r>
          </a:p>
          <a:p>
            <a:endParaRPr lang="en-GB" dirty="0"/>
          </a:p>
        </p:txBody>
      </p:sp>
    </p:spTree>
    <p:extLst>
      <p:ext uri="{BB962C8B-B14F-4D97-AF65-F5344CB8AC3E}">
        <p14:creationId xmlns:p14="http://schemas.microsoft.com/office/powerpoint/2010/main" val="3464143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Operational Feasibility</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US" dirty="0"/>
              <a:t>Operational feasibility determines if the human resources are available to operate the system once it has been installed</a:t>
            </a:r>
          </a:p>
          <a:p>
            <a:pPr eaLnBrk="1" hangingPunct="1"/>
            <a:r>
              <a:rPr lang="en-US" altLang="en-US" dirty="0"/>
              <a:t>Users that do not want a new system may prevent it from becoming operationally feasible</a:t>
            </a:r>
          </a:p>
          <a:p>
            <a:pPr eaLnBrk="1" hangingPunct="1"/>
            <a:r>
              <a:rPr lang="en-US" altLang="en-US" dirty="0">
                <a:latin typeface="Arial" panose="020B0604020202020204" pitchFamily="34" charset="0"/>
              </a:rPr>
              <a:t>If users are satisfied with current system resistance to implementing a new system will be strong.</a:t>
            </a:r>
          </a:p>
          <a:p>
            <a:pPr eaLnBrk="1" hangingPunct="1"/>
            <a:r>
              <a:rPr lang="en-US" altLang="en-US" dirty="0">
                <a:latin typeface="Arial" panose="020B0604020202020204" pitchFamily="34" charset="0"/>
              </a:rPr>
              <a:t>If users are dissatisfied with the current system and have expressed a need for change chances are that the new system will be used.</a:t>
            </a:r>
          </a:p>
          <a:p>
            <a:endParaRPr lang="en-GB" dirty="0"/>
          </a:p>
        </p:txBody>
      </p:sp>
    </p:spTree>
    <p:extLst>
      <p:ext uri="{BB962C8B-B14F-4D97-AF65-F5344CB8AC3E}">
        <p14:creationId xmlns:p14="http://schemas.microsoft.com/office/powerpoint/2010/main" val="2584530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Estimating Workloads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r>
              <a:rPr lang="en-US" altLang="en-US" dirty="0"/>
              <a:t>Systems analysts formulate numbers that represent both current and projected workloads for the system so that any hardware obtained will possess the capability to handle current and future workloads</a:t>
            </a:r>
          </a:p>
          <a:p>
            <a:r>
              <a:rPr lang="en-US" altLang="en-US" dirty="0">
                <a:latin typeface="Arial" panose="020B0604020202020204" pitchFamily="34" charset="0"/>
              </a:rPr>
              <a:t>The newly-proposed system should cut down required human and computer time.</a:t>
            </a:r>
          </a:p>
          <a:p>
            <a:endParaRPr lang="en-GB" dirty="0"/>
          </a:p>
        </p:txBody>
      </p:sp>
    </p:spTree>
    <p:extLst>
      <p:ext uri="{BB962C8B-B14F-4D97-AF65-F5344CB8AC3E}">
        <p14:creationId xmlns:p14="http://schemas.microsoft.com/office/powerpoint/2010/main" val="2968029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normAutofit fontScale="90000"/>
          </a:bodyPr>
          <a:lstStyle/>
          <a:p>
            <a:pPr algn="ctr"/>
            <a:r>
              <a:rPr lang="en-US" b="1" dirty="0">
                <a:solidFill>
                  <a:schemeClr val="bg1"/>
                </a:solidFill>
              </a:rPr>
              <a:t>Ascertaining Hardware and Software Needs</a:t>
            </a:r>
            <a:endParaRPr lang="en-GB"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lnSpc>
                <a:spcPct val="90000"/>
              </a:lnSpc>
            </a:pPr>
            <a:r>
              <a:rPr lang="en-US" altLang="en-US" dirty="0"/>
              <a:t>Steps used to determine hardware and software needs:</a:t>
            </a:r>
          </a:p>
          <a:p>
            <a:pPr lvl="1" eaLnBrk="1" hangingPunct="1">
              <a:lnSpc>
                <a:spcPct val="90000"/>
              </a:lnSpc>
            </a:pPr>
            <a:r>
              <a:rPr lang="en-US" altLang="en-US" dirty="0"/>
              <a:t>Inventory computer hardware currently available</a:t>
            </a:r>
          </a:p>
          <a:p>
            <a:pPr lvl="1" eaLnBrk="1" hangingPunct="1">
              <a:lnSpc>
                <a:spcPct val="90000"/>
              </a:lnSpc>
            </a:pPr>
            <a:r>
              <a:rPr lang="en-US" altLang="en-US" dirty="0"/>
              <a:t>Estimate current and future system workloads</a:t>
            </a:r>
          </a:p>
          <a:p>
            <a:pPr lvl="1" eaLnBrk="1" hangingPunct="1">
              <a:lnSpc>
                <a:spcPct val="90000"/>
              </a:lnSpc>
            </a:pPr>
            <a:r>
              <a:rPr lang="en-US" altLang="en-US" dirty="0"/>
              <a:t>Evaluate available hardware and software </a:t>
            </a:r>
          </a:p>
          <a:p>
            <a:pPr lvl="1" eaLnBrk="1" hangingPunct="1">
              <a:lnSpc>
                <a:spcPct val="90000"/>
              </a:lnSpc>
            </a:pPr>
            <a:r>
              <a:rPr lang="en-US" altLang="en-US" dirty="0"/>
              <a:t>Choose the vendor</a:t>
            </a:r>
          </a:p>
          <a:p>
            <a:pPr lvl="1" eaLnBrk="1" hangingPunct="1">
              <a:lnSpc>
                <a:spcPct val="90000"/>
              </a:lnSpc>
            </a:pPr>
            <a:r>
              <a:rPr lang="en-US" altLang="en-US" dirty="0"/>
              <a:t>Acquire the computer equipment</a:t>
            </a:r>
          </a:p>
          <a:p>
            <a:r>
              <a:rPr lang="en-US" altLang="en-US" dirty="0">
                <a:latin typeface="Arial" panose="020B0604020202020204" pitchFamily="34" charset="0"/>
              </a:rPr>
              <a:t>Only when systems analysts, users, and management have a good grasp of what kinds of tasks must be accomplished can hardware options be considered.</a:t>
            </a:r>
          </a:p>
          <a:p>
            <a:endParaRPr lang="en-GB" dirty="0"/>
          </a:p>
        </p:txBody>
      </p:sp>
    </p:spTree>
    <p:extLst>
      <p:ext uri="{BB962C8B-B14F-4D97-AF65-F5344CB8AC3E}">
        <p14:creationId xmlns:p14="http://schemas.microsoft.com/office/powerpoint/2010/main" val="1926484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noAutofit/>
          </a:bodyPr>
          <a:lstStyle/>
          <a:p>
            <a:r>
              <a:rPr lang="en-US" sz="3600" b="1" dirty="0">
                <a:solidFill>
                  <a:schemeClr val="bg1"/>
                </a:solidFill>
              </a:rPr>
              <a:t>Steps in Choosing Hardware</a:t>
            </a:r>
            <a:br>
              <a:rPr lang="en-US" sz="3600" b="1" dirty="0">
                <a:solidFill>
                  <a:schemeClr val="bg1"/>
                </a:solidFill>
              </a:rPr>
            </a:br>
            <a:r>
              <a:rPr lang="en-US" sz="3600" b="1" dirty="0">
                <a:solidFill>
                  <a:schemeClr val="bg1"/>
                </a:solidFill>
              </a:rPr>
              <a:t> and Software</a:t>
            </a:r>
            <a:endParaRPr lang="en-GB" sz="3600"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endParaRPr lang="en-GB" dirty="0"/>
          </a:p>
        </p:txBody>
      </p:sp>
      <p:sp>
        <p:nvSpPr>
          <p:cNvPr id="2" name="Slide Number Placeholder 5">
            <a:extLst>
              <a:ext uri="{FF2B5EF4-FFF2-40B4-BE49-F238E27FC236}">
                <a16:creationId xmlns:a16="http://schemas.microsoft.com/office/drawing/2014/main" id="{6492ED9A-01F8-38CE-210E-93B4FD9BED23}"/>
              </a:ext>
            </a:extLst>
          </p:cNvPr>
          <p:cNvSpPr txBox="1">
            <a:spLocks/>
          </p:cNvSpPr>
          <p:nvPr/>
        </p:nvSpPr>
        <p:spPr>
          <a:xfrm>
            <a:off x="6781800" y="6324600"/>
            <a:ext cx="1905000" cy="457200"/>
          </a:xfrm>
          <a:prstGeom prst="rect">
            <a:avLst/>
          </a:prstGeom>
        </p:spPr>
        <p:txBody>
          <a:bodyPr vert="horz" lIns="91440" tIns="45720" rIns="91440" bIns="45720" rtlCol="0" anchor="ctr"/>
          <a:lstStyle>
            <a:defPPr>
              <a:defRPr lang="en-US"/>
            </a:defPPr>
            <a:lvl1pPr marL="0" algn="ctr" defTabSz="457200" rtl="0" eaLnBrk="0" latinLnBrk="0" hangingPunct="0">
              <a:defRPr sz="1200" kern="1200">
                <a:solidFill>
                  <a:schemeClr val="tx1"/>
                </a:solidFill>
                <a:latin typeface="Arial" panose="020B0604020202020204" pitchFamily="34" charset="0"/>
                <a:ea typeface="ＭＳ Ｐゴシック" panose="020B0600070205080204" pitchFamily="34" charset="-128"/>
                <a:cs typeface="+mn-cs"/>
              </a:defRPr>
            </a:lvl1pPr>
            <a:lvl2pPr marL="742950" indent="-285750" algn="l" defTabSz="457200" rtl="0" eaLnBrk="0" latinLnBrk="0" hangingPunct="0">
              <a:defRPr sz="1800" kern="1200">
                <a:solidFill>
                  <a:schemeClr val="tx1"/>
                </a:solidFill>
                <a:latin typeface="Arial" panose="020B0604020202020204" pitchFamily="34" charset="0"/>
                <a:ea typeface="ＭＳ Ｐゴシック" panose="020B0600070205080204" pitchFamily="34" charset="-128"/>
                <a:cs typeface="+mn-cs"/>
              </a:defRPr>
            </a:lvl2pPr>
            <a:lvl3pPr marL="1143000" indent="-228600" algn="l" defTabSz="457200" rtl="0" eaLnBrk="0" latinLnBrk="0" hangingPunct="0">
              <a:defRPr sz="1800" kern="1200">
                <a:solidFill>
                  <a:schemeClr val="tx1"/>
                </a:solidFill>
                <a:latin typeface="Arial" panose="020B0604020202020204" pitchFamily="34" charset="0"/>
                <a:ea typeface="ＭＳ Ｐゴシック" panose="020B0600070205080204" pitchFamily="34" charset="-128"/>
                <a:cs typeface="+mn-cs"/>
              </a:defRPr>
            </a:lvl3pPr>
            <a:lvl4pPr marL="1600200" indent="-228600" algn="l" defTabSz="457200" rtl="0" eaLnBrk="0" latinLnBrk="0" hangingPunct="0">
              <a:defRPr sz="1800" kern="1200">
                <a:solidFill>
                  <a:schemeClr val="tx1"/>
                </a:solidFill>
                <a:latin typeface="Arial" panose="020B0604020202020204" pitchFamily="34" charset="0"/>
                <a:ea typeface="ＭＳ Ｐゴシック" panose="020B0600070205080204" pitchFamily="34" charset="-128"/>
                <a:cs typeface="+mn-cs"/>
              </a:defRPr>
            </a:lvl4pPr>
            <a:lvl5pPr marL="2057400" indent="-228600" algn="l" defTabSz="457200" rtl="0" eaLnBrk="0" latinLnBrk="0" hangingPunct="0">
              <a:defRPr sz="1800" kern="1200">
                <a:solidFill>
                  <a:schemeClr val="tx1"/>
                </a:solidFill>
                <a:latin typeface="Arial" panose="020B0604020202020204" pitchFamily="34" charset="0"/>
                <a:ea typeface="ＭＳ Ｐゴシック" panose="020B0600070205080204" pitchFamily="34" charset="-128"/>
                <a:cs typeface="+mn-cs"/>
              </a:defRPr>
            </a:lvl5pPr>
            <a:lvl6pPr marL="2514600" indent="-2286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ＭＳ Ｐゴシック" panose="020B0600070205080204" pitchFamily="34" charset="-128"/>
                <a:cs typeface="+mn-cs"/>
              </a:defRPr>
            </a:lvl6pPr>
            <a:lvl7pPr marL="2971800" indent="-2286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ＭＳ Ｐゴシック" panose="020B0600070205080204" pitchFamily="34" charset="-128"/>
                <a:cs typeface="+mn-cs"/>
              </a:defRPr>
            </a:lvl7pPr>
            <a:lvl8pPr marL="3429000" indent="-2286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ＭＳ Ｐゴシック" panose="020B0600070205080204" pitchFamily="34" charset="-128"/>
                <a:cs typeface="+mn-cs"/>
              </a:defRPr>
            </a:lvl8pPr>
            <a:lvl9pPr marL="3886200" indent="-228600" algn="l" defTabSz="457200" rtl="0" eaLnBrk="0" fontAlgn="base" latinLnBrk="0" hangingPunct="0">
              <a:spcBef>
                <a:spcPct val="0"/>
              </a:spcBef>
              <a:spcAft>
                <a:spcPct val="0"/>
              </a:spcAft>
              <a:defRPr sz="1800" kern="1200">
                <a:solidFill>
                  <a:schemeClr val="tx1"/>
                </a:solidFill>
                <a:latin typeface="Arial" panose="020B0604020202020204" pitchFamily="34" charset="0"/>
                <a:ea typeface="ＭＳ Ｐゴシック" panose="020B0600070205080204" pitchFamily="34" charset="-128"/>
                <a:cs typeface="+mn-cs"/>
              </a:defRPr>
            </a:lvl9pPr>
          </a:lstStyle>
          <a:p>
            <a:pPr eaLnBrk="1" hangingPunct="1"/>
            <a:r>
              <a:rPr lang="en-US" altLang="en-US">
                <a:latin typeface="Tahoma" panose="020B0604030504040204" pitchFamily="34" charset="0"/>
              </a:rPr>
              <a:t>3-</a:t>
            </a:r>
            <a:fld id="{1D3FC60B-6264-43C2-AC98-835F3561D179}" type="slidenum">
              <a:rPr lang="en-US" altLang="en-US" smtClean="0">
                <a:latin typeface="Tahoma" panose="020B0604030504040204" pitchFamily="34" charset="0"/>
              </a:rPr>
              <a:pPr eaLnBrk="1" hangingPunct="1"/>
              <a:t>17</a:t>
            </a:fld>
            <a:endParaRPr lang="en-US" altLang="en-US">
              <a:latin typeface="Tahoma" panose="020B0604030504040204" pitchFamily="34" charset="0"/>
            </a:endParaRPr>
          </a:p>
        </p:txBody>
      </p:sp>
      <p:pic>
        <p:nvPicPr>
          <p:cNvPr id="4" name="Picture 4">
            <a:extLst>
              <a:ext uri="{FF2B5EF4-FFF2-40B4-BE49-F238E27FC236}">
                <a16:creationId xmlns:a16="http://schemas.microsoft.com/office/drawing/2014/main" id="{E59048D8-C63F-E2A9-4E9D-524EB88AB4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6487" y="0"/>
            <a:ext cx="2909890" cy="6369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4213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Inventorying Computer Hardware</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US" sz="2800" dirty="0"/>
              <a:t>Type of equipment</a:t>
            </a:r>
          </a:p>
          <a:p>
            <a:pPr eaLnBrk="1" hangingPunct="1"/>
            <a:r>
              <a:rPr lang="en-US" altLang="en-US" sz="2800" dirty="0"/>
              <a:t>Operation status of the equipment</a:t>
            </a:r>
          </a:p>
          <a:p>
            <a:pPr eaLnBrk="1" hangingPunct="1"/>
            <a:r>
              <a:rPr lang="en-US" altLang="en-US" sz="2800" dirty="0"/>
              <a:t>Estimated age of equipment</a:t>
            </a:r>
          </a:p>
          <a:p>
            <a:pPr eaLnBrk="1" hangingPunct="1"/>
            <a:r>
              <a:rPr lang="en-US" altLang="en-US" sz="2800" dirty="0"/>
              <a:t>Projected life of equipment</a:t>
            </a:r>
          </a:p>
          <a:p>
            <a:pPr eaLnBrk="1" hangingPunct="1"/>
            <a:r>
              <a:rPr lang="en-US" altLang="en-US" sz="2800" dirty="0"/>
              <a:t>Physical location of equipment</a:t>
            </a:r>
          </a:p>
          <a:p>
            <a:pPr eaLnBrk="1" hangingPunct="1"/>
            <a:r>
              <a:rPr lang="en-US" altLang="en-US" sz="2800" dirty="0"/>
              <a:t>Department or person responsible for equipment</a:t>
            </a:r>
          </a:p>
          <a:p>
            <a:pPr eaLnBrk="1" hangingPunct="1"/>
            <a:r>
              <a:rPr lang="en-US" altLang="en-US" sz="2800" dirty="0"/>
              <a:t>Financial arrangement for equipment (owned, leased, rented)</a:t>
            </a:r>
          </a:p>
        </p:txBody>
      </p:sp>
    </p:spTree>
    <p:extLst>
      <p:ext uri="{BB962C8B-B14F-4D97-AF65-F5344CB8AC3E}">
        <p14:creationId xmlns:p14="http://schemas.microsoft.com/office/powerpoint/2010/main" val="186857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Evaluating Hardware</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normAutofit fontScale="92500"/>
          </a:bodyPr>
          <a:lstStyle/>
          <a:p>
            <a:pPr eaLnBrk="1" hangingPunct="1"/>
            <a:r>
              <a:rPr lang="en-US" altLang="en-US" dirty="0"/>
              <a:t>Time required for average transactions</a:t>
            </a:r>
          </a:p>
          <a:p>
            <a:pPr eaLnBrk="1" hangingPunct="1"/>
            <a:r>
              <a:rPr lang="en-US" altLang="en-US" dirty="0"/>
              <a:t>Total volume capacity of the system</a:t>
            </a:r>
          </a:p>
          <a:p>
            <a:pPr eaLnBrk="1" hangingPunct="1"/>
            <a:r>
              <a:rPr lang="en-US" altLang="en-US" dirty="0"/>
              <a:t>Idle time of the CPU or network</a:t>
            </a:r>
          </a:p>
          <a:p>
            <a:pPr eaLnBrk="1" hangingPunct="1"/>
            <a:r>
              <a:rPr lang="en-US" altLang="en-US" dirty="0"/>
              <a:t>Size of memory provided</a:t>
            </a:r>
          </a:p>
          <a:p>
            <a:pPr eaLnBrk="1" hangingPunct="1"/>
            <a:r>
              <a:rPr lang="en-US" altLang="en-US" dirty="0">
                <a:latin typeface="Arial" panose="020B0604020202020204" pitchFamily="34" charset="0"/>
              </a:rPr>
              <a:t>Criteria that the systems analysts and users should use to evaluate performance of different systems hardware:</a:t>
            </a:r>
          </a:p>
          <a:p>
            <a:pPr marL="628650" lvl="1" indent="-171450" eaLnBrk="1" hangingPunct="1">
              <a:buFontTx/>
              <a:buChar char="•"/>
            </a:pPr>
            <a:r>
              <a:rPr lang="en-US" altLang="en-US" dirty="0">
                <a:latin typeface="Arial" panose="020B0604020202020204" pitchFamily="34" charset="0"/>
              </a:rPr>
              <a:t>Time required for average transactions—including how long it takes to input data and how long it takes to receive output.</a:t>
            </a:r>
          </a:p>
          <a:p>
            <a:pPr marL="628650" lvl="1" indent="-171450" eaLnBrk="1" hangingPunct="1">
              <a:buFontTx/>
              <a:buChar char="•"/>
            </a:pPr>
            <a:r>
              <a:rPr lang="en-US" altLang="en-US" dirty="0">
                <a:latin typeface="Arial" panose="020B0604020202020204" pitchFamily="34" charset="0"/>
              </a:rPr>
              <a:t>Total volume capacity of the system—how much can be processed at the same time before a problem arises.</a:t>
            </a:r>
          </a:p>
          <a:p>
            <a:pPr marL="628650" lvl="1" indent="-171450" eaLnBrk="1" hangingPunct="1">
              <a:buFontTx/>
              <a:buChar char="•"/>
            </a:pPr>
            <a:r>
              <a:rPr lang="en-US" altLang="en-US" dirty="0">
                <a:latin typeface="Arial" panose="020B0604020202020204" pitchFamily="34" charset="0"/>
              </a:rPr>
              <a:t>Idle time of the CPU or network.</a:t>
            </a:r>
          </a:p>
          <a:p>
            <a:pPr marL="628650" lvl="1" indent="-171450" eaLnBrk="1" hangingPunct="1">
              <a:buFontTx/>
              <a:buChar char="•"/>
            </a:pPr>
            <a:r>
              <a:rPr lang="en-US" altLang="en-US" dirty="0">
                <a:latin typeface="Arial" panose="020B0604020202020204" pitchFamily="34" charset="0"/>
              </a:rPr>
              <a:t>Size of memory provided.</a:t>
            </a:r>
          </a:p>
          <a:p>
            <a:pPr eaLnBrk="1" hangingPunct="1"/>
            <a:endParaRPr lang="en-US" altLang="en-US" dirty="0">
              <a:latin typeface="Arial" panose="020B0604020202020204" pitchFamily="34" charset="0"/>
            </a:endParaRPr>
          </a:p>
          <a:p>
            <a:endParaRPr lang="en-GB" dirty="0"/>
          </a:p>
        </p:txBody>
      </p:sp>
    </p:spTree>
    <p:extLst>
      <p:ext uri="{BB962C8B-B14F-4D97-AF65-F5344CB8AC3E}">
        <p14:creationId xmlns:p14="http://schemas.microsoft.com/office/powerpoint/2010/main" val="587367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6626" y="116378"/>
            <a:ext cx="9127374" cy="1105593"/>
          </a:xfrm>
        </p:spPr>
        <p:txBody>
          <a:bodyPr>
            <a:normAutofit/>
          </a:bodyPr>
          <a:lstStyle/>
          <a:p>
            <a:pPr algn="ctr"/>
            <a:r>
              <a:rPr lang="en-US" altLang="en-GH" sz="4800" b="1" dirty="0">
                <a:solidFill>
                  <a:schemeClr val="bg1"/>
                </a:solidFill>
              </a:rPr>
              <a:t>Learning Objectives</a:t>
            </a:r>
            <a:endParaRPr lang="en-GB" sz="4800"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normAutofit lnSpcReduction="10000"/>
          </a:bodyPr>
          <a:lstStyle/>
          <a:p>
            <a:pPr eaLnBrk="1" hangingPunct="1">
              <a:lnSpc>
                <a:spcPct val="80000"/>
              </a:lnSpc>
            </a:pPr>
            <a:r>
              <a:rPr lang="en-US" altLang="en-US" sz="2800" dirty="0"/>
              <a:t>Understand how projects are initiated and selected, define a business problem, and determine the feasibility of a proposed project.</a:t>
            </a:r>
          </a:p>
          <a:p>
            <a:pPr eaLnBrk="1" hangingPunct="1">
              <a:lnSpc>
                <a:spcPct val="80000"/>
              </a:lnSpc>
            </a:pPr>
            <a:r>
              <a:rPr lang="en-US" altLang="en-US" sz="2800" dirty="0"/>
              <a:t>Evaluate hardware and software and the way it supports human interactions with technology.</a:t>
            </a:r>
          </a:p>
          <a:p>
            <a:pPr eaLnBrk="1" hangingPunct="1">
              <a:lnSpc>
                <a:spcPct val="80000"/>
              </a:lnSpc>
            </a:pPr>
            <a:r>
              <a:rPr lang="en-US" altLang="en-US" sz="2800" dirty="0"/>
              <a:t>Forecast and analyze tangible and intangible costs and benefits.</a:t>
            </a:r>
          </a:p>
          <a:p>
            <a:pPr eaLnBrk="1" hangingPunct="1"/>
            <a:r>
              <a:rPr lang="en-US" altLang="en-US" sz="2800" dirty="0"/>
              <a:t>Manage a project by preparing a budget, creating a work breakdown structure, scheduling activities, and controlling the schedule and costs.</a:t>
            </a:r>
          </a:p>
          <a:p>
            <a:pPr eaLnBrk="1" hangingPunct="1">
              <a:lnSpc>
                <a:spcPct val="80000"/>
              </a:lnSpc>
            </a:pPr>
            <a:r>
              <a:rPr lang="en-US" altLang="en-US" sz="2800" dirty="0"/>
              <a:t>Build and manage a project team</a:t>
            </a:r>
          </a:p>
          <a:p>
            <a:pPr eaLnBrk="1" hangingPunct="1">
              <a:lnSpc>
                <a:spcPct val="80000"/>
              </a:lnSpc>
            </a:pPr>
            <a:r>
              <a:rPr lang="en-US" altLang="en-US" sz="2800" dirty="0"/>
              <a:t>Professionally write and present an effective systems proposal, concentrating on both content and design</a:t>
            </a:r>
          </a:p>
        </p:txBody>
      </p:sp>
    </p:spTree>
    <p:extLst>
      <p:ext uri="{BB962C8B-B14F-4D97-AF65-F5344CB8AC3E}">
        <p14:creationId xmlns:p14="http://schemas.microsoft.com/office/powerpoint/2010/main" val="525250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People that Evaluate Hardware</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US" dirty="0"/>
              <a:t>Management</a:t>
            </a:r>
          </a:p>
          <a:p>
            <a:pPr eaLnBrk="1" hangingPunct="1"/>
            <a:r>
              <a:rPr lang="en-US" altLang="en-US" dirty="0"/>
              <a:t>Users</a:t>
            </a:r>
          </a:p>
          <a:p>
            <a:pPr eaLnBrk="1" hangingPunct="1"/>
            <a:r>
              <a:rPr lang="en-US" altLang="en-US" dirty="0"/>
              <a:t>Systems analysts</a:t>
            </a:r>
          </a:p>
          <a:p>
            <a:r>
              <a:rPr lang="en-US" altLang="en-US" dirty="0">
                <a:latin typeface="Arial" panose="020B0604020202020204" pitchFamily="34" charset="0"/>
              </a:rPr>
              <a:t>Evaluating computer hardware is the shared responsibility of management, users, and systems analysts. Although vendors supply details about their offerings, analysts oversee the evaluation personally. Systems analysts will educate users and administration about advantages and disadvantages.</a:t>
            </a:r>
          </a:p>
          <a:p>
            <a:endParaRPr lang="en-GB" dirty="0"/>
          </a:p>
        </p:txBody>
      </p:sp>
    </p:spTree>
    <p:extLst>
      <p:ext uri="{BB962C8B-B14F-4D97-AF65-F5344CB8AC3E}">
        <p14:creationId xmlns:p14="http://schemas.microsoft.com/office/powerpoint/2010/main" val="2724882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Acquisition of Computer Equipment</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US" dirty="0"/>
              <a:t>Purchasing</a:t>
            </a:r>
          </a:p>
          <a:p>
            <a:pPr eaLnBrk="1" hangingPunct="1"/>
            <a:r>
              <a:rPr lang="en-US" altLang="en-US" dirty="0"/>
              <a:t>Using Cloud Services</a:t>
            </a:r>
          </a:p>
          <a:p>
            <a:pPr eaLnBrk="1" hangingPunct="1"/>
            <a:r>
              <a:rPr lang="en-US" altLang="en-US" dirty="0">
                <a:latin typeface="Arial" panose="020B0604020202020204" pitchFamily="34" charset="0"/>
              </a:rPr>
              <a:t>Influential factors:</a:t>
            </a:r>
          </a:p>
          <a:p>
            <a:pPr marL="628650" lvl="1" indent="-171450" eaLnBrk="1" hangingPunct="1">
              <a:buFontTx/>
              <a:buChar char="•"/>
            </a:pPr>
            <a:r>
              <a:rPr lang="en-US" altLang="en-US" dirty="0">
                <a:latin typeface="Arial" panose="020B0604020202020204" pitchFamily="34" charset="0"/>
              </a:rPr>
              <a:t>Initial versus long-term costs.</a:t>
            </a:r>
          </a:p>
          <a:p>
            <a:pPr marL="628650" lvl="1" indent="-171450" eaLnBrk="1" hangingPunct="1">
              <a:buFontTx/>
              <a:buChar char="•"/>
            </a:pPr>
            <a:r>
              <a:rPr lang="en-US" altLang="en-US" dirty="0">
                <a:latin typeface="Arial" panose="020B0604020202020204" pitchFamily="34" charset="0"/>
              </a:rPr>
              <a:t>Can capital afford to be tied up in computer equipment.</a:t>
            </a:r>
          </a:p>
          <a:p>
            <a:pPr marL="628650" lvl="1" indent="-171450" eaLnBrk="1" hangingPunct="1">
              <a:buFontTx/>
              <a:buChar char="•"/>
            </a:pPr>
            <a:r>
              <a:rPr lang="en-US" altLang="en-US" dirty="0">
                <a:latin typeface="Arial" panose="020B0604020202020204" pitchFamily="34" charset="0"/>
              </a:rPr>
              <a:t>Should the business have full control of and responsibility for the computer equipment.</a:t>
            </a:r>
          </a:p>
          <a:p>
            <a:endParaRPr lang="en-GB" b="1" dirty="0"/>
          </a:p>
        </p:txBody>
      </p:sp>
    </p:spTree>
    <p:extLst>
      <p:ext uri="{BB962C8B-B14F-4D97-AF65-F5344CB8AC3E}">
        <p14:creationId xmlns:p14="http://schemas.microsoft.com/office/powerpoint/2010/main" val="684861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Available cloud services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marL="609600" indent="-609600" eaLnBrk="1" hangingPunct="1">
              <a:lnSpc>
                <a:spcPct val="90000"/>
              </a:lnSpc>
            </a:pPr>
            <a:r>
              <a:rPr lang="en-US" altLang="en-US" dirty="0"/>
              <a:t>Available cloud services may include:</a:t>
            </a:r>
          </a:p>
          <a:p>
            <a:pPr marL="990600" lvl="1" indent="-533400" eaLnBrk="1" hangingPunct="1">
              <a:lnSpc>
                <a:spcPct val="90000"/>
              </a:lnSpc>
            </a:pPr>
            <a:r>
              <a:rPr lang="en-US" altLang="en-US" dirty="0"/>
              <a:t>Web hosting</a:t>
            </a:r>
          </a:p>
          <a:p>
            <a:pPr marL="990600" lvl="1" indent="-533400" eaLnBrk="1" hangingPunct="1">
              <a:lnSpc>
                <a:spcPct val="90000"/>
              </a:lnSpc>
            </a:pPr>
            <a:r>
              <a:rPr lang="en-US" altLang="en-US" dirty="0"/>
              <a:t>Email hosting</a:t>
            </a:r>
          </a:p>
          <a:p>
            <a:pPr marL="990600" lvl="1" indent="-533400" eaLnBrk="1" hangingPunct="1">
              <a:lnSpc>
                <a:spcPct val="90000"/>
              </a:lnSpc>
            </a:pPr>
            <a:r>
              <a:rPr lang="en-US" altLang="en-US" dirty="0"/>
              <a:t>Application hosting</a:t>
            </a:r>
          </a:p>
          <a:p>
            <a:pPr marL="990600" lvl="1" indent="-533400" eaLnBrk="1" hangingPunct="1">
              <a:lnSpc>
                <a:spcPct val="90000"/>
              </a:lnSpc>
            </a:pPr>
            <a:r>
              <a:rPr lang="en-US" altLang="en-US" dirty="0"/>
              <a:t>Backup</a:t>
            </a:r>
          </a:p>
          <a:p>
            <a:pPr marL="990600" lvl="1" indent="-533400" eaLnBrk="1" hangingPunct="1">
              <a:lnSpc>
                <a:spcPct val="90000"/>
              </a:lnSpc>
            </a:pPr>
            <a:r>
              <a:rPr lang="en-US" altLang="en-US" dirty="0"/>
              <a:t>Storage and processing of databases</a:t>
            </a:r>
          </a:p>
          <a:p>
            <a:pPr marL="990600" lvl="1" indent="-533400" eaLnBrk="1" hangingPunct="1">
              <a:lnSpc>
                <a:spcPct val="90000"/>
              </a:lnSpc>
            </a:pPr>
            <a:r>
              <a:rPr lang="en-US" altLang="en-US" dirty="0"/>
              <a:t>Archiving</a:t>
            </a:r>
          </a:p>
          <a:p>
            <a:pPr marL="990600" lvl="1" indent="-533400" eaLnBrk="1" hangingPunct="1">
              <a:lnSpc>
                <a:spcPct val="90000"/>
              </a:lnSpc>
            </a:pPr>
            <a:r>
              <a:rPr lang="en-US" altLang="en-US" dirty="0"/>
              <a:t>Ecommerce </a:t>
            </a:r>
          </a:p>
          <a:p>
            <a:endParaRPr lang="en-GB" dirty="0"/>
          </a:p>
        </p:txBody>
      </p:sp>
    </p:spTree>
    <p:extLst>
      <p:ext uri="{BB962C8B-B14F-4D97-AF65-F5344CB8AC3E}">
        <p14:creationId xmlns:p14="http://schemas.microsoft.com/office/powerpoint/2010/main" val="2028395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normAutofit fontScale="90000"/>
          </a:bodyPr>
          <a:lstStyle/>
          <a:p>
            <a:pPr algn="ctr"/>
            <a:r>
              <a:rPr lang="en-US" b="1" dirty="0">
                <a:solidFill>
                  <a:schemeClr val="bg1"/>
                </a:solidFill>
              </a:rPr>
              <a:t>Three Main Categories of Cloud Computing</a:t>
            </a:r>
            <a:br>
              <a:rPr lang="en-US" b="1" dirty="0">
                <a:solidFill>
                  <a:schemeClr val="bg1"/>
                </a:solidFill>
              </a:rPr>
            </a:br>
            <a:r>
              <a:rPr lang="en-US" b="1" dirty="0">
                <a:solidFill>
                  <a:schemeClr val="bg1"/>
                </a:solidFill>
              </a:rPr>
              <a:t>	</a:t>
            </a:r>
            <a:endParaRPr lang="en-GB"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US" dirty="0"/>
              <a:t>Software as a Service (SaaS)</a:t>
            </a:r>
          </a:p>
          <a:p>
            <a:pPr eaLnBrk="1" hangingPunct="1"/>
            <a:r>
              <a:rPr lang="en-US" altLang="en-US" dirty="0"/>
              <a:t>Infrastructure as a Service (IaaS)</a:t>
            </a:r>
          </a:p>
          <a:p>
            <a:pPr eaLnBrk="1" hangingPunct="1"/>
            <a:r>
              <a:rPr lang="en-US" altLang="en-US" dirty="0"/>
              <a:t>Platform as a Service (PaaS)</a:t>
            </a:r>
          </a:p>
          <a:p>
            <a:endParaRPr lang="en-GB" dirty="0"/>
          </a:p>
        </p:txBody>
      </p:sp>
    </p:spTree>
    <p:extLst>
      <p:ext uri="{BB962C8B-B14F-4D97-AF65-F5344CB8AC3E}">
        <p14:creationId xmlns:p14="http://schemas.microsoft.com/office/powerpoint/2010/main" val="1855493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Strategic Cloud Computing Decisions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marL="609600" indent="-609600" eaLnBrk="1" hangingPunct="1"/>
            <a:r>
              <a:rPr lang="en-US" altLang="en-US" dirty="0"/>
              <a:t>Decisions on cloud computing can first be addressed on a strategic level</a:t>
            </a:r>
          </a:p>
          <a:p>
            <a:pPr marL="609600" indent="-609600" eaLnBrk="1" hangingPunct="1"/>
            <a:r>
              <a:rPr lang="en-US" altLang="en-US" dirty="0"/>
              <a:t>Business should focus on the following metrics:</a:t>
            </a:r>
          </a:p>
          <a:p>
            <a:pPr marL="990600" lvl="1" indent="-533400" eaLnBrk="1" hangingPunct="1"/>
            <a:r>
              <a:rPr lang="en-GB" altLang="en-US" dirty="0"/>
              <a:t>Availability</a:t>
            </a:r>
          </a:p>
          <a:p>
            <a:pPr marL="990600" lvl="1" indent="-533400" eaLnBrk="1" hangingPunct="1"/>
            <a:r>
              <a:rPr lang="en-GB" altLang="en-US" dirty="0"/>
              <a:t>capacity-oriented availability, </a:t>
            </a:r>
          </a:p>
          <a:p>
            <a:pPr marL="990600" lvl="1" indent="-533400" eaLnBrk="1" hangingPunct="1"/>
            <a:r>
              <a:rPr lang="en-GB" altLang="en-US" dirty="0"/>
              <a:t>reliability and </a:t>
            </a:r>
          </a:p>
          <a:p>
            <a:pPr marL="990600" lvl="1" indent="-533400" eaLnBrk="1" hangingPunct="1"/>
            <a:r>
              <a:rPr lang="en-GB" altLang="en-US" dirty="0"/>
              <a:t>cost requirements</a:t>
            </a:r>
            <a:endParaRPr lang="en-US" altLang="en-US" dirty="0"/>
          </a:p>
          <a:p>
            <a:pPr marL="990600" lvl="1" indent="-533400" eaLnBrk="1" hangingPunct="1"/>
            <a:r>
              <a:rPr lang="en-US" altLang="en-US" dirty="0"/>
              <a:t>core technical requirements</a:t>
            </a:r>
          </a:p>
          <a:p>
            <a:endParaRPr lang="en-GB" dirty="0"/>
          </a:p>
        </p:txBody>
      </p:sp>
    </p:spTree>
    <p:extLst>
      <p:ext uri="{BB962C8B-B14F-4D97-AF65-F5344CB8AC3E}">
        <p14:creationId xmlns:p14="http://schemas.microsoft.com/office/powerpoint/2010/main" val="4115333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Benefits of Cloud Computing</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US" dirty="0"/>
              <a:t>Less time spent maintaining legacy systems </a:t>
            </a:r>
          </a:p>
          <a:p>
            <a:pPr eaLnBrk="1" hangingPunct="1"/>
            <a:r>
              <a:rPr lang="en-US" altLang="en-US" dirty="0"/>
              <a:t>May be simpler to acquire IT services </a:t>
            </a:r>
          </a:p>
          <a:p>
            <a:pPr eaLnBrk="1" hangingPunct="1"/>
            <a:r>
              <a:rPr lang="en-US" altLang="en-US" dirty="0"/>
              <a:t>Scalable applications that can grow by adding more cloud resources</a:t>
            </a:r>
          </a:p>
          <a:p>
            <a:pPr eaLnBrk="1" hangingPunct="1"/>
            <a:r>
              <a:rPr lang="en-US" altLang="en-US" dirty="0"/>
              <a:t>Consistency across multiple platforms </a:t>
            </a:r>
          </a:p>
          <a:p>
            <a:pPr eaLnBrk="1" hangingPunct="1"/>
            <a:r>
              <a:rPr lang="en-US" altLang="en-US" dirty="0"/>
              <a:t>Capital is not tied up</a:t>
            </a:r>
          </a:p>
          <a:p>
            <a:endParaRPr lang="en-GB" dirty="0"/>
          </a:p>
        </p:txBody>
      </p:sp>
    </p:spTree>
    <p:extLst>
      <p:ext uri="{BB962C8B-B14F-4D97-AF65-F5344CB8AC3E}">
        <p14:creationId xmlns:p14="http://schemas.microsoft.com/office/powerpoint/2010/main" val="1396807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Drawbacks of Cloud Computing</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US" dirty="0"/>
              <a:t>Loss of control of data stored in the cloud </a:t>
            </a:r>
          </a:p>
          <a:p>
            <a:pPr eaLnBrk="1" hangingPunct="1"/>
            <a:r>
              <a:rPr lang="en-US" altLang="en-US" dirty="0"/>
              <a:t>Potential security threats to data that is not stored on premises</a:t>
            </a:r>
          </a:p>
          <a:p>
            <a:pPr eaLnBrk="1" hangingPunct="1"/>
            <a:r>
              <a:rPr lang="en-US" altLang="en-US" dirty="0"/>
              <a:t>Reliability of the Internet as a platform</a:t>
            </a:r>
          </a:p>
          <a:p>
            <a:endParaRPr lang="en-GB" dirty="0"/>
          </a:p>
        </p:txBody>
      </p:sp>
    </p:spTree>
    <p:extLst>
      <p:ext uri="{BB962C8B-B14F-4D97-AF65-F5344CB8AC3E}">
        <p14:creationId xmlns:p14="http://schemas.microsoft.com/office/powerpoint/2010/main" val="1899933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normAutofit fontScale="90000"/>
          </a:bodyPr>
          <a:lstStyle/>
          <a:p>
            <a:pPr algn="ctr"/>
            <a:r>
              <a:rPr lang="en-US" b="1" dirty="0">
                <a:solidFill>
                  <a:schemeClr val="bg1"/>
                </a:solidFill>
              </a:rPr>
              <a:t>Purchasing or Using Cloud Services</a:t>
            </a:r>
            <a:br>
              <a:rPr lang="en-US" b="1" dirty="0">
                <a:solidFill>
                  <a:schemeClr val="bg1"/>
                </a:solidFill>
              </a:rPr>
            </a:br>
            <a:r>
              <a:rPr lang="en-US" b="1" dirty="0">
                <a:solidFill>
                  <a:schemeClr val="bg1"/>
                </a:solidFill>
              </a:rPr>
              <a:t>Advantages and Disadvantages</a:t>
            </a:r>
            <a:endParaRPr lang="en-GB" b="1" dirty="0">
              <a:solidFill>
                <a:schemeClr val="bg1"/>
              </a:solidFill>
            </a:endParaRPr>
          </a:p>
        </p:txBody>
      </p:sp>
      <p:pic>
        <p:nvPicPr>
          <p:cNvPr id="2" name="Picture 6">
            <a:extLst>
              <a:ext uri="{FF2B5EF4-FFF2-40B4-BE49-F238E27FC236}">
                <a16:creationId xmlns:a16="http://schemas.microsoft.com/office/drawing/2014/main" id="{E8970D76-8B02-F7D2-6E94-72CFDEB349F1}"/>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91903" y="1532407"/>
            <a:ext cx="8960190" cy="4647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8586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Evaluating Vendor Support</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US" dirty="0"/>
              <a:t>Hardware support</a:t>
            </a:r>
          </a:p>
          <a:p>
            <a:pPr eaLnBrk="1" hangingPunct="1"/>
            <a:r>
              <a:rPr lang="en-US" altLang="en-US" dirty="0"/>
              <a:t>Software support</a:t>
            </a:r>
          </a:p>
          <a:p>
            <a:pPr eaLnBrk="1" hangingPunct="1"/>
            <a:r>
              <a:rPr lang="en-US" altLang="en-US" dirty="0"/>
              <a:t>Installation and training support</a:t>
            </a:r>
          </a:p>
          <a:p>
            <a:pPr eaLnBrk="1" hangingPunct="1"/>
            <a:r>
              <a:rPr lang="en-US" altLang="en-US" dirty="0"/>
              <a:t>Maintenance support</a:t>
            </a:r>
          </a:p>
          <a:p>
            <a:r>
              <a:rPr lang="en-US" altLang="en-US" dirty="0">
                <a:latin typeface="Arial" panose="020B0604020202020204" pitchFamily="34" charset="0"/>
              </a:rPr>
              <a:t>Peruse the support services documents accompanying the purchase or lease of equipment and remember to involve appropriate legal staff before signing contracts for equipment or services.</a:t>
            </a:r>
          </a:p>
          <a:p>
            <a:endParaRPr lang="en-GB" dirty="0"/>
          </a:p>
        </p:txBody>
      </p:sp>
    </p:spTree>
    <p:extLst>
      <p:ext uri="{BB962C8B-B14F-4D97-AF65-F5344CB8AC3E}">
        <p14:creationId xmlns:p14="http://schemas.microsoft.com/office/powerpoint/2010/main" val="4034982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normAutofit/>
          </a:bodyPr>
          <a:lstStyle/>
          <a:p>
            <a:pPr algn="ctr"/>
            <a:r>
              <a:rPr lang="en-US" b="1" dirty="0">
                <a:solidFill>
                  <a:schemeClr val="bg1"/>
                </a:solidFill>
              </a:rPr>
              <a:t>Guidelines for Vendor Selection</a:t>
            </a:r>
            <a:endParaRPr lang="en-GB" b="1" dirty="0">
              <a:solidFill>
                <a:schemeClr val="bg1"/>
              </a:solidFill>
            </a:endParaRPr>
          </a:p>
        </p:txBody>
      </p:sp>
      <p:pic>
        <p:nvPicPr>
          <p:cNvPr id="2" name="Picture 8">
            <a:extLst>
              <a:ext uri="{FF2B5EF4-FFF2-40B4-BE49-F238E27FC236}">
                <a16:creationId xmlns:a16="http://schemas.microsoft.com/office/drawing/2014/main" id="{2C1C0A18-EB52-BA9A-AAD8-8AC25BDC6CC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09969" y="1504950"/>
            <a:ext cx="5965338" cy="523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3275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Project Management Fundamentals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US" dirty="0"/>
              <a:t>Project initiation</a:t>
            </a:r>
          </a:p>
          <a:p>
            <a:pPr eaLnBrk="1" hangingPunct="1"/>
            <a:r>
              <a:rPr lang="en-US" altLang="en-US" dirty="0"/>
              <a:t>Determining project feasibility</a:t>
            </a:r>
          </a:p>
          <a:p>
            <a:pPr eaLnBrk="1" hangingPunct="1"/>
            <a:r>
              <a:rPr lang="en-US" altLang="en-US" dirty="0"/>
              <a:t>Activity planning and control</a:t>
            </a:r>
          </a:p>
          <a:p>
            <a:pPr eaLnBrk="1" hangingPunct="1"/>
            <a:r>
              <a:rPr lang="en-US" altLang="en-US" dirty="0"/>
              <a:t>Project scheduling</a:t>
            </a:r>
          </a:p>
          <a:p>
            <a:pPr eaLnBrk="1" hangingPunct="1"/>
            <a:r>
              <a:rPr lang="en-US" altLang="en-US" dirty="0"/>
              <a:t>Managing systems analysis team members</a:t>
            </a:r>
          </a:p>
          <a:p>
            <a:endParaRPr lang="en-GB" dirty="0"/>
          </a:p>
        </p:txBody>
      </p:sp>
    </p:spTree>
    <p:extLst>
      <p:ext uri="{BB962C8B-B14F-4D97-AF65-F5344CB8AC3E}">
        <p14:creationId xmlns:p14="http://schemas.microsoft.com/office/powerpoint/2010/main" val="18476169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BYOD and BYOT </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US" dirty="0"/>
              <a:t>BYOD: Bring your own device</a:t>
            </a:r>
          </a:p>
          <a:p>
            <a:pPr eaLnBrk="1" hangingPunct="1"/>
            <a:r>
              <a:rPr lang="en-US" altLang="en-US" dirty="0"/>
              <a:t>BYOT: Bring your own technology</a:t>
            </a:r>
          </a:p>
          <a:p>
            <a:pPr eaLnBrk="1" hangingPunct="1"/>
            <a:r>
              <a:rPr lang="en-US" altLang="en-US" dirty="0"/>
              <a:t>Employee uses their own device access corporate networks, data, and services remotely</a:t>
            </a:r>
          </a:p>
          <a:p>
            <a:pPr marL="0" indent="0" algn="ctr">
              <a:buNone/>
            </a:pPr>
            <a:r>
              <a:rPr lang="en-GB" dirty="0"/>
              <a:t>	</a:t>
            </a:r>
          </a:p>
        </p:txBody>
      </p:sp>
    </p:spTree>
    <p:extLst>
      <p:ext uri="{BB962C8B-B14F-4D97-AF65-F5344CB8AC3E}">
        <p14:creationId xmlns:p14="http://schemas.microsoft.com/office/powerpoint/2010/main" val="2150478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US" b="1" dirty="0">
                <a:solidFill>
                  <a:schemeClr val="bg1"/>
                </a:solidFill>
              </a:rPr>
              <a:t>Benefits of BYOD and BYOT</a:t>
            </a:r>
            <a:endParaRPr lang="en-GB"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lnSpc>
                <a:spcPct val="90000"/>
              </a:lnSpc>
            </a:pPr>
            <a:r>
              <a:rPr lang="en-US" altLang="en-US" dirty="0"/>
              <a:t>Building employee morale</a:t>
            </a:r>
          </a:p>
          <a:p>
            <a:pPr eaLnBrk="1" hangingPunct="1">
              <a:lnSpc>
                <a:spcPct val="90000"/>
              </a:lnSpc>
            </a:pPr>
            <a:r>
              <a:rPr lang="en-US" altLang="en-US" dirty="0"/>
              <a:t>Potential for lowering the initial cost hardware purchase</a:t>
            </a:r>
          </a:p>
          <a:p>
            <a:pPr eaLnBrk="1" hangingPunct="1">
              <a:lnSpc>
                <a:spcPct val="90000"/>
              </a:lnSpc>
            </a:pPr>
            <a:r>
              <a:rPr lang="en-US" altLang="en-US" dirty="0"/>
              <a:t>Facilitating remote, around-the-clock access to corporate computer networks</a:t>
            </a:r>
          </a:p>
          <a:p>
            <a:pPr eaLnBrk="1" hangingPunct="1">
              <a:lnSpc>
                <a:spcPct val="90000"/>
              </a:lnSpc>
            </a:pPr>
            <a:r>
              <a:rPr lang="en-US" altLang="en-US" dirty="0"/>
              <a:t>Building on a familiar user interface to access corporate computing services, applications, databases, and storage</a:t>
            </a:r>
          </a:p>
          <a:p>
            <a:endParaRPr lang="en-GB" dirty="0"/>
          </a:p>
        </p:txBody>
      </p:sp>
    </p:spTree>
    <p:extLst>
      <p:ext uri="{BB962C8B-B14F-4D97-AF65-F5344CB8AC3E}">
        <p14:creationId xmlns:p14="http://schemas.microsoft.com/office/powerpoint/2010/main" val="943423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US" b="1" dirty="0">
                <a:solidFill>
                  <a:schemeClr val="bg1"/>
                </a:solidFill>
              </a:rPr>
              <a:t>Drawbacks of BYOD and BYOT</a:t>
            </a:r>
            <a:endParaRPr lang="en-GB"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US" dirty="0"/>
              <a:t>Security risks posed by untrained users </a:t>
            </a:r>
          </a:p>
          <a:p>
            <a:pPr eaLnBrk="1" hangingPunct="1"/>
            <a:r>
              <a:rPr lang="en-US" altLang="en-US" dirty="0"/>
              <a:t>Loss of the device</a:t>
            </a:r>
          </a:p>
          <a:p>
            <a:pPr eaLnBrk="1" hangingPunct="1"/>
            <a:r>
              <a:rPr lang="en-US" altLang="en-US" dirty="0"/>
              <a:t>Theft of the device and its data</a:t>
            </a:r>
          </a:p>
          <a:p>
            <a:pPr eaLnBrk="1" hangingPunct="1"/>
            <a:r>
              <a:rPr lang="en-US" altLang="en-US" dirty="0"/>
              <a:t>Unauthorized access to corporate networks using personal mobile devices</a:t>
            </a:r>
          </a:p>
          <a:p>
            <a:endParaRPr lang="en-GB" dirty="0"/>
          </a:p>
        </p:txBody>
      </p:sp>
    </p:spTree>
    <p:extLst>
      <p:ext uri="{BB962C8B-B14F-4D97-AF65-F5344CB8AC3E}">
        <p14:creationId xmlns:p14="http://schemas.microsoft.com/office/powerpoint/2010/main" val="39502414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Software Alternatives</a:t>
            </a:r>
          </a:p>
        </p:txBody>
      </p:sp>
      <p:pic>
        <p:nvPicPr>
          <p:cNvPr id="2" name="Picture 6">
            <a:extLst>
              <a:ext uri="{FF2B5EF4-FFF2-40B4-BE49-F238E27FC236}">
                <a16:creationId xmlns:a16="http://schemas.microsoft.com/office/drawing/2014/main" id="{A852AABC-6D58-43F5-E4CD-2E54705F65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2989" y="1388226"/>
            <a:ext cx="5029200" cy="460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0" y="1388226"/>
            <a:ext cx="9027622" cy="5353396"/>
          </a:xfrm>
        </p:spPr>
        <p:txBody>
          <a:bodyPr/>
          <a:lstStyle/>
          <a:p>
            <a:pPr eaLnBrk="1" hangingPunct="1"/>
            <a:endParaRPr lang="en-US" altLang="en-US" dirty="0"/>
          </a:p>
          <a:p>
            <a:pPr marL="514350" indent="-514350" eaLnBrk="1" hangingPunct="1">
              <a:buFont typeface="+mj-lt"/>
              <a:buAutoNum type="arabicPeriod"/>
            </a:pPr>
            <a:r>
              <a:rPr lang="en-US" altLang="en-US" dirty="0"/>
              <a:t>Created custom software</a:t>
            </a:r>
            <a:br>
              <a:rPr lang="en-US" altLang="en-US" dirty="0"/>
            </a:br>
            <a:endParaRPr lang="en-US" altLang="en-US" dirty="0"/>
          </a:p>
          <a:p>
            <a:pPr marL="514350" indent="-514350" eaLnBrk="1" hangingPunct="1">
              <a:buFont typeface="+mj-lt"/>
              <a:buAutoNum type="arabicPeriod"/>
            </a:pPr>
            <a:r>
              <a:rPr lang="en-US" altLang="en-US" dirty="0"/>
              <a:t>Purchased as COTS </a:t>
            </a:r>
            <a:br>
              <a:rPr lang="en-US" altLang="en-US" dirty="0"/>
            </a:br>
            <a:r>
              <a:rPr lang="en-US" altLang="en-US" dirty="0"/>
              <a:t>(commercial off-the-shelf) </a:t>
            </a:r>
            <a:br>
              <a:rPr lang="en-US" altLang="en-US" dirty="0"/>
            </a:br>
            <a:r>
              <a:rPr lang="en-US" altLang="en-US" dirty="0"/>
              <a:t>software</a:t>
            </a:r>
          </a:p>
          <a:p>
            <a:pPr marL="514350" indent="-514350" eaLnBrk="1" hangingPunct="1">
              <a:buFont typeface="+mj-lt"/>
              <a:buAutoNum type="arabicPeriod"/>
            </a:pPr>
            <a:r>
              <a:rPr lang="en-US" altLang="en-US" dirty="0"/>
              <a:t>Provided by an software </a:t>
            </a:r>
            <a:br>
              <a:rPr lang="en-US" altLang="en-US" dirty="0"/>
            </a:br>
            <a:r>
              <a:rPr lang="en-US" altLang="en-US" dirty="0"/>
              <a:t>as a service (SaaS)</a:t>
            </a:r>
          </a:p>
          <a:p>
            <a:endParaRPr lang="en-GB" dirty="0"/>
          </a:p>
        </p:txBody>
      </p:sp>
    </p:spTree>
    <p:extLst>
      <p:ext uri="{BB962C8B-B14F-4D97-AF65-F5344CB8AC3E}">
        <p14:creationId xmlns:p14="http://schemas.microsoft.com/office/powerpoint/2010/main" val="2088179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Software Evaluation</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0" y="1457325"/>
            <a:ext cx="9027622" cy="5284297"/>
          </a:xfrm>
        </p:spPr>
        <p:txBody>
          <a:bodyPr/>
          <a:lstStyle/>
          <a:p>
            <a:pPr eaLnBrk="1" hangingPunct="1"/>
            <a:endParaRPr lang="en-US" altLang="en-US" dirty="0"/>
          </a:p>
          <a:p>
            <a:pPr eaLnBrk="1" hangingPunct="1"/>
            <a:endParaRPr lang="en-US" altLang="en-US" dirty="0"/>
          </a:p>
          <a:p>
            <a:pPr eaLnBrk="1" hangingPunct="1"/>
            <a:r>
              <a:rPr lang="en-US" altLang="en-US" dirty="0"/>
              <a:t>Performance effectiveness</a:t>
            </a:r>
          </a:p>
          <a:p>
            <a:pPr eaLnBrk="1" hangingPunct="1"/>
            <a:r>
              <a:rPr lang="en-US" altLang="en-US" dirty="0"/>
              <a:t>Performance efficiency</a:t>
            </a:r>
          </a:p>
          <a:p>
            <a:pPr eaLnBrk="1" hangingPunct="1"/>
            <a:r>
              <a:rPr lang="en-US" altLang="en-US" dirty="0"/>
              <a:t>Ease of use</a:t>
            </a:r>
          </a:p>
          <a:p>
            <a:pPr eaLnBrk="1" hangingPunct="1"/>
            <a:r>
              <a:rPr lang="en-US" altLang="en-US" dirty="0"/>
              <a:t>Flexibility</a:t>
            </a:r>
          </a:p>
          <a:p>
            <a:pPr eaLnBrk="1" hangingPunct="1"/>
            <a:r>
              <a:rPr lang="en-US" altLang="en-US" dirty="0"/>
              <a:t>Quality of documentation</a:t>
            </a:r>
          </a:p>
          <a:p>
            <a:pPr eaLnBrk="1" hangingPunct="1"/>
            <a:r>
              <a:rPr lang="en-US" altLang="en-US" dirty="0"/>
              <a:t>Manufacturer support</a:t>
            </a:r>
          </a:p>
          <a:p>
            <a:endParaRPr lang="en-GB" dirty="0"/>
          </a:p>
        </p:txBody>
      </p:sp>
      <p:pic>
        <p:nvPicPr>
          <p:cNvPr id="2" name="Picture 8">
            <a:extLst>
              <a:ext uri="{FF2B5EF4-FFF2-40B4-BE49-F238E27FC236}">
                <a16:creationId xmlns:a16="http://schemas.microsoft.com/office/drawing/2014/main" id="{2A8B9061-98B2-5230-0CE9-68CA056254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3949" y="1828802"/>
            <a:ext cx="4951615" cy="4407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577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Activity Planning and Control</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US" sz="2800" dirty="0"/>
              <a:t>Planning includes:</a:t>
            </a:r>
          </a:p>
          <a:p>
            <a:pPr lvl="1" eaLnBrk="1" hangingPunct="1"/>
            <a:r>
              <a:rPr lang="en-US" altLang="en-US" sz="2400" dirty="0"/>
              <a:t>Selecting a systems analysis team</a:t>
            </a:r>
          </a:p>
          <a:p>
            <a:pPr lvl="1" eaLnBrk="1" hangingPunct="1"/>
            <a:r>
              <a:rPr lang="en-US" altLang="en-US" sz="2400" dirty="0"/>
              <a:t>Estimating time required to complete each task</a:t>
            </a:r>
          </a:p>
          <a:p>
            <a:pPr lvl="1" eaLnBrk="1" hangingPunct="1"/>
            <a:r>
              <a:rPr lang="en-US" altLang="en-US" sz="2400" dirty="0"/>
              <a:t>Scheduling the project</a:t>
            </a:r>
          </a:p>
          <a:p>
            <a:pPr eaLnBrk="1" hangingPunct="1"/>
            <a:r>
              <a:rPr lang="en-US" altLang="en-US" sz="2800" dirty="0"/>
              <a:t>Control includes:</a:t>
            </a:r>
          </a:p>
          <a:p>
            <a:pPr lvl="1" eaLnBrk="1" hangingPunct="1"/>
            <a:r>
              <a:rPr lang="en-US" altLang="en-US" sz="2400" dirty="0"/>
              <a:t>Comparing the plan for the project with its actual evolution</a:t>
            </a:r>
          </a:p>
          <a:p>
            <a:pPr lvl="1" eaLnBrk="1" hangingPunct="1"/>
            <a:r>
              <a:rPr lang="en-US" altLang="en-US" sz="2400" dirty="0"/>
              <a:t>Taking appropriate action to expedite or reschedule activities</a:t>
            </a:r>
          </a:p>
          <a:p>
            <a:endParaRPr lang="en-GB" dirty="0"/>
          </a:p>
        </p:txBody>
      </p:sp>
    </p:spTree>
    <p:extLst>
      <p:ext uri="{BB962C8B-B14F-4D97-AF65-F5344CB8AC3E}">
        <p14:creationId xmlns:p14="http://schemas.microsoft.com/office/powerpoint/2010/main" val="1118222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normAutofit fontScale="90000"/>
          </a:bodyPr>
          <a:lstStyle/>
          <a:p>
            <a:pPr algn="ctr"/>
            <a:r>
              <a:rPr lang="en-US" b="1" dirty="0">
                <a:solidFill>
                  <a:schemeClr val="bg1"/>
                </a:solidFill>
              </a:rPr>
              <a:t>Identifying and Forecasting Costs and Benefits</a:t>
            </a:r>
            <a:endParaRPr lang="en-GB"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US" dirty="0"/>
              <a:t>Judgment methods</a:t>
            </a:r>
          </a:p>
          <a:p>
            <a:pPr lvl="1" eaLnBrk="1" hangingPunct="1"/>
            <a:r>
              <a:rPr lang="en-US" altLang="en-US" dirty="0"/>
              <a:t>Estimates from the sales force</a:t>
            </a:r>
          </a:p>
          <a:p>
            <a:pPr lvl="1" eaLnBrk="1" hangingPunct="1"/>
            <a:r>
              <a:rPr lang="en-US" altLang="en-US" dirty="0"/>
              <a:t>Surveys to estimate customer demand</a:t>
            </a:r>
          </a:p>
          <a:p>
            <a:pPr lvl="1" eaLnBrk="1" hangingPunct="1"/>
            <a:r>
              <a:rPr lang="en-US" altLang="en-US" dirty="0"/>
              <a:t>Creating scenarios</a:t>
            </a:r>
          </a:p>
          <a:p>
            <a:pPr lvl="1" eaLnBrk="1" hangingPunct="1"/>
            <a:r>
              <a:rPr lang="en-US" altLang="en-US" dirty="0"/>
              <a:t>Drawing historical analogies</a:t>
            </a:r>
          </a:p>
          <a:p>
            <a:r>
              <a:rPr lang="en-GB" dirty="0"/>
              <a:t>Key things to categorise are</a:t>
            </a:r>
          </a:p>
          <a:p>
            <a:pPr lvl="1"/>
            <a:r>
              <a:rPr lang="en-GB" dirty="0"/>
              <a:t>Tangible costs</a:t>
            </a:r>
          </a:p>
          <a:p>
            <a:pPr lvl="1"/>
            <a:r>
              <a:rPr lang="en-GB" dirty="0"/>
              <a:t>Intangible costs</a:t>
            </a:r>
          </a:p>
          <a:p>
            <a:pPr lvl="1"/>
            <a:r>
              <a:rPr lang="en-GB" dirty="0"/>
              <a:t>Tangible benefits</a:t>
            </a:r>
          </a:p>
          <a:p>
            <a:pPr lvl="1"/>
            <a:r>
              <a:rPr lang="en-GB" dirty="0"/>
              <a:t>Intangible benefits</a:t>
            </a:r>
          </a:p>
        </p:txBody>
      </p:sp>
    </p:spTree>
    <p:extLst>
      <p:ext uri="{BB962C8B-B14F-4D97-AF65-F5344CB8AC3E}">
        <p14:creationId xmlns:p14="http://schemas.microsoft.com/office/powerpoint/2010/main" val="2330038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normAutofit fontScale="90000"/>
          </a:bodyPr>
          <a:lstStyle/>
          <a:p>
            <a:pPr algn="ctr"/>
            <a:r>
              <a:rPr lang="en-US" b="1" dirty="0">
                <a:solidFill>
                  <a:schemeClr val="bg1"/>
                </a:solidFill>
              </a:rPr>
              <a:t>Identifying and Forecasting Costs and Benefits (continued)</a:t>
            </a:r>
            <a:endParaRPr lang="en-GB"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US" dirty="0"/>
              <a:t>If historical data are available</a:t>
            </a:r>
          </a:p>
          <a:p>
            <a:pPr lvl="1" eaLnBrk="1" hangingPunct="1"/>
            <a:r>
              <a:rPr lang="en-US" altLang="en-US" dirty="0"/>
              <a:t>Conditional:</a:t>
            </a:r>
          </a:p>
          <a:p>
            <a:pPr lvl="2" eaLnBrk="1" hangingPunct="1"/>
            <a:r>
              <a:rPr lang="en-US" altLang="en-US" dirty="0"/>
              <a:t>There is an association among variables in the model</a:t>
            </a:r>
          </a:p>
          <a:p>
            <a:pPr lvl="1" eaLnBrk="1" hangingPunct="1"/>
            <a:r>
              <a:rPr lang="en-US" altLang="en-US" dirty="0"/>
              <a:t>Unconditional:</a:t>
            </a:r>
          </a:p>
          <a:p>
            <a:pPr lvl="2" eaLnBrk="1" hangingPunct="1"/>
            <a:r>
              <a:rPr lang="en-US" altLang="en-US" dirty="0"/>
              <a:t>Do not need to find or identify any relationships</a:t>
            </a:r>
          </a:p>
          <a:p>
            <a:pPr eaLnBrk="1" hangingPunct="1"/>
            <a:r>
              <a:rPr lang="en-US" altLang="en-US" dirty="0">
                <a:latin typeface="Arial" panose="020B0604020202020204" pitchFamily="34" charset="0"/>
              </a:rPr>
              <a:t>Conditional—correlation regression, leading indicators, econometrics, and input/out models.</a:t>
            </a:r>
          </a:p>
          <a:p>
            <a:pPr eaLnBrk="1" hangingPunct="1"/>
            <a:endParaRPr lang="en-US" altLang="en-US" dirty="0">
              <a:latin typeface="Arial" panose="020B0604020202020204" pitchFamily="34" charset="0"/>
            </a:endParaRPr>
          </a:p>
          <a:p>
            <a:pPr eaLnBrk="1" hangingPunct="1"/>
            <a:r>
              <a:rPr lang="en-US" altLang="en-US" dirty="0">
                <a:latin typeface="Arial" panose="020B0604020202020204" pitchFamily="34" charset="0"/>
              </a:rPr>
              <a:t>Unconditional—judgment, moving average, and analysis of time series data.</a:t>
            </a:r>
          </a:p>
          <a:p>
            <a:endParaRPr lang="en-GB" dirty="0"/>
          </a:p>
        </p:txBody>
      </p:sp>
    </p:spTree>
    <p:extLst>
      <p:ext uri="{BB962C8B-B14F-4D97-AF65-F5344CB8AC3E}">
        <p14:creationId xmlns:p14="http://schemas.microsoft.com/office/powerpoint/2010/main" val="29189170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Identifying Benefits and Costs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lnSpc>
                <a:spcPct val="90000"/>
              </a:lnSpc>
            </a:pPr>
            <a:r>
              <a:rPr lang="en-US" altLang="en-US" sz="2800" dirty="0"/>
              <a:t>Tangible benefits are advantages measurable in dollars through the use of the information system</a:t>
            </a:r>
          </a:p>
          <a:p>
            <a:pPr eaLnBrk="1" hangingPunct="1">
              <a:lnSpc>
                <a:spcPct val="90000"/>
              </a:lnSpc>
            </a:pPr>
            <a:r>
              <a:rPr lang="en-US" altLang="en-US" sz="2800" dirty="0"/>
              <a:t>Intangible benefits are difficult to measure</a:t>
            </a:r>
          </a:p>
          <a:p>
            <a:pPr eaLnBrk="1" hangingPunct="1">
              <a:lnSpc>
                <a:spcPct val="90000"/>
              </a:lnSpc>
            </a:pPr>
            <a:r>
              <a:rPr lang="en-US" altLang="en-US" sz="2800" dirty="0"/>
              <a:t>Tangible costs are accurately projected by the systems analyst and accounting personnel</a:t>
            </a:r>
          </a:p>
          <a:p>
            <a:pPr eaLnBrk="1" hangingPunct="1">
              <a:lnSpc>
                <a:spcPct val="90000"/>
              </a:lnSpc>
            </a:pPr>
            <a:r>
              <a:rPr lang="en-US" altLang="en-US" sz="2800" dirty="0"/>
              <a:t>Intangible costs are difficult to estimate and may not be known</a:t>
            </a:r>
          </a:p>
          <a:p>
            <a:r>
              <a:rPr lang="en-US" altLang="en-US" dirty="0">
                <a:latin typeface="Arial" panose="020B0604020202020204" pitchFamily="34" charset="0"/>
              </a:rPr>
              <a:t>Both tangible and intangible cost must be taken into account when systems are considered.</a:t>
            </a:r>
          </a:p>
          <a:p>
            <a:endParaRPr lang="en-GB" dirty="0"/>
          </a:p>
        </p:txBody>
      </p:sp>
    </p:spTree>
    <p:extLst>
      <p:ext uri="{BB962C8B-B14F-4D97-AF65-F5344CB8AC3E}">
        <p14:creationId xmlns:p14="http://schemas.microsoft.com/office/powerpoint/2010/main" val="28137741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Tangible Benefits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lnSpc>
                <a:spcPct val="80000"/>
              </a:lnSpc>
            </a:pPr>
            <a:r>
              <a:rPr lang="en-US" altLang="en-US" sz="2800" dirty="0"/>
              <a:t>Advantages measurable in dollars that accrue to the organization through the use of the information system</a:t>
            </a:r>
          </a:p>
          <a:p>
            <a:pPr eaLnBrk="1" hangingPunct="1">
              <a:lnSpc>
                <a:spcPct val="80000"/>
              </a:lnSpc>
            </a:pPr>
            <a:r>
              <a:rPr lang="en-US" altLang="en-US" sz="2800" dirty="0"/>
              <a:t>Examples:</a:t>
            </a:r>
          </a:p>
          <a:p>
            <a:pPr lvl="1" eaLnBrk="1" hangingPunct="1">
              <a:lnSpc>
                <a:spcPct val="80000"/>
              </a:lnSpc>
            </a:pPr>
            <a:r>
              <a:rPr lang="en-US" altLang="en-US" sz="2400" dirty="0"/>
              <a:t>Increase in the speed of processing</a:t>
            </a:r>
          </a:p>
          <a:p>
            <a:pPr lvl="1" eaLnBrk="1" hangingPunct="1">
              <a:lnSpc>
                <a:spcPct val="80000"/>
              </a:lnSpc>
            </a:pPr>
            <a:r>
              <a:rPr lang="en-US" altLang="en-US" sz="2400" dirty="0"/>
              <a:t>Access to otherwise inaccessible information</a:t>
            </a:r>
          </a:p>
          <a:p>
            <a:pPr lvl="1" eaLnBrk="1" hangingPunct="1">
              <a:lnSpc>
                <a:spcPct val="80000"/>
              </a:lnSpc>
            </a:pPr>
            <a:r>
              <a:rPr lang="en-US" altLang="en-US" sz="2400" dirty="0"/>
              <a:t>Access to information on a more timely basis</a:t>
            </a:r>
          </a:p>
          <a:p>
            <a:pPr lvl="1" eaLnBrk="1" hangingPunct="1">
              <a:lnSpc>
                <a:spcPct val="80000"/>
              </a:lnSpc>
            </a:pPr>
            <a:r>
              <a:rPr lang="en-US" altLang="en-US" sz="2400" dirty="0"/>
              <a:t>The advantage of the computer’s superior calculating power</a:t>
            </a:r>
          </a:p>
          <a:p>
            <a:pPr lvl="1" eaLnBrk="1" hangingPunct="1">
              <a:lnSpc>
                <a:spcPct val="80000"/>
              </a:lnSpc>
            </a:pPr>
            <a:r>
              <a:rPr lang="en-US" altLang="en-US" sz="2400" dirty="0"/>
              <a:t>Decreases in the amount of employee time needed to complete specific tasks</a:t>
            </a:r>
          </a:p>
          <a:p>
            <a:pPr lvl="1" eaLnBrk="1" hangingPunct="1">
              <a:lnSpc>
                <a:spcPct val="80000"/>
              </a:lnSpc>
            </a:pPr>
            <a:r>
              <a:rPr lang="en-US" altLang="en-US" dirty="0"/>
              <a:t>Improved communication</a:t>
            </a:r>
          </a:p>
          <a:p>
            <a:pPr lvl="1" eaLnBrk="1" hangingPunct="1">
              <a:lnSpc>
                <a:spcPct val="80000"/>
              </a:lnSpc>
            </a:pPr>
            <a:r>
              <a:rPr lang="en-US" altLang="en-US" dirty="0"/>
              <a:t>Error reduction</a:t>
            </a:r>
          </a:p>
          <a:p>
            <a:pPr>
              <a:lnSpc>
                <a:spcPct val="80000"/>
              </a:lnSpc>
            </a:pPr>
            <a:endParaRPr lang="en-US" altLang="en-US" dirty="0"/>
          </a:p>
        </p:txBody>
      </p:sp>
    </p:spTree>
    <p:extLst>
      <p:ext uri="{BB962C8B-B14F-4D97-AF65-F5344CB8AC3E}">
        <p14:creationId xmlns:p14="http://schemas.microsoft.com/office/powerpoint/2010/main" val="478613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Project Initiation</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r>
              <a:rPr lang="en-US" b="0" i="0" dirty="0">
                <a:solidFill>
                  <a:srgbClr val="202124"/>
                </a:solidFill>
                <a:effectLst/>
                <a:latin typeface="Google Sans"/>
              </a:rPr>
              <a:t>Project initiation is the first phase of the project management life cycle and in this stage, </a:t>
            </a:r>
            <a:r>
              <a:rPr lang="en-US" b="0" i="0" dirty="0">
                <a:solidFill>
                  <a:srgbClr val="040C28"/>
                </a:solidFill>
                <a:effectLst/>
                <a:latin typeface="Google Sans"/>
              </a:rPr>
              <a:t>companies decide if the project is needed and how beneficial it will be for them</a:t>
            </a:r>
            <a:r>
              <a:rPr lang="en-US" b="0" i="0" dirty="0">
                <a:solidFill>
                  <a:srgbClr val="202124"/>
                </a:solidFill>
                <a:effectLst/>
                <a:latin typeface="Google Sans"/>
              </a:rPr>
              <a:t>. The two metrics that are used to judge a proposed project and determine the expectations from it are the business case and feasibility study.</a:t>
            </a:r>
            <a:endParaRPr lang="en-US" b="0" i="0" dirty="0">
              <a:solidFill>
                <a:srgbClr val="202124"/>
              </a:solidFill>
              <a:effectLst/>
              <a:latin typeface="arial" panose="020B0604020202020204" pitchFamily="34" charset="0"/>
            </a:endParaRPr>
          </a:p>
          <a:p>
            <a:pPr eaLnBrk="1" hangingPunct="1"/>
            <a:r>
              <a:rPr lang="en-US" altLang="en-US" dirty="0"/>
              <a:t>Problems in the organization</a:t>
            </a:r>
          </a:p>
          <a:p>
            <a:pPr lvl="1" eaLnBrk="1" hangingPunct="1"/>
            <a:r>
              <a:rPr lang="en-US" altLang="en-US" dirty="0"/>
              <a:t>Problems that lend themselves to systems solutions</a:t>
            </a:r>
          </a:p>
          <a:p>
            <a:pPr eaLnBrk="1" hangingPunct="1"/>
            <a:r>
              <a:rPr lang="en-US" altLang="en-US" dirty="0"/>
              <a:t>Opportunities for improvement</a:t>
            </a:r>
          </a:p>
          <a:p>
            <a:pPr lvl="1" eaLnBrk="1" hangingPunct="1"/>
            <a:r>
              <a:rPr lang="en-US" altLang="en-US" dirty="0"/>
              <a:t>Caused through upgrading, altering, or installing new systems</a:t>
            </a:r>
          </a:p>
          <a:p>
            <a:endParaRPr lang="en-GB" dirty="0"/>
          </a:p>
        </p:txBody>
      </p:sp>
    </p:spTree>
    <p:extLst>
      <p:ext uri="{BB962C8B-B14F-4D97-AF65-F5344CB8AC3E}">
        <p14:creationId xmlns:p14="http://schemas.microsoft.com/office/powerpoint/2010/main" val="29047272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Intangible Benefits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US" sz="2800" dirty="0"/>
              <a:t>Intangible benefits are benefits from use of the information system that are difficult to measure</a:t>
            </a:r>
          </a:p>
          <a:p>
            <a:pPr eaLnBrk="1" hangingPunct="1"/>
            <a:r>
              <a:rPr lang="en-US" altLang="en-US" sz="2800" dirty="0"/>
              <a:t>Examples:</a:t>
            </a:r>
          </a:p>
          <a:p>
            <a:pPr lvl="1" eaLnBrk="1" hangingPunct="1"/>
            <a:r>
              <a:rPr lang="en-US" altLang="en-US" sz="2400" dirty="0"/>
              <a:t>Improving the decision-making process</a:t>
            </a:r>
          </a:p>
          <a:p>
            <a:pPr lvl="1" eaLnBrk="1" hangingPunct="1"/>
            <a:r>
              <a:rPr lang="en-US" altLang="en-US" sz="2400" dirty="0"/>
              <a:t>Enhancing accuracy</a:t>
            </a:r>
          </a:p>
          <a:p>
            <a:pPr lvl="1" eaLnBrk="1" hangingPunct="1"/>
            <a:r>
              <a:rPr lang="en-US" altLang="en-US" sz="2400" dirty="0"/>
              <a:t>Becoming more competitive in customer service</a:t>
            </a:r>
          </a:p>
          <a:p>
            <a:pPr lvl="1" eaLnBrk="1" hangingPunct="1"/>
            <a:r>
              <a:rPr lang="en-US" altLang="en-US" sz="2400" dirty="0"/>
              <a:t>Maintaining a good business image</a:t>
            </a:r>
          </a:p>
          <a:p>
            <a:pPr lvl="1" eaLnBrk="1" hangingPunct="1"/>
            <a:r>
              <a:rPr lang="en-US" altLang="en-US" sz="2400" dirty="0"/>
              <a:t>Increasing job satisfaction</a:t>
            </a:r>
          </a:p>
          <a:p>
            <a:pPr lvl="1" eaLnBrk="1" hangingPunct="1"/>
            <a:r>
              <a:rPr lang="en-US" altLang="en-US" dirty="0"/>
              <a:t>Increased customer satisfaction</a:t>
            </a:r>
            <a:endParaRPr lang="en-US" altLang="en-US" sz="2400" dirty="0"/>
          </a:p>
          <a:p>
            <a:endParaRPr lang="en-GB" dirty="0"/>
          </a:p>
        </p:txBody>
      </p:sp>
    </p:spTree>
    <p:extLst>
      <p:ext uri="{BB962C8B-B14F-4D97-AF65-F5344CB8AC3E}">
        <p14:creationId xmlns:p14="http://schemas.microsoft.com/office/powerpoint/2010/main" val="30523497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Tangible Costs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US" sz="2800" dirty="0"/>
              <a:t>Those that can be accurately projected by systems analysts and the business’ accounting personnel</a:t>
            </a:r>
          </a:p>
          <a:p>
            <a:pPr eaLnBrk="1" hangingPunct="1"/>
            <a:r>
              <a:rPr lang="en-US" altLang="en-US" sz="2800" dirty="0"/>
              <a:t>Examples:</a:t>
            </a:r>
          </a:p>
          <a:p>
            <a:pPr lvl="1" eaLnBrk="1" hangingPunct="1"/>
            <a:r>
              <a:rPr lang="en-US" altLang="en-US" sz="2400" dirty="0"/>
              <a:t>Cost of equipment</a:t>
            </a:r>
          </a:p>
          <a:p>
            <a:pPr lvl="1" eaLnBrk="1" hangingPunct="1"/>
            <a:r>
              <a:rPr lang="en-US" altLang="en-US" sz="2400" dirty="0"/>
              <a:t>Cost of resources</a:t>
            </a:r>
          </a:p>
          <a:p>
            <a:pPr lvl="1" eaLnBrk="1" hangingPunct="1"/>
            <a:r>
              <a:rPr lang="en-US" altLang="en-US" sz="2400" dirty="0"/>
              <a:t>Cost of systems analysts’ time</a:t>
            </a:r>
          </a:p>
          <a:p>
            <a:pPr lvl="1" eaLnBrk="1" hangingPunct="1"/>
            <a:r>
              <a:rPr lang="en-US" altLang="en-US" sz="2400" dirty="0"/>
              <a:t>Cost of programmers’ time</a:t>
            </a:r>
          </a:p>
          <a:p>
            <a:pPr lvl="1" eaLnBrk="1" hangingPunct="1"/>
            <a:r>
              <a:rPr lang="en-US" altLang="en-US" sz="2400" dirty="0"/>
              <a:t>Employees’ salaries</a:t>
            </a:r>
          </a:p>
          <a:p>
            <a:endParaRPr lang="en-GB" dirty="0"/>
          </a:p>
        </p:txBody>
      </p:sp>
    </p:spTree>
    <p:extLst>
      <p:ext uri="{BB962C8B-B14F-4D97-AF65-F5344CB8AC3E}">
        <p14:creationId xmlns:p14="http://schemas.microsoft.com/office/powerpoint/2010/main" val="5476199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Intangible Costs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US" dirty="0"/>
              <a:t>Those that are difficult to estimate and may not be known</a:t>
            </a:r>
          </a:p>
          <a:p>
            <a:pPr eaLnBrk="1" hangingPunct="1"/>
            <a:r>
              <a:rPr lang="en-US" altLang="en-US" dirty="0"/>
              <a:t>Examples:</a:t>
            </a:r>
          </a:p>
          <a:p>
            <a:pPr lvl="1" eaLnBrk="1" hangingPunct="1"/>
            <a:r>
              <a:rPr lang="en-US" altLang="en-US" dirty="0"/>
              <a:t>Customer dissatisfaction</a:t>
            </a:r>
          </a:p>
          <a:p>
            <a:pPr lvl="1" eaLnBrk="1" hangingPunct="1"/>
            <a:r>
              <a:rPr lang="en-US" altLang="en-US" dirty="0"/>
              <a:t>Losing a competitive edge</a:t>
            </a:r>
          </a:p>
          <a:p>
            <a:pPr lvl="1" eaLnBrk="1" hangingPunct="1"/>
            <a:r>
              <a:rPr lang="en-US" altLang="en-US" dirty="0"/>
              <a:t>Losing the reputation of being first</a:t>
            </a:r>
          </a:p>
          <a:p>
            <a:pPr lvl="1" eaLnBrk="1" hangingPunct="1"/>
            <a:r>
              <a:rPr lang="en-US" altLang="en-US" dirty="0"/>
              <a:t>Declining company image</a:t>
            </a:r>
          </a:p>
          <a:p>
            <a:pPr lvl="1" eaLnBrk="1" hangingPunct="1"/>
            <a:r>
              <a:rPr lang="en-US" altLang="en-US" dirty="0"/>
              <a:t>Ineffective decision making</a:t>
            </a:r>
          </a:p>
          <a:p>
            <a:endParaRPr lang="en-GB" dirty="0"/>
          </a:p>
        </p:txBody>
      </p:sp>
    </p:spTree>
    <p:extLst>
      <p:ext uri="{BB962C8B-B14F-4D97-AF65-F5344CB8AC3E}">
        <p14:creationId xmlns:p14="http://schemas.microsoft.com/office/powerpoint/2010/main" val="37073290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Comparing Costs and Benefits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US" dirty="0"/>
              <a:t>Break-even analysis</a:t>
            </a:r>
          </a:p>
          <a:p>
            <a:pPr eaLnBrk="1" hangingPunct="1"/>
            <a:r>
              <a:rPr lang="en-US" altLang="en-US" dirty="0"/>
              <a:t>Payback</a:t>
            </a:r>
          </a:p>
          <a:p>
            <a:pPr eaLnBrk="1" hangingPunct="1"/>
            <a:r>
              <a:rPr lang="en-US" altLang="en-US" dirty="0"/>
              <a:t>Cash-flow analysis</a:t>
            </a:r>
          </a:p>
          <a:p>
            <a:pPr eaLnBrk="1" hangingPunct="1"/>
            <a:r>
              <a:rPr lang="en-US" altLang="en-US" dirty="0"/>
              <a:t>Present value analysis</a:t>
            </a:r>
          </a:p>
          <a:p>
            <a:endParaRPr lang="en-GB" dirty="0"/>
          </a:p>
        </p:txBody>
      </p:sp>
    </p:spTree>
    <p:extLst>
      <p:ext uri="{BB962C8B-B14F-4D97-AF65-F5344CB8AC3E}">
        <p14:creationId xmlns:p14="http://schemas.microsoft.com/office/powerpoint/2010/main" val="30696930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Break-Even Analysis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lnSpc>
                <a:spcPct val="80000"/>
              </a:lnSpc>
            </a:pPr>
            <a:r>
              <a:rPr lang="en-US" altLang="en-US" sz="2800" dirty="0"/>
              <a:t>The point at which the total cost of the current system and the proposed system intersect</a:t>
            </a:r>
          </a:p>
          <a:p>
            <a:pPr eaLnBrk="1" hangingPunct="1">
              <a:lnSpc>
                <a:spcPct val="80000"/>
              </a:lnSpc>
            </a:pPr>
            <a:r>
              <a:rPr lang="en-US" altLang="en-US" dirty="0"/>
              <a:t>Can be represented as Total Cost=Total Revenue</a:t>
            </a:r>
            <a:endParaRPr lang="en-US" altLang="en-US" sz="2800" dirty="0"/>
          </a:p>
          <a:p>
            <a:pPr eaLnBrk="1" hangingPunct="1">
              <a:lnSpc>
                <a:spcPct val="80000"/>
              </a:lnSpc>
            </a:pPr>
            <a:r>
              <a:rPr lang="en-US" altLang="en-US" sz="2800" dirty="0"/>
              <a:t>Useful when a business is growing and volume is a key variable in costs</a:t>
            </a:r>
          </a:p>
          <a:p>
            <a:pPr eaLnBrk="1" hangingPunct="1">
              <a:lnSpc>
                <a:spcPct val="80000"/>
              </a:lnSpc>
            </a:pPr>
            <a:r>
              <a:rPr lang="en-US" altLang="en-US" sz="2800" dirty="0"/>
              <a:t>Disadvantage:</a:t>
            </a:r>
          </a:p>
          <a:p>
            <a:pPr lvl="1" eaLnBrk="1" hangingPunct="1">
              <a:lnSpc>
                <a:spcPct val="80000"/>
              </a:lnSpc>
            </a:pPr>
            <a:r>
              <a:rPr lang="en-US" altLang="en-US" sz="2400" dirty="0"/>
              <a:t>Benefits are assumed to remain the same</a:t>
            </a:r>
          </a:p>
          <a:p>
            <a:pPr eaLnBrk="1" hangingPunct="1">
              <a:lnSpc>
                <a:spcPct val="80000"/>
              </a:lnSpc>
            </a:pPr>
            <a:r>
              <a:rPr lang="en-US" altLang="en-US" sz="2800" dirty="0"/>
              <a:t>Advantage:</a:t>
            </a:r>
          </a:p>
          <a:p>
            <a:pPr lvl="1" eaLnBrk="1" hangingPunct="1">
              <a:lnSpc>
                <a:spcPct val="80000"/>
              </a:lnSpc>
            </a:pPr>
            <a:r>
              <a:rPr lang="en-US" altLang="en-US" sz="2400" dirty="0"/>
              <a:t>Can determine how long it will take for the benefits of the system to pay back the costs of developing it</a:t>
            </a:r>
          </a:p>
          <a:p>
            <a:endParaRPr lang="en-GB" dirty="0"/>
          </a:p>
        </p:txBody>
      </p:sp>
    </p:spTree>
    <p:extLst>
      <p:ext uri="{BB962C8B-B14F-4D97-AF65-F5344CB8AC3E}">
        <p14:creationId xmlns:p14="http://schemas.microsoft.com/office/powerpoint/2010/main" val="3175418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Cash-Flow Analysis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US" dirty="0"/>
              <a:t>Examines the direction, size, and pattern of cash flow that is associated with the proposed information system</a:t>
            </a:r>
          </a:p>
          <a:p>
            <a:pPr eaLnBrk="1" hangingPunct="1"/>
            <a:r>
              <a:rPr lang="en-US" altLang="en-US" dirty="0"/>
              <a:t>Determines when cash outlays and revenues will occur for both; not only for the initial purchase, but over the life of the information system</a:t>
            </a:r>
          </a:p>
          <a:p>
            <a:endParaRPr lang="en-GB" dirty="0"/>
          </a:p>
        </p:txBody>
      </p:sp>
    </p:spTree>
    <p:extLst>
      <p:ext uri="{BB962C8B-B14F-4D97-AF65-F5344CB8AC3E}">
        <p14:creationId xmlns:p14="http://schemas.microsoft.com/office/powerpoint/2010/main" val="26491123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Present Value Analysis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US" dirty="0"/>
              <a:t>Way to assess all the economic outlays and revenues of the information system over its economic life, and to compare costs today with future costs and today’s benefits with future benefits</a:t>
            </a:r>
          </a:p>
          <a:p>
            <a:pPr eaLnBrk="1" hangingPunct="1"/>
            <a:r>
              <a:rPr lang="en-US" altLang="en-US" dirty="0"/>
              <a:t>Presents the time value of the investment in the information system as well as the cash flow</a:t>
            </a:r>
          </a:p>
          <a:p>
            <a:endParaRPr lang="en-GB" dirty="0"/>
          </a:p>
        </p:txBody>
      </p:sp>
    </p:spTree>
    <p:extLst>
      <p:ext uri="{BB962C8B-B14F-4D97-AF65-F5344CB8AC3E}">
        <p14:creationId xmlns:p14="http://schemas.microsoft.com/office/powerpoint/2010/main" val="6844859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Guidelines for Analysis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lvl="1" eaLnBrk="1" hangingPunct="1">
              <a:buClrTx/>
            </a:pPr>
            <a:r>
              <a:rPr lang="en-US" altLang="en-US" sz="2800" dirty="0"/>
              <a:t>Use break-even analysis if the project needs to be justified in terms of cost, not benefits</a:t>
            </a:r>
          </a:p>
          <a:p>
            <a:pPr lvl="1" eaLnBrk="1" hangingPunct="1">
              <a:buClrTx/>
            </a:pPr>
            <a:r>
              <a:rPr lang="en-US" altLang="en-US" sz="2800" dirty="0"/>
              <a:t>Use payback when the improved tangible benefits form a convincing argument for the proposed system</a:t>
            </a:r>
          </a:p>
          <a:p>
            <a:pPr lvl="1" eaLnBrk="1" hangingPunct="1">
              <a:buClrTx/>
            </a:pPr>
            <a:r>
              <a:rPr lang="en-US" altLang="en-US" sz="2800" dirty="0"/>
              <a:t>Use cash-flow analysis when the project is expensive, relative to the size of the company</a:t>
            </a:r>
          </a:p>
          <a:p>
            <a:pPr lvl="1" eaLnBrk="1" hangingPunct="1">
              <a:buClrTx/>
            </a:pPr>
            <a:r>
              <a:rPr lang="en-US" altLang="en-US" sz="2800" dirty="0"/>
              <a:t>Use present value when the payback period is long or when the cost of borrowing money is high</a:t>
            </a:r>
          </a:p>
          <a:p>
            <a:endParaRPr lang="en-GB" dirty="0"/>
          </a:p>
        </p:txBody>
      </p:sp>
    </p:spTree>
    <p:extLst>
      <p:ext uri="{BB962C8B-B14F-4D97-AF65-F5344CB8AC3E}">
        <p14:creationId xmlns:p14="http://schemas.microsoft.com/office/powerpoint/2010/main" val="2961852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Project Scheduling</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normAutofit/>
          </a:bodyPr>
          <a:lstStyle/>
          <a:p>
            <a:pPr eaLnBrk="1" hangingPunct="1"/>
            <a:r>
              <a:rPr lang="en-US" altLang="en-US" dirty="0"/>
              <a:t>Gantt Charts</a:t>
            </a:r>
          </a:p>
          <a:p>
            <a:pPr lvl="1" eaLnBrk="1" hangingPunct="1"/>
            <a:r>
              <a:rPr lang="en-US" altLang="en-US" dirty="0"/>
              <a:t>Simple</a:t>
            </a:r>
          </a:p>
          <a:p>
            <a:pPr lvl="1" eaLnBrk="1" hangingPunct="1"/>
            <a:r>
              <a:rPr lang="en-US" altLang="en-US" dirty="0"/>
              <a:t>Drawn to scale</a:t>
            </a:r>
          </a:p>
          <a:p>
            <a:pPr lvl="1" eaLnBrk="1" hangingPunct="1"/>
            <a:r>
              <a:rPr lang="en-US" altLang="en-US" dirty="0"/>
              <a:t>MS Visio, MS Excel can be helpful in drawing them</a:t>
            </a:r>
          </a:p>
        </p:txBody>
      </p:sp>
    </p:spTree>
    <p:extLst>
      <p:ext uri="{BB962C8B-B14F-4D97-AF65-F5344CB8AC3E}">
        <p14:creationId xmlns:p14="http://schemas.microsoft.com/office/powerpoint/2010/main" val="18517794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noAutofit/>
          </a:bodyPr>
          <a:lstStyle/>
          <a:p>
            <a:pPr algn="ctr"/>
            <a:r>
              <a:rPr lang="en-US" sz="3200" b="1" dirty="0">
                <a:solidFill>
                  <a:schemeClr val="bg1"/>
                </a:solidFill>
              </a:rPr>
              <a:t>Using a Two-Dimensional Gantt Chart for Planning Activities that Can Be Accomplished in Parallel</a:t>
            </a:r>
            <a:endParaRPr lang="en-GB" sz="3200" b="1" dirty="0">
              <a:solidFill>
                <a:schemeClr val="bg1"/>
              </a:solidFill>
            </a:endParaRPr>
          </a:p>
        </p:txBody>
      </p:sp>
      <p:pic>
        <p:nvPicPr>
          <p:cNvPr id="2" name="Picture 8">
            <a:extLst>
              <a:ext uri="{FF2B5EF4-FFF2-40B4-BE49-F238E27FC236}">
                <a16:creationId xmlns:a16="http://schemas.microsoft.com/office/drawing/2014/main" id="{51359CB2-AF2D-D807-A443-358A50FB3A9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5435" y="1504950"/>
            <a:ext cx="8114405" cy="523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9149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noAutofit/>
          </a:bodyPr>
          <a:lstStyle/>
          <a:p>
            <a:pPr algn="ctr"/>
            <a:r>
              <a:rPr lang="en-US" sz="2800" b="1" dirty="0">
                <a:solidFill>
                  <a:schemeClr val="bg1"/>
                </a:solidFill>
              </a:rPr>
              <a:t>Checking Output, Observing Employee Behavior, and Listening to Feedback Are All Ways to Help the Analyst Pinpoint Systems Problems and Opportunities (Figure 3.1)</a:t>
            </a:r>
            <a:endParaRPr lang="en-GB" sz="2800" b="1" dirty="0">
              <a:solidFill>
                <a:schemeClr val="bg1"/>
              </a:solidFill>
            </a:endParaRPr>
          </a:p>
        </p:txBody>
      </p:sp>
      <p:pic>
        <p:nvPicPr>
          <p:cNvPr id="2" name="Picture 8">
            <a:extLst>
              <a:ext uri="{FF2B5EF4-FFF2-40B4-BE49-F238E27FC236}">
                <a16:creationId xmlns:a16="http://schemas.microsoft.com/office/drawing/2014/main" id="{11E0F4AD-9D09-4C75-57A5-60F2D8A5A24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99865" y="1608966"/>
            <a:ext cx="8144266" cy="4635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39100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A381A0-93BC-A073-7E5B-9B8D28140CE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23200DD-D3C1-EC83-8009-C5E6E890F0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585CE065-0490-0DE6-99F3-4BB1AEFBDB28}"/>
              </a:ext>
            </a:extLst>
          </p:cNvPr>
          <p:cNvSpPr>
            <a:spLocks noGrp="1"/>
          </p:cNvSpPr>
          <p:nvPr>
            <p:ph type="title"/>
          </p:nvPr>
        </p:nvSpPr>
        <p:spPr>
          <a:xfrm>
            <a:off x="-1" y="116378"/>
            <a:ext cx="9143999" cy="1105593"/>
          </a:xfrm>
        </p:spPr>
        <p:txBody>
          <a:bodyPr/>
          <a:lstStyle/>
          <a:p>
            <a:pPr algn="ctr"/>
            <a:r>
              <a:rPr lang="en-GB" b="1" dirty="0">
                <a:solidFill>
                  <a:schemeClr val="bg1"/>
                </a:solidFill>
              </a:rPr>
              <a:t>PERT DIAGRAMS</a:t>
            </a:r>
          </a:p>
        </p:txBody>
      </p:sp>
      <p:sp>
        <p:nvSpPr>
          <p:cNvPr id="7" name="Content Placeholder 2">
            <a:extLst>
              <a:ext uri="{FF2B5EF4-FFF2-40B4-BE49-F238E27FC236}">
                <a16:creationId xmlns:a16="http://schemas.microsoft.com/office/drawing/2014/main" id="{1FF847A5-408D-E91D-AA89-B23BED39A152}"/>
              </a:ext>
            </a:extLst>
          </p:cNvPr>
          <p:cNvSpPr>
            <a:spLocks noGrp="1"/>
          </p:cNvSpPr>
          <p:nvPr>
            <p:ph idx="1"/>
          </p:nvPr>
        </p:nvSpPr>
        <p:spPr>
          <a:xfrm>
            <a:off x="157942" y="1504604"/>
            <a:ext cx="8869680" cy="5237018"/>
          </a:xfrm>
        </p:spPr>
        <p:txBody>
          <a:bodyPr>
            <a:normAutofit lnSpcReduction="10000"/>
          </a:bodyPr>
          <a:lstStyle/>
          <a:p>
            <a:pPr eaLnBrk="1" hangingPunct="1"/>
            <a:r>
              <a:rPr lang="en-US" altLang="en-US" dirty="0"/>
              <a:t>PERT diagrams (Project Evaluation Review Technique)</a:t>
            </a:r>
          </a:p>
          <a:p>
            <a:pPr lvl="1" eaLnBrk="1" hangingPunct="1"/>
            <a:r>
              <a:rPr lang="en-GB" altLang="en-US" dirty="0"/>
              <a:t>It’s a project management tool used to schedule, organize and coordinate tasks within a project. It provides a graphical representation of a project's timeline that enables project managers to break down each individual task in the project for analysis.</a:t>
            </a:r>
            <a:r>
              <a:rPr lang="en-US" altLang="en-US" dirty="0"/>
              <a:t> </a:t>
            </a:r>
          </a:p>
          <a:p>
            <a:pPr lvl="1" eaLnBrk="1" hangingPunct="1"/>
            <a:r>
              <a:rPr lang="en-US" altLang="en-US" dirty="0"/>
              <a:t>Lucid chart can be used to generate these diagrams</a:t>
            </a:r>
          </a:p>
          <a:p>
            <a:r>
              <a:rPr lang="en-GB" b="0" i="0" dirty="0">
                <a:solidFill>
                  <a:srgbClr val="111111"/>
                </a:solidFill>
                <a:effectLst/>
                <a:latin typeface="SourceSansPro"/>
              </a:rPr>
              <a:t>A PERT chart requires a project manager to think through three possible timelines: </a:t>
            </a:r>
          </a:p>
          <a:p>
            <a:pPr lvl="1"/>
            <a:r>
              <a:rPr lang="en-GB" b="0" i="0" dirty="0">
                <a:solidFill>
                  <a:srgbClr val="111111"/>
                </a:solidFill>
                <a:effectLst/>
                <a:latin typeface="SourceSansPro"/>
              </a:rPr>
              <a:t>Optimistic time is the shortest possible route to completion.</a:t>
            </a:r>
          </a:p>
          <a:p>
            <a:pPr lvl="1"/>
            <a:r>
              <a:rPr lang="en-GB" b="0" i="0" dirty="0">
                <a:solidFill>
                  <a:srgbClr val="111111"/>
                </a:solidFill>
                <a:effectLst/>
                <a:latin typeface="SourceSansPro"/>
              </a:rPr>
              <a:t>Pessimistic time is the longest it might take if everything goes wrong. </a:t>
            </a:r>
          </a:p>
          <a:p>
            <a:pPr lvl="1"/>
            <a:r>
              <a:rPr lang="en-GB" b="0" i="0" dirty="0">
                <a:solidFill>
                  <a:srgbClr val="111111"/>
                </a:solidFill>
                <a:effectLst/>
                <a:latin typeface="SourceSansPro"/>
              </a:rPr>
              <a:t>The most likely time is a reasonable estimate of the best-case scenario.</a:t>
            </a:r>
            <a:endParaRPr lang="en-GB" dirty="0"/>
          </a:p>
        </p:txBody>
      </p:sp>
    </p:spTree>
    <p:extLst>
      <p:ext uri="{BB962C8B-B14F-4D97-AF65-F5344CB8AC3E}">
        <p14:creationId xmlns:p14="http://schemas.microsoft.com/office/powerpoint/2010/main" val="41361808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normAutofit fontScale="90000"/>
          </a:bodyPr>
          <a:lstStyle/>
          <a:p>
            <a:pPr algn="ctr"/>
            <a:r>
              <a:rPr lang="en-US" b="1" dirty="0">
                <a:solidFill>
                  <a:schemeClr val="bg1"/>
                </a:solidFill>
              </a:rPr>
              <a:t>A Completed PERT Diagram for the Analysis Phase of a Systems Project </a:t>
            </a:r>
            <a:endParaRPr lang="en-GB" b="1" dirty="0">
              <a:solidFill>
                <a:schemeClr val="bg1"/>
              </a:solidFill>
            </a:endParaRPr>
          </a:p>
        </p:txBody>
      </p:sp>
      <p:pic>
        <p:nvPicPr>
          <p:cNvPr id="2" name="Picture 6">
            <a:extLst>
              <a:ext uri="{FF2B5EF4-FFF2-40B4-BE49-F238E27FC236}">
                <a16:creationId xmlns:a16="http://schemas.microsoft.com/office/drawing/2014/main" id="{31E8162D-2D8B-2652-E2A1-62A5591FB26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7163" y="2294211"/>
            <a:ext cx="8870950" cy="365864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81602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PERT Diagram Advantages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US" dirty="0"/>
              <a:t>Easy identification of the order of precedence</a:t>
            </a:r>
          </a:p>
          <a:p>
            <a:pPr eaLnBrk="1" hangingPunct="1"/>
            <a:r>
              <a:rPr lang="en-US" altLang="en-US" dirty="0"/>
              <a:t>Easy identification of the critical path and thus critical activities</a:t>
            </a:r>
          </a:p>
          <a:p>
            <a:pPr eaLnBrk="1" hangingPunct="1"/>
            <a:r>
              <a:rPr lang="en-US" altLang="en-US" dirty="0"/>
              <a:t>Easy determination of slack time</a:t>
            </a:r>
          </a:p>
          <a:p>
            <a:pPr lvl="1"/>
            <a:r>
              <a:rPr lang="en-GB" b="0" i="0" dirty="0">
                <a:solidFill>
                  <a:srgbClr val="202124"/>
                </a:solidFill>
                <a:effectLst/>
                <a:latin typeface="Google Sans"/>
              </a:rPr>
              <a:t>More slack time means that project scheduling is more flexible. </a:t>
            </a:r>
          </a:p>
          <a:p>
            <a:pPr lvl="1"/>
            <a:r>
              <a:rPr lang="en-GB" b="0" i="0" dirty="0">
                <a:solidFill>
                  <a:srgbClr val="202124"/>
                </a:solidFill>
                <a:effectLst/>
                <a:latin typeface="Google Sans"/>
              </a:rPr>
              <a:t>Build slack time into your schedule to offset certain risks. </a:t>
            </a:r>
          </a:p>
          <a:p>
            <a:pPr lvl="1"/>
            <a:r>
              <a:rPr lang="en-GB" b="0" i="0" dirty="0">
                <a:solidFill>
                  <a:srgbClr val="202124"/>
                </a:solidFill>
                <a:effectLst/>
                <a:latin typeface="Google Sans"/>
              </a:rPr>
              <a:t>Slack time is an indicator of how flexible the timing of project work can be.</a:t>
            </a:r>
            <a:endParaRPr lang="en-US" altLang="en-US" dirty="0"/>
          </a:p>
          <a:p>
            <a:endParaRPr lang="en-GB" dirty="0"/>
          </a:p>
        </p:txBody>
      </p:sp>
    </p:spTree>
    <p:extLst>
      <p:ext uri="{BB962C8B-B14F-4D97-AF65-F5344CB8AC3E}">
        <p14:creationId xmlns:p14="http://schemas.microsoft.com/office/powerpoint/2010/main" val="2159187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Managing the Team Project</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US" dirty="0"/>
              <a:t>Team management</a:t>
            </a:r>
          </a:p>
          <a:p>
            <a:pPr lvl="1" eaLnBrk="1" hangingPunct="1"/>
            <a:r>
              <a:rPr lang="en-US" altLang="en-US" dirty="0"/>
              <a:t>Assembling a team</a:t>
            </a:r>
          </a:p>
          <a:p>
            <a:pPr lvl="1" eaLnBrk="1" hangingPunct="1"/>
            <a:r>
              <a:rPr lang="en-US" altLang="en-US" dirty="0"/>
              <a:t>Team communication strategies</a:t>
            </a:r>
          </a:p>
          <a:p>
            <a:pPr lvl="1" eaLnBrk="1" hangingPunct="1"/>
            <a:r>
              <a:rPr lang="en-US" altLang="en-US" dirty="0"/>
              <a:t>Project productivity goals</a:t>
            </a:r>
          </a:p>
          <a:p>
            <a:pPr lvl="1" eaLnBrk="1" hangingPunct="1"/>
            <a:r>
              <a:rPr lang="en-US" altLang="en-US" dirty="0"/>
              <a:t>Team member motivation</a:t>
            </a:r>
          </a:p>
          <a:p>
            <a:endParaRPr lang="en-GB" dirty="0"/>
          </a:p>
        </p:txBody>
      </p:sp>
    </p:spTree>
    <p:extLst>
      <p:ext uri="{BB962C8B-B14F-4D97-AF65-F5344CB8AC3E}">
        <p14:creationId xmlns:p14="http://schemas.microsoft.com/office/powerpoint/2010/main" val="25179530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Assembling a Team</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lnSpc>
                <a:spcPct val="80000"/>
              </a:lnSpc>
            </a:pPr>
            <a:r>
              <a:rPr lang="en-US" altLang="en-US" sz="2800" dirty="0"/>
              <a:t>Shared value of team work</a:t>
            </a:r>
          </a:p>
          <a:p>
            <a:pPr eaLnBrk="1" hangingPunct="1">
              <a:lnSpc>
                <a:spcPct val="80000"/>
              </a:lnSpc>
            </a:pPr>
            <a:r>
              <a:rPr lang="en-US" altLang="en-US" sz="2800" dirty="0"/>
              <a:t>Good work ethic</a:t>
            </a:r>
          </a:p>
          <a:p>
            <a:pPr eaLnBrk="1" hangingPunct="1">
              <a:lnSpc>
                <a:spcPct val="80000"/>
              </a:lnSpc>
            </a:pPr>
            <a:r>
              <a:rPr lang="en-US" altLang="en-US" sz="2800" dirty="0"/>
              <a:t>Honesty</a:t>
            </a:r>
          </a:p>
          <a:p>
            <a:pPr eaLnBrk="1" hangingPunct="1">
              <a:lnSpc>
                <a:spcPct val="80000"/>
              </a:lnSpc>
            </a:pPr>
            <a:r>
              <a:rPr lang="en-US" altLang="en-US" sz="2800" dirty="0"/>
              <a:t>Competency</a:t>
            </a:r>
          </a:p>
          <a:p>
            <a:pPr eaLnBrk="1" hangingPunct="1">
              <a:lnSpc>
                <a:spcPct val="80000"/>
              </a:lnSpc>
            </a:pPr>
            <a:r>
              <a:rPr lang="en-US" altLang="en-US" sz="2800" dirty="0"/>
              <a:t>Readiness to take on leadership based on expertise</a:t>
            </a:r>
          </a:p>
          <a:p>
            <a:pPr eaLnBrk="1" hangingPunct="1">
              <a:lnSpc>
                <a:spcPct val="80000"/>
              </a:lnSpc>
            </a:pPr>
            <a:r>
              <a:rPr lang="en-US" altLang="en-US" sz="2800" dirty="0"/>
              <a:t>Motivation</a:t>
            </a:r>
          </a:p>
          <a:p>
            <a:pPr eaLnBrk="1" hangingPunct="1">
              <a:lnSpc>
                <a:spcPct val="80000"/>
              </a:lnSpc>
            </a:pPr>
            <a:r>
              <a:rPr lang="en-US" altLang="en-US" sz="2800" dirty="0"/>
              <a:t>Enthusiasm for the project</a:t>
            </a:r>
          </a:p>
          <a:p>
            <a:pPr eaLnBrk="1" hangingPunct="1">
              <a:lnSpc>
                <a:spcPct val="80000"/>
              </a:lnSpc>
            </a:pPr>
            <a:r>
              <a:rPr lang="en-US" altLang="en-US" sz="2800" dirty="0"/>
              <a:t>Trust of teammates</a:t>
            </a:r>
          </a:p>
          <a:p>
            <a:pPr eaLnBrk="1" hangingPunct="1">
              <a:lnSpc>
                <a:spcPct val="80000"/>
              </a:lnSpc>
            </a:pPr>
            <a:endParaRPr lang="en-US" altLang="en-US" sz="2800" dirty="0"/>
          </a:p>
          <a:p>
            <a:endParaRPr lang="en-GB" dirty="0"/>
          </a:p>
        </p:txBody>
      </p:sp>
    </p:spTree>
    <p:extLst>
      <p:ext uri="{BB962C8B-B14F-4D97-AF65-F5344CB8AC3E}">
        <p14:creationId xmlns:p14="http://schemas.microsoft.com/office/powerpoint/2010/main" val="16673425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Communication Strategies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US" sz="2800" dirty="0"/>
              <a:t>Teams often have two leaders:</a:t>
            </a:r>
          </a:p>
          <a:p>
            <a:pPr lvl="1" eaLnBrk="1" hangingPunct="1"/>
            <a:r>
              <a:rPr lang="en-US" altLang="en-US" sz="2400" dirty="0"/>
              <a:t>Task leader: leads members to accomplish tasks</a:t>
            </a:r>
          </a:p>
          <a:p>
            <a:pPr lvl="1" eaLnBrk="1" hangingPunct="1"/>
            <a:r>
              <a:rPr lang="en-US" altLang="en-US" sz="2400" dirty="0"/>
              <a:t>Socioemotional leader: concerned with social relationships</a:t>
            </a:r>
          </a:p>
          <a:p>
            <a:pPr eaLnBrk="1" hangingPunct="1"/>
            <a:r>
              <a:rPr lang="en-US" altLang="en-US" sz="2800" dirty="0"/>
              <a:t>The systems analyst must manage:</a:t>
            </a:r>
          </a:p>
          <a:p>
            <a:pPr lvl="1" eaLnBrk="1" hangingPunct="1"/>
            <a:r>
              <a:rPr lang="en-US" altLang="en-US" sz="2400" dirty="0"/>
              <a:t>Team members</a:t>
            </a:r>
          </a:p>
          <a:p>
            <a:pPr lvl="1" eaLnBrk="1" hangingPunct="1"/>
            <a:r>
              <a:rPr lang="en-US" altLang="en-US" sz="2400" dirty="0"/>
              <a:t>Their activities</a:t>
            </a:r>
          </a:p>
          <a:p>
            <a:pPr lvl="1" eaLnBrk="1" hangingPunct="1"/>
            <a:r>
              <a:rPr lang="en-US" altLang="en-US" sz="2400" dirty="0"/>
              <a:t>Their time and resources</a:t>
            </a:r>
          </a:p>
          <a:p>
            <a:endParaRPr lang="en-GB" dirty="0"/>
          </a:p>
        </p:txBody>
      </p:sp>
    </p:spTree>
    <p:extLst>
      <p:ext uri="{BB962C8B-B14F-4D97-AF65-F5344CB8AC3E}">
        <p14:creationId xmlns:p14="http://schemas.microsoft.com/office/powerpoint/2010/main" val="14377140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The Systems Proposal</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lnSpc>
                <a:spcPct val="80000"/>
              </a:lnSpc>
            </a:pPr>
            <a:r>
              <a:rPr lang="en-US" altLang="en-US" sz="2800" dirty="0"/>
              <a:t>Cover letter</a:t>
            </a:r>
          </a:p>
          <a:p>
            <a:pPr eaLnBrk="1" hangingPunct="1">
              <a:lnSpc>
                <a:spcPct val="80000"/>
              </a:lnSpc>
            </a:pPr>
            <a:r>
              <a:rPr lang="en-US" altLang="en-US" sz="2800" dirty="0"/>
              <a:t>Title page of project</a:t>
            </a:r>
          </a:p>
          <a:p>
            <a:pPr eaLnBrk="1" hangingPunct="1">
              <a:lnSpc>
                <a:spcPct val="80000"/>
              </a:lnSpc>
            </a:pPr>
            <a:r>
              <a:rPr lang="en-US" altLang="en-US" sz="2800" dirty="0"/>
              <a:t>Table of contents</a:t>
            </a:r>
          </a:p>
          <a:p>
            <a:pPr eaLnBrk="1" hangingPunct="1">
              <a:lnSpc>
                <a:spcPct val="80000"/>
              </a:lnSpc>
            </a:pPr>
            <a:r>
              <a:rPr lang="en-US" altLang="en-US" sz="2800" dirty="0"/>
              <a:t>Executive summary </a:t>
            </a:r>
          </a:p>
          <a:p>
            <a:pPr eaLnBrk="1" hangingPunct="1">
              <a:lnSpc>
                <a:spcPct val="80000"/>
              </a:lnSpc>
            </a:pPr>
            <a:r>
              <a:rPr lang="en-US" altLang="en-US" sz="2800" dirty="0"/>
              <a:t>Outline of systems study with appropriate documentation</a:t>
            </a:r>
          </a:p>
          <a:p>
            <a:pPr eaLnBrk="1" hangingPunct="1">
              <a:lnSpc>
                <a:spcPct val="80000"/>
              </a:lnSpc>
            </a:pPr>
            <a:r>
              <a:rPr lang="en-US" altLang="en-US" sz="2800" dirty="0"/>
              <a:t>Detailed results of the systems study</a:t>
            </a:r>
          </a:p>
          <a:p>
            <a:pPr eaLnBrk="1" hangingPunct="1">
              <a:lnSpc>
                <a:spcPct val="80000"/>
              </a:lnSpc>
            </a:pPr>
            <a:r>
              <a:rPr lang="en-US" altLang="en-US" sz="2800" dirty="0"/>
              <a:t>Systems alternatives </a:t>
            </a:r>
          </a:p>
          <a:p>
            <a:pPr eaLnBrk="1" hangingPunct="1">
              <a:lnSpc>
                <a:spcPct val="80000"/>
              </a:lnSpc>
            </a:pPr>
            <a:r>
              <a:rPr lang="en-US" altLang="en-US" sz="2800" dirty="0"/>
              <a:t>Systems analysts recommendations</a:t>
            </a:r>
          </a:p>
          <a:p>
            <a:pPr eaLnBrk="1" hangingPunct="1">
              <a:lnSpc>
                <a:spcPct val="80000"/>
              </a:lnSpc>
            </a:pPr>
            <a:r>
              <a:rPr lang="en-US" altLang="en-US" sz="2800" dirty="0"/>
              <a:t>Summary</a:t>
            </a:r>
          </a:p>
          <a:p>
            <a:pPr eaLnBrk="1" hangingPunct="1">
              <a:lnSpc>
                <a:spcPct val="80000"/>
              </a:lnSpc>
            </a:pPr>
            <a:r>
              <a:rPr lang="en-US" altLang="en-US" sz="2800" dirty="0"/>
              <a:t>Appendices</a:t>
            </a:r>
          </a:p>
          <a:p>
            <a:endParaRPr lang="en-GB" dirty="0"/>
          </a:p>
        </p:txBody>
      </p:sp>
    </p:spTree>
    <p:extLst>
      <p:ext uri="{BB962C8B-B14F-4D97-AF65-F5344CB8AC3E}">
        <p14:creationId xmlns:p14="http://schemas.microsoft.com/office/powerpoint/2010/main" val="42079241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normAutofit fontScale="90000"/>
          </a:bodyPr>
          <a:lstStyle/>
          <a:p>
            <a:pPr algn="ctr"/>
            <a:r>
              <a:rPr lang="en-GB" b="1" dirty="0">
                <a:solidFill>
                  <a:schemeClr val="bg1"/>
                </a:solidFill>
              </a:rPr>
              <a:t>Using Figures for Effective Communication</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US" dirty="0"/>
              <a:t>Effective use of tables</a:t>
            </a:r>
          </a:p>
          <a:p>
            <a:pPr eaLnBrk="1" hangingPunct="1"/>
            <a:r>
              <a:rPr lang="en-US" altLang="en-US" dirty="0"/>
              <a:t>Effective use of graphs</a:t>
            </a:r>
          </a:p>
          <a:p>
            <a:endParaRPr lang="en-GB" dirty="0"/>
          </a:p>
        </p:txBody>
      </p:sp>
    </p:spTree>
    <p:extLst>
      <p:ext uri="{BB962C8B-B14F-4D97-AF65-F5344CB8AC3E}">
        <p14:creationId xmlns:p14="http://schemas.microsoft.com/office/powerpoint/2010/main" val="4414745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Effective Use of Tables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lnSpc>
                <a:spcPct val="90000"/>
              </a:lnSpc>
            </a:pPr>
            <a:r>
              <a:rPr lang="en-US" altLang="en-US" sz="2800" dirty="0"/>
              <a:t>Integrate into the body of the proposal</a:t>
            </a:r>
          </a:p>
          <a:p>
            <a:pPr eaLnBrk="1" hangingPunct="1">
              <a:lnSpc>
                <a:spcPct val="90000"/>
              </a:lnSpc>
            </a:pPr>
            <a:r>
              <a:rPr lang="en-US" altLang="en-US" sz="2800" dirty="0"/>
              <a:t>Try to fit the entire table vertically on a single page.</a:t>
            </a:r>
          </a:p>
          <a:p>
            <a:pPr eaLnBrk="1" hangingPunct="1">
              <a:lnSpc>
                <a:spcPct val="90000"/>
              </a:lnSpc>
            </a:pPr>
            <a:r>
              <a:rPr lang="en-US" altLang="en-US" sz="2800" dirty="0"/>
              <a:t>Number and title the table at the top of the page.</a:t>
            </a:r>
          </a:p>
          <a:p>
            <a:pPr eaLnBrk="1" hangingPunct="1">
              <a:lnSpc>
                <a:spcPct val="90000"/>
              </a:lnSpc>
            </a:pPr>
            <a:r>
              <a:rPr lang="en-US" altLang="en-US" sz="2800" dirty="0"/>
              <a:t>Label each row and column.</a:t>
            </a:r>
          </a:p>
          <a:p>
            <a:pPr eaLnBrk="1" hangingPunct="1">
              <a:lnSpc>
                <a:spcPct val="90000"/>
              </a:lnSpc>
            </a:pPr>
            <a:r>
              <a:rPr lang="en-US" altLang="en-US" sz="2800" dirty="0"/>
              <a:t>Use a boxed table if room permits.</a:t>
            </a:r>
          </a:p>
          <a:p>
            <a:pPr eaLnBrk="1" hangingPunct="1">
              <a:lnSpc>
                <a:spcPct val="90000"/>
              </a:lnSpc>
            </a:pPr>
            <a:r>
              <a:rPr lang="en-US" altLang="en-US" sz="2800" dirty="0"/>
              <a:t>Use footnotes if necessary to explain detailed information contained in the table.</a:t>
            </a:r>
          </a:p>
          <a:p>
            <a:endParaRPr lang="en-GB" dirty="0"/>
          </a:p>
        </p:txBody>
      </p:sp>
    </p:spTree>
    <p:extLst>
      <p:ext uri="{BB962C8B-B14F-4D97-AF65-F5344CB8AC3E}">
        <p14:creationId xmlns:p14="http://schemas.microsoft.com/office/powerpoint/2010/main" val="32010945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Effective Use of Graphs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lnSpc>
                <a:spcPct val="80000"/>
              </a:lnSpc>
            </a:pPr>
            <a:r>
              <a:rPr lang="en-US" altLang="en-US" sz="2800" dirty="0"/>
              <a:t>Choose a style of graph that communicates your intended meaning well</a:t>
            </a:r>
          </a:p>
          <a:p>
            <a:pPr eaLnBrk="1" hangingPunct="1">
              <a:lnSpc>
                <a:spcPct val="80000"/>
              </a:lnSpc>
            </a:pPr>
            <a:r>
              <a:rPr lang="en-US" altLang="en-US" sz="2800" dirty="0"/>
              <a:t>Integrate the graph into the body of the proposal</a:t>
            </a:r>
          </a:p>
          <a:p>
            <a:pPr eaLnBrk="1" hangingPunct="1">
              <a:lnSpc>
                <a:spcPct val="80000"/>
              </a:lnSpc>
            </a:pPr>
            <a:r>
              <a:rPr lang="en-US" altLang="en-US" sz="2800" dirty="0"/>
              <a:t>Give the graph a sequential figure number and a meaningful title</a:t>
            </a:r>
          </a:p>
          <a:p>
            <a:pPr eaLnBrk="1" hangingPunct="1">
              <a:lnSpc>
                <a:spcPct val="80000"/>
              </a:lnSpc>
            </a:pPr>
            <a:r>
              <a:rPr lang="en-US" altLang="en-US" sz="2800" dirty="0"/>
              <a:t>Label each axis, and any lines, columns, bars, or pieces of the pie on the graph</a:t>
            </a:r>
          </a:p>
          <a:p>
            <a:pPr eaLnBrk="1" hangingPunct="1">
              <a:lnSpc>
                <a:spcPct val="80000"/>
              </a:lnSpc>
            </a:pPr>
            <a:r>
              <a:rPr lang="en-US" altLang="en-US" sz="2800" dirty="0"/>
              <a:t>Include a key to indicate differently colored lines, shaded bars, or crosshatched areas</a:t>
            </a:r>
          </a:p>
          <a:p>
            <a:endParaRPr lang="en-GB" dirty="0"/>
          </a:p>
        </p:txBody>
      </p:sp>
    </p:spTree>
    <p:extLst>
      <p:ext uri="{BB962C8B-B14F-4D97-AF65-F5344CB8AC3E}">
        <p14:creationId xmlns:p14="http://schemas.microsoft.com/office/powerpoint/2010/main" val="34583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Problem Definition</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lnSpc>
                <a:spcPct val="80000"/>
              </a:lnSpc>
            </a:pPr>
            <a:r>
              <a:rPr lang="en-US" altLang="en-US" sz="2400" dirty="0"/>
              <a:t>Problem statement</a:t>
            </a:r>
          </a:p>
          <a:p>
            <a:pPr lvl="1" eaLnBrk="1" hangingPunct="1">
              <a:lnSpc>
                <a:spcPct val="80000"/>
              </a:lnSpc>
            </a:pPr>
            <a:r>
              <a:rPr lang="en-US" altLang="en-US" sz="2000" dirty="0"/>
              <a:t>Paragraph or two stating the problem or opportunity</a:t>
            </a:r>
          </a:p>
          <a:p>
            <a:pPr eaLnBrk="1" hangingPunct="1">
              <a:lnSpc>
                <a:spcPct val="80000"/>
              </a:lnSpc>
            </a:pPr>
            <a:r>
              <a:rPr lang="en-US" altLang="en-US" sz="2400" dirty="0"/>
              <a:t>Issues</a:t>
            </a:r>
          </a:p>
          <a:p>
            <a:pPr lvl="1" eaLnBrk="1" hangingPunct="1">
              <a:lnSpc>
                <a:spcPct val="80000"/>
              </a:lnSpc>
            </a:pPr>
            <a:r>
              <a:rPr lang="en-US" altLang="en-US" sz="2000" dirty="0"/>
              <a:t>Independent pieces pertaining to the problem or opportunity</a:t>
            </a:r>
          </a:p>
          <a:p>
            <a:pPr eaLnBrk="1" hangingPunct="1">
              <a:lnSpc>
                <a:spcPct val="80000"/>
              </a:lnSpc>
            </a:pPr>
            <a:r>
              <a:rPr lang="en-US" altLang="en-US" sz="2400" dirty="0"/>
              <a:t>Objectives</a:t>
            </a:r>
          </a:p>
          <a:p>
            <a:pPr lvl="1" eaLnBrk="1" hangingPunct="1">
              <a:lnSpc>
                <a:spcPct val="80000"/>
              </a:lnSpc>
            </a:pPr>
            <a:r>
              <a:rPr lang="en-US" altLang="en-US" sz="2000" dirty="0"/>
              <a:t>Goals that match the issues point-by-point</a:t>
            </a:r>
          </a:p>
          <a:p>
            <a:pPr eaLnBrk="1" hangingPunct="1">
              <a:lnSpc>
                <a:spcPct val="80000"/>
              </a:lnSpc>
            </a:pPr>
            <a:r>
              <a:rPr lang="en-US" altLang="en-US" sz="2400" dirty="0"/>
              <a:t>Requirements</a:t>
            </a:r>
          </a:p>
          <a:p>
            <a:pPr lvl="1" eaLnBrk="1" hangingPunct="1">
              <a:lnSpc>
                <a:spcPct val="80000"/>
              </a:lnSpc>
            </a:pPr>
            <a:r>
              <a:rPr lang="en-US" altLang="en-US" sz="2000" dirty="0"/>
              <a:t>The things that must be accomplished along with the possible solutions, and constraints, that limit the development of the system</a:t>
            </a:r>
          </a:p>
          <a:p>
            <a:pPr eaLnBrk="1" hangingPunct="1">
              <a:lnSpc>
                <a:spcPct val="80000"/>
              </a:lnSpc>
            </a:pPr>
            <a:r>
              <a:rPr lang="en-US" altLang="en-US" sz="2400" dirty="0"/>
              <a:t>Use the problem definition to create a preliminary test plan</a:t>
            </a:r>
          </a:p>
          <a:p>
            <a:endParaRPr lang="en-GB" dirty="0"/>
          </a:p>
        </p:txBody>
      </p:sp>
    </p:spTree>
    <p:extLst>
      <p:ext uri="{BB962C8B-B14F-4D97-AF65-F5344CB8AC3E}">
        <p14:creationId xmlns:p14="http://schemas.microsoft.com/office/powerpoint/2010/main" val="3636162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Selection Of Projects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r>
              <a:rPr lang="en-US" altLang="en-US" sz="2800" dirty="0"/>
              <a:t>Backing from management</a:t>
            </a:r>
          </a:p>
          <a:p>
            <a:pPr eaLnBrk="1" hangingPunct="1"/>
            <a:r>
              <a:rPr lang="en-US" altLang="en-US" sz="2800" dirty="0"/>
              <a:t>Appropriate timing of project commitment</a:t>
            </a:r>
          </a:p>
          <a:p>
            <a:pPr eaLnBrk="1" hangingPunct="1"/>
            <a:r>
              <a:rPr lang="en-US" altLang="en-US" sz="2800" dirty="0"/>
              <a:t>Possibility of improving attainment of organizational goals</a:t>
            </a:r>
          </a:p>
          <a:p>
            <a:pPr eaLnBrk="1" hangingPunct="1"/>
            <a:r>
              <a:rPr lang="en-US" altLang="en-US" sz="2800" dirty="0"/>
              <a:t>Practical in terms of resources for the system analyst and organization</a:t>
            </a:r>
          </a:p>
          <a:p>
            <a:pPr eaLnBrk="1" hangingPunct="1"/>
            <a:r>
              <a:rPr lang="en-US" altLang="en-US" sz="2800" dirty="0"/>
              <a:t>Worthwhile project compared with other ways the organization could invest resources</a:t>
            </a:r>
          </a:p>
          <a:p>
            <a:endParaRPr lang="en-GB" dirty="0"/>
          </a:p>
        </p:txBody>
      </p:sp>
    </p:spTree>
    <p:extLst>
      <p:ext uri="{BB962C8B-B14F-4D97-AF65-F5344CB8AC3E}">
        <p14:creationId xmlns:p14="http://schemas.microsoft.com/office/powerpoint/2010/main" val="4039787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normAutofit fontScale="90000"/>
          </a:bodyPr>
          <a:lstStyle/>
          <a:p>
            <a:pPr algn="ctr"/>
            <a:r>
              <a:rPr lang="en-US" b="1" dirty="0">
                <a:solidFill>
                  <a:schemeClr val="bg1"/>
                </a:solidFill>
              </a:rPr>
              <a:t>Selection of Projects: Improving Attainment of Organizational Goals</a:t>
            </a:r>
            <a:endParaRPr lang="en-GB" b="1" dirty="0">
              <a:solidFill>
                <a:schemeClr val="bg1"/>
              </a:solidFill>
            </a:endParaRP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lnSpc>
                <a:spcPct val="80000"/>
              </a:lnSpc>
            </a:pPr>
            <a:r>
              <a:rPr lang="en-US" altLang="en-US" sz="2800" dirty="0"/>
              <a:t>Improving corporate profits</a:t>
            </a:r>
          </a:p>
          <a:p>
            <a:pPr eaLnBrk="1" hangingPunct="1">
              <a:lnSpc>
                <a:spcPct val="80000"/>
              </a:lnSpc>
            </a:pPr>
            <a:r>
              <a:rPr lang="en-US" altLang="en-US" sz="2800" dirty="0"/>
              <a:t>Supporting the competitive strategy of the organization</a:t>
            </a:r>
          </a:p>
          <a:p>
            <a:pPr eaLnBrk="1" hangingPunct="1">
              <a:lnSpc>
                <a:spcPct val="80000"/>
              </a:lnSpc>
            </a:pPr>
            <a:r>
              <a:rPr lang="en-US" altLang="en-US" sz="2800" dirty="0"/>
              <a:t>Improving cooperation with vendors and partners</a:t>
            </a:r>
          </a:p>
          <a:p>
            <a:pPr eaLnBrk="1" hangingPunct="1">
              <a:lnSpc>
                <a:spcPct val="80000"/>
              </a:lnSpc>
            </a:pPr>
            <a:r>
              <a:rPr lang="en-US" altLang="en-US" sz="2800" dirty="0"/>
              <a:t>Improving internal operations support </a:t>
            </a:r>
          </a:p>
          <a:p>
            <a:pPr eaLnBrk="1" hangingPunct="1">
              <a:lnSpc>
                <a:spcPct val="80000"/>
              </a:lnSpc>
            </a:pPr>
            <a:r>
              <a:rPr lang="en-US" altLang="en-US" sz="2800" dirty="0"/>
              <a:t>Improving internal decision support so that decisions are more effective</a:t>
            </a:r>
          </a:p>
          <a:p>
            <a:pPr eaLnBrk="1" hangingPunct="1">
              <a:lnSpc>
                <a:spcPct val="80000"/>
              </a:lnSpc>
            </a:pPr>
            <a:r>
              <a:rPr lang="en-US" altLang="en-US" sz="2800" dirty="0"/>
              <a:t>Improving customer service</a:t>
            </a:r>
          </a:p>
          <a:p>
            <a:pPr eaLnBrk="1" hangingPunct="1">
              <a:lnSpc>
                <a:spcPct val="80000"/>
              </a:lnSpc>
            </a:pPr>
            <a:r>
              <a:rPr lang="en-US" altLang="en-US" sz="2800" dirty="0"/>
              <a:t>Increasing employee morale </a:t>
            </a:r>
          </a:p>
          <a:p>
            <a:endParaRPr lang="en-GB" dirty="0"/>
          </a:p>
        </p:txBody>
      </p:sp>
    </p:spTree>
    <p:extLst>
      <p:ext uri="{BB962C8B-B14F-4D97-AF65-F5344CB8AC3E}">
        <p14:creationId xmlns:p14="http://schemas.microsoft.com/office/powerpoint/2010/main" val="1338043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EAF7C2-56AC-B5CF-4739-DC9C3CB9B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a:extLst>
              <a:ext uri="{FF2B5EF4-FFF2-40B4-BE49-F238E27FC236}">
                <a16:creationId xmlns:a16="http://schemas.microsoft.com/office/drawing/2014/main" id="{670C682F-7B78-470E-EB33-196B271B79E0}"/>
              </a:ext>
            </a:extLst>
          </p:cNvPr>
          <p:cNvSpPr>
            <a:spLocks noGrp="1"/>
          </p:cNvSpPr>
          <p:nvPr>
            <p:ph type="title"/>
          </p:nvPr>
        </p:nvSpPr>
        <p:spPr>
          <a:xfrm>
            <a:off x="-1" y="116378"/>
            <a:ext cx="9143999" cy="1105593"/>
          </a:xfrm>
        </p:spPr>
        <p:txBody>
          <a:bodyPr/>
          <a:lstStyle/>
          <a:p>
            <a:pPr algn="ctr"/>
            <a:r>
              <a:rPr lang="en-GB" b="1" dirty="0">
                <a:solidFill>
                  <a:schemeClr val="bg1"/>
                </a:solidFill>
              </a:rPr>
              <a:t> Defining Objectives</a:t>
            </a:r>
          </a:p>
        </p:txBody>
      </p:sp>
      <p:sp>
        <p:nvSpPr>
          <p:cNvPr id="7" name="Content Placeholder 2">
            <a:extLst>
              <a:ext uri="{FF2B5EF4-FFF2-40B4-BE49-F238E27FC236}">
                <a16:creationId xmlns:a16="http://schemas.microsoft.com/office/drawing/2014/main" id="{EA105E4B-8F63-D313-6F11-C5886C54FC76}"/>
              </a:ext>
            </a:extLst>
          </p:cNvPr>
          <p:cNvSpPr>
            <a:spLocks noGrp="1"/>
          </p:cNvSpPr>
          <p:nvPr>
            <p:ph idx="1"/>
          </p:nvPr>
        </p:nvSpPr>
        <p:spPr>
          <a:xfrm>
            <a:off x="157942" y="1504604"/>
            <a:ext cx="8869680" cy="5237018"/>
          </a:xfrm>
        </p:spPr>
        <p:txBody>
          <a:bodyPr/>
          <a:lstStyle/>
          <a:p>
            <a:pPr eaLnBrk="1" hangingPunct="1">
              <a:buFontTx/>
              <a:buNone/>
            </a:pPr>
            <a:r>
              <a:rPr lang="en-US" altLang="en-US" sz="2800" dirty="0"/>
              <a:t> Many possible objectives exist including:</a:t>
            </a:r>
          </a:p>
          <a:p>
            <a:pPr lvl="1" eaLnBrk="1" hangingPunct="1"/>
            <a:r>
              <a:rPr lang="en-US" altLang="en-US" sz="2400" dirty="0"/>
              <a:t>Speeding up a process</a:t>
            </a:r>
          </a:p>
          <a:p>
            <a:pPr lvl="1" eaLnBrk="1" hangingPunct="1"/>
            <a:r>
              <a:rPr lang="en-US" altLang="en-US" sz="2400" dirty="0"/>
              <a:t>Streamlining a process</a:t>
            </a:r>
          </a:p>
          <a:p>
            <a:pPr lvl="1" eaLnBrk="1" hangingPunct="1"/>
            <a:r>
              <a:rPr lang="en-US" altLang="en-US" sz="2400" dirty="0"/>
              <a:t>Combining processes</a:t>
            </a:r>
          </a:p>
          <a:p>
            <a:pPr lvl="1" eaLnBrk="1" hangingPunct="1"/>
            <a:r>
              <a:rPr lang="en-US" altLang="en-US" sz="2400" dirty="0"/>
              <a:t>Reducing errors in input</a:t>
            </a:r>
          </a:p>
          <a:p>
            <a:pPr lvl="1" eaLnBrk="1" hangingPunct="1"/>
            <a:r>
              <a:rPr lang="en-US" altLang="en-US" sz="2400" dirty="0"/>
              <a:t>Reducing redundant storage</a:t>
            </a:r>
          </a:p>
          <a:p>
            <a:pPr lvl="1" eaLnBrk="1" hangingPunct="1"/>
            <a:r>
              <a:rPr lang="en-US" altLang="en-US" sz="2400" dirty="0"/>
              <a:t>Reducing redundant output</a:t>
            </a:r>
          </a:p>
          <a:p>
            <a:pPr lvl="1" eaLnBrk="1" hangingPunct="1"/>
            <a:r>
              <a:rPr lang="en-US" altLang="en-US" sz="2400" dirty="0"/>
              <a:t>Improving system and subsystem integration </a:t>
            </a:r>
            <a:br>
              <a:rPr lang="en-US" altLang="en-US" sz="2400" dirty="0"/>
            </a:br>
            <a:endParaRPr lang="en-GB" dirty="0"/>
          </a:p>
        </p:txBody>
      </p:sp>
    </p:spTree>
    <p:extLst>
      <p:ext uri="{BB962C8B-B14F-4D97-AF65-F5344CB8AC3E}">
        <p14:creationId xmlns:p14="http://schemas.microsoft.com/office/powerpoint/2010/main" val="1711659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1489</TotalTime>
  <Words>3305</Words>
  <Application>Microsoft Office PowerPoint</Application>
  <PresentationFormat>On-screen Show (4:3)</PresentationFormat>
  <Paragraphs>435</Paragraphs>
  <Slides>59</Slides>
  <Notes>19</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Arial</vt:lpstr>
      <vt:lpstr>Arial</vt:lpstr>
      <vt:lpstr>Calibri</vt:lpstr>
      <vt:lpstr>Calibri Light</vt:lpstr>
      <vt:lpstr>Google Sans</vt:lpstr>
      <vt:lpstr>SourceSansPro</vt:lpstr>
      <vt:lpstr>Tahoma</vt:lpstr>
      <vt:lpstr>Office Theme</vt:lpstr>
      <vt:lpstr>SYSTEMS ANALYSIS &amp; DESIGN</vt:lpstr>
      <vt:lpstr>Learning Objectives</vt:lpstr>
      <vt:lpstr>Project Management Fundamentals</vt:lpstr>
      <vt:lpstr>Project Initiation</vt:lpstr>
      <vt:lpstr>Checking Output, Observing Employee Behavior, and Listening to Feedback Are All Ways to Help the Analyst Pinpoint Systems Problems and Opportunities (Figure 3.1)</vt:lpstr>
      <vt:lpstr>Problem Definition</vt:lpstr>
      <vt:lpstr>Selection Of Projects</vt:lpstr>
      <vt:lpstr>Selection of Projects: Improving Attainment of Organizational Goals</vt:lpstr>
      <vt:lpstr> Defining Objectives</vt:lpstr>
      <vt:lpstr>Determining Feasibility</vt:lpstr>
      <vt:lpstr>The Three Key Elements of Feasibility Include Technical, Economic, and Operational Feasibility (Figure 3.3) </vt:lpstr>
      <vt:lpstr>Technical Feasibility</vt:lpstr>
      <vt:lpstr>Economic Feasibility</vt:lpstr>
      <vt:lpstr>Operational Feasibility</vt:lpstr>
      <vt:lpstr>Estimating Workloads</vt:lpstr>
      <vt:lpstr>Ascertaining Hardware and Software Needs</vt:lpstr>
      <vt:lpstr>Steps in Choosing Hardware  and Software</vt:lpstr>
      <vt:lpstr>Inventorying Computer Hardware</vt:lpstr>
      <vt:lpstr>Evaluating Hardware</vt:lpstr>
      <vt:lpstr>People that Evaluate Hardware</vt:lpstr>
      <vt:lpstr>Acquisition of Computer Equipment</vt:lpstr>
      <vt:lpstr>Available cloud services</vt:lpstr>
      <vt:lpstr>Three Main Categories of Cloud Computing  </vt:lpstr>
      <vt:lpstr>Strategic Cloud Computing Decisions</vt:lpstr>
      <vt:lpstr>Benefits of Cloud Computing</vt:lpstr>
      <vt:lpstr>Drawbacks of Cloud Computing</vt:lpstr>
      <vt:lpstr>Purchasing or Using Cloud Services Advantages and Disadvantages</vt:lpstr>
      <vt:lpstr>Evaluating Vendor Support</vt:lpstr>
      <vt:lpstr>Guidelines for Vendor Selection</vt:lpstr>
      <vt:lpstr>BYOD and BYOT </vt:lpstr>
      <vt:lpstr>Benefits of BYOD and BYOT</vt:lpstr>
      <vt:lpstr>Drawbacks of BYOD and BYOT</vt:lpstr>
      <vt:lpstr>Software Alternatives</vt:lpstr>
      <vt:lpstr>Software Evaluation</vt:lpstr>
      <vt:lpstr>Activity Planning and Control</vt:lpstr>
      <vt:lpstr>Identifying and Forecasting Costs and Benefits</vt:lpstr>
      <vt:lpstr>Identifying and Forecasting Costs and Benefits (continued)</vt:lpstr>
      <vt:lpstr>Identifying Benefits and Costs</vt:lpstr>
      <vt:lpstr>Tangible Benefits</vt:lpstr>
      <vt:lpstr>Intangible Benefits</vt:lpstr>
      <vt:lpstr>Tangible Costs</vt:lpstr>
      <vt:lpstr>Intangible Costs</vt:lpstr>
      <vt:lpstr>Comparing Costs and Benefits</vt:lpstr>
      <vt:lpstr>Break-Even Analysis</vt:lpstr>
      <vt:lpstr>Cash-Flow Analysis</vt:lpstr>
      <vt:lpstr>Present Value Analysis</vt:lpstr>
      <vt:lpstr>Guidelines for Analysis</vt:lpstr>
      <vt:lpstr>Project Scheduling</vt:lpstr>
      <vt:lpstr>Using a Two-Dimensional Gantt Chart for Planning Activities that Can Be Accomplished in Parallel</vt:lpstr>
      <vt:lpstr>PERT DIAGRAMS</vt:lpstr>
      <vt:lpstr>A Completed PERT Diagram for the Analysis Phase of a Systems Project </vt:lpstr>
      <vt:lpstr>PERT Diagram Advantages</vt:lpstr>
      <vt:lpstr>Managing the Team Project</vt:lpstr>
      <vt:lpstr>Assembling a Team</vt:lpstr>
      <vt:lpstr>Communication Strategies</vt:lpstr>
      <vt:lpstr>The Systems Proposal</vt:lpstr>
      <vt:lpstr>Using Figures for Effective Communication</vt:lpstr>
      <vt:lpstr>Effective Use of Tables</vt:lpstr>
      <vt:lpstr>Effective Use of Graphs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Agana</dc:creator>
  <cp:lastModifiedBy>Samuel Agana</cp:lastModifiedBy>
  <cp:revision>16</cp:revision>
  <dcterms:created xsi:type="dcterms:W3CDTF">2023-03-01T11:57:19Z</dcterms:created>
  <dcterms:modified xsi:type="dcterms:W3CDTF">2024-02-20T14:35:21Z</dcterms:modified>
</cp:coreProperties>
</file>