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257"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43" r:id="rId30"/>
    <p:sldId id="344" r:id="rId31"/>
    <p:sldId id="345" r:id="rId32"/>
    <p:sldId id="346" r:id="rId33"/>
    <p:sldId id="333" r:id="rId34"/>
    <p:sldId id="334" r:id="rId35"/>
    <p:sldId id="335" r:id="rId36"/>
    <p:sldId id="336" r:id="rId37"/>
    <p:sldId id="337" r:id="rId38"/>
    <p:sldId id="338" r:id="rId39"/>
    <p:sldId id="339" r:id="rId40"/>
    <p:sldId id="340" r:id="rId41"/>
    <p:sldId id="341" r:id="rId42"/>
    <p:sldId id="342" r:id="rId43"/>
    <p:sldId id="347" r:id="rId44"/>
    <p:sldId id="348" r:id="rId45"/>
    <p:sldId id="349" r:id="rId46"/>
    <p:sldId id="350" r:id="rId47"/>
    <p:sldId id="351" r:id="rId48"/>
    <p:sldId id="353" r:id="rId49"/>
    <p:sldId id="352" r:id="rId50"/>
    <p:sldId id="354"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86848" autoAdjust="0"/>
  </p:normalViewPr>
  <p:slideViewPr>
    <p:cSldViewPr snapToGrid="0">
      <p:cViewPr varScale="1">
        <p:scale>
          <a:sx n="62" d="100"/>
          <a:sy n="62" d="100"/>
        </p:scale>
        <p:origin x="1668" y="60"/>
      </p:cViewPr>
      <p:guideLst/>
    </p:cSldViewPr>
  </p:slideViewPr>
  <p:outlineViewPr>
    <p:cViewPr>
      <p:scale>
        <a:sx n="33" d="100"/>
        <a:sy n="33" d="100"/>
      </p:scale>
      <p:origin x="0" y="-43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F4BD4E-8E6F-471B-B49B-01EC4A952940}" type="datetimeFigureOut">
              <a:rPr lang="en-GB" smtClean="0"/>
              <a:t>16/02/2024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BE6E46-7127-4D33-9F18-5794BF8C706D}" type="slidenum">
              <a:rPr lang="en-GB" smtClean="0"/>
              <a:t>‹#›</a:t>
            </a:fld>
            <a:endParaRPr lang="en-GB"/>
          </a:p>
        </p:txBody>
      </p:sp>
    </p:spTree>
    <p:extLst>
      <p:ext uri="{BB962C8B-B14F-4D97-AF65-F5344CB8AC3E}">
        <p14:creationId xmlns:p14="http://schemas.microsoft.com/office/powerpoint/2010/main" val="604756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The commonality of these methods is talking with and listening to people in the organization in order to understand their interactions with technology through a series of carefully composed questions.</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3</a:t>
            </a:fld>
            <a:endParaRPr lang="en-GB"/>
          </a:p>
        </p:txBody>
      </p:sp>
    </p:spTree>
    <p:extLst>
      <p:ext uri="{BB962C8B-B14F-4D97-AF65-F5344CB8AC3E}">
        <p14:creationId xmlns:p14="http://schemas.microsoft.com/office/powerpoint/2010/main" val="259256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rPr>
              <a:t>Used as a follow-up question.</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The strongest probe is simply—Why?</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It is essential to probe so that we don’t accept superficial answers.</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16</a:t>
            </a:fld>
            <a:endParaRPr lang="en-GB"/>
          </a:p>
        </p:txBody>
      </p:sp>
    </p:spTree>
    <p:extLst>
      <p:ext uri="{BB962C8B-B14F-4D97-AF65-F5344CB8AC3E}">
        <p14:creationId xmlns:p14="http://schemas.microsoft.com/office/powerpoint/2010/main" val="224871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There are two ways of organizing interviews—pyramid and funnel, the diamond approach combines both.</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17</a:t>
            </a:fld>
            <a:endParaRPr lang="en-GB"/>
          </a:p>
        </p:txBody>
      </p:sp>
    </p:spTree>
    <p:extLst>
      <p:ext uri="{BB962C8B-B14F-4D97-AF65-F5344CB8AC3E}">
        <p14:creationId xmlns:p14="http://schemas.microsoft.com/office/powerpoint/2010/main" val="2972822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rPr>
              <a:t>Inductive organization of interview questions.</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Also useful if you want an ending determination about the topic.</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18</a:t>
            </a:fld>
            <a:endParaRPr lang="en-GB"/>
          </a:p>
        </p:txBody>
      </p:sp>
    </p:spTree>
    <p:extLst>
      <p:ext uri="{BB962C8B-B14F-4D97-AF65-F5344CB8AC3E}">
        <p14:creationId xmlns:p14="http://schemas.microsoft.com/office/powerpoint/2010/main" val="2524703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Deductive organization of interview questions.</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20</a:t>
            </a:fld>
            <a:endParaRPr lang="en-GB"/>
          </a:p>
        </p:txBody>
      </p:sp>
    </p:spTree>
    <p:extLst>
      <p:ext uri="{BB962C8B-B14F-4D97-AF65-F5344CB8AC3E}">
        <p14:creationId xmlns:p14="http://schemas.microsoft.com/office/powerpoint/2010/main" val="3675846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The diamond structure combines the strengths of the pyramid and funnel approach but has the disadvantage of taking longer.</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22</a:t>
            </a:fld>
            <a:endParaRPr lang="en-GB"/>
          </a:p>
        </p:txBody>
      </p:sp>
    </p:spTree>
    <p:extLst>
      <p:ext uri="{BB962C8B-B14F-4D97-AF65-F5344CB8AC3E}">
        <p14:creationId xmlns:p14="http://schemas.microsoft.com/office/powerpoint/2010/main" val="434610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rPr>
              <a:t>“Is there anything else that you would like to add?” —considered a formality question the response will often be “No.”</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Inform the interviewee about the next steps to take.</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Always remember to thank the interviewee for their time.</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24</a:t>
            </a:fld>
            <a:endParaRPr lang="en-GB"/>
          </a:p>
        </p:txBody>
      </p:sp>
    </p:spTree>
    <p:extLst>
      <p:ext uri="{BB962C8B-B14F-4D97-AF65-F5344CB8AC3E}">
        <p14:creationId xmlns:p14="http://schemas.microsoft.com/office/powerpoint/2010/main" val="4064573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rPr>
              <a:t>The longer you wait to write your report, the more suspect your data becomes.</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Review the report with the respondent—helps clarify the meaning the interviewee had in mind and lets the interviewee know that you care.</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25</a:t>
            </a:fld>
            <a:endParaRPr lang="en-GB"/>
          </a:p>
        </p:txBody>
      </p:sp>
    </p:spTree>
    <p:extLst>
      <p:ext uri="{BB962C8B-B14F-4D97-AF65-F5344CB8AC3E}">
        <p14:creationId xmlns:p14="http://schemas.microsoft.com/office/powerpoint/2010/main" val="2880957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rPr>
              <a:t>An alternative approach to interviewing users one by one.</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Developed by IBM.</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The motivation was to cut the time and hence the cost required by interviews. It also creates more use identification with new systems as a result of the participative process.</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28</a:t>
            </a:fld>
            <a:endParaRPr lang="en-GB"/>
          </a:p>
        </p:txBody>
      </p:sp>
    </p:spTree>
    <p:extLst>
      <p:ext uri="{BB962C8B-B14F-4D97-AF65-F5344CB8AC3E}">
        <p14:creationId xmlns:p14="http://schemas.microsoft.com/office/powerpoint/2010/main" val="3052028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altLang="en-US" sz="1000" dirty="0">
                <a:latin typeface="Arial" panose="020B0604020202020204" pitchFamily="34" charset="0"/>
              </a:rPr>
              <a:t>All project team members must be committed to the JAD approach and become involved.</a:t>
            </a:r>
          </a:p>
          <a:p>
            <a:pPr eaLnBrk="1" hangingPunct="1">
              <a:lnSpc>
                <a:spcPct val="90000"/>
              </a:lnSpc>
            </a:pPr>
            <a:endParaRPr lang="en-US" altLang="en-US" sz="1000" dirty="0">
              <a:latin typeface="Arial" panose="020B0604020202020204" pitchFamily="34" charset="0"/>
            </a:endParaRPr>
          </a:p>
          <a:p>
            <a:pPr eaLnBrk="1" hangingPunct="1">
              <a:lnSpc>
                <a:spcPct val="90000"/>
              </a:lnSpc>
            </a:pPr>
            <a:r>
              <a:rPr lang="en-US" altLang="en-US" dirty="0">
                <a:latin typeface="Arial" panose="020B0604020202020204" pitchFamily="34" charset="0"/>
              </a:rPr>
              <a:t>Executive sponsor—a senior person who will introduce and conclude the JAD session.</a:t>
            </a:r>
          </a:p>
          <a:p>
            <a:pPr eaLnBrk="1" hangingPunct="1">
              <a:lnSpc>
                <a:spcPct val="90000"/>
              </a:lnSpc>
            </a:pPr>
            <a:endParaRPr lang="en-US" altLang="en-US" dirty="0">
              <a:latin typeface="Arial" panose="020B0604020202020204" pitchFamily="34" charset="0"/>
            </a:endParaRPr>
          </a:p>
          <a:p>
            <a:pPr eaLnBrk="1" hangingPunct="1">
              <a:lnSpc>
                <a:spcPct val="90000"/>
              </a:lnSpc>
            </a:pPr>
            <a:r>
              <a:rPr lang="en-US" altLang="en-US" dirty="0">
                <a:latin typeface="Arial" panose="020B0604020202020204" pitchFamily="34" charset="0"/>
              </a:rPr>
              <a:t>IS Analyst—gives an expert opinion about any disproportionate costs of solutions proposed. </a:t>
            </a:r>
          </a:p>
          <a:p>
            <a:pPr eaLnBrk="1" hangingPunct="1">
              <a:lnSpc>
                <a:spcPct val="90000"/>
              </a:lnSpc>
            </a:pPr>
            <a:endParaRPr lang="en-US" altLang="en-US" dirty="0">
              <a:latin typeface="Arial" panose="020B0604020202020204" pitchFamily="34" charset="0"/>
            </a:endParaRPr>
          </a:p>
          <a:p>
            <a:pPr eaLnBrk="1" hangingPunct="1">
              <a:lnSpc>
                <a:spcPct val="90000"/>
              </a:lnSpc>
            </a:pPr>
            <a:r>
              <a:rPr lang="en-US" altLang="en-US" dirty="0">
                <a:latin typeface="Arial" panose="020B0604020202020204" pitchFamily="34" charset="0"/>
              </a:rPr>
              <a:t>Users—try to select users that can articulate what information they need to perform their jobs as well as what they desire in anew or improved computer system.</a:t>
            </a:r>
          </a:p>
          <a:p>
            <a:pPr eaLnBrk="1" hangingPunct="1">
              <a:lnSpc>
                <a:spcPct val="90000"/>
              </a:lnSpc>
            </a:pPr>
            <a:endParaRPr lang="en-US" altLang="en-US" dirty="0">
              <a:latin typeface="Arial" panose="020B0604020202020204" pitchFamily="34" charset="0"/>
            </a:endParaRPr>
          </a:p>
          <a:p>
            <a:pPr eaLnBrk="1" hangingPunct="1">
              <a:lnSpc>
                <a:spcPct val="90000"/>
              </a:lnSpc>
            </a:pPr>
            <a:r>
              <a:rPr lang="en-US" altLang="en-US" dirty="0">
                <a:latin typeface="Arial" panose="020B0604020202020204" pitchFamily="34" charset="0"/>
              </a:rPr>
              <a:t>Session leader—someone who has excellent communication skills to facilitate appropriate interactions.</a:t>
            </a:r>
          </a:p>
          <a:p>
            <a:pPr eaLnBrk="1" hangingPunct="1">
              <a:lnSpc>
                <a:spcPct val="90000"/>
              </a:lnSpc>
            </a:pPr>
            <a:endParaRPr lang="en-US" altLang="en-US" dirty="0">
              <a:latin typeface="Arial" panose="020B0604020202020204" pitchFamily="34" charset="0"/>
            </a:endParaRPr>
          </a:p>
          <a:p>
            <a:pPr eaLnBrk="1" hangingPunct="1">
              <a:lnSpc>
                <a:spcPct val="90000"/>
              </a:lnSpc>
            </a:pPr>
            <a:r>
              <a:rPr lang="en-US" altLang="en-US" dirty="0">
                <a:latin typeface="Arial" panose="020B0604020202020204" pitchFamily="34" charset="0"/>
              </a:rPr>
              <a:t>Observers—analysts or technical experts from other functional areas to offer technical explanations and advice.</a:t>
            </a:r>
          </a:p>
          <a:p>
            <a:pPr eaLnBrk="1" hangingPunct="1">
              <a:lnSpc>
                <a:spcPct val="90000"/>
              </a:lnSpc>
            </a:pPr>
            <a:endParaRPr lang="en-US" altLang="en-US" dirty="0">
              <a:latin typeface="Arial" panose="020B0604020202020204" pitchFamily="34" charset="0"/>
            </a:endParaRPr>
          </a:p>
          <a:p>
            <a:pPr eaLnBrk="1" hangingPunct="1">
              <a:lnSpc>
                <a:spcPct val="90000"/>
              </a:lnSpc>
            </a:pPr>
            <a:r>
              <a:rPr lang="en-US" altLang="en-US" dirty="0">
                <a:latin typeface="Arial" panose="020B0604020202020204" pitchFamily="34" charset="0"/>
              </a:rPr>
              <a:t>Scribe—formally write down everything that is done.</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30</a:t>
            </a:fld>
            <a:endParaRPr lang="en-GB"/>
          </a:p>
        </p:txBody>
      </p:sp>
    </p:spTree>
    <p:extLst>
      <p:ext uri="{BB962C8B-B14F-4D97-AF65-F5344CB8AC3E}">
        <p14:creationId xmlns:p14="http://schemas.microsoft.com/office/powerpoint/2010/main" val="2511265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rPr>
              <a:t>Hold offsite to minimize the daily distractions and responsibilities of the participants’ regular work.</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Do not hold the session unless everyone can attend. An agenda should be giving out before the meeting so the participants know what to expect. If possible an orientation meeting can be given.</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31</a:t>
            </a:fld>
            <a:endParaRPr lang="en-GB"/>
          </a:p>
        </p:txBody>
      </p:sp>
    </p:spTree>
    <p:extLst>
      <p:ext uri="{BB962C8B-B14F-4D97-AF65-F5344CB8AC3E}">
        <p14:creationId xmlns:p14="http://schemas.microsoft.com/office/powerpoint/2010/main" val="2810795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rPr>
              <a:t>Opinions—may be more revealing and more important then facts. By seeking opinion rather then fact you can discover key problems.</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Feelings—you can understand the organization’s culture more fully by listening to the feelings of the respondent.</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Goals – project the organization’s future. You may not be able to determine goals through any other method.</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HCI – the ergonomic aspects, the system usability, how pleasing and enjoyable the system is, and how useful it is in supporting individual tasks.</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5</a:t>
            </a:fld>
            <a:endParaRPr lang="en-GB"/>
          </a:p>
        </p:txBody>
      </p:sp>
    </p:spTree>
    <p:extLst>
      <p:ext uri="{BB962C8B-B14F-4D97-AF65-F5344CB8AC3E}">
        <p14:creationId xmlns:p14="http://schemas.microsoft.com/office/powerpoint/2010/main" val="426087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rPr>
              <a:t>Some organizations have estimated a 15 percent time savings over traditional.</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Helps users become involved early in systems projects and treats their feedback seriously.</a:t>
            </a:r>
          </a:p>
          <a:p>
            <a:pPr eaLnBrk="1" hangingPunct="1"/>
            <a:r>
              <a:rPr lang="en-US" altLang="en-US" dirty="0">
                <a:latin typeface="Arial" panose="020B0604020202020204" pitchFamily="34" charset="0"/>
              </a:rPr>
              <a:t> </a:t>
            </a:r>
          </a:p>
          <a:p>
            <a:pPr eaLnBrk="1" hangingPunct="1"/>
            <a:r>
              <a:rPr lang="en-US" altLang="en-US" dirty="0">
                <a:latin typeface="Arial" panose="020B0604020202020204" pitchFamily="34" charset="0"/>
              </a:rPr>
              <a:t>Much like brainstorming which allows for creative idea production.</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32</a:t>
            </a:fld>
            <a:endParaRPr lang="en-GB"/>
          </a:p>
        </p:txBody>
      </p:sp>
    </p:spTree>
    <p:extLst>
      <p:ext uri="{BB962C8B-B14F-4D97-AF65-F5344CB8AC3E}">
        <p14:creationId xmlns:p14="http://schemas.microsoft.com/office/powerpoint/2010/main" val="670687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rPr>
              <a:t>It is not possible to do other activities concurrently or to time-shift any activities, as is typically done in one-to-one interviewing.</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It is a judgmental decision if the organization is truly committed to, and prepared for , this approach.</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33</a:t>
            </a:fld>
            <a:endParaRPr lang="en-GB"/>
          </a:p>
        </p:txBody>
      </p:sp>
    </p:spTree>
    <p:extLst>
      <p:ext uri="{BB962C8B-B14F-4D97-AF65-F5344CB8AC3E}">
        <p14:creationId xmlns:p14="http://schemas.microsoft.com/office/powerpoint/2010/main" val="2461070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rPr>
              <a:t>Attributes—what people in the organization say they want.</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Beliefs—what people think is actually true.</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Behavior—what organizational members do.</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Characteristics—properties of people or things.</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34</a:t>
            </a:fld>
            <a:endParaRPr lang="en-GB"/>
          </a:p>
        </p:txBody>
      </p:sp>
    </p:spTree>
    <p:extLst>
      <p:ext uri="{BB962C8B-B14F-4D97-AF65-F5344CB8AC3E}">
        <p14:creationId xmlns:p14="http://schemas.microsoft.com/office/powerpoint/2010/main" val="656950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rPr>
              <a:t>Even when you write an open-ended question, it must be narrow enough to guide respondents to answer in a specific way.</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Use open-ended questions when it is impossible to list effectively all possible responses to a question.</a:t>
            </a:r>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36</a:t>
            </a:fld>
            <a:endParaRPr lang="en-GB"/>
          </a:p>
        </p:txBody>
      </p:sp>
    </p:spTree>
    <p:extLst>
      <p:ext uri="{BB962C8B-B14F-4D97-AF65-F5344CB8AC3E}">
        <p14:creationId xmlns:p14="http://schemas.microsoft.com/office/powerpoint/2010/main" val="3908921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rPr>
              <a:t>Write questionnaires in the respondents own language usage.</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Simple – Use the language of the respondents whenever possible.</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Specific – work at being specific rather then vague in wording.</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Short – keep questions short</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Not patronizing – do not talk down to participants through low-level language choices.</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Free of bias – also means avoiding objectionable questions.</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Addressed to those who are knowledgeable – target questions to correct respondents.</a:t>
            </a:r>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38</a:t>
            </a:fld>
            <a:endParaRPr lang="en-GB"/>
          </a:p>
        </p:txBody>
      </p:sp>
    </p:spTree>
    <p:extLst>
      <p:ext uri="{BB962C8B-B14F-4D97-AF65-F5344CB8AC3E}">
        <p14:creationId xmlns:p14="http://schemas.microsoft.com/office/powerpoint/2010/main" val="23074379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Questionnaires must be valid and reliable.</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42</a:t>
            </a:fld>
            <a:endParaRPr lang="en-GB"/>
          </a:p>
        </p:txBody>
      </p:sp>
    </p:spTree>
    <p:extLst>
      <p:ext uri="{BB962C8B-B14F-4D97-AF65-F5344CB8AC3E}">
        <p14:creationId xmlns:p14="http://schemas.microsoft.com/office/powerpoint/2010/main" val="831556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A well designed, relevant questionnaire can help overcome some of this resistance to respond.</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44</a:t>
            </a:fld>
            <a:endParaRPr lang="en-GB"/>
          </a:p>
        </p:txBody>
      </p:sp>
    </p:spTree>
    <p:extLst>
      <p:ext uri="{BB962C8B-B14F-4D97-AF65-F5344CB8AC3E}">
        <p14:creationId xmlns:p14="http://schemas.microsoft.com/office/powerpoint/2010/main" val="7375641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When you design questionnaires for the Web, apply the same rules you use when designing paper questionnaires.</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47</a:t>
            </a:fld>
            <a:endParaRPr lang="en-GB"/>
          </a:p>
        </p:txBody>
      </p:sp>
    </p:spTree>
    <p:extLst>
      <p:ext uri="{BB962C8B-B14F-4D97-AF65-F5344CB8AC3E}">
        <p14:creationId xmlns:p14="http://schemas.microsoft.com/office/powerpoint/2010/main" val="1545338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rPr>
              <a:t>The choice of administering the questionnaire may be determined by the existing business situation.</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Both email and Web surveys are self–administered; response are a little lower then other methods, but may result in less guarded answers.</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48</a:t>
            </a:fld>
            <a:endParaRPr lang="en-GB"/>
          </a:p>
        </p:txBody>
      </p:sp>
    </p:spTree>
    <p:extLst>
      <p:ext uri="{BB962C8B-B14F-4D97-AF65-F5344CB8AC3E}">
        <p14:creationId xmlns:p14="http://schemas.microsoft.com/office/powerpoint/2010/main" val="8587494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Reminders can be sent. </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49</a:t>
            </a:fld>
            <a:endParaRPr lang="en-GB"/>
          </a:p>
        </p:txBody>
      </p:sp>
    </p:spTree>
    <p:extLst>
      <p:ext uri="{BB962C8B-B14F-4D97-AF65-F5344CB8AC3E}">
        <p14:creationId xmlns:p14="http://schemas.microsoft.com/office/powerpoint/2010/main" val="1901465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000" dirty="0">
                <a:latin typeface="Arial" panose="020B0604020202020204" pitchFamily="34" charset="0"/>
              </a:rPr>
              <a:t>Reading background material—read and understand as much background information about the interviewees and their organization as possible.</a:t>
            </a:r>
          </a:p>
          <a:p>
            <a:pPr marL="628650" lvl="1" indent="-171450" eaLnBrk="1" hangingPunct="1">
              <a:buFontTx/>
              <a:buChar char="•"/>
            </a:pPr>
            <a:r>
              <a:rPr lang="en-US" altLang="en-US" sz="1000" dirty="0">
                <a:latin typeface="Arial" panose="020B0604020202020204" pitchFamily="34" charset="0"/>
              </a:rPr>
              <a:t>Corporate website</a:t>
            </a:r>
          </a:p>
          <a:p>
            <a:pPr marL="628650" lvl="1" indent="-171450" eaLnBrk="1" hangingPunct="1">
              <a:buFontTx/>
              <a:buChar char="•"/>
            </a:pPr>
            <a:r>
              <a:rPr lang="en-US" altLang="en-US" sz="1000" dirty="0">
                <a:latin typeface="Arial" panose="020B0604020202020204" pitchFamily="34" charset="0"/>
              </a:rPr>
              <a:t>Current annual report</a:t>
            </a:r>
          </a:p>
          <a:p>
            <a:pPr marL="628650" lvl="1" indent="-171450" eaLnBrk="1" hangingPunct="1">
              <a:buFontTx/>
              <a:buChar char="•"/>
            </a:pPr>
            <a:r>
              <a:rPr lang="en-US" altLang="en-US" sz="1000" dirty="0">
                <a:latin typeface="Arial" panose="020B0604020202020204" pitchFamily="34" charset="0"/>
              </a:rPr>
              <a:t>Corporate news letter</a:t>
            </a:r>
          </a:p>
          <a:p>
            <a:pPr marL="628650" lvl="1" indent="-171450" eaLnBrk="1" hangingPunct="1">
              <a:buFontTx/>
              <a:buChar char="•"/>
            </a:pPr>
            <a:r>
              <a:rPr lang="en-US" altLang="en-US" sz="1000" dirty="0">
                <a:latin typeface="Arial" panose="020B0604020202020204" pitchFamily="34" charset="0"/>
              </a:rPr>
              <a:t>Any publication sent out to explain the organization to the public</a:t>
            </a:r>
          </a:p>
          <a:p>
            <a:pPr marL="628650" lvl="1" indent="-171450" eaLnBrk="1" hangingPunct="1">
              <a:buFontTx/>
              <a:buChar char="•"/>
            </a:pPr>
            <a:r>
              <a:rPr lang="en-US" altLang="en-US" sz="1000" dirty="0">
                <a:latin typeface="Arial" panose="020B0604020202020204" pitchFamily="34" charset="0"/>
              </a:rPr>
              <a:t>Standard &amp; Poor’s</a:t>
            </a:r>
          </a:p>
          <a:p>
            <a:pPr marL="628650" lvl="1" indent="-171450" eaLnBrk="1" hangingPunct="1">
              <a:buFontTx/>
              <a:buChar char="•"/>
            </a:pPr>
            <a:endParaRPr lang="en-US" altLang="en-US" sz="1000" dirty="0">
              <a:latin typeface="Arial" panose="020B0604020202020204" pitchFamily="34" charset="0"/>
            </a:endParaRPr>
          </a:p>
          <a:p>
            <a:pPr eaLnBrk="1" hangingPunct="1"/>
            <a:r>
              <a:rPr lang="en-US" altLang="en-US" sz="1000" dirty="0">
                <a:latin typeface="Arial" panose="020B0604020202020204" pitchFamily="34" charset="0"/>
              </a:rPr>
              <a:t>Trying to build a common vocabulary to phrase interview questions and to maximize the interview time.</a:t>
            </a:r>
          </a:p>
          <a:p>
            <a:pPr eaLnBrk="1" hangingPunct="1"/>
            <a:endParaRPr lang="en-US" altLang="en-US" sz="1000" dirty="0">
              <a:latin typeface="Arial" panose="020B0604020202020204" pitchFamily="34" charset="0"/>
            </a:endParaRPr>
          </a:p>
          <a:p>
            <a:pPr eaLnBrk="1" hangingPunct="1"/>
            <a:r>
              <a:rPr lang="en-US" altLang="en-US" sz="1000" dirty="0">
                <a:latin typeface="Arial" panose="020B0604020202020204" pitchFamily="34" charset="0"/>
              </a:rPr>
              <a:t>Establishing interview objectives—four to six key areas concerning HCI, information processing and decision-making behavior.</a:t>
            </a:r>
          </a:p>
          <a:p>
            <a:pPr eaLnBrk="1" hangingPunct="1"/>
            <a:endParaRPr lang="en-US" altLang="en-US" sz="1000" dirty="0">
              <a:latin typeface="Arial" panose="020B0604020202020204" pitchFamily="34" charset="0"/>
            </a:endParaRPr>
          </a:p>
          <a:p>
            <a:pPr eaLnBrk="1" hangingPunct="1"/>
            <a:r>
              <a:rPr lang="en-US" altLang="en-US" sz="1000" dirty="0">
                <a:latin typeface="Arial" panose="020B0604020202020204" pitchFamily="34" charset="0"/>
              </a:rPr>
              <a:t>Deciding whom to interview—strive for balance so that as many users’ needs are addressed as possible.</a:t>
            </a:r>
          </a:p>
          <a:p>
            <a:pPr eaLnBrk="1" hangingPunct="1"/>
            <a:endParaRPr lang="en-US" altLang="en-US" sz="1000" dirty="0">
              <a:latin typeface="Arial" panose="020B0604020202020204" pitchFamily="34" charset="0"/>
            </a:endParaRPr>
          </a:p>
          <a:p>
            <a:pPr eaLnBrk="1" hangingPunct="1"/>
            <a:r>
              <a:rPr lang="en-US" altLang="en-US" sz="1000" dirty="0">
                <a:latin typeface="Arial" panose="020B0604020202020204" pitchFamily="34" charset="0"/>
              </a:rPr>
              <a:t>Preparing the interviewee—call ahead;  keep to 45 minutes to an hour at the most.</a:t>
            </a:r>
          </a:p>
          <a:p>
            <a:pPr eaLnBrk="1" hangingPunct="1"/>
            <a:endParaRPr lang="en-US" altLang="en-US" sz="1000" dirty="0">
              <a:latin typeface="Arial" panose="020B0604020202020204" pitchFamily="34" charset="0"/>
            </a:endParaRPr>
          </a:p>
          <a:p>
            <a:pPr eaLnBrk="1" hangingPunct="1"/>
            <a:r>
              <a:rPr lang="en-US" altLang="en-US" sz="1000" dirty="0">
                <a:latin typeface="Arial" panose="020B0604020202020204" pitchFamily="34" charset="0"/>
              </a:rPr>
              <a:t>Deciding on question types and structure—write questions to cover the key areas of decision making that you discovered when you ascertained interview objectives.</a:t>
            </a:r>
          </a:p>
          <a:p>
            <a:pPr eaLnBrk="1" hangingPunct="1"/>
            <a:endParaRPr lang="en-US" altLang="en-US" sz="1000" dirty="0">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6</a:t>
            </a:fld>
            <a:endParaRPr lang="en-GB"/>
          </a:p>
        </p:txBody>
      </p:sp>
    </p:spTree>
    <p:extLst>
      <p:ext uri="{BB962C8B-B14F-4D97-AF65-F5344CB8AC3E}">
        <p14:creationId xmlns:p14="http://schemas.microsoft.com/office/powerpoint/2010/main" val="2065604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Each question type can accomplish something a little different from the other, and each has benefits and drawbacks.</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7</a:t>
            </a:fld>
            <a:endParaRPr lang="en-GB"/>
          </a:p>
        </p:txBody>
      </p:sp>
    </p:spTree>
    <p:extLst>
      <p:ext uri="{BB962C8B-B14F-4D97-AF65-F5344CB8AC3E}">
        <p14:creationId xmlns:p14="http://schemas.microsoft.com/office/powerpoint/2010/main" val="3549278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“Open” actually describes the interviewee’s options for responding. They are open.</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8</a:t>
            </a:fld>
            <a:endParaRPr lang="en-GB"/>
          </a:p>
        </p:txBody>
      </p:sp>
    </p:spTree>
    <p:extLst>
      <p:ext uri="{BB962C8B-B14F-4D97-AF65-F5344CB8AC3E}">
        <p14:creationId xmlns:p14="http://schemas.microsoft.com/office/powerpoint/2010/main" val="3830473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The analyst needs to carefully consider the implications of using open-ended questions for interviewing.</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10</a:t>
            </a:fld>
            <a:endParaRPr lang="en-GB"/>
          </a:p>
        </p:txBody>
      </p:sp>
    </p:spTree>
    <p:extLst>
      <p:ext uri="{BB962C8B-B14F-4D97-AF65-F5344CB8AC3E}">
        <p14:creationId xmlns:p14="http://schemas.microsoft.com/office/powerpoint/2010/main" val="2320834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The alternative to open-ended questions.</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11</a:t>
            </a:fld>
            <a:endParaRPr lang="en-GB"/>
          </a:p>
        </p:txBody>
      </p:sp>
    </p:spTree>
    <p:extLst>
      <p:ext uri="{BB962C8B-B14F-4D97-AF65-F5344CB8AC3E}">
        <p14:creationId xmlns:p14="http://schemas.microsoft.com/office/powerpoint/2010/main" val="1350472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As the interviewer you must think carefully about the question types you will use.</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13</a:t>
            </a:fld>
            <a:endParaRPr lang="en-GB"/>
          </a:p>
        </p:txBody>
      </p:sp>
    </p:spTree>
    <p:extLst>
      <p:ext uri="{BB962C8B-B14F-4D97-AF65-F5344CB8AC3E}">
        <p14:creationId xmlns:p14="http://schemas.microsoft.com/office/powerpoint/2010/main" val="2506983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Choosing one question type over the other involves a trade-off; although an open-ended question affords breath and depth of reply, responses to open-ended questions are difficult to analyze.</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14</a:t>
            </a:fld>
            <a:endParaRPr lang="en-GB"/>
          </a:p>
        </p:txBody>
      </p:sp>
    </p:spTree>
    <p:extLst>
      <p:ext uri="{BB962C8B-B14F-4D97-AF65-F5344CB8AC3E}">
        <p14:creationId xmlns:p14="http://schemas.microsoft.com/office/powerpoint/2010/main" val="1073948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663A2DA-DE1D-4C95-BD04-4581C194F5D3}" type="datetimeFigureOut">
              <a:rPr lang="en-GB" smtClean="0"/>
              <a:t>16/02/2024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1955026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663A2DA-DE1D-4C95-BD04-4581C194F5D3}" type="datetimeFigureOut">
              <a:rPr lang="en-GB" smtClean="0"/>
              <a:t>16/02/2024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2973840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663A2DA-DE1D-4C95-BD04-4581C194F5D3}" type="datetimeFigureOut">
              <a:rPr lang="en-GB" smtClean="0"/>
              <a:t>16/02/2024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3224236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663A2DA-DE1D-4C95-BD04-4581C194F5D3}" type="datetimeFigureOut">
              <a:rPr lang="en-GB" smtClean="0"/>
              <a:t>16/02/2024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117897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663A2DA-DE1D-4C95-BD04-4581C194F5D3}" type="datetimeFigureOut">
              <a:rPr lang="en-GB" smtClean="0"/>
              <a:t>16/02/2024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3272298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663A2DA-DE1D-4C95-BD04-4581C194F5D3}" type="datetimeFigureOut">
              <a:rPr lang="en-GB" smtClean="0"/>
              <a:t>16/02/2024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1994919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663A2DA-DE1D-4C95-BD04-4581C194F5D3}" type="datetimeFigureOut">
              <a:rPr lang="en-GB" smtClean="0"/>
              <a:t>16/02/2024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2734101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663A2DA-DE1D-4C95-BD04-4581C194F5D3}" type="datetimeFigureOut">
              <a:rPr lang="en-GB" smtClean="0"/>
              <a:t>16/02/2024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918715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63A2DA-DE1D-4C95-BD04-4581C194F5D3}" type="datetimeFigureOut">
              <a:rPr lang="en-GB" smtClean="0"/>
              <a:t>16/02/2024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743966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663A2DA-DE1D-4C95-BD04-4581C194F5D3}" type="datetimeFigureOut">
              <a:rPr lang="en-GB" smtClean="0"/>
              <a:t>16/02/2024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372397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663A2DA-DE1D-4C95-BD04-4581C194F5D3}" type="datetimeFigureOut">
              <a:rPr lang="en-GB" smtClean="0"/>
              <a:t>16/02/2024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2339224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63A2DA-DE1D-4C95-BD04-4581C194F5D3}" type="datetimeFigureOut">
              <a:rPr lang="en-GB" smtClean="0"/>
              <a:t>16/02/2024</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5E5348-B9AA-4A3E-959C-E5D60FC5BDB8}" type="slidenum">
              <a:rPr lang="en-GB" smtClean="0"/>
              <a:t>‹#›</a:t>
            </a:fld>
            <a:endParaRPr lang="en-GB"/>
          </a:p>
        </p:txBody>
      </p:sp>
    </p:spTree>
    <p:extLst>
      <p:ext uri="{BB962C8B-B14F-4D97-AF65-F5344CB8AC3E}">
        <p14:creationId xmlns:p14="http://schemas.microsoft.com/office/powerpoint/2010/main" val="2581705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BCD624-2512-A31E-8BFF-1CBF82996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a:extLst>
              <a:ext uri="{FF2B5EF4-FFF2-40B4-BE49-F238E27FC236}">
                <a16:creationId xmlns:a16="http://schemas.microsoft.com/office/drawing/2014/main" id="{1BF858EC-3198-F4CD-8324-49FF36D5B1A2}"/>
              </a:ext>
            </a:extLst>
          </p:cNvPr>
          <p:cNvSpPr>
            <a:spLocks noGrp="1"/>
          </p:cNvSpPr>
          <p:nvPr>
            <p:ph type="ctrTitle"/>
          </p:nvPr>
        </p:nvSpPr>
        <p:spPr>
          <a:xfrm>
            <a:off x="0" y="58334"/>
            <a:ext cx="9144000" cy="2387600"/>
          </a:xfrm>
        </p:spPr>
        <p:txBody>
          <a:bodyPr/>
          <a:lstStyle/>
          <a:p>
            <a:r>
              <a:rPr lang="en-GB" b="1" dirty="0">
                <a:solidFill>
                  <a:schemeClr val="bg1"/>
                </a:solidFill>
              </a:rPr>
              <a:t>ICT 209 – SYSTEMS ANALYSIS &amp; DESIGN</a:t>
            </a:r>
          </a:p>
        </p:txBody>
      </p:sp>
      <p:sp>
        <p:nvSpPr>
          <p:cNvPr id="9" name="Subtitle 2">
            <a:extLst>
              <a:ext uri="{FF2B5EF4-FFF2-40B4-BE49-F238E27FC236}">
                <a16:creationId xmlns:a16="http://schemas.microsoft.com/office/drawing/2014/main" id="{EEB63DD9-DA28-72AE-2023-0597135B9252}"/>
              </a:ext>
            </a:extLst>
          </p:cNvPr>
          <p:cNvSpPr>
            <a:spLocks noGrp="1"/>
          </p:cNvSpPr>
          <p:nvPr>
            <p:ph type="subTitle" idx="1"/>
          </p:nvPr>
        </p:nvSpPr>
        <p:spPr>
          <a:xfrm>
            <a:off x="0" y="2695950"/>
            <a:ext cx="9144000" cy="1655762"/>
          </a:xfrm>
        </p:spPr>
        <p:txBody>
          <a:bodyPr>
            <a:normAutofit fontScale="92500" lnSpcReduction="20000"/>
          </a:bodyPr>
          <a:lstStyle/>
          <a:p>
            <a:r>
              <a:rPr lang="en-US" altLang="en-GH" sz="3200" b="1" dirty="0">
                <a:solidFill>
                  <a:schemeClr val="bg1"/>
                </a:solidFill>
              </a:rPr>
              <a:t>Lesson 3</a:t>
            </a:r>
          </a:p>
          <a:p>
            <a:r>
              <a:rPr lang="en-US" altLang="en-GH" sz="3200" b="1" dirty="0">
                <a:solidFill>
                  <a:schemeClr val="bg1"/>
                </a:solidFill>
              </a:rPr>
              <a:t>Information Gathering: Interactive Methods</a:t>
            </a:r>
          </a:p>
          <a:p>
            <a:r>
              <a:rPr lang="en-US" sz="1800" b="1" dirty="0">
                <a:solidFill>
                  <a:schemeClr val="bg1"/>
                </a:solidFill>
              </a:rPr>
              <a:t>By</a:t>
            </a:r>
          </a:p>
          <a:p>
            <a:r>
              <a:rPr lang="en-US" sz="3200" b="1" dirty="0">
                <a:solidFill>
                  <a:schemeClr val="bg1"/>
                </a:solidFill>
              </a:rPr>
              <a:t>Samuel Agana</a:t>
            </a:r>
            <a:endParaRPr lang="en-GB" sz="2800" b="1" dirty="0">
              <a:solidFill>
                <a:schemeClr val="bg1"/>
              </a:solidFill>
            </a:endParaRPr>
          </a:p>
        </p:txBody>
      </p:sp>
    </p:spTree>
    <p:extLst>
      <p:ext uri="{BB962C8B-B14F-4D97-AF65-F5344CB8AC3E}">
        <p14:creationId xmlns:p14="http://schemas.microsoft.com/office/powerpoint/2010/main" val="1842926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Disadvantages of Open-Ended Questions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a:lnSpc>
                <a:spcPct val="90000"/>
              </a:lnSpc>
            </a:pPr>
            <a:r>
              <a:rPr lang="en-US" altLang="en-US" dirty="0"/>
              <a:t>May result in too much irrelevant detail</a:t>
            </a:r>
          </a:p>
          <a:p>
            <a:pPr>
              <a:lnSpc>
                <a:spcPct val="90000"/>
              </a:lnSpc>
            </a:pPr>
            <a:r>
              <a:rPr lang="en-US" altLang="en-US" dirty="0"/>
              <a:t>Possibly losing control of the interview</a:t>
            </a:r>
          </a:p>
          <a:p>
            <a:pPr>
              <a:lnSpc>
                <a:spcPct val="90000"/>
              </a:lnSpc>
            </a:pPr>
            <a:r>
              <a:rPr lang="en-US" altLang="en-US" dirty="0"/>
              <a:t>May take too much time for the amount of useful information gained</a:t>
            </a:r>
          </a:p>
          <a:p>
            <a:pPr>
              <a:lnSpc>
                <a:spcPct val="90000"/>
              </a:lnSpc>
            </a:pPr>
            <a:r>
              <a:rPr lang="en-US" altLang="en-US" dirty="0"/>
              <a:t>Potentially seeming that the interviewer is unprepared</a:t>
            </a:r>
          </a:p>
          <a:p>
            <a:pPr>
              <a:lnSpc>
                <a:spcPct val="90000"/>
              </a:lnSpc>
            </a:pPr>
            <a:r>
              <a:rPr lang="en-US" altLang="en-US" dirty="0"/>
              <a:t>Possibly giving the impression that the interviewer is on a “fishing expedition”</a:t>
            </a:r>
          </a:p>
          <a:p>
            <a:endParaRPr lang="en-GB" dirty="0"/>
          </a:p>
        </p:txBody>
      </p:sp>
    </p:spTree>
    <p:extLst>
      <p:ext uri="{BB962C8B-B14F-4D97-AF65-F5344CB8AC3E}">
        <p14:creationId xmlns:p14="http://schemas.microsoft.com/office/powerpoint/2010/main" val="2546157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Closed Interview Questions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a:lnSpc>
                <a:spcPct val="90000"/>
              </a:lnSpc>
            </a:pPr>
            <a:r>
              <a:rPr lang="en-US" altLang="en-US" dirty="0"/>
              <a:t>Closed interview questions limit the number of possible responses</a:t>
            </a:r>
          </a:p>
          <a:p>
            <a:pPr>
              <a:lnSpc>
                <a:spcPct val="90000"/>
              </a:lnSpc>
            </a:pPr>
            <a:r>
              <a:rPr lang="en-US" altLang="en-US" dirty="0"/>
              <a:t>Closed interview questions are appropriate for generating precise, reliable data that is easy to analyze</a:t>
            </a:r>
          </a:p>
          <a:p>
            <a:pPr>
              <a:lnSpc>
                <a:spcPct val="90000"/>
              </a:lnSpc>
            </a:pPr>
            <a:r>
              <a:rPr lang="en-US" altLang="en-US" dirty="0"/>
              <a:t>The methodology is efficient, and it requires little skill for interviewers to administer</a:t>
            </a:r>
          </a:p>
          <a:p>
            <a:endParaRPr lang="en-GB" dirty="0"/>
          </a:p>
        </p:txBody>
      </p:sp>
    </p:spTree>
    <p:extLst>
      <p:ext uri="{BB962C8B-B14F-4D97-AF65-F5344CB8AC3E}">
        <p14:creationId xmlns:p14="http://schemas.microsoft.com/office/powerpoint/2010/main" val="2850717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Benefits of Closed Interview Questions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a:lnSpc>
                <a:spcPct val="90000"/>
              </a:lnSpc>
            </a:pPr>
            <a:r>
              <a:rPr lang="en-US" altLang="en-US" sz="2800" dirty="0"/>
              <a:t>Saving interview time</a:t>
            </a:r>
          </a:p>
          <a:p>
            <a:pPr>
              <a:lnSpc>
                <a:spcPct val="90000"/>
              </a:lnSpc>
            </a:pPr>
            <a:r>
              <a:rPr lang="en-US" altLang="en-US" sz="2800" dirty="0"/>
              <a:t>Easily comparing interviews</a:t>
            </a:r>
          </a:p>
          <a:p>
            <a:pPr>
              <a:lnSpc>
                <a:spcPct val="90000"/>
              </a:lnSpc>
            </a:pPr>
            <a:r>
              <a:rPr lang="en-US" altLang="en-US" sz="2800" dirty="0"/>
              <a:t>Getting to the point</a:t>
            </a:r>
          </a:p>
          <a:p>
            <a:pPr>
              <a:lnSpc>
                <a:spcPct val="90000"/>
              </a:lnSpc>
            </a:pPr>
            <a:r>
              <a:rPr lang="en-US" altLang="en-US" sz="2800" dirty="0"/>
              <a:t>Keeping control of the interview</a:t>
            </a:r>
          </a:p>
          <a:p>
            <a:pPr>
              <a:lnSpc>
                <a:spcPct val="90000"/>
              </a:lnSpc>
            </a:pPr>
            <a:r>
              <a:rPr lang="en-US" altLang="en-US" sz="2800" dirty="0"/>
              <a:t>Covering a large area quickly</a:t>
            </a:r>
          </a:p>
          <a:p>
            <a:pPr>
              <a:lnSpc>
                <a:spcPct val="90000"/>
              </a:lnSpc>
            </a:pPr>
            <a:r>
              <a:rPr lang="en-US" altLang="en-US" sz="2800" dirty="0"/>
              <a:t>Getting to relevant data</a:t>
            </a:r>
          </a:p>
          <a:p>
            <a:endParaRPr lang="en-GB" dirty="0"/>
          </a:p>
        </p:txBody>
      </p:sp>
    </p:spTree>
    <p:extLst>
      <p:ext uri="{BB962C8B-B14F-4D97-AF65-F5344CB8AC3E}">
        <p14:creationId xmlns:p14="http://schemas.microsoft.com/office/powerpoint/2010/main" val="4208385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rmAutofit fontScale="90000"/>
          </a:bodyPr>
          <a:lstStyle/>
          <a:p>
            <a:pPr algn="ctr"/>
            <a:r>
              <a:rPr lang="en-GB" b="1" dirty="0">
                <a:solidFill>
                  <a:schemeClr val="bg1"/>
                </a:solidFill>
              </a:rPr>
              <a:t>Disadvantages of Closed Interview Questions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a:lnSpc>
                <a:spcPct val="90000"/>
              </a:lnSpc>
            </a:pPr>
            <a:r>
              <a:rPr lang="en-US" altLang="en-US" sz="2800" dirty="0"/>
              <a:t>Boring for the interviewee</a:t>
            </a:r>
          </a:p>
          <a:p>
            <a:pPr>
              <a:lnSpc>
                <a:spcPct val="90000"/>
              </a:lnSpc>
            </a:pPr>
            <a:r>
              <a:rPr lang="en-US" altLang="en-US" sz="2800" dirty="0"/>
              <a:t>Failure to obtain rich detailing</a:t>
            </a:r>
          </a:p>
          <a:p>
            <a:pPr>
              <a:lnSpc>
                <a:spcPct val="90000"/>
              </a:lnSpc>
            </a:pPr>
            <a:r>
              <a:rPr lang="en-US" altLang="en-US" sz="2800" dirty="0"/>
              <a:t>Missing main ideas</a:t>
            </a:r>
          </a:p>
          <a:p>
            <a:pPr>
              <a:lnSpc>
                <a:spcPct val="90000"/>
              </a:lnSpc>
            </a:pPr>
            <a:r>
              <a:rPr lang="en-US" altLang="en-US" sz="2800" dirty="0"/>
              <a:t>Failing to build rapport between interviewer and interviewee</a:t>
            </a:r>
          </a:p>
          <a:p>
            <a:endParaRPr lang="en-GB" dirty="0"/>
          </a:p>
        </p:txBody>
      </p:sp>
    </p:spTree>
    <p:extLst>
      <p:ext uri="{BB962C8B-B14F-4D97-AF65-F5344CB8AC3E}">
        <p14:creationId xmlns:p14="http://schemas.microsoft.com/office/powerpoint/2010/main" val="235066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rmAutofit fontScale="90000"/>
          </a:bodyPr>
          <a:lstStyle/>
          <a:p>
            <a:pPr algn="ctr"/>
            <a:r>
              <a:rPr lang="en-GB" b="1" dirty="0">
                <a:solidFill>
                  <a:schemeClr val="bg1"/>
                </a:solidFill>
              </a:rPr>
              <a:t>Attributes of Open-Ended and Closed Questions (Figure 4.5)</a:t>
            </a:r>
          </a:p>
        </p:txBody>
      </p:sp>
      <p:pic>
        <p:nvPicPr>
          <p:cNvPr id="2" name="Picture 7">
            <a:extLst>
              <a:ext uri="{FF2B5EF4-FFF2-40B4-BE49-F238E27FC236}">
                <a16:creationId xmlns:a16="http://schemas.microsoft.com/office/drawing/2014/main" id="{9A063B8E-6604-3D01-898B-07D9630C932E}"/>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924761" y="1338349"/>
            <a:ext cx="7294474" cy="4909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9582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Bipolar Questions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r>
              <a:rPr lang="en-US" altLang="en-US" dirty="0"/>
              <a:t>Bipolar questions are those that may be answered with a “yes” or “no” or “agree” or “disagree”</a:t>
            </a:r>
          </a:p>
          <a:p>
            <a:r>
              <a:rPr lang="en-US" altLang="en-US" dirty="0"/>
              <a:t>Bipolar questions should be used sparingly</a:t>
            </a:r>
          </a:p>
          <a:p>
            <a:r>
              <a:rPr lang="en-US" altLang="en-US" dirty="0"/>
              <a:t>A special kind of closed question</a:t>
            </a:r>
          </a:p>
          <a:p>
            <a:r>
              <a:rPr lang="en-US" altLang="en-US" dirty="0"/>
              <a:t>This type of closed question limits the interviewee even further by allowing a choice on either “pole,” such as yes or no, true or false, agree or disagree.</a:t>
            </a:r>
          </a:p>
          <a:p>
            <a:endParaRPr lang="en-GB" dirty="0"/>
          </a:p>
        </p:txBody>
      </p:sp>
    </p:spTree>
    <p:extLst>
      <p:ext uri="{BB962C8B-B14F-4D97-AF65-F5344CB8AC3E}">
        <p14:creationId xmlns:p14="http://schemas.microsoft.com/office/powerpoint/2010/main" val="2618237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Probes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a:lnSpc>
                <a:spcPct val="90000"/>
              </a:lnSpc>
            </a:pPr>
            <a:r>
              <a:rPr lang="en-US" altLang="en-US" dirty="0"/>
              <a:t>Probing questions elicit more detail about previous questions</a:t>
            </a:r>
          </a:p>
          <a:p>
            <a:pPr>
              <a:lnSpc>
                <a:spcPct val="90000"/>
              </a:lnSpc>
            </a:pPr>
            <a:r>
              <a:rPr lang="en-US" altLang="en-US" dirty="0"/>
              <a:t>The purpose of probing questions is:</a:t>
            </a:r>
          </a:p>
          <a:p>
            <a:pPr lvl="1">
              <a:lnSpc>
                <a:spcPct val="90000"/>
              </a:lnSpc>
            </a:pPr>
            <a:r>
              <a:rPr lang="en-US" altLang="en-US" dirty="0"/>
              <a:t>To get more meaning</a:t>
            </a:r>
          </a:p>
          <a:p>
            <a:pPr lvl="1">
              <a:lnSpc>
                <a:spcPct val="90000"/>
              </a:lnSpc>
            </a:pPr>
            <a:r>
              <a:rPr lang="en-US" altLang="en-US" dirty="0"/>
              <a:t>To clarify</a:t>
            </a:r>
          </a:p>
          <a:p>
            <a:pPr lvl="1">
              <a:lnSpc>
                <a:spcPct val="90000"/>
              </a:lnSpc>
            </a:pPr>
            <a:r>
              <a:rPr lang="en-US" altLang="en-US" dirty="0"/>
              <a:t>To draw out and expand on the interviewee’s point</a:t>
            </a:r>
          </a:p>
          <a:p>
            <a:pPr>
              <a:lnSpc>
                <a:spcPct val="90000"/>
              </a:lnSpc>
            </a:pPr>
            <a:r>
              <a:rPr lang="en-US" altLang="en-US" dirty="0"/>
              <a:t>May be either open-ended or closed</a:t>
            </a:r>
          </a:p>
          <a:p>
            <a:endParaRPr lang="en-GB" dirty="0"/>
          </a:p>
        </p:txBody>
      </p:sp>
    </p:spTree>
    <p:extLst>
      <p:ext uri="{BB962C8B-B14F-4D97-AF65-F5344CB8AC3E}">
        <p14:creationId xmlns:p14="http://schemas.microsoft.com/office/powerpoint/2010/main" val="64146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Arranging Questions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r>
              <a:rPr lang="en-US" altLang="en-US" sz="2800" dirty="0"/>
              <a:t>Pyramid </a:t>
            </a:r>
          </a:p>
          <a:p>
            <a:pPr lvl="1"/>
            <a:r>
              <a:rPr lang="en-US" altLang="en-US" sz="2400" dirty="0"/>
              <a:t>Starting with closed questions and working toward open-ended questions</a:t>
            </a:r>
          </a:p>
          <a:p>
            <a:r>
              <a:rPr lang="en-US" altLang="en-US" sz="2800" dirty="0"/>
              <a:t>Funnel </a:t>
            </a:r>
          </a:p>
          <a:p>
            <a:pPr lvl="1"/>
            <a:r>
              <a:rPr lang="en-US" altLang="en-US" sz="2400" dirty="0"/>
              <a:t>Starting with open-ended questions and working toward closed questions</a:t>
            </a:r>
          </a:p>
          <a:p>
            <a:r>
              <a:rPr lang="en-US" altLang="en-US" sz="2800" dirty="0"/>
              <a:t>Diamond </a:t>
            </a:r>
          </a:p>
          <a:p>
            <a:pPr lvl="1"/>
            <a:r>
              <a:rPr lang="en-US" altLang="en-US" sz="2400" dirty="0"/>
              <a:t>Starting with closed, moving toward open-ended, and ending with closed questions</a:t>
            </a:r>
          </a:p>
          <a:p>
            <a:endParaRPr lang="en-GB" dirty="0"/>
          </a:p>
        </p:txBody>
      </p:sp>
    </p:spTree>
    <p:extLst>
      <p:ext uri="{BB962C8B-B14F-4D97-AF65-F5344CB8AC3E}">
        <p14:creationId xmlns:p14="http://schemas.microsoft.com/office/powerpoint/2010/main" val="3198773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Pyramid Structure</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r>
              <a:rPr lang="en-US" altLang="en-US" dirty="0"/>
              <a:t>Begins with very detailed, often closed questions</a:t>
            </a:r>
          </a:p>
          <a:p>
            <a:r>
              <a:rPr lang="en-US" altLang="en-US" dirty="0"/>
              <a:t>Expands by allowing open-ended questions and more generalized responses</a:t>
            </a:r>
          </a:p>
          <a:p>
            <a:r>
              <a:rPr lang="en-US" altLang="en-US" dirty="0"/>
              <a:t>Is useful if interviewees need to be warmed up to the topic or seem reluctant to address the topic</a:t>
            </a:r>
          </a:p>
          <a:p>
            <a:endParaRPr lang="en-GB" dirty="0"/>
          </a:p>
        </p:txBody>
      </p:sp>
    </p:spTree>
    <p:extLst>
      <p:ext uri="{BB962C8B-B14F-4D97-AF65-F5344CB8AC3E}">
        <p14:creationId xmlns:p14="http://schemas.microsoft.com/office/powerpoint/2010/main" val="3822994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rmAutofit fontScale="90000"/>
          </a:bodyPr>
          <a:lstStyle/>
          <a:p>
            <a:pPr algn="ctr"/>
            <a:r>
              <a:rPr lang="en-GB" b="1" dirty="0">
                <a:solidFill>
                  <a:schemeClr val="bg1"/>
                </a:solidFill>
              </a:rPr>
              <a:t>Pyramid Structure for Interviewing Goes from Specific to General Questions</a:t>
            </a:r>
          </a:p>
        </p:txBody>
      </p:sp>
      <p:pic>
        <p:nvPicPr>
          <p:cNvPr id="2" name="Picture 5">
            <a:extLst>
              <a:ext uri="{FF2B5EF4-FFF2-40B4-BE49-F238E27FC236}">
                <a16:creationId xmlns:a16="http://schemas.microsoft.com/office/drawing/2014/main" id="{F77504CB-A21F-6B30-8147-3AC6AC87529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22765" y="1504459"/>
            <a:ext cx="6052579" cy="523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056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6626" y="116378"/>
            <a:ext cx="9127374" cy="1105593"/>
          </a:xfrm>
        </p:spPr>
        <p:txBody>
          <a:bodyPr>
            <a:normAutofit/>
          </a:bodyPr>
          <a:lstStyle/>
          <a:p>
            <a:pPr algn="ctr"/>
            <a:r>
              <a:rPr lang="en-US" altLang="en-GH" sz="4800" b="1" dirty="0">
                <a:solidFill>
                  <a:schemeClr val="bg1"/>
                </a:solidFill>
              </a:rPr>
              <a:t>Learning Objectives</a:t>
            </a:r>
            <a:endParaRPr lang="en-GB" sz="48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normAutofit/>
          </a:bodyPr>
          <a:lstStyle/>
          <a:p>
            <a:pPr>
              <a:lnSpc>
                <a:spcPct val="90000"/>
              </a:lnSpc>
            </a:pPr>
            <a:r>
              <a:rPr lang="en-US" altLang="en-US" sz="2800" dirty="0"/>
              <a:t>Recognize the value of interactive methods for information gathering.</a:t>
            </a:r>
          </a:p>
          <a:p>
            <a:pPr>
              <a:lnSpc>
                <a:spcPct val="90000"/>
              </a:lnSpc>
            </a:pPr>
            <a:r>
              <a:rPr lang="en-US" altLang="en-US" sz="2800" dirty="0"/>
              <a:t>Construct interview questions to elicit human information requirements and structure them in a way that is meaningful to users.</a:t>
            </a:r>
          </a:p>
          <a:p>
            <a:pPr>
              <a:lnSpc>
                <a:spcPct val="90000"/>
              </a:lnSpc>
            </a:pPr>
            <a:r>
              <a:rPr lang="en-US" altLang="en-US" sz="2800" dirty="0"/>
              <a:t>Understand the purpose of stories and why they are useful in systems analysis.</a:t>
            </a:r>
          </a:p>
          <a:p>
            <a:pPr>
              <a:lnSpc>
                <a:spcPct val="90000"/>
              </a:lnSpc>
            </a:pPr>
            <a:r>
              <a:rPr lang="en-US" altLang="en-US" sz="2800" dirty="0"/>
              <a:t>Understand the concept of JAD and when to use it.</a:t>
            </a:r>
          </a:p>
          <a:p>
            <a:pPr>
              <a:lnSpc>
                <a:spcPct val="90000"/>
              </a:lnSpc>
            </a:pPr>
            <a:r>
              <a:rPr lang="en-US" altLang="en-US" sz="2800" dirty="0"/>
              <a:t>Write effective questions to survey users about their work.</a:t>
            </a:r>
          </a:p>
          <a:p>
            <a:pPr>
              <a:lnSpc>
                <a:spcPct val="90000"/>
              </a:lnSpc>
            </a:pPr>
            <a:r>
              <a:rPr lang="en-US" altLang="en-US" sz="2800"/>
              <a:t>Design and administer effective questionnaires.</a:t>
            </a:r>
          </a:p>
        </p:txBody>
      </p:sp>
    </p:spTree>
    <p:extLst>
      <p:ext uri="{BB962C8B-B14F-4D97-AF65-F5344CB8AC3E}">
        <p14:creationId xmlns:p14="http://schemas.microsoft.com/office/powerpoint/2010/main" val="525250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Funnel Structure</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a:lnSpc>
                <a:spcPct val="90000"/>
              </a:lnSpc>
            </a:pPr>
            <a:r>
              <a:rPr lang="en-US" altLang="en-US" dirty="0"/>
              <a:t>Begins with generalized, open-ended questions</a:t>
            </a:r>
          </a:p>
          <a:p>
            <a:pPr>
              <a:lnSpc>
                <a:spcPct val="90000"/>
              </a:lnSpc>
            </a:pPr>
            <a:r>
              <a:rPr lang="en-US" altLang="en-US" dirty="0"/>
              <a:t>Concludes by narrowing the possible responses using closed questions</a:t>
            </a:r>
          </a:p>
          <a:p>
            <a:pPr>
              <a:lnSpc>
                <a:spcPct val="90000"/>
              </a:lnSpc>
            </a:pPr>
            <a:r>
              <a:rPr lang="en-US" altLang="en-US" dirty="0"/>
              <a:t>Provides an easy, nonthreatening way to begin an interview</a:t>
            </a:r>
          </a:p>
          <a:p>
            <a:pPr>
              <a:lnSpc>
                <a:spcPct val="90000"/>
              </a:lnSpc>
            </a:pPr>
            <a:r>
              <a:rPr lang="en-US" altLang="en-US" dirty="0"/>
              <a:t>Is useful when the interviewee feels emotionally about the topic</a:t>
            </a:r>
          </a:p>
          <a:p>
            <a:endParaRPr lang="en-GB" dirty="0"/>
          </a:p>
        </p:txBody>
      </p:sp>
    </p:spTree>
    <p:extLst>
      <p:ext uri="{BB962C8B-B14F-4D97-AF65-F5344CB8AC3E}">
        <p14:creationId xmlns:p14="http://schemas.microsoft.com/office/powerpoint/2010/main" val="2643659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Autofit/>
          </a:bodyPr>
          <a:lstStyle/>
          <a:p>
            <a:pPr algn="ctr"/>
            <a:r>
              <a:rPr lang="en-GB" sz="3200" b="1" dirty="0">
                <a:solidFill>
                  <a:schemeClr val="bg1"/>
                </a:solidFill>
              </a:rPr>
              <a:t>Funnel Structure for Interviewing Begins with Broad Questions then Funnels to Specific Questions</a:t>
            </a:r>
          </a:p>
        </p:txBody>
      </p:sp>
      <p:pic>
        <p:nvPicPr>
          <p:cNvPr id="2" name="Picture 5">
            <a:extLst>
              <a:ext uri="{FF2B5EF4-FFF2-40B4-BE49-F238E27FC236}">
                <a16:creationId xmlns:a16="http://schemas.microsoft.com/office/drawing/2014/main" id="{5C77F932-6ADD-8E83-CFCC-092BAD47BB8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5296" y="1421404"/>
            <a:ext cx="5957475" cy="523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831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Diamond Structure</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r>
              <a:rPr lang="en-US" altLang="en-US" dirty="0"/>
              <a:t>A diamond-shaped structure begins in a very specific way</a:t>
            </a:r>
          </a:p>
          <a:p>
            <a:r>
              <a:rPr lang="en-US" altLang="en-US" dirty="0"/>
              <a:t>Then more general issues are examined</a:t>
            </a:r>
          </a:p>
          <a:p>
            <a:r>
              <a:rPr lang="en-US" altLang="en-US" dirty="0"/>
              <a:t>Concludes with specific questions</a:t>
            </a:r>
          </a:p>
          <a:p>
            <a:r>
              <a:rPr lang="en-US" altLang="en-US" dirty="0"/>
              <a:t>Combines the strength of both the pyramid and funnel structures</a:t>
            </a:r>
          </a:p>
          <a:p>
            <a:r>
              <a:rPr lang="en-US" altLang="en-US" dirty="0"/>
              <a:t>Takes longer than the other structures</a:t>
            </a:r>
          </a:p>
          <a:p>
            <a:endParaRPr lang="en-GB" dirty="0"/>
          </a:p>
        </p:txBody>
      </p:sp>
    </p:spTree>
    <p:extLst>
      <p:ext uri="{BB962C8B-B14F-4D97-AF65-F5344CB8AC3E}">
        <p14:creationId xmlns:p14="http://schemas.microsoft.com/office/powerpoint/2010/main" val="1353604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Autofit/>
          </a:bodyPr>
          <a:lstStyle/>
          <a:p>
            <a:pPr algn="ctr"/>
            <a:r>
              <a:rPr lang="en-GB" sz="3600" b="1" dirty="0">
                <a:solidFill>
                  <a:schemeClr val="bg1"/>
                </a:solidFill>
              </a:rPr>
              <a:t>Diamond-Shaped Structure for Interviewing Combines the Pyramid and Funnel Structures </a:t>
            </a:r>
          </a:p>
        </p:txBody>
      </p:sp>
      <p:pic>
        <p:nvPicPr>
          <p:cNvPr id="2" name="Picture 5">
            <a:extLst>
              <a:ext uri="{FF2B5EF4-FFF2-40B4-BE49-F238E27FC236}">
                <a16:creationId xmlns:a16="http://schemas.microsoft.com/office/drawing/2014/main" id="{46250F23-5E22-ADD9-CE64-7AF0BEFBC36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52626" y="1353770"/>
            <a:ext cx="5407706" cy="5798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1108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Closing the Interview</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a:lnSpc>
                <a:spcPct val="90000"/>
              </a:lnSpc>
            </a:pPr>
            <a:r>
              <a:rPr lang="en-US" altLang="en-US" dirty="0"/>
              <a:t>Always ask “Is there anything else that you would like to add?”</a:t>
            </a:r>
          </a:p>
          <a:p>
            <a:pPr>
              <a:lnSpc>
                <a:spcPct val="90000"/>
              </a:lnSpc>
            </a:pPr>
            <a:r>
              <a:rPr lang="en-US" altLang="en-US" dirty="0"/>
              <a:t>Summarize and provide feedback on your impressions</a:t>
            </a:r>
          </a:p>
          <a:p>
            <a:pPr>
              <a:lnSpc>
                <a:spcPct val="90000"/>
              </a:lnSpc>
            </a:pPr>
            <a:r>
              <a:rPr lang="en-US" altLang="en-US" dirty="0"/>
              <a:t>Ask whom you should talk with next</a:t>
            </a:r>
          </a:p>
          <a:p>
            <a:pPr>
              <a:lnSpc>
                <a:spcPct val="90000"/>
              </a:lnSpc>
            </a:pPr>
            <a:r>
              <a:rPr lang="en-US" altLang="en-US" dirty="0"/>
              <a:t>Set up any future appointments</a:t>
            </a:r>
          </a:p>
          <a:p>
            <a:pPr>
              <a:lnSpc>
                <a:spcPct val="90000"/>
              </a:lnSpc>
            </a:pPr>
            <a:r>
              <a:rPr lang="en-US" altLang="en-US" dirty="0"/>
              <a:t>Thank them for their time and shake hands.</a:t>
            </a:r>
          </a:p>
          <a:p>
            <a:endParaRPr lang="en-GB" dirty="0"/>
          </a:p>
        </p:txBody>
      </p:sp>
    </p:spTree>
    <p:extLst>
      <p:ext uri="{BB962C8B-B14F-4D97-AF65-F5344CB8AC3E}">
        <p14:creationId xmlns:p14="http://schemas.microsoft.com/office/powerpoint/2010/main" val="1040040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Interview Report</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r>
              <a:rPr lang="en-US" altLang="en-US" dirty="0"/>
              <a:t>Write as soon as possible after the interview</a:t>
            </a:r>
          </a:p>
          <a:p>
            <a:r>
              <a:rPr lang="en-US" altLang="en-US" dirty="0"/>
              <a:t>Provide an initial summary, then more detail</a:t>
            </a:r>
          </a:p>
          <a:p>
            <a:r>
              <a:rPr lang="en-US" altLang="en-US" dirty="0"/>
              <a:t>Review the report with the respondent</a:t>
            </a:r>
          </a:p>
          <a:p>
            <a:endParaRPr lang="en-GB" dirty="0"/>
          </a:p>
        </p:txBody>
      </p:sp>
    </p:spTree>
    <p:extLst>
      <p:ext uri="{BB962C8B-B14F-4D97-AF65-F5344CB8AC3E}">
        <p14:creationId xmlns:p14="http://schemas.microsoft.com/office/powerpoint/2010/main" val="1574877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Stories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a:lnSpc>
                <a:spcPct val="80000"/>
              </a:lnSpc>
            </a:pPr>
            <a:r>
              <a:rPr lang="en-US" altLang="en-US" sz="2800" dirty="0"/>
              <a:t>Stories originate in the workplace</a:t>
            </a:r>
          </a:p>
          <a:p>
            <a:pPr>
              <a:lnSpc>
                <a:spcPct val="80000"/>
              </a:lnSpc>
            </a:pPr>
            <a:r>
              <a:rPr lang="en-US" altLang="en-US" sz="2800" dirty="0"/>
              <a:t>Organizational stories are used to relay some kind of information </a:t>
            </a:r>
          </a:p>
          <a:p>
            <a:pPr>
              <a:lnSpc>
                <a:spcPct val="80000"/>
              </a:lnSpc>
            </a:pPr>
            <a:r>
              <a:rPr lang="en-US" altLang="en-US" sz="2800" dirty="0"/>
              <a:t>When a story is told and retold over time it takes on a mythic quality</a:t>
            </a:r>
          </a:p>
          <a:p>
            <a:pPr>
              <a:lnSpc>
                <a:spcPct val="80000"/>
              </a:lnSpc>
            </a:pPr>
            <a:r>
              <a:rPr lang="en-US" altLang="en-US" sz="2800" dirty="0"/>
              <a:t>Isolated stories are good when you are looking for facts</a:t>
            </a:r>
          </a:p>
          <a:p>
            <a:pPr>
              <a:lnSpc>
                <a:spcPct val="80000"/>
              </a:lnSpc>
            </a:pPr>
            <a:r>
              <a:rPr lang="en-US" altLang="en-US" sz="2800" dirty="0"/>
              <a:t>Enduring stories capture all aspects of the organization and are the ones a systems analyst should look for</a:t>
            </a:r>
          </a:p>
          <a:p>
            <a:endParaRPr lang="en-GB" dirty="0"/>
          </a:p>
        </p:txBody>
      </p:sp>
    </p:spTree>
    <p:extLst>
      <p:ext uri="{BB962C8B-B14F-4D97-AF65-F5344CB8AC3E}">
        <p14:creationId xmlns:p14="http://schemas.microsoft.com/office/powerpoint/2010/main" val="3899410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Purposes for Telling a Story</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a:lnSpc>
                <a:spcPct val="80000"/>
              </a:lnSpc>
            </a:pPr>
            <a:r>
              <a:rPr lang="en-US" altLang="en-US" sz="2800" dirty="0"/>
              <a:t>There are four purposes for telling a story:</a:t>
            </a:r>
          </a:p>
          <a:p>
            <a:pPr lvl="1">
              <a:lnSpc>
                <a:spcPct val="80000"/>
              </a:lnSpc>
            </a:pPr>
            <a:r>
              <a:rPr lang="en-US" altLang="en-US" sz="2400" dirty="0"/>
              <a:t>Experiential stories describe what the business or industry is like</a:t>
            </a:r>
          </a:p>
          <a:p>
            <a:pPr lvl="1">
              <a:lnSpc>
                <a:spcPct val="80000"/>
              </a:lnSpc>
            </a:pPr>
            <a:r>
              <a:rPr lang="en-US" altLang="en-US" sz="2400" dirty="0"/>
              <a:t>Explanatory stories tell why the organization acted a certain way</a:t>
            </a:r>
          </a:p>
          <a:p>
            <a:pPr lvl="1">
              <a:lnSpc>
                <a:spcPct val="80000"/>
              </a:lnSpc>
            </a:pPr>
            <a:r>
              <a:rPr lang="en-US" altLang="en-US" sz="2400" dirty="0"/>
              <a:t>Validating stories are used to convince people that  the organization made the correct decision</a:t>
            </a:r>
          </a:p>
          <a:p>
            <a:pPr lvl="1">
              <a:lnSpc>
                <a:spcPct val="80000"/>
              </a:lnSpc>
            </a:pPr>
            <a:r>
              <a:rPr lang="en-US" altLang="en-US" sz="2400" dirty="0"/>
              <a:t>Prescriptive stories tell the listener how to act</a:t>
            </a:r>
          </a:p>
          <a:p>
            <a:pPr>
              <a:lnSpc>
                <a:spcPct val="80000"/>
              </a:lnSpc>
            </a:pPr>
            <a:r>
              <a:rPr lang="en-US" altLang="en-US" sz="2800" dirty="0"/>
              <a:t>Systems analysts can use storytelling as a complement to other information gathering methods</a:t>
            </a:r>
          </a:p>
          <a:p>
            <a:endParaRPr lang="en-GB" dirty="0"/>
          </a:p>
        </p:txBody>
      </p:sp>
    </p:spTree>
    <p:extLst>
      <p:ext uri="{BB962C8B-B14F-4D97-AF65-F5344CB8AC3E}">
        <p14:creationId xmlns:p14="http://schemas.microsoft.com/office/powerpoint/2010/main" val="2021311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Joint Application Design (JAD)</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r>
              <a:rPr lang="en-US" altLang="en-US" dirty="0"/>
              <a:t>Joint Application Design (JAD) can replace a series of interviews with the user community</a:t>
            </a:r>
          </a:p>
          <a:p>
            <a:r>
              <a:rPr lang="en-US" altLang="en-US" dirty="0"/>
              <a:t>JAD is a technique that allows the analyst to accomplish requirements analysis and design the user interface with the users in a group setting</a:t>
            </a:r>
          </a:p>
          <a:p>
            <a:endParaRPr lang="en-GB" dirty="0"/>
          </a:p>
        </p:txBody>
      </p:sp>
    </p:spTree>
    <p:extLst>
      <p:ext uri="{BB962C8B-B14F-4D97-AF65-F5344CB8AC3E}">
        <p14:creationId xmlns:p14="http://schemas.microsoft.com/office/powerpoint/2010/main" val="2795938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11762B-A5EC-0D50-5049-908757313FB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4865ED7-7C8B-FA6C-0ED3-051E5FF7A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0D68F6BF-6E92-68A6-D598-B5D50CC5F66C}"/>
              </a:ext>
            </a:extLst>
          </p:cNvPr>
          <p:cNvSpPr>
            <a:spLocks noGrp="1"/>
          </p:cNvSpPr>
          <p:nvPr>
            <p:ph type="title"/>
          </p:nvPr>
        </p:nvSpPr>
        <p:spPr>
          <a:xfrm>
            <a:off x="-1" y="116378"/>
            <a:ext cx="9143999" cy="1105593"/>
          </a:xfrm>
        </p:spPr>
        <p:txBody>
          <a:bodyPr/>
          <a:lstStyle/>
          <a:p>
            <a:pPr algn="ctr"/>
            <a:r>
              <a:rPr lang="en-GB" b="1" dirty="0">
                <a:solidFill>
                  <a:schemeClr val="bg1"/>
                </a:solidFill>
              </a:rPr>
              <a:t>Conditions That Support the Use of JAD</a:t>
            </a:r>
          </a:p>
        </p:txBody>
      </p:sp>
      <p:sp>
        <p:nvSpPr>
          <p:cNvPr id="7" name="Content Placeholder 2">
            <a:extLst>
              <a:ext uri="{FF2B5EF4-FFF2-40B4-BE49-F238E27FC236}">
                <a16:creationId xmlns:a16="http://schemas.microsoft.com/office/drawing/2014/main" id="{118EC007-3E43-EEBC-3B48-2C4A2D33EF45}"/>
              </a:ext>
            </a:extLst>
          </p:cNvPr>
          <p:cNvSpPr>
            <a:spLocks noGrp="1"/>
          </p:cNvSpPr>
          <p:nvPr>
            <p:ph idx="1"/>
          </p:nvPr>
        </p:nvSpPr>
        <p:spPr>
          <a:xfrm>
            <a:off x="157942" y="1504604"/>
            <a:ext cx="8869680" cy="5237018"/>
          </a:xfrm>
        </p:spPr>
        <p:txBody>
          <a:bodyPr/>
          <a:lstStyle/>
          <a:p>
            <a:pPr>
              <a:lnSpc>
                <a:spcPct val="90000"/>
              </a:lnSpc>
            </a:pPr>
            <a:r>
              <a:rPr lang="en-US" altLang="en-US" dirty="0"/>
              <a:t>Users are restless and want something new</a:t>
            </a:r>
          </a:p>
          <a:p>
            <a:pPr>
              <a:lnSpc>
                <a:spcPct val="90000"/>
              </a:lnSpc>
            </a:pPr>
            <a:r>
              <a:rPr lang="en-US" altLang="en-US" dirty="0"/>
              <a:t>The organizational culture supports joint problem-solving behaviors</a:t>
            </a:r>
          </a:p>
          <a:p>
            <a:pPr>
              <a:lnSpc>
                <a:spcPct val="90000"/>
              </a:lnSpc>
            </a:pPr>
            <a:r>
              <a:rPr lang="en-US" altLang="en-US" dirty="0"/>
              <a:t>Analysts forecast an increase in the number of ideas using JAD</a:t>
            </a:r>
          </a:p>
          <a:p>
            <a:pPr>
              <a:lnSpc>
                <a:spcPct val="90000"/>
              </a:lnSpc>
            </a:pPr>
            <a:r>
              <a:rPr lang="en-US" altLang="en-US" dirty="0"/>
              <a:t>Personnel may be absent from their jobs for the length of time required</a:t>
            </a:r>
          </a:p>
          <a:p>
            <a:endParaRPr lang="en-GB" dirty="0"/>
          </a:p>
        </p:txBody>
      </p:sp>
    </p:spTree>
    <p:extLst>
      <p:ext uri="{BB962C8B-B14F-4D97-AF65-F5344CB8AC3E}">
        <p14:creationId xmlns:p14="http://schemas.microsoft.com/office/powerpoint/2010/main" val="1142553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rmAutofit fontScale="90000"/>
          </a:bodyPr>
          <a:lstStyle/>
          <a:p>
            <a:pPr algn="ctr"/>
            <a:r>
              <a:rPr lang="en-GB" b="1" dirty="0">
                <a:solidFill>
                  <a:schemeClr val="bg1"/>
                </a:solidFill>
              </a:rPr>
              <a:t>Interactive Methods to Elicit Human Information Requirements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r>
              <a:rPr lang="en-US" altLang="en-US" dirty="0"/>
              <a:t>Interviewing</a:t>
            </a:r>
          </a:p>
          <a:p>
            <a:r>
              <a:rPr lang="en-US" altLang="en-US" dirty="0"/>
              <a:t>Joint Application Design (JAD)</a:t>
            </a:r>
          </a:p>
          <a:p>
            <a:r>
              <a:rPr lang="en-US" altLang="en-US" dirty="0"/>
              <a:t>Questionnaires</a:t>
            </a:r>
          </a:p>
          <a:p>
            <a:endParaRPr lang="en-GB" dirty="0"/>
          </a:p>
        </p:txBody>
      </p:sp>
    </p:spTree>
    <p:extLst>
      <p:ext uri="{BB962C8B-B14F-4D97-AF65-F5344CB8AC3E}">
        <p14:creationId xmlns:p14="http://schemas.microsoft.com/office/powerpoint/2010/main" val="2363805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90B9C-3419-213D-FA0C-9CBFFC3D7B9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B4B5DDB-6A5B-8C5E-C14D-94AF1AD0AE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BA179B6B-0382-6979-A75C-32A6B34B581A}"/>
              </a:ext>
            </a:extLst>
          </p:cNvPr>
          <p:cNvSpPr>
            <a:spLocks noGrp="1"/>
          </p:cNvSpPr>
          <p:nvPr>
            <p:ph type="title"/>
          </p:nvPr>
        </p:nvSpPr>
        <p:spPr>
          <a:xfrm>
            <a:off x="-1" y="116378"/>
            <a:ext cx="9143999" cy="1105593"/>
          </a:xfrm>
        </p:spPr>
        <p:txBody>
          <a:bodyPr/>
          <a:lstStyle/>
          <a:p>
            <a:pPr algn="ctr"/>
            <a:r>
              <a:rPr lang="en-GB" b="1" dirty="0">
                <a:solidFill>
                  <a:schemeClr val="bg1"/>
                </a:solidFill>
              </a:rPr>
              <a:t>Who Is Involved</a:t>
            </a:r>
          </a:p>
        </p:txBody>
      </p:sp>
      <p:sp>
        <p:nvSpPr>
          <p:cNvPr id="7" name="Content Placeholder 2">
            <a:extLst>
              <a:ext uri="{FF2B5EF4-FFF2-40B4-BE49-F238E27FC236}">
                <a16:creationId xmlns:a16="http://schemas.microsoft.com/office/drawing/2014/main" id="{CFFE5A95-72EA-CED8-5F3E-C4ADB71606C6}"/>
              </a:ext>
            </a:extLst>
          </p:cNvPr>
          <p:cNvSpPr>
            <a:spLocks noGrp="1"/>
          </p:cNvSpPr>
          <p:nvPr>
            <p:ph idx="1"/>
          </p:nvPr>
        </p:nvSpPr>
        <p:spPr>
          <a:xfrm>
            <a:off x="157942" y="1504604"/>
            <a:ext cx="8869680" cy="5237018"/>
          </a:xfrm>
        </p:spPr>
        <p:txBody>
          <a:bodyPr/>
          <a:lstStyle/>
          <a:p>
            <a:r>
              <a:rPr lang="en-US" altLang="en-US" sz="2800" dirty="0"/>
              <a:t>Executive sponsor</a:t>
            </a:r>
          </a:p>
          <a:p>
            <a:r>
              <a:rPr lang="en-US" altLang="en-US" sz="2800" dirty="0"/>
              <a:t>IS analyst</a:t>
            </a:r>
          </a:p>
          <a:p>
            <a:r>
              <a:rPr lang="en-US" altLang="en-US" sz="2800" dirty="0"/>
              <a:t>Users</a:t>
            </a:r>
          </a:p>
          <a:p>
            <a:r>
              <a:rPr lang="en-US" altLang="en-US" sz="2800" dirty="0"/>
              <a:t>Session leader</a:t>
            </a:r>
          </a:p>
          <a:p>
            <a:r>
              <a:rPr lang="en-US" altLang="en-US" sz="2800" dirty="0"/>
              <a:t>Observers</a:t>
            </a:r>
          </a:p>
          <a:p>
            <a:r>
              <a:rPr lang="en-US" altLang="en-US" sz="2800" dirty="0"/>
              <a:t>Scribe</a:t>
            </a:r>
          </a:p>
          <a:p>
            <a:endParaRPr lang="en-GB" dirty="0"/>
          </a:p>
        </p:txBody>
      </p:sp>
    </p:spTree>
    <p:extLst>
      <p:ext uri="{BB962C8B-B14F-4D97-AF65-F5344CB8AC3E}">
        <p14:creationId xmlns:p14="http://schemas.microsoft.com/office/powerpoint/2010/main" val="2960492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C9197-AEA1-2D30-5EE8-A95B7A4EF9F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7D3999C-F942-2644-9141-0DBCE07664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34C6BFA9-1A11-513A-FFB8-0C5E968B88DE}"/>
              </a:ext>
            </a:extLst>
          </p:cNvPr>
          <p:cNvSpPr>
            <a:spLocks noGrp="1"/>
          </p:cNvSpPr>
          <p:nvPr>
            <p:ph type="title"/>
          </p:nvPr>
        </p:nvSpPr>
        <p:spPr>
          <a:xfrm>
            <a:off x="-1" y="116378"/>
            <a:ext cx="9143999" cy="1105593"/>
          </a:xfrm>
        </p:spPr>
        <p:txBody>
          <a:bodyPr/>
          <a:lstStyle/>
          <a:p>
            <a:pPr algn="ctr"/>
            <a:r>
              <a:rPr lang="en-GB" b="1" dirty="0">
                <a:solidFill>
                  <a:schemeClr val="bg1"/>
                </a:solidFill>
              </a:rPr>
              <a:t>Where to Hold JAD Meetings</a:t>
            </a:r>
          </a:p>
        </p:txBody>
      </p:sp>
      <p:sp>
        <p:nvSpPr>
          <p:cNvPr id="7" name="Content Placeholder 2">
            <a:extLst>
              <a:ext uri="{FF2B5EF4-FFF2-40B4-BE49-F238E27FC236}">
                <a16:creationId xmlns:a16="http://schemas.microsoft.com/office/drawing/2014/main" id="{4BE841A5-25E2-0533-C217-0511C8910C0F}"/>
              </a:ext>
            </a:extLst>
          </p:cNvPr>
          <p:cNvSpPr>
            <a:spLocks noGrp="1"/>
          </p:cNvSpPr>
          <p:nvPr>
            <p:ph idx="1"/>
          </p:nvPr>
        </p:nvSpPr>
        <p:spPr>
          <a:xfrm>
            <a:off x="157942" y="1504604"/>
            <a:ext cx="8869680" cy="5237018"/>
          </a:xfrm>
        </p:spPr>
        <p:txBody>
          <a:bodyPr/>
          <a:lstStyle/>
          <a:p>
            <a:r>
              <a:rPr lang="en-US" altLang="en-US" dirty="0"/>
              <a:t>Offsite</a:t>
            </a:r>
          </a:p>
          <a:p>
            <a:pPr lvl="1"/>
            <a:r>
              <a:rPr lang="en-US" altLang="en-US" dirty="0"/>
              <a:t>Comfortable surroundings</a:t>
            </a:r>
          </a:p>
          <a:p>
            <a:pPr lvl="1"/>
            <a:r>
              <a:rPr lang="en-US" altLang="en-US" dirty="0"/>
              <a:t>Minimize distractions</a:t>
            </a:r>
          </a:p>
          <a:p>
            <a:r>
              <a:rPr lang="en-US" altLang="en-US" dirty="0"/>
              <a:t>Attendance</a:t>
            </a:r>
          </a:p>
          <a:p>
            <a:pPr lvl="1"/>
            <a:r>
              <a:rPr lang="en-US" altLang="en-US" dirty="0"/>
              <a:t>Schedule when participants can attend</a:t>
            </a:r>
          </a:p>
          <a:p>
            <a:pPr lvl="1"/>
            <a:r>
              <a:rPr lang="en-US" altLang="en-US" dirty="0"/>
              <a:t>Agenda</a:t>
            </a:r>
          </a:p>
          <a:p>
            <a:pPr lvl="1"/>
            <a:r>
              <a:rPr lang="en-US" altLang="en-US" dirty="0"/>
              <a:t>Orientation meeting</a:t>
            </a:r>
          </a:p>
          <a:p>
            <a:endParaRPr lang="en-GB" dirty="0"/>
          </a:p>
        </p:txBody>
      </p:sp>
    </p:spTree>
    <p:extLst>
      <p:ext uri="{BB962C8B-B14F-4D97-AF65-F5344CB8AC3E}">
        <p14:creationId xmlns:p14="http://schemas.microsoft.com/office/powerpoint/2010/main" val="3223264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21F9B-BC4C-E820-4EC7-0047CC3D02C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B879E49-2FAB-30B0-2CF4-51049952F8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D4FA65ED-1902-6A1A-FE99-E149660CFE7B}"/>
              </a:ext>
            </a:extLst>
          </p:cNvPr>
          <p:cNvSpPr>
            <a:spLocks noGrp="1"/>
          </p:cNvSpPr>
          <p:nvPr>
            <p:ph type="title"/>
          </p:nvPr>
        </p:nvSpPr>
        <p:spPr>
          <a:xfrm>
            <a:off x="-1" y="116378"/>
            <a:ext cx="9143999" cy="1105593"/>
          </a:xfrm>
        </p:spPr>
        <p:txBody>
          <a:bodyPr/>
          <a:lstStyle/>
          <a:p>
            <a:pPr algn="ctr"/>
            <a:r>
              <a:rPr lang="en-GB" b="1" dirty="0">
                <a:solidFill>
                  <a:schemeClr val="bg1"/>
                </a:solidFill>
              </a:rPr>
              <a:t>Benefits of JAD</a:t>
            </a:r>
          </a:p>
        </p:txBody>
      </p:sp>
      <p:sp>
        <p:nvSpPr>
          <p:cNvPr id="7" name="Content Placeholder 2">
            <a:extLst>
              <a:ext uri="{FF2B5EF4-FFF2-40B4-BE49-F238E27FC236}">
                <a16:creationId xmlns:a16="http://schemas.microsoft.com/office/drawing/2014/main" id="{E4DF3866-9612-0000-CE12-5DC795DE5B0B}"/>
              </a:ext>
            </a:extLst>
          </p:cNvPr>
          <p:cNvSpPr>
            <a:spLocks noGrp="1"/>
          </p:cNvSpPr>
          <p:nvPr>
            <p:ph idx="1"/>
          </p:nvPr>
        </p:nvSpPr>
        <p:spPr>
          <a:xfrm>
            <a:off x="157942" y="1504604"/>
            <a:ext cx="8869680" cy="5237018"/>
          </a:xfrm>
        </p:spPr>
        <p:txBody>
          <a:bodyPr/>
          <a:lstStyle/>
          <a:p>
            <a:r>
              <a:rPr lang="en-US" altLang="en-US" sz="2800" dirty="0"/>
              <a:t>Time is saved, compared with traditional interviewing</a:t>
            </a:r>
          </a:p>
          <a:p>
            <a:r>
              <a:rPr lang="en-US" altLang="en-US" sz="2800" dirty="0"/>
              <a:t>Rapid development of systems</a:t>
            </a:r>
          </a:p>
          <a:p>
            <a:r>
              <a:rPr lang="en-US" altLang="en-US" sz="2800" dirty="0"/>
              <a:t>Improved user ownership of the system</a:t>
            </a:r>
          </a:p>
          <a:p>
            <a:r>
              <a:rPr lang="en-US" altLang="en-US" sz="2800" dirty="0"/>
              <a:t>Creative idea production is improved</a:t>
            </a:r>
          </a:p>
          <a:p>
            <a:endParaRPr lang="en-GB" dirty="0"/>
          </a:p>
        </p:txBody>
      </p:sp>
    </p:spTree>
    <p:extLst>
      <p:ext uri="{BB962C8B-B14F-4D97-AF65-F5344CB8AC3E}">
        <p14:creationId xmlns:p14="http://schemas.microsoft.com/office/powerpoint/2010/main" val="864693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Drawbacks of Using JAD</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r>
              <a:rPr lang="en-US" altLang="en-US" dirty="0"/>
              <a:t>JAD requires a large block of time to be available for all session participants</a:t>
            </a:r>
          </a:p>
          <a:p>
            <a:r>
              <a:rPr lang="en-US" altLang="en-US" dirty="0"/>
              <a:t>If preparation or the follow-up report is incomplete, the session may not be successful</a:t>
            </a:r>
          </a:p>
          <a:p>
            <a:r>
              <a:rPr lang="en-US" altLang="en-US" dirty="0"/>
              <a:t>The organizational skills and culture may not be conducive to a JAD session</a:t>
            </a:r>
          </a:p>
          <a:p>
            <a:endParaRPr lang="en-GB" dirty="0"/>
          </a:p>
        </p:txBody>
      </p:sp>
    </p:spTree>
    <p:extLst>
      <p:ext uri="{BB962C8B-B14F-4D97-AF65-F5344CB8AC3E}">
        <p14:creationId xmlns:p14="http://schemas.microsoft.com/office/powerpoint/2010/main" val="1721018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Questionnaires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a:buFontTx/>
              <a:buNone/>
            </a:pPr>
            <a:r>
              <a:rPr lang="en-US" altLang="en-US" dirty="0"/>
              <a:t> Questionnaires are useful in gathering information from key organization members about:</a:t>
            </a:r>
          </a:p>
          <a:p>
            <a:pPr lvl="1"/>
            <a:r>
              <a:rPr lang="en-US" altLang="en-US" dirty="0"/>
              <a:t>Attitudes</a:t>
            </a:r>
          </a:p>
          <a:p>
            <a:pPr lvl="1"/>
            <a:r>
              <a:rPr lang="en-US" altLang="en-US" dirty="0"/>
              <a:t>Beliefs</a:t>
            </a:r>
          </a:p>
          <a:p>
            <a:pPr lvl="1"/>
            <a:r>
              <a:rPr lang="en-US" altLang="en-US" dirty="0"/>
              <a:t>Behaviors</a:t>
            </a:r>
          </a:p>
          <a:p>
            <a:pPr lvl="1"/>
            <a:r>
              <a:rPr lang="en-US" altLang="en-US" dirty="0"/>
              <a:t>Characteristics</a:t>
            </a:r>
            <a:endParaRPr lang="en-GB" dirty="0"/>
          </a:p>
        </p:txBody>
      </p:sp>
    </p:spTree>
    <p:extLst>
      <p:ext uri="{BB962C8B-B14F-4D97-AF65-F5344CB8AC3E}">
        <p14:creationId xmlns:p14="http://schemas.microsoft.com/office/powerpoint/2010/main" val="16147055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Planning for the Use of Questionnaires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r>
              <a:rPr lang="en-US" altLang="en-US" dirty="0"/>
              <a:t>Organization members are widely dispersed</a:t>
            </a:r>
          </a:p>
          <a:p>
            <a:r>
              <a:rPr lang="en-US" altLang="en-US" dirty="0"/>
              <a:t>Many members are involved with the project</a:t>
            </a:r>
          </a:p>
          <a:p>
            <a:r>
              <a:rPr lang="en-US" altLang="en-US" dirty="0"/>
              <a:t>Exploratory work is needed</a:t>
            </a:r>
          </a:p>
          <a:p>
            <a:r>
              <a:rPr lang="en-US" altLang="en-US" dirty="0"/>
              <a:t>Problem solving prior to interviews is necessary</a:t>
            </a:r>
          </a:p>
          <a:p>
            <a:endParaRPr lang="en-GB" dirty="0"/>
          </a:p>
        </p:txBody>
      </p:sp>
    </p:spTree>
    <p:extLst>
      <p:ext uri="{BB962C8B-B14F-4D97-AF65-F5344CB8AC3E}">
        <p14:creationId xmlns:p14="http://schemas.microsoft.com/office/powerpoint/2010/main" val="1076094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Question Types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a:buFontTx/>
              <a:buNone/>
            </a:pPr>
            <a:r>
              <a:rPr lang="en-US" altLang="en-US" dirty="0"/>
              <a:t> Questions are designed as either:</a:t>
            </a:r>
          </a:p>
          <a:p>
            <a:pPr lvl="1"/>
            <a:r>
              <a:rPr lang="en-US" altLang="en-US" dirty="0"/>
              <a:t>Open-ended</a:t>
            </a:r>
          </a:p>
          <a:p>
            <a:pPr lvl="2"/>
            <a:r>
              <a:rPr lang="en-US" altLang="en-US" dirty="0"/>
              <a:t>Try to anticipate the response you will get</a:t>
            </a:r>
          </a:p>
          <a:p>
            <a:pPr lvl="2"/>
            <a:r>
              <a:rPr lang="en-US" altLang="en-US" dirty="0"/>
              <a:t>Well suited for getting opinions</a:t>
            </a:r>
          </a:p>
          <a:p>
            <a:pPr lvl="1"/>
            <a:r>
              <a:rPr lang="en-US" altLang="en-US" dirty="0"/>
              <a:t>Closed</a:t>
            </a:r>
          </a:p>
          <a:p>
            <a:pPr lvl="2"/>
            <a:r>
              <a:rPr lang="en-US" altLang="en-US" dirty="0"/>
              <a:t>Use when all the options may be listed</a:t>
            </a:r>
          </a:p>
          <a:p>
            <a:pPr lvl="2"/>
            <a:r>
              <a:rPr lang="en-US" altLang="en-US" dirty="0"/>
              <a:t>When the options are mutually exclusive</a:t>
            </a:r>
            <a:endParaRPr lang="en-GB" dirty="0"/>
          </a:p>
        </p:txBody>
      </p:sp>
    </p:spTree>
    <p:extLst>
      <p:ext uri="{BB962C8B-B14F-4D97-AF65-F5344CB8AC3E}">
        <p14:creationId xmlns:p14="http://schemas.microsoft.com/office/powerpoint/2010/main" val="1578476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rmAutofit fontScale="90000"/>
          </a:bodyPr>
          <a:lstStyle/>
          <a:p>
            <a:pPr algn="ctr"/>
            <a:r>
              <a:rPr lang="en-GB" b="1" dirty="0">
                <a:solidFill>
                  <a:schemeClr val="bg1"/>
                </a:solidFill>
              </a:rPr>
              <a:t>Trade-offs between the Use of Open-Ended and Closed Questions on Questionnaires </a:t>
            </a:r>
          </a:p>
        </p:txBody>
      </p:sp>
      <p:pic>
        <p:nvPicPr>
          <p:cNvPr id="2" name="Picture 5">
            <a:extLst>
              <a:ext uri="{FF2B5EF4-FFF2-40B4-BE49-F238E27FC236}">
                <a16:creationId xmlns:a16="http://schemas.microsoft.com/office/drawing/2014/main" id="{68F26EB4-F638-D2A1-21CC-2F9AA5A4E2E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6523" y="1338349"/>
            <a:ext cx="8870950" cy="4903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9790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Questionnaire Language X-tics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a:lnSpc>
                <a:spcPct val="80000"/>
              </a:lnSpc>
            </a:pPr>
            <a:r>
              <a:rPr lang="en-US" altLang="en-US" sz="2800" dirty="0"/>
              <a:t>Simple</a:t>
            </a:r>
          </a:p>
          <a:p>
            <a:pPr>
              <a:lnSpc>
                <a:spcPct val="80000"/>
              </a:lnSpc>
            </a:pPr>
            <a:r>
              <a:rPr lang="en-US" altLang="en-US" sz="2800" dirty="0"/>
              <a:t>Specific</a:t>
            </a:r>
          </a:p>
          <a:p>
            <a:pPr>
              <a:lnSpc>
                <a:spcPct val="80000"/>
              </a:lnSpc>
            </a:pPr>
            <a:r>
              <a:rPr lang="en-US" altLang="en-US" sz="2800" dirty="0"/>
              <a:t>Short</a:t>
            </a:r>
          </a:p>
          <a:p>
            <a:pPr>
              <a:lnSpc>
                <a:spcPct val="80000"/>
              </a:lnSpc>
            </a:pPr>
            <a:r>
              <a:rPr lang="en-US" altLang="en-US" sz="2800" dirty="0"/>
              <a:t>Not patronizing</a:t>
            </a:r>
          </a:p>
          <a:p>
            <a:pPr>
              <a:lnSpc>
                <a:spcPct val="80000"/>
              </a:lnSpc>
            </a:pPr>
            <a:r>
              <a:rPr lang="en-US" altLang="en-US" sz="2800" dirty="0"/>
              <a:t>Free of bias</a:t>
            </a:r>
          </a:p>
          <a:p>
            <a:pPr>
              <a:lnSpc>
                <a:spcPct val="80000"/>
              </a:lnSpc>
            </a:pPr>
            <a:r>
              <a:rPr lang="en-US" altLang="en-US" sz="2800" dirty="0"/>
              <a:t>Addressed to those who are knowledgeable</a:t>
            </a:r>
          </a:p>
          <a:p>
            <a:pPr>
              <a:lnSpc>
                <a:spcPct val="80000"/>
              </a:lnSpc>
            </a:pPr>
            <a:r>
              <a:rPr lang="en-US" altLang="en-US" sz="2800" dirty="0"/>
              <a:t>Technically accurate</a:t>
            </a:r>
          </a:p>
          <a:p>
            <a:pPr>
              <a:lnSpc>
                <a:spcPct val="80000"/>
              </a:lnSpc>
            </a:pPr>
            <a:r>
              <a:rPr lang="en-US" altLang="en-US" sz="2800" dirty="0"/>
              <a:t>Appropriate for the reading level of the respondent</a:t>
            </a:r>
          </a:p>
          <a:p>
            <a:endParaRPr lang="en-GB" dirty="0"/>
          </a:p>
        </p:txBody>
      </p:sp>
    </p:spTree>
    <p:extLst>
      <p:ext uri="{BB962C8B-B14F-4D97-AF65-F5344CB8AC3E}">
        <p14:creationId xmlns:p14="http://schemas.microsoft.com/office/powerpoint/2010/main" val="38423225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Measurement Scales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latin typeface="Arial" panose="020B0604020202020204" pitchFamily="34" charset="0"/>
              </a:rPr>
              <a:t>Scaling is the process of assigning numbers or other symbols to an attribute or characteristic for the purpose of measuring that attribute or characteristic.</a:t>
            </a:r>
          </a:p>
          <a:p>
            <a:r>
              <a:rPr lang="en-US" altLang="en-US" dirty="0"/>
              <a:t>The two different forms of measurement scales are:</a:t>
            </a:r>
          </a:p>
          <a:p>
            <a:pPr lvl="1"/>
            <a:r>
              <a:rPr lang="en-US" altLang="en-US" dirty="0"/>
              <a:t>Nominal</a:t>
            </a:r>
          </a:p>
          <a:p>
            <a:pPr lvl="1"/>
            <a:r>
              <a:rPr lang="en-US" altLang="en-US" dirty="0"/>
              <a:t>Interval</a:t>
            </a:r>
          </a:p>
          <a:p>
            <a:endParaRPr lang="en-GB" dirty="0"/>
          </a:p>
        </p:txBody>
      </p:sp>
    </p:spTree>
    <p:extLst>
      <p:ext uri="{BB962C8B-B14F-4D97-AF65-F5344CB8AC3E}">
        <p14:creationId xmlns:p14="http://schemas.microsoft.com/office/powerpoint/2010/main" val="307759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Major Topics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a:lnSpc>
                <a:spcPct val="80000"/>
              </a:lnSpc>
            </a:pPr>
            <a:r>
              <a:rPr lang="en-US" altLang="en-US" sz="1800" dirty="0"/>
              <a:t>Interviewing </a:t>
            </a:r>
          </a:p>
          <a:p>
            <a:pPr lvl="1">
              <a:lnSpc>
                <a:spcPct val="80000"/>
              </a:lnSpc>
            </a:pPr>
            <a:r>
              <a:rPr lang="en-US" altLang="en-US" sz="1800" dirty="0"/>
              <a:t>Interview preparation</a:t>
            </a:r>
          </a:p>
          <a:p>
            <a:pPr lvl="1">
              <a:lnSpc>
                <a:spcPct val="80000"/>
              </a:lnSpc>
            </a:pPr>
            <a:r>
              <a:rPr lang="en-US" altLang="en-US" sz="1800" dirty="0"/>
              <a:t>Question types</a:t>
            </a:r>
          </a:p>
          <a:p>
            <a:pPr lvl="1">
              <a:lnSpc>
                <a:spcPct val="80000"/>
              </a:lnSpc>
            </a:pPr>
            <a:r>
              <a:rPr lang="en-US" altLang="en-US" sz="1800" dirty="0"/>
              <a:t>Arranging questions</a:t>
            </a:r>
          </a:p>
          <a:p>
            <a:pPr lvl="1">
              <a:lnSpc>
                <a:spcPct val="80000"/>
              </a:lnSpc>
            </a:pPr>
            <a:r>
              <a:rPr lang="en-US" altLang="en-US" sz="1800" dirty="0"/>
              <a:t>The interview report</a:t>
            </a:r>
          </a:p>
          <a:p>
            <a:pPr>
              <a:lnSpc>
                <a:spcPct val="80000"/>
              </a:lnSpc>
            </a:pPr>
            <a:r>
              <a:rPr lang="en-US" altLang="en-US" sz="1800" dirty="0"/>
              <a:t>User Stories</a:t>
            </a:r>
            <a:r>
              <a:rPr lang="en-US" altLang="en-US" sz="2000" dirty="0"/>
              <a:t> </a:t>
            </a:r>
          </a:p>
          <a:p>
            <a:pPr>
              <a:lnSpc>
                <a:spcPct val="80000"/>
              </a:lnSpc>
            </a:pPr>
            <a:r>
              <a:rPr lang="en-US" altLang="en-US" sz="1800" dirty="0"/>
              <a:t>Joint Application Design (JAD)</a:t>
            </a:r>
          </a:p>
          <a:p>
            <a:pPr lvl="1">
              <a:lnSpc>
                <a:spcPct val="80000"/>
              </a:lnSpc>
            </a:pPr>
            <a:r>
              <a:rPr lang="en-US" altLang="en-US" sz="1800" dirty="0"/>
              <a:t>Involvement</a:t>
            </a:r>
          </a:p>
          <a:p>
            <a:pPr lvl="1">
              <a:lnSpc>
                <a:spcPct val="80000"/>
              </a:lnSpc>
            </a:pPr>
            <a:r>
              <a:rPr lang="en-US" altLang="en-US" sz="1800" dirty="0"/>
              <a:t>Location</a:t>
            </a:r>
          </a:p>
          <a:p>
            <a:pPr>
              <a:lnSpc>
                <a:spcPct val="80000"/>
              </a:lnSpc>
            </a:pPr>
            <a:r>
              <a:rPr lang="en-US" altLang="en-US" sz="1800" dirty="0"/>
              <a:t>Questionnaires</a:t>
            </a:r>
          </a:p>
          <a:p>
            <a:pPr lvl="1">
              <a:lnSpc>
                <a:spcPct val="80000"/>
              </a:lnSpc>
            </a:pPr>
            <a:r>
              <a:rPr lang="en-US" altLang="en-US" sz="1800" dirty="0"/>
              <a:t>Writing questions</a:t>
            </a:r>
          </a:p>
          <a:p>
            <a:pPr lvl="1">
              <a:lnSpc>
                <a:spcPct val="80000"/>
              </a:lnSpc>
            </a:pPr>
            <a:r>
              <a:rPr lang="en-US" altLang="en-US" sz="1800" dirty="0"/>
              <a:t>Using scales</a:t>
            </a:r>
          </a:p>
          <a:p>
            <a:pPr lvl="1">
              <a:lnSpc>
                <a:spcPct val="80000"/>
              </a:lnSpc>
            </a:pPr>
            <a:r>
              <a:rPr lang="en-US" altLang="en-US" sz="1800" dirty="0"/>
              <a:t>Design</a:t>
            </a:r>
          </a:p>
          <a:p>
            <a:pPr lvl="1">
              <a:lnSpc>
                <a:spcPct val="80000"/>
              </a:lnSpc>
            </a:pPr>
            <a:r>
              <a:rPr lang="en-US" altLang="en-US" sz="1800" dirty="0"/>
              <a:t>Administering</a:t>
            </a:r>
          </a:p>
          <a:p>
            <a:pPr marL="0" indent="0">
              <a:buNone/>
            </a:pPr>
            <a:endParaRPr lang="en-GB" dirty="0"/>
          </a:p>
        </p:txBody>
      </p:sp>
    </p:spTree>
    <p:extLst>
      <p:ext uri="{BB962C8B-B14F-4D97-AF65-F5344CB8AC3E}">
        <p14:creationId xmlns:p14="http://schemas.microsoft.com/office/powerpoint/2010/main" val="42177994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Nominal Scales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r>
              <a:rPr lang="en-US" altLang="en-US" dirty="0"/>
              <a:t>Nominal scales are used to classify things</a:t>
            </a:r>
          </a:p>
          <a:p>
            <a:r>
              <a:rPr lang="en-US" altLang="en-US" dirty="0"/>
              <a:t>It is the weakest form of measurement</a:t>
            </a:r>
          </a:p>
          <a:p>
            <a:r>
              <a:rPr lang="en-US" altLang="en-US" dirty="0"/>
              <a:t>Data may be totaled</a:t>
            </a:r>
          </a:p>
          <a:p>
            <a:endParaRPr lang="en-GB" dirty="0"/>
          </a:p>
        </p:txBody>
      </p:sp>
      <p:sp>
        <p:nvSpPr>
          <p:cNvPr id="2" name="Text Box 4">
            <a:extLst>
              <a:ext uri="{FF2B5EF4-FFF2-40B4-BE49-F238E27FC236}">
                <a16:creationId xmlns:a16="http://schemas.microsoft.com/office/drawing/2014/main" id="{6BB4CCA0-5806-404C-536F-4CD63F9CC811}"/>
              </a:ext>
            </a:extLst>
          </p:cNvPr>
          <p:cNvSpPr txBox="1">
            <a:spLocks noChangeArrowheads="1"/>
          </p:cNvSpPr>
          <p:nvPr/>
        </p:nvSpPr>
        <p:spPr bwMode="auto">
          <a:xfrm>
            <a:off x="2263125" y="3429000"/>
            <a:ext cx="4659313" cy="1774825"/>
          </a:xfrm>
          <a:prstGeom prst="rect">
            <a:avLst/>
          </a:prstGeom>
          <a:noFill/>
          <a:ln w="9525">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70000"/>
              </a:lnSpc>
              <a:spcBef>
                <a:spcPct val="50000"/>
              </a:spcBef>
            </a:pPr>
            <a:r>
              <a:rPr lang="en-US" altLang="en-US" sz="2000" dirty="0">
                <a:solidFill>
                  <a:schemeClr val="tx2"/>
                </a:solidFill>
                <a:latin typeface="Times New Roman" panose="02020603050405020304" pitchFamily="18" charset="0"/>
              </a:rPr>
              <a:t>What type of software do you use the most?</a:t>
            </a:r>
          </a:p>
          <a:p>
            <a:pPr>
              <a:lnSpc>
                <a:spcPct val="70000"/>
              </a:lnSpc>
              <a:spcBef>
                <a:spcPct val="50000"/>
              </a:spcBef>
            </a:pPr>
            <a:r>
              <a:rPr lang="en-US" altLang="en-US" sz="2000" dirty="0">
                <a:solidFill>
                  <a:schemeClr val="tx2"/>
                </a:solidFill>
                <a:latin typeface="Times New Roman" panose="02020603050405020304" pitchFamily="18" charset="0"/>
              </a:rPr>
              <a:t>1 = Word Processor</a:t>
            </a:r>
          </a:p>
          <a:p>
            <a:pPr>
              <a:lnSpc>
                <a:spcPct val="70000"/>
              </a:lnSpc>
              <a:spcBef>
                <a:spcPct val="50000"/>
              </a:spcBef>
            </a:pPr>
            <a:r>
              <a:rPr lang="en-US" altLang="en-US" sz="2000" dirty="0">
                <a:solidFill>
                  <a:schemeClr val="tx2"/>
                </a:solidFill>
                <a:latin typeface="Times New Roman" panose="02020603050405020304" pitchFamily="18" charset="0"/>
              </a:rPr>
              <a:t>2 = Spreadsheet</a:t>
            </a:r>
          </a:p>
          <a:p>
            <a:pPr>
              <a:lnSpc>
                <a:spcPct val="70000"/>
              </a:lnSpc>
              <a:spcBef>
                <a:spcPct val="50000"/>
              </a:spcBef>
            </a:pPr>
            <a:r>
              <a:rPr lang="en-US" altLang="en-US" sz="2000" dirty="0">
                <a:solidFill>
                  <a:schemeClr val="tx2"/>
                </a:solidFill>
                <a:latin typeface="Times New Roman" panose="02020603050405020304" pitchFamily="18" charset="0"/>
              </a:rPr>
              <a:t>3 = Database</a:t>
            </a:r>
          </a:p>
          <a:p>
            <a:pPr>
              <a:lnSpc>
                <a:spcPct val="70000"/>
              </a:lnSpc>
              <a:spcBef>
                <a:spcPct val="50000"/>
              </a:spcBef>
            </a:pPr>
            <a:r>
              <a:rPr lang="en-US" altLang="en-US" sz="2000" dirty="0">
                <a:solidFill>
                  <a:schemeClr val="tx2"/>
                </a:solidFill>
                <a:latin typeface="Times New Roman" panose="02020603050405020304" pitchFamily="18" charset="0"/>
              </a:rPr>
              <a:t>4 = An Email Program</a:t>
            </a:r>
          </a:p>
        </p:txBody>
      </p:sp>
    </p:spTree>
    <p:extLst>
      <p:ext uri="{BB962C8B-B14F-4D97-AF65-F5344CB8AC3E}">
        <p14:creationId xmlns:p14="http://schemas.microsoft.com/office/powerpoint/2010/main" val="31397981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Interval Scales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r>
              <a:rPr lang="en-US" altLang="en-US" sz="2800" dirty="0"/>
              <a:t>An interval scale is used when the intervals are equal</a:t>
            </a:r>
          </a:p>
          <a:p>
            <a:r>
              <a:rPr lang="en-US" altLang="en-US" sz="2800" dirty="0"/>
              <a:t>There is no absolute zero</a:t>
            </a:r>
          </a:p>
          <a:p>
            <a:r>
              <a:rPr lang="en-US" altLang="en-US" sz="2800" dirty="0"/>
              <a:t>Examples of interval scales include the Fahrenheit or Centigrade scale</a:t>
            </a:r>
          </a:p>
          <a:p>
            <a:endParaRPr lang="en-US" altLang="en-US" sz="2800" dirty="0"/>
          </a:p>
          <a:p>
            <a:endParaRPr lang="en-US" altLang="en-US" dirty="0"/>
          </a:p>
          <a:p>
            <a:endParaRPr lang="en-US" altLang="en-US" dirty="0"/>
          </a:p>
          <a:p>
            <a:endParaRPr lang="en-GB" dirty="0"/>
          </a:p>
        </p:txBody>
      </p:sp>
    </p:spTree>
    <p:extLst>
      <p:ext uri="{BB962C8B-B14F-4D97-AF65-F5344CB8AC3E}">
        <p14:creationId xmlns:p14="http://schemas.microsoft.com/office/powerpoint/2010/main" val="7148610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Validity and Reliability</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a:lnSpc>
                <a:spcPct val="90000"/>
              </a:lnSpc>
            </a:pPr>
            <a:r>
              <a:rPr lang="en-US" altLang="en-US" dirty="0"/>
              <a:t>Reliability of scales refers to consistency in response—getting the same results if the same questionnaire was administered again under the same conditions</a:t>
            </a:r>
          </a:p>
          <a:p>
            <a:pPr>
              <a:lnSpc>
                <a:spcPct val="90000"/>
              </a:lnSpc>
            </a:pPr>
            <a:r>
              <a:rPr lang="en-US" altLang="en-US" dirty="0"/>
              <a:t>Validity is the degree to which the question measures what the analyst intends to measure</a:t>
            </a:r>
          </a:p>
          <a:p>
            <a:endParaRPr lang="en-GB" dirty="0"/>
          </a:p>
        </p:txBody>
      </p:sp>
    </p:spTree>
    <p:extLst>
      <p:ext uri="{BB962C8B-B14F-4D97-AF65-F5344CB8AC3E}">
        <p14:creationId xmlns:p14="http://schemas.microsoft.com/office/powerpoint/2010/main" val="30886677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CE537E-2DDA-ABCB-B9D1-4AADDD887887}"/>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30BED79-D90A-8954-B0DD-6F99A67893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4C3EB5BB-DA2D-2AD6-8625-289D76CF5F63}"/>
              </a:ext>
            </a:extLst>
          </p:cNvPr>
          <p:cNvSpPr>
            <a:spLocks noGrp="1"/>
          </p:cNvSpPr>
          <p:nvPr>
            <p:ph type="title"/>
          </p:nvPr>
        </p:nvSpPr>
        <p:spPr>
          <a:xfrm>
            <a:off x="-1" y="116378"/>
            <a:ext cx="9143999" cy="1105593"/>
          </a:xfrm>
        </p:spPr>
        <p:txBody>
          <a:bodyPr/>
          <a:lstStyle/>
          <a:p>
            <a:pPr algn="ctr"/>
            <a:r>
              <a:rPr lang="en-GB" b="1" dirty="0">
                <a:solidFill>
                  <a:schemeClr val="bg1"/>
                </a:solidFill>
              </a:rPr>
              <a:t>Problems with Scales </a:t>
            </a:r>
          </a:p>
        </p:txBody>
      </p:sp>
      <p:sp>
        <p:nvSpPr>
          <p:cNvPr id="7" name="Content Placeholder 2">
            <a:extLst>
              <a:ext uri="{FF2B5EF4-FFF2-40B4-BE49-F238E27FC236}">
                <a16:creationId xmlns:a16="http://schemas.microsoft.com/office/drawing/2014/main" id="{1DEFF060-4FD9-BF57-7FA0-ED38C34E4CC2}"/>
              </a:ext>
            </a:extLst>
          </p:cNvPr>
          <p:cNvSpPr>
            <a:spLocks noGrp="1"/>
          </p:cNvSpPr>
          <p:nvPr>
            <p:ph idx="1"/>
          </p:nvPr>
        </p:nvSpPr>
        <p:spPr>
          <a:xfrm>
            <a:off x="157942" y="1504604"/>
            <a:ext cx="8869680" cy="5237018"/>
          </a:xfrm>
        </p:spPr>
        <p:txBody>
          <a:bodyPr>
            <a:normAutofit/>
          </a:bodyPr>
          <a:lstStyle/>
          <a:p>
            <a:r>
              <a:rPr lang="en-US" altLang="en-US" dirty="0"/>
              <a:t>Leniency</a:t>
            </a:r>
          </a:p>
          <a:p>
            <a:pPr lvl="1"/>
            <a:r>
              <a:rPr lang="en-US" altLang="en-US" dirty="0"/>
              <a:t>Caused by easy raters</a:t>
            </a:r>
          </a:p>
          <a:p>
            <a:pPr lvl="2"/>
            <a:r>
              <a:rPr lang="en-US" altLang="en-US" dirty="0"/>
              <a:t>Solution is to move the “average” category to the left or right of center</a:t>
            </a:r>
          </a:p>
          <a:p>
            <a:r>
              <a:rPr lang="en-US" altLang="en-US" dirty="0"/>
              <a:t>Central tendency</a:t>
            </a:r>
          </a:p>
          <a:p>
            <a:pPr lvl="1"/>
            <a:r>
              <a:rPr lang="en-US" altLang="en-US" dirty="0"/>
              <a:t>Central tendency occurs when respondents rate everything as average</a:t>
            </a:r>
          </a:p>
          <a:p>
            <a:pPr lvl="2"/>
            <a:r>
              <a:rPr lang="en-US" altLang="en-US" dirty="0"/>
              <a:t>Improve by making the differences smaller at the two ends</a:t>
            </a:r>
          </a:p>
          <a:p>
            <a:pPr lvl="2"/>
            <a:r>
              <a:rPr lang="en-US" altLang="en-US" dirty="0"/>
              <a:t>Adjust the strength of the descriptors</a:t>
            </a:r>
          </a:p>
          <a:p>
            <a:pPr lvl="2"/>
            <a:r>
              <a:rPr lang="en-US" altLang="en-US" dirty="0"/>
              <a:t>Create a scale with more points</a:t>
            </a:r>
          </a:p>
          <a:p>
            <a:r>
              <a:rPr lang="en-US" altLang="en-US" dirty="0"/>
              <a:t>Halo effect</a:t>
            </a:r>
          </a:p>
          <a:p>
            <a:pPr lvl="1"/>
            <a:r>
              <a:rPr lang="en-US" altLang="en-US" dirty="0"/>
              <a:t>When the impression formed in one question carries into the next question</a:t>
            </a:r>
          </a:p>
          <a:p>
            <a:pPr lvl="1"/>
            <a:r>
              <a:rPr lang="en-US" altLang="en-US" dirty="0"/>
              <a:t>Solution is to place one trait and several items on each page</a:t>
            </a:r>
          </a:p>
          <a:p>
            <a:endParaRPr lang="en-US" altLang="en-US" dirty="0"/>
          </a:p>
          <a:p>
            <a:endParaRPr lang="en-GB" dirty="0"/>
          </a:p>
        </p:txBody>
      </p:sp>
    </p:spTree>
    <p:extLst>
      <p:ext uri="{BB962C8B-B14F-4D97-AF65-F5344CB8AC3E}">
        <p14:creationId xmlns:p14="http://schemas.microsoft.com/office/powerpoint/2010/main" val="20124646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E7979-00E7-BFA2-6C2F-D7A824E6F5D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807A228-33AD-FE21-90A3-FA5DEB8925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DD425CF8-EAE7-F662-4825-208A75A8E7E2}"/>
              </a:ext>
            </a:extLst>
          </p:cNvPr>
          <p:cNvSpPr>
            <a:spLocks noGrp="1"/>
          </p:cNvSpPr>
          <p:nvPr>
            <p:ph type="title"/>
          </p:nvPr>
        </p:nvSpPr>
        <p:spPr>
          <a:xfrm>
            <a:off x="-1" y="116378"/>
            <a:ext cx="9143999" cy="1105593"/>
          </a:xfrm>
        </p:spPr>
        <p:txBody>
          <a:bodyPr/>
          <a:lstStyle/>
          <a:p>
            <a:pPr algn="ctr"/>
            <a:r>
              <a:rPr lang="en-GB" b="1" dirty="0">
                <a:solidFill>
                  <a:schemeClr val="bg1"/>
                </a:solidFill>
              </a:rPr>
              <a:t>Designing the Questionnaire</a:t>
            </a:r>
          </a:p>
        </p:txBody>
      </p:sp>
      <p:sp>
        <p:nvSpPr>
          <p:cNvPr id="7" name="Content Placeholder 2">
            <a:extLst>
              <a:ext uri="{FF2B5EF4-FFF2-40B4-BE49-F238E27FC236}">
                <a16:creationId xmlns:a16="http://schemas.microsoft.com/office/drawing/2014/main" id="{1C8F4B72-1DE7-2693-24AB-495A364F898F}"/>
              </a:ext>
            </a:extLst>
          </p:cNvPr>
          <p:cNvSpPr>
            <a:spLocks noGrp="1"/>
          </p:cNvSpPr>
          <p:nvPr>
            <p:ph idx="1"/>
          </p:nvPr>
        </p:nvSpPr>
        <p:spPr>
          <a:xfrm>
            <a:off x="157942" y="1504604"/>
            <a:ext cx="8869680" cy="5237018"/>
          </a:xfrm>
        </p:spPr>
        <p:txBody>
          <a:bodyPr/>
          <a:lstStyle/>
          <a:p>
            <a:r>
              <a:rPr lang="en-US" altLang="en-US" dirty="0"/>
              <a:t>Allow ample white space</a:t>
            </a:r>
          </a:p>
          <a:p>
            <a:r>
              <a:rPr lang="en-US" altLang="en-US" dirty="0"/>
              <a:t>Allow ample space to write or type in responses</a:t>
            </a:r>
          </a:p>
          <a:p>
            <a:r>
              <a:rPr lang="en-US" altLang="en-US" dirty="0"/>
              <a:t>Make it easy for respondents to clearly mark their answers</a:t>
            </a:r>
          </a:p>
          <a:p>
            <a:r>
              <a:rPr lang="en-US" altLang="en-US" dirty="0"/>
              <a:t>Be consistent in style</a:t>
            </a:r>
          </a:p>
          <a:p>
            <a:endParaRPr lang="en-GB" dirty="0"/>
          </a:p>
        </p:txBody>
      </p:sp>
    </p:spTree>
    <p:extLst>
      <p:ext uri="{BB962C8B-B14F-4D97-AF65-F5344CB8AC3E}">
        <p14:creationId xmlns:p14="http://schemas.microsoft.com/office/powerpoint/2010/main" val="26001670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D72861-D0C2-D440-5B19-00B484E6FEF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EAA939C-A3DF-4BDA-64E1-EE233706EE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C74096FA-561D-11A6-BE1A-32E5566A6372}"/>
              </a:ext>
            </a:extLst>
          </p:cNvPr>
          <p:cNvSpPr>
            <a:spLocks noGrp="1"/>
          </p:cNvSpPr>
          <p:nvPr>
            <p:ph type="title"/>
          </p:nvPr>
        </p:nvSpPr>
        <p:spPr>
          <a:xfrm>
            <a:off x="-1" y="116378"/>
            <a:ext cx="9143999" cy="1105593"/>
          </a:xfrm>
        </p:spPr>
        <p:txBody>
          <a:bodyPr/>
          <a:lstStyle/>
          <a:p>
            <a:pPr algn="ctr"/>
            <a:r>
              <a:rPr lang="en-GB" b="1" dirty="0">
                <a:solidFill>
                  <a:schemeClr val="bg1"/>
                </a:solidFill>
              </a:rPr>
              <a:t>Order of Questions</a:t>
            </a:r>
          </a:p>
        </p:txBody>
      </p:sp>
      <p:sp>
        <p:nvSpPr>
          <p:cNvPr id="7" name="Content Placeholder 2">
            <a:extLst>
              <a:ext uri="{FF2B5EF4-FFF2-40B4-BE49-F238E27FC236}">
                <a16:creationId xmlns:a16="http://schemas.microsoft.com/office/drawing/2014/main" id="{CFEC69D4-4001-2BEC-23B2-1740BB29FAC5}"/>
              </a:ext>
            </a:extLst>
          </p:cNvPr>
          <p:cNvSpPr>
            <a:spLocks noGrp="1"/>
          </p:cNvSpPr>
          <p:nvPr>
            <p:ph idx="1"/>
          </p:nvPr>
        </p:nvSpPr>
        <p:spPr>
          <a:xfrm>
            <a:off x="157942" y="1504604"/>
            <a:ext cx="8869680" cy="5237018"/>
          </a:xfrm>
        </p:spPr>
        <p:txBody>
          <a:bodyPr/>
          <a:lstStyle/>
          <a:p>
            <a:r>
              <a:rPr lang="en-US" altLang="en-US" dirty="0"/>
              <a:t>Place most important questions first</a:t>
            </a:r>
          </a:p>
          <a:p>
            <a:r>
              <a:rPr lang="en-US" altLang="en-US" dirty="0"/>
              <a:t>Cluster items of similar content together</a:t>
            </a:r>
          </a:p>
          <a:p>
            <a:r>
              <a:rPr lang="en-US" altLang="en-US" dirty="0"/>
              <a:t>Introduce less controversial questions first</a:t>
            </a:r>
          </a:p>
          <a:p>
            <a:endParaRPr lang="en-GB" dirty="0"/>
          </a:p>
        </p:txBody>
      </p:sp>
    </p:spTree>
    <p:extLst>
      <p:ext uri="{BB962C8B-B14F-4D97-AF65-F5344CB8AC3E}">
        <p14:creationId xmlns:p14="http://schemas.microsoft.com/office/powerpoint/2010/main" val="37854962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3B7E8-A605-F03C-7CFF-73CF90268B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BEB4986-4406-5000-6FE5-35FA8035E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E77A294D-EE4E-2135-A50F-09D2F200B627}"/>
              </a:ext>
            </a:extLst>
          </p:cNvPr>
          <p:cNvSpPr>
            <a:spLocks noGrp="1"/>
          </p:cNvSpPr>
          <p:nvPr>
            <p:ph type="title"/>
          </p:nvPr>
        </p:nvSpPr>
        <p:spPr>
          <a:xfrm>
            <a:off x="-1" y="116378"/>
            <a:ext cx="9143999" cy="1105593"/>
          </a:xfrm>
        </p:spPr>
        <p:txBody>
          <a:bodyPr/>
          <a:lstStyle/>
          <a:p>
            <a:pPr algn="ctr"/>
            <a:r>
              <a:rPr lang="en-GB" b="1" dirty="0">
                <a:solidFill>
                  <a:schemeClr val="bg1"/>
                </a:solidFill>
              </a:rPr>
              <a:t>Administering Questionnaires</a:t>
            </a:r>
          </a:p>
        </p:txBody>
      </p:sp>
      <p:sp>
        <p:nvSpPr>
          <p:cNvPr id="7" name="Content Placeholder 2">
            <a:extLst>
              <a:ext uri="{FF2B5EF4-FFF2-40B4-BE49-F238E27FC236}">
                <a16:creationId xmlns:a16="http://schemas.microsoft.com/office/drawing/2014/main" id="{30BD9BC0-CDFD-691E-E613-4404FA1BCF01}"/>
              </a:ext>
            </a:extLst>
          </p:cNvPr>
          <p:cNvSpPr>
            <a:spLocks noGrp="1"/>
          </p:cNvSpPr>
          <p:nvPr>
            <p:ph idx="1"/>
          </p:nvPr>
        </p:nvSpPr>
        <p:spPr>
          <a:xfrm>
            <a:off x="157942" y="1504604"/>
            <a:ext cx="8869680" cy="5237018"/>
          </a:xfrm>
        </p:spPr>
        <p:txBody>
          <a:bodyPr/>
          <a:lstStyle/>
          <a:p>
            <a:r>
              <a:rPr lang="en-US" altLang="en-US" dirty="0"/>
              <a:t>Administering questionnaires has two main questions:</a:t>
            </a:r>
          </a:p>
          <a:p>
            <a:pPr lvl="1"/>
            <a:r>
              <a:rPr lang="en-US" altLang="en-US" dirty="0"/>
              <a:t>Who in the organization should receive the questionnaire</a:t>
            </a:r>
          </a:p>
          <a:p>
            <a:pPr lvl="1"/>
            <a:r>
              <a:rPr lang="en-US" altLang="en-US" dirty="0"/>
              <a:t>How should the questionnaire be administered</a:t>
            </a:r>
          </a:p>
          <a:p>
            <a:endParaRPr lang="en-GB" dirty="0"/>
          </a:p>
        </p:txBody>
      </p:sp>
    </p:spTree>
    <p:extLst>
      <p:ext uri="{BB962C8B-B14F-4D97-AF65-F5344CB8AC3E}">
        <p14:creationId xmlns:p14="http://schemas.microsoft.com/office/powerpoint/2010/main" val="20698311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E4947-1200-0069-86CA-D02C3C4866C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179F477-C3DF-A6FE-0C39-2B35030B8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2B3CF89C-E90E-E185-3C37-0BCF7F7EA357}"/>
              </a:ext>
            </a:extLst>
          </p:cNvPr>
          <p:cNvSpPr>
            <a:spLocks noGrp="1"/>
          </p:cNvSpPr>
          <p:nvPr>
            <p:ph type="title"/>
          </p:nvPr>
        </p:nvSpPr>
        <p:spPr>
          <a:xfrm>
            <a:off x="-1" y="116378"/>
            <a:ext cx="9143999" cy="1105593"/>
          </a:xfrm>
        </p:spPr>
        <p:txBody>
          <a:bodyPr>
            <a:normAutofit fontScale="90000"/>
          </a:bodyPr>
          <a:lstStyle/>
          <a:p>
            <a:pPr algn="ctr"/>
            <a:r>
              <a:rPr lang="en-GB" b="1" dirty="0">
                <a:solidFill>
                  <a:schemeClr val="bg1"/>
                </a:solidFill>
              </a:rPr>
              <a:t>Ways to Capture Responses When Designing a Web Survey </a:t>
            </a:r>
          </a:p>
        </p:txBody>
      </p:sp>
      <p:pic>
        <p:nvPicPr>
          <p:cNvPr id="2" name="Picture 8">
            <a:extLst>
              <a:ext uri="{FF2B5EF4-FFF2-40B4-BE49-F238E27FC236}">
                <a16:creationId xmlns:a16="http://schemas.microsoft.com/office/drawing/2014/main" id="{95CD3807-0D0B-0706-5283-48A7C456EFDE}"/>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92218" y="1369608"/>
            <a:ext cx="7959560" cy="4807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99240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0E359-1327-C28E-1FE8-D093AC9CD85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BC15FD5-89C1-D61A-1313-E01BDDDD5D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BD987889-E623-70EB-47B1-0E01B17DE333}"/>
              </a:ext>
            </a:extLst>
          </p:cNvPr>
          <p:cNvSpPr>
            <a:spLocks noGrp="1"/>
          </p:cNvSpPr>
          <p:nvPr>
            <p:ph type="title"/>
          </p:nvPr>
        </p:nvSpPr>
        <p:spPr>
          <a:xfrm>
            <a:off x="-1" y="116378"/>
            <a:ext cx="9143999" cy="1105593"/>
          </a:xfrm>
        </p:spPr>
        <p:txBody>
          <a:bodyPr>
            <a:normAutofit fontScale="90000"/>
          </a:bodyPr>
          <a:lstStyle/>
          <a:p>
            <a:pPr algn="ctr"/>
            <a:r>
              <a:rPr lang="en-GB" b="1" dirty="0">
                <a:solidFill>
                  <a:schemeClr val="bg1"/>
                </a:solidFill>
              </a:rPr>
              <a:t>Methods of Administering the Questionnaire</a:t>
            </a:r>
          </a:p>
        </p:txBody>
      </p:sp>
      <p:sp>
        <p:nvSpPr>
          <p:cNvPr id="7" name="Content Placeholder 2">
            <a:extLst>
              <a:ext uri="{FF2B5EF4-FFF2-40B4-BE49-F238E27FC236}">
                <a16:creationId xmlns:a16="http://schemas.microsoft.com/office/drawing/2014/main" id="{1551E5D5-CED8-5C58-C257-12D19E48DD34}"/>
              </a:ext>
            </a:extLst>
          </p:cNvPr>
          <p:cNvSpPr>
            <a:spLocks noGrp="1"/>
          </p:cNvSpPr>
          <p:nvPr>
            <p:ph idx="1"/>
          </p:nvPr>
        </p:nvSpPr>
        <p:spPr>
          <a:xfrm>
            <a:off x="157942" y="1504604"/>
            <a:ext cx="8869680" cy="5237018"/>
          </a:xfrm>
        </p:spPr>
        <p:txBody>
          <a:bodyPr/>
          <a:lstStyle/>
          <a:p>
            <a:pPr>
              <a:lnSpc>
                <a:spcPct val="90000"/>
              </a:lnSpc>
            </a:pPr>
            <a:r>
              <a:rPr lang="en-US" altLang="en-US" dirty="0"/>
              <a:t>Convening all concerned respondents together at one time</a:t>
            </a:r>
          </a:p>
          <a:p>
            <a:pPr>
              <a:lnSpc>
                <a:spcPct val="90000"/>
              </a:lnSpc>
            </a:pPr>
            <a:r>
              <a:rPr lang="en-US" altLang="en-US" dirty="0"/>
              <a:t>Personally administering the questionnaire</a:t>
            </a:r>
          </a:p>
          <a:p>
            <a:pPr>
              <a:lnSpc>
                <a:spcPct val="90000"/>
              </a:lnSpc>
            </a:pPr>
            <a:r>
              <a:rPr lang="en-US" altLang="en-US" dirty="0"/>
              <a:t>Allowing respondents to self-administer the questionnaire</a:t>
            </a:r>
          </a:p>
          <a:p>
            <a:pPr>
              <a:lnSpc>
                <a:spcPct val="90000"/>
              </a:lnSpc>
            </a:pPr>
            <a:r>
              <a:rPr lang="en-US" altLang="en-US" dirty="0"/>
              <a:t>Mailing questionnaires</a:t>
            </a:r>
          </a:p>
          <a:p>
            <a:pPr>
              <a:lnSpc>
                <a:spcPct val="90000"/>
              </a:lnSpc>
            </a:pPr>
            <a:r>
              <a:rPr lang="en-US" altLang="en-US" dirty="0"/>
              <a:t>Administering over the Web or via email</a:t>
            </a:r>
          </a:p>
          <a:p>
            <a:endParaRPr lang="en-GB" dirty="0"/>
          </a:p>
        </p:txBody>
      </p:sp>
    </p:spTree>
    <p:extLst>
      <p:ext uri="{BB962C8B-B14F-4D97-AF65-F5344CB8AC3E}">
        <p14:creationId xmlns:p14="http://schemas.microsoft.com/office/powerpoint/2010/main" val="30148255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0FCD1-C8D4-36C9-29AF-48AAA739807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8678975-25A1-592D-9F88-FFC993CABD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E62EEF17-259B-F9F1-94F8-B595A6A9539F}"/>
              </a:ext>
            </a:extLst>
          </p:cNvPr>
          <p:cNvSpPr>
            <a:spLocks noGrp="1"/>
          </p:cNvSpPr>
          <p:nvPr>
            <p:ph type="title"/>
          </p:nvPr>
        </p:nvSpPr>
        <p:spPr>
          <a:xfrm>
            <a:off x="-1" y="116378"/>
            <a:ext cx="9143999" cy="1105593"/>
          </a:xfrm>
        </p:spPr>
        <p:txBody>
          <a:bodyPr/>
          <a:lstStyle/>
          <a:p>
            <a:pPr algn="ctr"/>
            <a:r>
              <a:rPr lang="en-GB" b="1" dirty="0">
                <a:solidFill>
                  <a:schemeClr val="bg1"/>
                </a:solidFill>
              </a:rPr>
              <a:t>Electronically Submitting Questionnaires</a:t>
            </a:r>
          </a:p>
        </p:txBody>
      </p:sp>
      <p:sp>
        <p:nvSpPr>
          <p:cNvPr id="7" name="Content Placeholder 2">
            <a:extLst>
              <a:ext uri="{FF2B5EF4-FFF2-40B4-BE49-F238E27FC236}">
                <a16:creationId xmlns:a16="http://schemas.microsoft.com/office/drawing/2014/main" id="{FEE5642D-0A9A-1ACE-FE6F-EA5660D696DD}"/>
              </a:ext>
            </a:extLst>
          </p:cNvPr>
          <p:cNvSpPr>
            <a:spLocks noGrp="1"/>
          </p:cNvSpPr>
          <p:nvPr>
            <p:ph idx="1"/>
          </p:nvPr>
        </p:nvSpPr>
        <p:spPr>
          <a:xfrm>
            <a:off x="157942" y="1504604"/>
            <a:ext cx="8869680" cy="5237018"/>
          </a:xfrm>
        </p:spPr>
        <p:txBody>
          <a:bodyPr/>
          <a:lstStyle/>
          <a:p>
            <a:r>
              <a:rPr lang="en-US" altLang="en-US" dirty="0"/>
              <a:t>Reduced costs</a:t>
            </a:r>
          </a:p>
          <a:p>
            <a:r>
              <a:rPr lang="en-US" altLang="en-US" dirty="0"/>
              <a:t>Collecting and storing the results electronically</a:t>
            </a:r>
          </a:p>
          <a:p>
            <a:endParaRPr lang="en-GB" dirty="0"/>
          </a:p>
        </p:txBody>
      </p:sp>
    </p:spTree>
    <p:extLst>
      <p:ext uri="{BB962C8B-B14F-4D97-AF65-F5344CB8AC3E}">
        <p14:creationId xmlns:p14="http://schemas.microsoft.com/office/powerpoint/2010/main" val="392142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Interviewing</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a:lnSpc>
                <a:spcPct val="90000"/>
              </a:lnSpc>
            </a:pPr>
            <a:r>
              <a:rPr lang="en-US" altLang="en-US" dirty="0"/>
              <a:t>Interviewing is an important method for collecting data on human and system information requirements</a:t>
            </a:r>
          </a:p>
          <a:p>
            <a:pPr>
              <a:lnSpc>
                <a:spcPct val="90000"/>
              </a:lnSpc>
            </a:pPr>
            <a:r>
              <a:rPr lang="en-US" altLang="en-US" dirty="0"/>
              <a:t>Interviews reveal information about:</a:t>
            </a:r>
          </a:p>
          <a:p>
            <a:pPr lvl="2">
              <a:lnSpc>
                <a:spcPct val="90000"/>
              </a:lnSpc>
              <a:buClr>
                <a:srgbClr val="E21738"/>
              </a:buClr>
            </a:pPr>
            <a:r>
              <a:rPr lang="en-US" altLang="en-US" dirty="0"/>
              <a:t>Interviewee opinions</a:t>
            </a:r>
          </a:p>
          <a:p>
            <a:pPr lvl="2">
              <a:lnSpc>
                <a:spcPct val="90000"/>
              </a:lnSpc>
              <a:buClr>
                <a:srgbClr val="E21738"/>
              </a:buClr>
            </a:pPr>
            <a:r>
              <a:rPr lang="en-US" altLang="en-US" dirty="0"/>
              <a:t>Interviewee feelings</a:t>
            </a:r>
          </a:p>
          <a:p>
            <a:pPr lvl="2">
              <a:lnSpc>
                <a:spcPct val="90000"/>
              </a:lnSpc>
              <a:buClr>
                <a:srgbClr val="E21738"/>
              </a:buClr>
            </a:pPr>
            <a:r>
              <a:rPr lang="en-US" altLang="en-US" dirty="0"/>
              <a:t>Goals</a:t>
            </a:r>
          </a:p>
          <a:p>
            <a:pPr lvl="2">
              <a:lnSpc>
                <a:spcPct val="90000"/>
              </a:lnSpc>
              <a:buClr>
                <a:srgbClr val="E21738"/>
              </a:buClr>
            </a:pPr>
            <a:r>
              <a:rPr lang="en-US" altLang="en-US" dirty="0"/>
              <a:t>Key HCI concerns</a:t>
            </a:r>
          </a:p>
          <a:p>
            <a:endParaRPr lang="en-GB" dirty="0"/>
          </a:p>
        </p:txBody>
      </p:sp>
    </p:spTree>
    <p:extLst>
      <p:ext uri="{BB962C8B-B14F-4D97-AF65-F5344CB8AC3E}">
        <p14:creationId xmlns:p14="http://schemas.microsoft.com/office/powerpoint/2010/main" val="36641225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7DDA58-2423-5F72-2478-2FEA3403175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115F7DA-52E4-4015-5C83-A963F07EF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37D73AD0-B676-3427-E550-BB4206264CF6}"/>
              </a:ext>
            </a:extLst>
          </p:cNvPr>
          <p:cNvSpPr>
            <a:spLocks noGrp="1"/>
          </p:cNvSpPr>
          <p:nvPr>
            <p:ph type="title"/>
          </p:nvPr>
        </p:nvSpPr>
        <p:spPr>
          <a:xfrm>
            <a:off x="-1" y="116378"/>
            <a:ext cx="9143999" cy="1105593"/>
          </a:xfrm>
        </p:spPr>
        <p:txBody>
          <a:bodyPr/>
          <a:lstStyle/>
          <a:p>
            <a:pPr algn="ctr"/>
            <a:endParaRPr lang="en-GB" b="1" dirty="0">
              <a:solidFill>
                <a:schemeClr val="bg1"/>
              </a:solidFill>
            </a:endParaRPr>
          </a:p>
        </p:txBody>
      </p:sp>
      <p:sp>
        <p:nvSpPr>
          <p:cNvPr id="7" name="Content Placeholder 2">
            <a:extLst>
              <a:ext uri="{FF2B5EF4-FFF2-40B4-BE49-F238E27FC236}">
                <a16:creationId xmlns:a16="http://schemas.microsoft.com/office/drawing/2014/main" id="{44009797-CC36-6419-3B75-8446580E8947}"/>
              </a:ext>
            </a:extLst>
          </p:cNvPr>
          <p:cNvSpPr>
            <a:spLocks noGrp="1"/>
          </p:cNvSpPr>
          <p:nvPr>
            <p:ph idx="1"/>
          </p:nvPr>
        </p:nvSpPr>
        <p:spPr>
          <a:xfrm>
            <a:off x="157942" y="1504604"/>
            <a:ext cx="8869680" cy="5237018"/>
          </a:xfrm>
        </p:spPr>
        <p:txBody>
          <a:bodyPr/>
          <a:lstStyle/>
          <a:p>
            <a:endParaRPr lang="en-GB" dirty="0"/>
          </a:p>
        </p:txBody>
      </p:sp>
    </p:spTree>
    <p:extLst>
      <p:ext uri="{BB962C8B-B14F-4D97-AF65-F5344CB8AC3E}">
        <p14:creationId xmlns:p14="http://schemas.microsoft.com/office/powerpoint/2010/main" val="3886150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Interview Preparation</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r>
              <a:rPr lang="en-US" altLang="en-US" dirty="0"/>
              <a:t>Reading background material</a:t>
            </a:r>
          </a:p>
          <a:p>
            <a:r>
              <a:rPr lang="en-US" altLang="en-US" dirty="0"/>
              <a:t>Establishing interview objectives</a:t>
            </a:r>
          </a:p>
          <a:p>
            <a:r>
              <a:rPr lang="en-US" altLang="en-US" dirty="0"/>
              <a:t>Deciding whom to interview</a:t>
            </a:r>
          </a:p>
          <a:p>
            <a:r>
              <a:rPr lang="en-US" altLang="en-US" dirty="0"/>
              <a:t>Preparing the interviewee</a:t>
            </a:r>
          </a:p>
          <a:p>
            <a:r>
              <a:rPr lang="en-US" altLang="en-US" dirty="0"/>
              <a:t>Deciding on question types and structure</a:t>
            </a:r>
          </a:p>
          <a:p>
            <a:endParaRPr lang="en-GB" dirty="0"/>
          </a:p>
        </p:txBody>
      </p:sp>
    </p:spTree>
    <p:extLst>
      <p:ext uri="{BB962C8B-B14F-4D97-AF65-F5344CB8AC3E}">
        <p14:creationId xmlns:p14="http://schemas.microsoft.com/office/powerpoint/2010/main" val="968596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Question Types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r>
              <a:rPr lang="en-US" altLang="en-US" dirty="0"/>
              <a:t>Open-ended</a:t>
            </a:r>
          </a:p>
          <a:p>
            <a:r>
              <a:rPr lang="en-US" altLang="en-US" dirty="0"/>
              <a:t>Closed</a:t>
            </a:r>
          </a:p>
          <a:p>
            <a:endParaRPr lang="en-GB" dirty="0"/>
          </a:p>
        </p:txBody>
      </p:sp>
    </p:spTree>
    <p:extLst>
      <p:ext uri="{BB962C8B-B14F-4D97-AF65-F5344CB8AC3E}">
        <p14:creationId xmlns:p14="http://schemas.microsoft.com/office/powerpoint/2010/main" val="1129858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Open-Ended Questions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r>
              <a:rPr lang="en-US" altLang="en-US" dirty="0"/>
              <a:t>Open-ended interview questions allow interviewees to respond how they wish, and to what length they wish</a:t>
            </a:r>
          </a:p>
          <a:p>
            <a:r>
              <a:rPr lang="en-US" altLang="en-US" dirty="0"/>
              <a:t>Open-ended interview questions are appropriate when the analyst is interested in breadth and depth of reply</a:t>
            </a:r>
          </a:p>
          <a:p>
            <a:pPr marL="0" indent="0">
              <a:buNone/>
            </a:pPr>
            <a:endParaRPr lang="en-US" altLang="en-US" dirty="0">
              <a:latin typeface="Arial" panose="020B0604020202020204" pitchFamily="34" charset="0"/>
            </a:endParaRPr>
          </a:p>
          <a:p>
            <a:endParaRPr lang="en-US" altLang="en-US" dirty="0"/>
          </a:p>
          <a:p>
            <a:endParaRPr lang="en-GB" dirty="0"/>
          </a:p>
        </p:txBody>
      </p:sp>
    </p:spTree>
    <p:extLst>
      <p:ext uri="{BB962C8B-B14F-4D97-AF65-F5344CB8AC3E}">
        <p14:creationId xmlns:p14="http://schemas.microsoft.com/office/powerpoint/2010/main" val="715144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Advantages of Open-Ended Questions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r>
              <a:rPr lang="en-US" altLang="en-US" sz="2800" dirty="0"/>
              <a:t>Puts the interviewee at ease</a:t>
            </a:r>
          </a:p>
          <a:p>
            <a:r>
              <a:rPr lang="en-US" altLang="en-US" sz="2800" dirty="0"/>
              <a:t>Allows the interviewer to pick up on the interviewee’s vocabulary</a:t>
            </a:r>
          </a:p>
          <a:p>
            <a:r>
              <a:rPr lang="en-US" altLang="en-US" sz="2800" dirty="0"/>
              <a:t>Provides richness of detail</a:t>
            </a:r>
          </a:p>
          <a:p>
            <a:r>
              <a:rPr lang="en-US" altLang="en-US" sz="2800" dirty="0"/>
              <a:t>Reveals avenues of further questioning that may have gone untapped</a:t>
            </a:r>
          </a:p>
          <a:p>
            <a:pPr>
              <a:lnSpc>
                <a:spcPct val="90000"/>
              </a:lnSpc>
            </a:pPr>
            <a:r>
              <a:rPr lang="en-US" altLang="en-US" sz="2800" dirty="0"/>
              <a:t>Provides more interest for the interviewee</a:t>
            </a:r>
          </a:p>
          <a:p>
            <a:pPr>
              <a:lnSpc>
                <a:spcPct val="90000"/>
              </a:lnSpc>
            </a:pPr>
            <a:r>
              <a:rPr lang="en-US" altLang="en-US" sz="2800" dirty="0"/>
              <a:t>Allows more spontaneity</a:t>
            </a:r>
          </a:p>
          <a:p>
            <a:pPr>
              <a:lnSpc>
                <a:spcPct val="90000"/>
              </a:lnSpc>
            </a:pPr>
            <a:r>
              <a:rPr lang="en-US" altLang="en-US" sz="2800" dirty="0"/>
              <a:t>Makes phrasing easier for the interviewer</a:t>
            </a:r>
          </a:p>
          <a:p>
            <a:pPr>
              <a:lnSpc>
                <a:spcPct val="90000"/>
              </a:lnSpc>
            </a:pPr>
            <a:r>
              <a:rPr lang="en-US" altLang="en-US" sz="2800" dirty="0"/>
              <a:t>Useful if the interviewer is unprepared</a:t>
            </a:r>
          </a:p>
          <a:p>
            <a:endParaRPr lang="en-GB" dirty="0"/>
          </a:p>
        </p:txBody>
      </p:sp>
    </p:spTree>
    <p:extLst>
      <p:ext uri="{BB962C8B-B14F-4D97-AF65-F5344CB8AC3E}">
        <p14:creationId xmlns:p14="http://schemas.microsoft.com/office/powerpoint/2010/main" val="34951119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TotalTime>
  <Words>2696</Words>
  <Application>Microsoft Office PowerPoint</Application>
  <PresentationFormat>On-screen Show (4:3)</PresentationFormat>
  <Paragraphs>401</Paragraphs>
  <Slides>50</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Times New Roman</vt:lpstr>
      <vt:lpstr>Office Theme</vt:lpstr>
      <vt:lpstr>ICT 209 – SYSTEMS ANALYSIS &amp; DESIGN</vt:lpstr>
      <vt:lpstr>Learning Objectives</vt:lpstr>
      <vt:lpstr>Interactive Methods to Elicit Human Information Requirements</vt:lpstr>
      <vt:lpstr>Major Topics</vt:lpstr>
      <vt:lpstr>Interviewing</vt:lpstr>
      <vt:lpstr>Interview Preparation</vt:lpstr>
      <vt:lpstr>Question Types</vt:lpstr>
      <vt:lpstr>Open-Ended Questions</vt:lpstr>
      <vt:lpstr>Advantages of Open-Ended Questions</vt:lpstr>
      <vt:lpstr>Disadvantages of Open-Ended Questions</vt:lpstr>
      <vt:lpstr>Closed Interview Questions</vt:lpstr>
      <vt:lpstr>Benefits of Closed Interview Questions</vt:lpstr>
      <vt:lpstr>Disadvantages of Closed Interview Questions</vt:lpstr>
      <vt:lpstr>Attributes of Open-Ended and Closed Questions (Figure 4.5)</vt:lpstr>
      <vt:lpstr>Bipolar Questions</vt:lpstr>
      <vt:lpstr>Probes</vt:lpstr>
      <vt:lpstr>Arranging Questions</vt:lpstr>
      <vt:lpstr>Pyramid Structure</vt:lpstr>
      <vt:lpstr>Pyramid Structure for Interviewing Goes from Specific to General Questions</vt:lpstr>
      <vt:lpstr>Funnel Structure</vt:lpstr>
      <vt:lpstr>Funnel Structure for Interviewing Begins with Broad Questions then Funnels to Specific Questions</vt:lpstr>
      <vt:lpstr>Diamond Structure</vt:lpstr>
      <vt:lpstr>Diamond-Shaped Structure for Interviewing Combines the Pyramid and Funnel Structures </vt:lpstr>
      <vt:lpstr>Closing the Interview</vt:lpstr>
      <vt:lpstr>Interview Report</vt:lpstr>
      <vt:lpstr>Stories</vt:lpstr>
      <vt:lpstr>Purposes for Telling a Story</vt:lpstr>
      <vt:lpstr>Joint Application Design (JAD)</vt:lpstr>
      <vt:lpstr>Conditions That Support the Use of JAD</vt:lpstr>
      <vt:lpstr>Who Is Involved</vt:lpstr>
      <vt:lpstr>Where to Hold JAD Meetings</vt:lpstr>
      <vt:lpstr>Benefits of JAD</vt:lpstr>
      <vt:lpstr>Drawbacks of Using JAD</vt:lpstr>
      <vt:lpstr>Questionnaires</vt:lpstr>
      <vt:lpstr>Planning for the Use of Questionnaires</vt:lpstr>
      <vt:lpstr>Question Types</vt:lpstr>
      <vt:lpstr>Trade-offs between the Use of Open-Ended and Closed Questions on Questionnaires </vt:lpstr>
      <vt:lpstr>Questionnaire Language X-tics</vt:lpstr>
      <vt:lpstr>Measurement Scales</vt:lpstr>
      <vt:lpstr>Nominal Scales</vt:lpstr>
      <vt:lpstr>Interval Scales</vt:lpstr>
      <vt:lpstr>Validity and Reliability</vt:lpstr>
      <vt:lpstr>Problems with Scales </vt:lpstr>
      <vt:lpstr>Designing the Questionnaire</vt:lpstr>
      <vt:lpstr>Order of Questions</vt:lpstr>
      <vt:lpstr>Administering Questionnaires</vt:lpstr>
      <vt:lpstr>Ways to Capture Responses When Designing a Web Survey </vt:lpstr>
      <vt:lpstr>Methods of Administering the Questionnaire</vt:lpstr>
      <vt:lpstr>Electronically Submitting Questionnaires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Agana</dc:creator>
  <cp:lastModifiedBy>Samuel Agana</cp:lastModifiedBy>
  <cp:revision>10</cp:revision>
  <dcterms:created xsi:type="dcterms:W3CDTF">2023-03-01T11:57:19Z</dcterms:created>
  <dcterms:modified xsi:type="dcterms:W3CDTF">2024-02-16T11:01:52Z</dcterms:modified>
</cp:coreProperties>
</file>