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3"/>
    <p:sldId id="290" r:id="rId4"/>
    <p:sldId id="288" r:id="rId5"/>
    <p:sldId id="256" r:id="rId6"/>
    <p:sldId id="257" r:id="rId7"/>
    <p:sldId id="258" r:id="rId8"/>
    <p:sldId id="259" r:id="rId9"/>
    <p:sldId id="260" r:id="rId10"/>
    <p:sldId id="265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83" autoAdjust="0"/>
    <p:restoredTop sz="94696" autoAdjust="0"/>
  </p:normalViewPr>
  <p:slideViewPr>
    <p:cSldViewPr>
      <p:cViewPr varScale="1">
        <p:scale>
          <a:sx n="59" d="100"/>
          <a:sy n="59" d="100"/>
        </p:scale>
        <p:origin x="-15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77438" y="1752600"/>
            <a:ext cx="5835252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8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anose="02010800040101010101" pitchFamily="2" charset="-122"/>
              </a:rPr>
              <a:t>MySQL</a:t>
            </a:r>
            <a:endParaRPr lang="en-US" altLang="zh-CN" sz="8800" b="1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新魏" panose="02010800040101010101" pitchFamily="2" charset="-122"/>
            </a:endParaRPr>
          </a:p>
          <a:p>
            <a:pPr algn="ctr"/>
            <a:r>
              <a:rPr lang="zh-CN" altLang="en-US" sz="88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anose="02010800040101010101" pitchFamily="2" charset="-122"/>
              </a:rPr>
              <a:t>安装与使用</a:t>
            </a:r>
            <a:endParaRPr lang="zh-CN" altLang="en-US" sz="8800" b="1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新魏" panose="020108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534561"/>
            <a:ext cx="4572000" cy="7067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4000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anose="02010800040101010101" pitchFamily="2" charset="-122"/>
              </a:rPr>
              <a:t>讲师：陈鑫</a:t>
            </a:r>
            <a:endParaRPr lang="en-US" altLang="zh-CN" sz="4000" b="1" u="sng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新魏" panose="0201080004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38400" y="914400"/>
            <a:ext cx="45544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3600" b="1"/>
              <a:t>图解</a:t>
            </a:r>
            <a:r>
              <a:rPr lang="en-US" altLang="zh-CN" sz="3600" b="1"/>
              <a:t>MySQL</a:t>
            </a:r>
            <a:r>
              <a:rPr lang="zh-CN" altLang="zh-CN" sz="3600" b="1"/>
              <a:t>程序结构</a:t>
            </a:r>
            <a:endParaRPr lang="zh-CN" altLang="zh-CN" sz="3600" b="1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560731"/>
            <a:ext cx="6934200" cy="470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29718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2-MySql</a:t>
            </a:r>
            <a:r>
              <a:rPr lang="zh-CN" altLang="en-US" sz="3600" b="1" dirty="0" smtClean="0"/>
              <a:t>数据库的使用</a:t>
            </a:r>
            <a:endParaRPr lang="zh-CN" altLang="en-US" sz="3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04800" y="928687"/>
            <a:ext cx="8229600" cy="44805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dirty="0">
                <a:latin typeface="+mn-lt"/>
                <a:ea typeface="+mn-ea"/>
              </a:rPr>
              <a:t>进入 </a:t>
            </a:r>
            <a:r>
              <a:rPr lang="en-US" altLang="zh-CN" dirty="0" err="1">
                <a:latin typeface="+mn-lt"/>
                <a:ea typeface="+mn-ea"/>
              </a:rPr>
              <a:t>mysql</a:t>
            </a:r>
            <a:r>
              <a:rPr lang="en-US" altLang="zh-CN" dirty="0">
                <a:latin typeface="+mn-lt"/>
                <a:ea typeface="+mn-ea"/>
              </a:rPr>
              <a:t>, </a:t>
            </a:r>
            <a:r>
              <a:rPr lang="zh-CN" altLang="en-US" dirty="0">
                <a:latin typeface="+mn-lt"/>
                <a:ea typeface="+mn-ea"/>
              </a:rPr>
              <a:t>在命令行中输入</a:t>
            </a:r>
            <a:r>
              <a:rPr lang="en-US" altLang="zh-CN" dirty="0">
                <a:latin typeface="+mn-lt"/>
                <a:ea typeface="+mn-ea"/>
              </a:rPr>
              <a:t>: </a:t>
            </a:r>
            <a:r>
              <a:rPr lang="en-US" altLang="zh-CN" b="1" dirty="0" err="1">
                <a:latin typeface="+mn-lt"/>
                <a:ea typeface="+mn-ea"/>
              </a:rPr>
              <a:t>mysql</a:t>
            </a:r>
            <a:r>
              <a:rPr lang="en-US" altLang="zh-CN" b="1" dirty="0">
                <a:latin typeface="+mn-lt"/>
                <a:ea typeface="+mn-ea"/>
              </a:rPr>
              <a:t> –</a:t>
            </a:r>
            <a:r>
              <a:rPr lang="en-US" altLang="zh-CN" b="1" dirty="0" err="1" smtClean="0">
                <a:latin typeface="+mn-lt"/>
                <a:ea typeface="+mn-ea"/>
              </a:rPr>
              <a:t>uroot</a:t>
            </a:r>
            <a:r>
              <a:rPr lang="en-US" altLang="zh-CN" b="1" dirty="0" smtClean="0">
                <a:latin typeface="+mn-lt"/>
                <a:ea typeface="+mn-ea"/>
              </a:rPr>
              <a:t> </a:t>
            </a:r>
            <a:r>
              <a:rPr lang="en-US" altLang="zh-CN" b="1" dirty="0">
                <a:latin typeface="+mn-lt"/>
                <a:ea typeface="+mn-ea"/>
              </a:rPr>
              <a:t>–</a:t>
            </a:r>
            <a:r>
              <a:rPr lang="en-US" altLang="zh-CN" b="1" dirty="0" smtClean="0">
                <a:latin typeface="+mn-lt"/>
                <a:ea typeface="+mn-ea"/>
              </a:rPr>
              <a:t>p####  </a:t>
            </a:r>
            <a:r>
              <a:rPr lang="en-US" altLang="zh-CN" dirty="0" smtClean="0">
                <a:latin typeface="+mn-lt"/>
                <a:ea typeface="+mn-ea"/>
              </a:rPr>
              <a:t>(</a:t>
            </a:r>
            <a:r>
              <a:rPr lang="zh-CN" altLang="en-US" dirty="0" smtClean="0">
                <a:latin typeface="+mn-lt"/>
                <a:ea typeface="+mn-ea"/>
              </a:rPr>
              <a:t>其中：</a:t>
            </a:r>
            <a:r>
              <a:rPr lang="en-US" altLang="zh-CN" dirty="0" smtClean="0">
                <a:latin typeface="+mn-lt"/>
                <a:ea typeface="+mn-ea"/>
              </a:rPr>
              <a:t>####</a:t>
            </a:r>
            <a:r>
              <a:rPr lang="zh-CN" altLang="en-US" dirty="0" smtClean="0">
                <a:latin typeface="+mn-lt"/>
                <a:ea typeface="+mn-ea"/>
              </a:rPr>
              <a:t>表示密码）</a:t>
            </a:r>
            <a:endParaRPr lang="zh-CN" altLang="en-US" dirty="0">
              <a:latin typeface="+mn-lt"/>
              <a:ea typeface="+mn-ea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dirty="0">
                <a:latin typeface="+mn-lt"/>
                <a:ea typeface="+mn-ea"/>
              </a:rPr>
              <a:t>查看 </a:t>
            </a:r>
            <a:r>
              <a:rPr lang="en-US" altLang="zh-CN" dirty="0" err="1" smtClean="0">
                <a:latin typeface="+mn-lt"/>
                <a:ea typeface="+mn-ea"/>
              </a:rPr>
              <a:t>mysql</a:t>
            </a:r>
            <a:r>
              <a:rPr lang="en-US" altLang="zh-CN" dirty="0" smtClean="0">
                <a:latin typeface="+mn-lt"/>
                <a:ea typeface="+mn-ea"/>
              </a:rPr>
              <a:t> </a:t>
            </a:r>
            <a:r>
              <a:rPr lang="zh-CN" altLang="en-US" dirty="0">
                <a:latin typeface="+mn-lt"/>
                <a:ea typeface="+mn-ea"/>
              </a:rPr>
              <a:t>中</a:t>
            </a:r>
            <a:r>
              <a:rPr lang="zh-CN" altLang="en-US" dirty="0" smtClean="0">
                <a:latin typeface="+mn-lt"/>
                <a:ea typeface="+mn-ea"/>
              </a:rPr>
              <a:t>有哪些个</a:t>
            </a:r>
            <a:r>
              <a:rPr lang="zh-CN" altLang="en-US" dirty="0">
                <a:latin typeface="+mn-lt"/>
                <a:ea typeface="+mn-ea"/>
              </a:rPr>
              <a:t>数据库</a:t>
            </a:r>
            <a:r>
              <a:rPr lang="en-US" altLang="zh-CN" dirty="0">
                <a:latin typeface="+mn-lt"/>
                <a:ea typeface="+mn-ea"/>
              </a:rPr>
              <a:t>: </a:t>
            </a:r>
            <a:r>
              <a:rPr lang="en-US" altLang="zh-CN" b="1" dirty="0">
                <a:latin typeface="+mn-lt"/>
                <a:ea typeface="+mn-ea"/>
              </a:rPr>
              <a:t>show database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s</a:t>
            </a:r>
            <a:r>
              <a:rPr lang="en-US" altLang="zh-CN" b="1" dirty="0">
                <a:latin typeface="+mn-lt"/>
                <a:ea typeface="+mn-ea"/>
              </a:rPr>
              <a:t>; </a:t>
            </a:r>
            <a:r>
              <a:rPr lang="en-US" altLang="zh-CN" dirty="0">
                <a:latin typeface="+mn-lt"/>
                <a:ea typeface="+mn-ea"/>
              </a:rPr>
              <a:t>(2)</a:t>
            </a:r>
            <a:endParaRPr lang="en-US" altLang="zh-CN" dirty="0">
              <a:latin typeface="+mn-lt"/>
              <a:ea typeface="+mn-ea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新建一个数据库</a:t>
            </a:r>
            <a:r>
              <a:rPr lang="en-US" altLang="zh-CN" b="1" dirty="0">
                <a:latin typeface="+mn-lt"/>
                <a:ea typeface="+mn-ea"/>
              </a:rPr>
              <a:t>: create database </a:t>
            </a:r>
            <a:r>
              <a:rPr lang="zh-CN" altLang="en-US" b="1" dirty="0">
                <a:latin typeface="+mn-lt"/>
                <a:ea typeface="+mn-ea"/>
              </a:rPr>
              <a:t>数据库名  </a:t>
            </a:r>
            <a:r>
              <a:rPr lang="en-US" altLang="zh-CN" dirty="0">
                <a:latin typeface="+mn-lt"/>
                <a:ea typeface="+mn-ea"/>
              </a:rPr>
              <a:t>(1. </a:t>
            </a:r>
            <a:r>
              <a:rPr lang="en-US" altLang="zh-CN" dirty="0" err="1" smtClean="0">
                <a:latin typeface="+mn-lt"/>
                <a:ea typeface="+mn-ea"/>
              </a:rPr>
              <a:t>atguigu</a:t>
            </a:r>
            <a:r>
              <a:rPr lang="en-US" altLang="zh-CN" dirty="0" smtClean="0">
                <a:latin typeface="+mn-lt"/>
                <a:ea typeface="+mn-ea"/>
              </a:rPr>
              <a:t>)</a:t>
            </a:r>
            <a:endParaRPr lang="en-US" altLang="zh-CN" dirty="0" smtClean="0">
              <a:latin typeface="+mn-lt"/>
              <a:ea typeface="+mn-ea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dirty="0">
                <a:latin typeface="+mn-lt"/>
                <a:ea typeface="+mn-ea"/>
                <a:sym typeface="+mn-ea"/>
              </a:rPr>
              <a:t>使用一个数据库</a:t>
            </a:r>
            <a:r>
              <a:rPr lang="en-US" altLang="zh-CN" dirty="0">
                <a:latin typeface="+mn-lt"/>
                <a:ea typeface="+mn-ea"/>
                <a:sym typeface="+mn-ea"/>
              </a:rPr>
              <a:t>: </a:t>
            </a:r>
            <a:r>
              <a:rPr lang="en-US" altLang="zh-CN" b="1" dirty="0">
                <a:latin typeface="+mn-lt"/>
                <a:ea typeface="+mn-ea"/>
                <a:sym typeface="+mn-ea"/>
              </a:rPr>
              <a:t>use </a:t>
            </a:r>
            <a:r>
              <a:rPr lang="zh-CN" altLang="en-US" b="1" dirty="0">
                <a:latin typeface="+mn-lt"/>
                <a:ea typeface="+mn-ea"/>
                <a:sym typeface="+mn-ea"/>
              </a:rPr>
              <a:t>数据库名称</a:t>
            </a:r>
            <a:r>
              <a:rPr lang="en-US" altLang="zh-CN" b="1" dirty="0">
                <a:latin typeface="+mn-lt"/>
                <a:ea typeface="+mn-ea"/>
                <a:sym typeface="+mn-ea"/>
              </a:rPr>
              <a:t>; </a:t>
            </a:r>
            <a:r>
              <a:rPr lang="en-US" altLang="zh-CN" dirty="0">
                <a:latin typeface="+mn-lt"/>
                <a:ea typeface="+mn-ea"/>
                <a:sym typeface="+mn-ea"/>
              </a:rPr>
              <a:t>(3. </a:t>
            </a:r>
            <a:r>
              <a:rPr lang="en-US" altLang="zh-CN" dirty="0" err="1" smtClean="0">
                <a:latin typeface="+mn-lt"/>
                <a:ea typeface="+mn-ea"/>
                <a:sym typeface="+mn-ea"/>
              </a:rPr>
              <a:t>atguigu</a:t>
            </a:r>
            <a:r>
              <a:rPr lang="en-US" altLang="zh-CN" dirty="0" smtClean="0">
                <a:latin typeface="+mn-lt"/>
                <a:ea typeface="+mn-ea"/>
                <a:sym typeface="+mn-ea"/>
              </a:rPr>
              <a:t>)</a:t>
            </a:r>
            <a:endParaRPr lang="en-US" altLang="zh-CN" dirty="0">
              <a:latin typeface="+mn-lt"/>
              <a:ea typeface="+mn-ea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dirty="0">
                <a:latin typeface="+mn-lt"/>
                <a:ea typeface="+mn-ea"/>
              </a:rPr>
              <a:t>查看指定的数据库中有哪些数据表</a:t>
            </a:r>
            <a:r>
              <a:rPr lang="en-US" altLang="zh-CN" dirty="0">
                <a:latin typeface="+mn-lt"/>
                <a:ea typeface="+mn-ea"/>
              </a:rPr>
              <a:t>: </a:t>
            </a:r>
            <a:r>
              <a:rPr lang="en-US" altLang="zh-CN" b="1" dirty="0">
                <a:latin typeface="+mn-lt"/>
                <a:ea typeface="+mn-ea"/>
              </a:rPr>
              <a:t>show tables; </a:t>
            </a:r>
            <a:r>
              <a:rPr lang="en-US" altLang="zh-CN" dirty="0">
                <a:latin typeface="+mn-lt"/>
                <a:ea typeface="+mn-ea"/>
              </a:rPr>
              <a:t>(4, 6, 9)</a:t>
            </a:r>
            <a:endParaRPr lang="en-US" altLang="zh-CN" dirty="0">
              <a:latin typeface="+mn-lt"/>
              <a:ea typeface="+mn-ea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建表</a:t>
            </a:r>
            <a:r>
              <a:rPr lang="en-US" altLang="zh-CN" dirty="0" smtClean="0">
                <a:latin typeface="+mn-lt"/>
                <a:ea typeface="+mn-ea"/>
              </a:rPr>
              <a:t>:                                                                </a:t>
            </a:r>
            <a:r>
              <a:rPr lang="en-US" altLang="zh-CN" dirty="0">
                <a:latin typeface="+mn-lt"/>
                <a:ea typeface="+mn-ea"/>
              </a:rPr>
              <a:t>(5)</a:t>
            </a:r>
            <a:endParaRPr lang="en-US" altLang="zh-CN" dirty="0">
              <a:latin typeface="+mn-lt"/>
              <a:ea typeface="+mn-ea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en-US" altLang="zh-CN" dirty="0">
              <a:latin typeface="+mn-lt"/>
              <a:ea typeface="+mn-ea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en-US" altLang="zh-CN" dirty="0">
              <a:latin typeface="+mn-lt"/>
              <a:ea typeface="+mn-ea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en-US" altLang="zh-CN" dirty="0">
              <a:latin typeface="+mn-lt"/>
              <a:ea typeface="+mn-ea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dirty="0">
                <a:latin typeface="+mn-lt"/>
                <a:ea typeface="+mn-ea"/>
              </a:rPr>
              <a:t>查看表的结构：</a:t>
            </a:r>
            <a:r>
              <a:rPr lang="en-US" altLang="zh-CN" b="1" dirty="0" err="1">
                <a:latin typeface="+mn-lt"/>
                <a:ea typeface="+mn-ea"/>
              </a:rPr>
              <a:t>desc</a:t>
            </a:r>
            <a:r>
              <a:rPr lang="en-US" altLang="zh-CN" b="1" dirty="0">
                <a:latin typeface="+mn-lt"/>
                <a:ea typeface="+mn-ea"/>
              </a:rPr>
              <a:t> </a:t>
            </a:r>
            <a:r>
              <a:rPr lang="zh-CN" altLang="en-US" b="1" dirty="0">
                <a:latin typeface="+mn-lt"/>
                <a:ea typeface="+mn-ea"/>
              </a:rPr>
              <a:t>表名</a:t>
            </a:r>
            <a:r>
              <a:rPr lang="zh-CN" altLang="en-US" dirty="0">
                <a:latin typeface="+mn-lt"/>
                <a:ea typeface="+mn-ea"/>
              </a:rPr>
              <a:t> </a:t>
            </a:r>
            <a:r>
              <a:rPr lang="en-US" altLang="zh-CN" dirty="0">
                <a:latin typeface="+mn-lt"/>
                <a:ea typeface="+mn-ea"/>
              </a:rPr>
              <a:t>(7)</a:t>
            </a:r>
            <a:endParaRPr lang="en-US" altLang="zh-CN" dirty="0">
              <a:latin typeface="+mn-lt"/>
              <a:ea typeface="+mn-ea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dirty="0">
                <a:latin typeface="+mn-lt"/>
                <a:ea typeface="+mn-ea"/>
              </a:rPr>
              <a:t>删除表</a:t>
            </a:r>
            <a:r>
              <a:rPr lang="en-US" altLang="zh-CN" dirty="0">
                <a:latin typeface="+mn-lt"/>
                <a:ea typeface="+mn-ea"/>
              </a:rPr>
              <a:t>: </a:t>
            </a:r>
            <a:r>
              <a:rPr lang="en-US" altLang="zh-CN" b="1" dirty="0">
                <a:latin typeface="+mn-lt"/>
                <a:ea typeface="+mn-ea"/>
              </a:rPr>
              <a:t>drop table </a:t>
            </a:r>
            <a:r>
              <a:rPr lang="zh-CN" altLang="en-US" b="1" dirty="0">
                <a:latin typeface="+mn-lt"/>
                <a:ea typeface="+mn-ea"/>
              </a:rPr>
              <a:t>表名 </a:t>
            </a:r>
            <a:r>
              <a:rPr lang="en-US" altLang="zh-CN" dirty="0">
                <a:latin typeface="+mn-lt"/>
                <a:ea typeface="+mn-ea"/>
              </a:rPr>
              <a:t>(8)</a:t>
            </a:r>
            <a:endParaRPr lang="en-US" altLang="zh-CN" dirty="0">
              <a:latin typeface="+mn-lt"/>
              <a:ea typeface="+mn-ea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904999" y="3062286"/>
            <a:ext cx="3272271" cy="1433513"/>
          </a:xfrm>
          <a:prstGeom prst="rect">
            <a:avLst/>
          </a:prstGeom>
          <a:noFill/>
        </p:spPr>
      </p:pic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533400" y="6110287"/>
            <a:ext cx="60198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+mn-lt"/>
                <a:ea typeface="+mn-ea"/>
              </a:rPr>
              <a:t>LAMP: LINUX APACHE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 MYSQL</a:t>
            </a:r>
            <a:r>
              <a:rPr lang="en-US" altLang="zh-CN" dirty="0">
                <a:latin typeface="+mn-lt"/>
                <a:ea typeface="+mn-ea"/>
              </a:rPr>
              <a:t> </a:t>
            </a:r>
            <a:r>
              <a:rPr lang="en-US" altLang="zh-CN" dirty="0" smtClean="0">
                <a:latin typeface="+mn-lt"/>
                <a:ea typeface="+mn-ea"/>
              </a:rPr>
              <a:t>PHP/Perl/Python</a:t>
            </a:r>
            <a:endParaRPr lang="en-US" altLang="zh-CN" dirty="0">
              <a:latin typeface="+mn-lt"/>
              <a:ea typeface="+mn-ea"/>
            </a:endParaRPr>
          </a:p>
        </p:txBody>
      </p:sp>
      <p:pic>
        <p:nvPicPr>
          <p:cNvPr id="2050" name="Picture 2" descr="http://c.hiphotos.baidu.com/baike/c0%3Dbaike52%2C5%2C5%2C52%2C17/sign=91a7a5fdd562853586edda73f1861da3/79f0f736afc3793100a25926ebc4b74542a98226cefc39c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632065"/>
            <a:ext cx="2133600" cy="95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04800" y="811738"/>
            <a:ext cx="8382000" cy="54938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dirty="0"/>
              <a:t>查看表中的所有记录</a:t>
            </a:r>
            <a:r>
              <a:rPr lang="en-US" altLang="zh-CN" dirty="0"/>
              <a:t>:    </a:t>
            </a:r>
            <a:r>
              <a:rPr lang="en-US" altLang="zh-CN" b="1" dirty="0"/>
              <a:t>select * from </a:t>
            </a:r>
            <a:r>
              <a:rPr lang="zh-CN" altLang="en-US" b="1" dirty="0"/>
              <a:t>表名</a:t>
            </a:r>
            <a:r>
              <a:rPr lang="en-US" altLang="zh-CN" b="1" dirty="0"/>
              <a:t>;</a:t>
            </a:r>
            <a:endParaRPr lang="en-US" altLang="zh-CN" b="1" dirty="0"/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dirty="0"/>
              <a:t>向表中插入记录：</a:t>
            </a:r>
            <a:r>
              <a:rPr lang="en-US" altLang="zh-CN" b="1" dirty="0"/>
              <a:t>insert into </a:t>
            </a:r>
            <a:r>
              <a:rPr lang="zh-CN" altLang="en-US" b="1" dirty="0"/>
              <a:t>表名</a:t>
            </a:r>
            <a:r>
              <a:rPr lang="en-US" altLang="zh-CN" b="1" dirty="0"/>
              <a:t>(</a:t>
            </a:r>
            <a:r>
              <a:rPr lang="zh-CN" altLang="en-US" b="1" dirty="0"/>
              <a:t>列名列表</a:t>
            </a:r>
            <a:r>
              <a:rPr lang="en-US" altLang="zh-CN" b="1" dirty="0"/>
              <a:t>) values(</a:t>
            </a:r>
            <a:r>
              <a:rPr lang="zh-CN" altLang="en-US" b="1" dirty="0"/>
              <a:t>列对应的值的列表</a:t>
            </a:r>
            <a:r>
              <a:rPr lang="en-US" altLang="zh-CN" b="1" dirty="0"/>
              <a:t>);</a:t>
            </a:r>
            <a:endParaRPr lang="en-US" altLang="zh-CN" b="1" dirty="0"/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en-US" altLang="zh-CN" b="1" dirty="0"/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en-US" altLang="zh-CN" b="1" dirty="0"/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en-US" altLang="zh-CN" b="1" dirty="0"/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en-US" altLang="zh-CN" b="1" dirty="0"/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en-US" altLang="zh-CN" b="1" dirty="0"/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en-US" altLang="zh-CN" b="1" dirty="0"/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en-US" altLang="zh-CN" b="1" dirty="0"/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dirty="0"/>
              <a:t>注意：插入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varchar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/>
              <a:t>或 </a:t>
            </a:r>
            <a:r>
              <a:rPr lang="en-US" altLang="zh-CN" dirty="0"/>
              <a:t>date </a:t>
            </a:r>
            <a:r>
              <a:rPr lang="zh-CN" altLang="en-US" dirty="0"/>
              <a:t>型的数据要用 </a:t>
            </a:r>
            <a:r>
              <a:rPr lang="zh-CN" altLang="en-US" b="1" dirty="0">
                <a:solidFill>
                  <a:srgbClr val="FF0000"/>
                </a:solidFill>
              </a:rPr>
              <a:t>单引号</a:t>
            </a:r>
            <a:r>
              <a:rPr lang="zh-CN" altLang="en-US" dirty="0"/>
              <a:t> 引起来</a:t>
            </a:r>
            <a:endParaRPr lang="zh-CN" altLang="en-US" dirty="0"/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dirty="0"/>
              <a:t>修改记录</a:t>
            </a:r>
            <a:r>
              <a:rPr lang="en-US" altLang="zh-CN" dirty="0"/>
              <a:t>: </a:t>
            </a:r>
            <a:r>
              <a:rPr lang="en-US" altLang="zh-CN" b="1" dirty="0"/>
              <a:t>update </a:t>
            </a:r>
            <a:r>
              <a:rPr lang="zh-CN" altLang="en-US" b="1" dirty="0"/>
              <a:t>表名 </a:t>
            </a:r>
            <a:r>
              <a:rPr lang="en-US" altLang="zh-CN" b="1" dirty="0"/>
              <a:t>set </a:t>
            </a:r>
            <a:r>
              <a:rPr lang="zh-CN" altLang="en-US" b="1" dirty="0"/>
              <a:t>列</a:t>
            </a:r>
            <a:r>
              <a:rPr lang="en-US" altLang="zh-CN" b="1" dirty="0"/>
              <a:t>1 = </a:t>
            </a:r>
            <a:r>
              <a:rPr lang="zh-CN" altLang="en-US" b="1" dirty="0"/>
              <a:t>列</a:t>
            </a:r>
            <a:r>
              <a:rPr lang="en-US" altLang="zh-CN" b="1" dirty="0"/>
              <a:t>1</a:t>
            </a:r>
            <a:r>
              <a:rPr lang="zh-CN" altLang="en-US" b="1" dirty="0"/>
              <a:t>的值</a:t>
            </a:r>
            <a:r>
              <a:rPr lang="en-US" altLang="zh-CN" b="1" dirty="0"/>
              <a:t>, </a:t>
            </a:r>
            <a:r>
              <a:rPr lang="zh-CN" altLang="en-US" b="1" dirty="0"/>
              <a:t>列</a:t>
            </a:r>
            <a:r>
              <a:rPr lang="en-US" altLang="zh-CN" b="1" dirty="0"/>
              <a:t>2 = </a:t>
            </a:r>
            <a:r>
              <a:rPr lang="zh-CN" altLang="en-US" b="1" dirty="0"/>
              <a:t>列</a:t>
            </a:r>
            <a:r>
              <a:rPr lang="en-US" altLang="zh-CN" b="1" dirty="0"/>
              <a:t>2</a:t>
            </a:r>
            <a:r>
              <a:rPr lang="zh-CN" altLang="en-US" b="1" dirty="0"/>
              <a:t>的值 </a:t>
            </a:r>
            <a:r>
              <a:rPr lang="en-US" altLang="zh-CN" b="1" dirty="0"/>
              <a:t>where …</a:t>
            </a:r>
            <a:endParaRPr lang="en-US" altLang="zh-CN" b="1" dirty="0"/>
          </a:p>
          <a:p>
            <a:pPr>
              <a:spcBef>
                <a:spcPct val="50000"/>
              </a:spcBef>
            </a:pPr>
            <a:endParaRPr lang="en-US" altLang="zh-CN" sz="2400" dirty="0"/>
          </a:p>
          <a:p>
            <a:pPr>
              <a:spcBef>
                <a:spcPct val="50000"/>
              </a:spcBef>
            </a:pPr>
            <a:r>
              <a:rPr lang="en-US" altLang="zh-CN" dirty="0" smtClean="0"/>
              <a:t>5.   </a:t>
            </a:r>
            <a:r>
              <a:rPr lang="zh-CN" altLang="en-US" dirty="0" smtClean="0"/>
              <a:t>删除</a:t>
            </a:r>
            <a:r>
              <a:rPr lang="zh-CN" altLang="en-US" dirty="0"/>
              <a:t>记录</a:t>
            </a:r>
            <a:r>
              <a:rPr lang="en-US" altLang="zh-CN" dirty="0"/>
              <a:t>: </a:t>
            </a:r>
            <a:r>
              <a:rPr lang="en-US" altLang="zh-CN" b="1" dirty="0"/>
              <a:t>delete from </a:t>
            </a:r>
            <a:r>
              <a:rPr lang="zh-CN" altLang="en-US" b="1" dirty="0"/>
              <a:t>表名 </a:t>
            </a:r>
            <a:r>
              <a:rPr lang="en-US" altLang="zh-CN" b="1" dirty="0"/>
              <a:t>where ….</a:t>
            </a:r>
            <a:endParaRPr lang="en-US" altLang="zh-CN" b="1" dirty="0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828800" y="1649938"/>
            <a:ext cx="7010400" cy="2806700"/>
          </a:xfrm>
          <a:prstGeom prst="rect">
            <a:avLst/>
          </a:prstGeom>
          <a:noFill/>
        </p:spPr>
      </p:pic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2476500" y="4012138"/>
            <a:ext cx="64008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5377387"/>
            <a:ext cx="6248400" cy="434975"/>
          </a:xfrm>
          <a:prstGeom prst="rect">
            <a:avLst/>
          </a:prstGeom>
          <a:noFill/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6300" y="6305550"/>
            <a:ext cx="4800600" cy="323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28600" y="1295400"/>
            <a:ext cx="8382000" cy="325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dirty="0">
                <a:latin typeface="+mn-lt"/>
              </a:rPr>
              <a:t>查询</a:t>
            </a:r>
            <a:r>
              <a:rPr lang="zh-CN" altLang="en-US" dirty="0" smtClean="0">
                <a:latin typeface="+mn-lt"/>
              </a:rPr>
              <a:t>所有列</a:t>
            </a:r>
            <a:r>
              <a:rPr lang="en-US" altLang="zh-CN" dirty="0" smtClean="0">
                <a:latin typeface="+mn-lt"/>
              </a:rPr>
              <a:t>: </a:t>
            </a:r>
            <a:r>
              <a:rPr lang="en-US" altLang="zh-CN" b="1" dirty="0">
                <a:latin typeface="+mn-lt"/>
              </a:rPr>
              <a:t>select * from </a:t>
            </a:r>
            <a:r>
              <a:rPr lang="zh-CN" altLang="en-US" b="1" dirty="0">
                <a:latin typeface="+mn-lt"/>
              </a:rPr>
              <a:t>表名</a:t>
            </a:r>
            <a:r>
              <a:rPr lang="en-US" altLang="zh-CN" b="1" dirty="0">
                <a:latin typeface="+mn-lt"/>
              </a:rPr>
              <a:t>;</a:t>
            </a:r>
            <a:endParaRPr lang="en-US" altLang="zh-CN" b="1" dirty="0">
              <a:latin typeface="+mn-lt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dirty="0">
                <a:latin typeface="+mn-lt"/>
              </a:rPr>
              <a:t>查询特定的列</a:t>
            </a:r>
            <a:r>
              <a:rPr lang="en-US" altLang="zh-CN" b="1" dirty="0">
                <a:latin typeface="+mn-lt"/>
              </a:rPr>
              <a:t>: select </a:t>
            </a:r>
            <a:r>
              <a:rPr lang="zh-CN" altLang="en-US" b="1" dirty="0">
                <a:latin typeface="+mn-lt"/>
              </a:rPr>
              <a:t>列名</a:t>
            </a:r>
            <a:r>
              <a:rPr lang="en-US" altLang="zh-CN" b="1" dirty="0">
                <a:latin typeface="+mn-lt"/>
              </a:rPr>
              <a:t>1,</a:t>
            </a:r>
            <a:r>
              <a:rPr lang="zh-CN" altLang="en-US" b="1" dirty="0">
                <a:latin typeface="+mn-lt"/>
              </a:rPr>
              <a:t>列名</a:t>
            </a:r>
            <a:r>
              <a:rPr lang="en-US" altLang="zh-CN" b="1" dirty="0">
                <a:latin typeface="+mn-lt"/>
              </a:rPr>
              <a:t>2, … from </a:t>
            </a:r>
            <a:r>
              <a:rPr lang="zh-CN" altLang="en-US" b="1" dirty="0">
                <a:latin typeface="+mn-lt"/>
              </a:rPr>
              <a:t>表名</a:t>
            </a:r>
            <a:endParaRPr lang="zh-CN" altLang="en-US" b="1" dirty="0">
              <a:latin typeface="+mn-lt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zh-CN" altLang="en-US" dirty="0">
              <a:latin typeface="+mn-lt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zh-CN" altLang="en-US" dirty="0">
              <a:latin typeface="+mn-lt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dirty="0">
                <a:latin typeface="+mn-lt"/>
              </a:rPr>
              <a:t>对查询的数据进行过滤：</a:t>
            </a:r>
            <a:r>
              <a:rPr lang="zh-CN" altLang="en-US" b="1" dirty="0">
                <a:latin typeface="+mn-lt"/>
              </a:rPr>
              <a:t>使用 </a:t>
            </a:r>
            <a:r>
              <a:rPr lang="en-US" altLang="zh-CN" b="1" dirty="0">
                <a:latin typeface="+mn-lt"/>
              </a:rPr>
              <a:t>where </a:t>
            </a:r>
            <a:r>
              <a:rPr lang="zh-CN" altLang="en-US" b="1" dirty="0">
                <a:latin typeface="+mn-lt"/>
              </a:rPr>
              <a:t>子句</a:t>
            </a:r>
            <a:endParaRPr lang="zh-CN" altLang="en-US" b="1" dirty="0">
              <a:latin typeface="+mn-lt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zh-CN" altLang="en-US" dirty="0">
              <a:latin typeface="+mn-lt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zh-CN" altLang="en-US" dirty="0">
              <a:latin typeface="+mn-lt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dirty="0">
                <a:latin typeface="+mn-lt"/>
              </a:rPr>
              <a:t>运算符：</a:t>
            </a:r>
            <a:endParaRPr lang="zh-CN" altLang="en-US" dirty="0">
              <a:latin typeface="+mn-lt"/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85812" y="2128836"/>
            <a:ext cx="4275750" cy="461964"/>
          </a:xfrm>
          <a:prstGeom prst="rect">
            <a:avLst/>
          </a:prstGeom>
          <a:noFill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402011"/>
            <a:ext cx="5943600" cy="333502"/>
          </a:xfrm>
          <a:prstGeom prst="rect">
            <a:avLst/>
          </a:prstGeom>
          <a:noFill/>
        </p:spPr>
      </p:pic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4724400" y="3352800"/>
            <a:ext cx="2057400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4267200"/>
            <a:ext cx="4648200" cy="569913"/>
          </a:xfrm>
          <a:prstGeom prst="rect">
            <a:avLst/>
          </a:prstGeom>
          <a:noFill/>
        </p:spPr>
      </p:pic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2133600" y="495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2600" y="5486400"/>
            <a:ext cx="4724400" cy="568325"/>
          </a:xfrm>
          <a:prstGeom prst="rect">
            <a:avLst/>
          </a:prstGeom>
          <a:noFill/>
        </p:spPr>
      </p:pic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3505200" y="5715000"/>
            <a:ext cx="29718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04799" y="1002268"/>
            <a:ext cx="6509281" cy="533400"/>
          </a:xfrm>
          <a:prstGeom prst="rect">
            <a:avLst/>
          </a:prstGeom>
          <a:noFill/>
        </p:spPr>
      </p:pic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533400" y="153566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145268"/>
            <a:ext cx="4495800" cy="579438"/>
          </a:xfrm>
          <a:prstGeom prst="rect">
            <a:avLst/>
          </a:prstGeom>
          <a:noFill/>
        </p:spPr>
      </p:pic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1981200" y="2434986"/>
            <a:ext cx="2667000" cy="3844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212068"/>
            <a:ext cx="2743200" cy="777875"/>
          </a:xfrm>
          <a:prstGeom prst="rect">
            <a:avLst/>
          </a:prstGeom>
          <a:noFill/>
        </p:spPr>
      </p:pic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3178439" y="3848656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3987800" y="3658156"/>
            <a:ext cx="32004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查询 </a:t>
            </a:r>
            <a:r>
              <a:rPr lang="en-US" altLang="zh-CN" dirty="0"/>
              <a:t>name </a:t>
            </a:r>
            <a:r>
              <a:rPr lang="zh-CN" altLang="en-US" dirty="0"/>
              <a:t>中有 </a:t>
            </a:r>
            <a:r>
              <a:rPr lang="en-US" altLang="zh-CN" dirty="0"/>
              <a:t>o </a:t>
            </a:r>
            <a:r>
              <a:rPr lang="zh-CN" altLang="en-US" dirty="0"/>
              <a:t>的人的名字</a:t>
            </a:r>
            <a:endParaRPr lang="zh-CN" altLang="en-US" dirty="0"/>
          </a:p>
        </p:txBody>
      </p:sp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4355068"/>
            <a:ext cx="2667000" cy="719138"/>
          </a:xfrm>
          <a:prstGeom prst="rect">
            <a:avLst/>
          </a:prstGeom>
          <a:noFill/>
        </p:spPr>
      </p:pic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3057525" y="496839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3921389" y="4797186"/>
            <a:ext cx="45466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查询 </a:t>
            </a:r>
            <a:r>
              <a:rPr lang="en-US" altLang="zh-CN" dirty="0"/>
              <a:t>name </a:t>
            </a:r>
            <a:r>
              <a:rPr lang="zh-CN" altLang="en-US" dirty="0"/>
              <a:t>中 第 </a:t>
            </a:r>
            <a:r>
              <a:rPr lang="en-US" altLang="zh-CN" dirty="0"/>
              <a:t>3 </a:t>
            </a:r>
            <a:r>
              <a:rPr lang="zh-CN" altLang="en-US" dirty="0"/>
              <a:t>个字母是 </a:t>
            </a:r>
            <a:r>
              <a:rPr lang="en-US" altLang="zh-CN" dirty="0"/>
              <a:t>r </a:t>
            </a:r>
            <a:r>
              <a:rPr lang="zh-CN" altLang="en-US" dirty="0"/>
              <a:t>的人的名字</a:t>
            </a:r>
            <a:endParaRPr lang="zh-CN" altLang="en-US" dirty="0"/>
          </a:p>
        </p:txBody>
      </p:sp>
      <p:pic>
        <p:nvPicPr>
          <p:cNvPr id="7182" name="Picture 1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5421868"/>
            <a:ext cx="2667000" cy="836613"/>
          </a:xfrm>
          <a:prstGeom prst="rect">
            <a:avLst/>
          </a:prstGeom>
          <a:noFill/>
        </p:spPr>
      </p:pic>
      <p:sp>
        <p:nvSpPr>
          <p:cNvPr id="7183" name="Line 15"/>
          <p:cNvSpPr>
            <a:spLocks noChangeShapeType="1"/>
          </p:cNvSpPr>
          <p:nvPr/>
        </p:nvSpPr>
        <p:spPr bwMode="auto">
          <a:xfrm>
            <a:off x="3135313" y="6093936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3930914" y="5891768"/>
            <a:ext cx="45466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查询 </a:t>
            </a:r>
            <a:r>
              <a:rPr lang="en-US" altLang="zh-CN" dirty="0"/>
              <a:t>email </a:t>
            </a:r>
            <a:r>
              <a:rPr lang="zh-CN" altLang="en-US" dirty="0"/>
              <a:t>为 空 的所有人的信息</a:t>
            </a:r>
            <a:endParaRPr lang="zh-CN" altLang="en-US" dirty="0"/>
          </a:p>
        </p:txBody>
      </p: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1905000" y="5944156"/>
            <a:ext cx="11430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1589088" y="4790043"/>
            <a:ext cx="1458912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1676400" y="3658156"/>
            <a:ext cx="1458913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6324600" y="2145268"/>
            <a:ext cx="2362200" cy="7848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/>
              <a:t>% </a:t>
            </a:r>
            <a:r>
              <a:rPr lang="zh-CN" altLang="en-US" b="1" dirty="0" smtClean="0"/>
              <a:t>匹配任意多字符；</a:t>
            </a:r>
            <a:endParaRPr lang="en-US" altLang="zh-CN" b="1" dirty="0" smtClean="0"/>
          </a:p>
          <a:p>
            <a:pPr>
              <a:spcBef>
                <a:spcPct val="50000"/>
              </a:spcBef>
            </a:pPr>
            <a:r>
              <a:rPr lang="en-US" altLang="zh-CN" b="1" dirty="0" smtClean="0"/>
              <a:t>_</a:t>
            </a:r>
            <a:r>
              <a:rPr lang="zh-CN" altLang="en-US" b="1" dirty="0" smtClean="0"/>
              <a:t>只匹配一个字符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81000" y="1447800"/>
            <a:ext cx="2895600" cy="731838"/>
          </a:xfrm>
          <a:prstGeom prst="rect">
            <a:avLst/>
          </a:prstGeom>
          <a:noFill/>
        </p:spPr>
      </p:pic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3276600" y="2071687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4248150" y="1871663"/>
            <a:ext cx="37846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查询 </a:t>
            </a:r>
            <a:r>
              <a:rPr lang="en-US" altLang="zh-CN" dirty="0"/>
              <a:t>email </a:t>
            </a:r>
            <a:r>
              <a:rPr lang="zh-CN" altLang="en-US" dirty="0"/>
              <a:t>不为 空 的所有人的信息</a:t>
            </a:r>
            <a:endParaRPr lang="zh-CN" altLang="en-US" dirty="0"/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667000"/>
            <a:ext cx="2057400" cy="722313"/>
          </a:xfrm>
          <a:prstGeom prst="rect">
            <a:avLst/>
          </a:prstGeom>
          <a:noFill/>
        </p:spPr>
      </p:pic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2514600" y="33147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3476625" y="3138487"/>
            <a:ext cx="45466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查询所有客户信息</a:t>
            </a:r>
            <a:r>
              <a:rPr lang="en-US" altLang="zh-CN" dirty="0"/>
              <a:t>, </a:t>
            </a:r>
            <a:r>
              <a:rPr lang="zh-CN" altLang="en-US" dirty="0"/>
              <a:t>且按 </a:t>
            </a:r>
            <a:r>
              <a:rPr lang="en-US" altLang="zh-CN" dirty="0"/>
              <a:t>salary </a:t>
            </a:r>
            <a:r>
              <a:rPr lang="zh-CN" altLang="en-US" dirty="0"/>
              <a:t>升序排列</a:t>
            </a:r>
            <a:endParaRPr lang="zh-CN" altLang="en-US" dirty="0"/>
          </a:p>
        </p:txBody>
      </p:sp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886200"/>
            <a:ext cx="2590800" cy="711200"/>
          </a:xfrm>
          <a:prstGeom prst="rect">
            <a:avLst/>
          </a:prstGeom>
          <a:noFill/>
        </p:spPr>
      </p:pic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3390900" y="45339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4271962" y="4343400"/>
            <a:ext cx="45466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查询所有客户信息</a:t>
            </a:r>
            <a:r>
              <a:rPr lang="en-US" altLang="zh-CN" dirty="0"/>
              <a:t>, </a:t>
            </a:r>
            <a:r>
              <a:rPr lang="zh-CN" altLang="en-US" dirty="0"/>
              <a:t>且按 </a:t>
            </a:r>
            <a:r>
              <a:rPr lang="en-US" altLang="zh-CN" dirty="0"/>
              <a:t>salary </a:t>
            </a:r>
            <a:r>
              <a:rPr lang="zh-CN" altLang="en-US" dirty="0"/>
              <a:t>降序排列</a:t>
            </a:r>
            <a:endParaRPr lang="zh-CN" altLang="en-US" dirty="0"/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1828800" y="1905000"/>
            <a:ext cx="13716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457200" y="3124200"/>
            <a:ext cx="20574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381000" y="4343400"/>
            <a:ext cx="28194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笔记模板">
  <a:themeElements>
    <a:clrScheme name="笔记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笔记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笔记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笔记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笔记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笔记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笔记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笔记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笔记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笔记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笔记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笔记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笔记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笔记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笔记模板</Template>
  <TotalTime>0</TotalTime>
  <Words>822</Words>
  <Application>WPS 演示</Application>
  <PresentationFormat>全屏显示(4:3)</PresentationFormat>
  <Paragraphs>61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华文新魏</vt:lpstr>
      <vt:lpstr>微软雅黑</vt:lpstr>
      <vt:lpstr>Arial Unicode MS</vt:lpstr>
      <vt:lpstr>Calibri</vt:lpstr>
      <vt:lpstr>笔记模板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shkstart</dc:creator>
  <cp:lastModifiedBy>Administrator</cp:lastModifiedBy>
  <cp:revision>154</cp:revision>
  <cp:lastPrinted>2113-01-01T00:00:00Z</cp:lastPrinted>
  <dcterms:created xsi:type="dcterms:W3CDTF">2113-01-01T00:00:00Z</dcterms:created>
  <dcterms:modified xsi:type="dcterms:W3CDTF">2019-05-29T06:16:53Z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2052-11.1.0.8696</vt:lpwstr>
  </property>
</Properties>
</file>