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76" r:id="rId3"/>
    <p:sldId id="295" r:id="rId4"/>
    <p:sldId id="290" r:id="rId5"/>
    <p:sldId id="296" r:id="rId6"/>
    <p:sldId id="291" r:id="rId7"/>
    <p:sldId id="294" r:id="rId8"/>
    <p:sldId id="292" r:id="rId9"/>
    <p:sldId id="289" r:id="rId10"/>
    <p:sldId id="266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28D"/>
    <a:srgbClr val="27BBCB"/>
    <a:srgbClr val="FFFFFF"/>
    <a:srgbClr val="F8D367"/>
    <a:srgbClr val="40464B"/>
    <a:srgbClr val="E6E122"/>
    <a:srgbClr val="F0F2E5"/>
    <a:srgbClr val="A6DCBC"/>
    <a:srgbClr val="6DC3AC"/>
    <a:srgbClr val="6CA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95962" autoAdjust="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8407-7539-4C88-B591-2FC07A4ED2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DC4B-121D-46CC-9D52-F4252E08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4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2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5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8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4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7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1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0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1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0768-A318-462A-8579-2AAA16CAA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8DE8-04E8-41E6-998E-DA5854CF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7C9C7-458F-4D14-9AE2-250108E1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24D14-F3A1-4863-B750-5A5AA28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F24F5-BB3B-4C10-B92D-3804E4C2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9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233D2-1CC8-4BDD-A71D-3F772488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FCC95-86DD-494E-92E6-C4797E65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D96F1-75BC-479E-BCEE-DDD834EC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014E9-B500-4771-BEE0-4B21589D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5CF27-DA2E-4EE7-9FF7-A38CC450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0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6D91FA-6BEB-4CA3-9294-2DD93A626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C5941-E6E9-4A6D-9AB5-C15E427E0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60051-1204-42AF-ABB1-48F09FBA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87EA2-02DD-439E-A2E5-B4870FA6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26ED0-5823-482B-B355-336A50AE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8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92A84-9CB7-425E-AAA9-7DFA08BD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F38A0-1CF4-46B4-857F-7F8D1EC1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FD544-D555-498C-A6D0-A4D455D7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E8CD7-4FCC-492D-AD10-94D5D4A0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CA00A-53B5-4DDD-B42B-1D69E019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2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BF0-858F-4A1C-AE42-DE5AB2B3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DA71B-3FAA-4FF0-8359-B75BDED6A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F1296-7C2F-4798-8D43-6F1C3F61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F321D-B2D8-487B-87DD-9DDE9235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C2DAB-FAC6-4663-9FE9-1C17DA1B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5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712796" y="34402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4369F1-51DF-4B91-9D1A-E56F909C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B5A57-34BE-495F-8A97-FAB395714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61E90-A2B4-436B-98CA-C6905AEF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B2408-A31E-4E1E-B329-89ADC15D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3F543-739D-4FC6-8076-B757E233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35F0C-0338-47FA-9024-EF0BCFBB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4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BC686-C314-4380-9BA7-2AF7F4DA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DD742-8EC0-43E8-A35C-703FCF4F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61EB8-9191-448C-884A-F6989E36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8769E-1404-4E8F-AA63-A2761C79A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577CCA-650F-434C-83FA-118534E1E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ACE31C-2DD2-4181-9476-2685236F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5854EE-0EA7-4442-AA76-A6466A91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A228C1-28C5-4BB4-9745-9AEAC695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04D94-867E-40B1-A074-12F1D09C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F0A4E7-15F6-4915-AC7A-3F227886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84BD9-A0A1-4085-87FD-B1C9BF13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88AD0-9CC8-4B89-9D44-BDB9A2AD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5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F58F8-E2C2-402D-9CD9-F34F3E51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2E3BB5-BC67-42D2-8015-89F4C77C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AD334-AEBF-41D1-AA9B-49034F9E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D19F5-F137-4598-9A56-47C62C85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EBA34-620B-4F91-B553-576B7611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08EAF-6346-4CB5-9BD9-55803F325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B8F15-8258-4576-AAB5-E000E5C4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0AEF1-2F7A-461A-A642-B1C889F7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FBB6B-E0A1-4DC8-B397-9893B8A5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B73AC-4767-4B59-81CB-D477CC2D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5F0EB8-FCBD-4572-803A-1A76A194B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7C43FF-A1A9-4CB5-B05C-0295A0CF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43A5F-411F-4715-8F89-7EC7815F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148FB-9D86-42B2-ADE4-0963BF70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B801C-8DEF-4FFE-92A7-22F499A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7737FD-11EB-4271-A077-726FE957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A2E1E-B078-43C4-B2C8-C6035882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6D03B-F91E-4483-A64E-7A1B95C49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E6888-A751-4FB7-AA60-01A458FA1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38ABB-79B8-4C79-A662-3DB8AE9A2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C16DAA-CD44-48FD-852D-977BFBD33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0991" y="-212447"/>
            <a:ext cx="9752893" cy="68879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1B6F3E-380E-4F3B-B833-6D6CB52DA400}"/>
              </a:ext>
            </a:extLst>
          </p:cNvPr>
          <p:cNvSpPr/>
          <p:nvPr/>
        </p:nvSpPr>
        <p:spPr>
          <a:xfrm>
            <a:off x="0" y="2473038"/>
            <a:ext cx="12192000" cy="2992584"/>
          </a:xfrm>
          <a:prstGeom prst="rect">
            <a:avLst/>
          </a:prstGeom>
          <a:solidFill>
            <a:srgbClr val="047D8A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57E46E-41FE-4905-8921-75D72F0C9E6C}"/>
              </a:ext>
            </a:extLst>
          </p:cNvPr>
          <p:cNvSpPr txBox="1"/>
          <p:nvPr/>
        </p:nvSpPr>
        <p:spPr>
          <a:xfrm>
            <a:off x="1828800" y="3460175"/>
            <a:ext cx="934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滴滴打饭 第三阶段汇报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215361-C270-40D2-B123-9877D27F9FE7}"/>
              </a:ext>
            </a:extLst>
          </p:cNvPr>
          <p:cNvSpPr txBox="1"/>
          <p:nvPr/>
        </p:nvSpPr>
        <p:spPr>
          <a:xfrm>
            <a:off x="3203865" y="2770242"/>
            <a:ext cx="607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WORKING   2019</a:t>
            </a:r>
            <a:endParaRPr lang="zh-CN" altLang="en-US" sz="3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D3FAE-B4F4-4FB5-863D-EABDE14837E6}"/>
              </a:ext>
            </a:extLst>
          </p:cNvPr>
          <p:cNvSpPr txBox="1"/>
          <p:nvPr/>
        </p:nvSpPr>
        <p:spPr>
          <a:xfrm>
            <a:off x="3972048" y="4813283"/>
            <a:ext cx="42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汇报人：郑卓荣  陈永康  罗思聪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6044F12E-57AB-454C-B69D-43ACC9226BB6}"/>
              </a:ext>
            </a:extLst>
          </p:cNvPr>
          <p:cNvSpPr/>
          <p:nvPr/>
        </p:nvSpPr>
        <p:spPr>
          <a:xfrm rot="5400000">
            <a:off x="5912213" y="6023052"/>
            <a:ext cx="367574" cy="637310"/>
          </a:xfrm>
          <a:prstGeom prst="chevron">
            <a:avLst>
              <a:gd name="adj" fmla="val 7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A5B093-EEFD-4BDC-9FBE-6A7046F73F51}"/>
              </a:ext>
            </a:extLst>
          </p:cNvPr>
          <p:cNvSpPr txBox="1"/>
          <p:nvPr/>
        </p:nvSpPr>
        <p:spPr>
          <a:xfrm rot="20709164">
            <a:off x="819058" y="810518"/>
            <a:ext cx="348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rgbClr val="1B828D"/>
                </a:solidFill>
                <a:cs typeface="+mn-ea"/>
                <a:sym typeface="+mn-lt"/>
              </a:rPr>
              <a:t>fighting</a:t>
            </a:r>
            <a:r>
              <a:rPr lang="zh-CN" altLang="en-US" sz="5400" dirty="0">
                <a:solidFill>
                  <a:srgbClr val="1B828D"/>
                </a:solidFill>
                <a:cs typeface="+mn-ea"/>
                <a:sym typeface="+mn-lt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23059789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2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C16DAA-CD44-48FD-852D-977BFBD33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9973" y="-175124"/>
            <a:ext cx="9752893" cy="68879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1B6F3E-380E-4F3B-B833-6D6CB52DA400}"/>
              </a:ext>
            </a:extLst>
          </p:cNvPr>
          <p:cNvSpPr/>
          <p:nvPr/>
        </p:nvSpPr>
        <p:spPr>
          <a:xfrm>
            <a:off x="0" y="2473038"/>
            <a:ext cx="12192000" cy="2992584"/>
          </a:xfrm>
          <a:prstGeom prst="rect">
            <a:avLst/>
          </a:prstGeom>
          <a:solidFill>
            <a:srgbClr val="047D8A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57E46E-41FE-4905-8921-75D72F0C9E6C}"/>
              </a:ext>
            </a:extLst>
          </p:cNvPr>
          <p:cNvSpPr txBox="1"/>
          <p:nvPr/>
        </p:nvSpPr>
        <p:spPr>
          <a:xfrm>
            <a:off x="1548882" y="3103281"/>
            <a:ext cx="91141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dirty="0">
                <a:solidFill>
                  <a:schemeClr val="bg1"/>
                </a:solidFill>
                <a:cs typeface="+mn-ea"/>
                <a:sym typeface="+mn-lt"/>
              </a:rPr>
              <a:t>感谢观看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D3FAE-B4F4-4FB5-863D-EABDE14837E6}"/>
              </a:ext>
            </a:extLst>
          </p:cNvPr>
          <p:cNvSpPr txBox="1"/>
          <p:nvPr/>
        </p:nvSpPr>
        <p:spPr>
          <a:xfrm>
            <a:off x="4700154" y="4556077"/>
            <a:ext cx="378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汇报人：郑卓荣  陈永康  罗思聪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A5B093-EEFD-4BDC-9FBE-6A7046F73F51}"/>
              </a:ext>
            </a:extLst>
          </p:cNvPr>
          <p:cNvSpPr txBox="1"/>
          <p:nvPr/>
        </p:nvSpPr>
        <p:spPr>
          <a:xfrm rot="20709164">
            <a:off x="819058" y="810518"/>
            <a:ext cx="348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solidFill>
                  <a:srgbClr val="1B828D"/>
                </a:solidFill>
                <a:cs typeface="+mn-ea"/>
                <a:sym typeface="+mn-lt"/>
              </a:rPr>
              <a:t>Fighting</a:t>
            </a:r>
            <a:r>
              <a:rPr lang="zh-CN" altLang="en-US" sz="5400" b="1" dirty="0">
                <a:solidFill>
                  <a:srgbClr val="1B828D"/>
                </a:solidFill>
                <a:cs typeface="+mn-ea"/>
                <a:sym typeface="+mn-lt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2046052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BA7984A-3867-4543-A98F-CE5E892150D7}"/>
              </a:ext>
            </a:extLst>
          </p:cNvPr>
          <p:cNvSpPr/>
          <p:nvPr/>
        </p:nvSpPr>
        <p:spPr>
          <a:xfrm>
            <a:off x="9219486" y="1421069"/>
            <a:ext cx="1753565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6BED31-E966-4696-B222-2AA7F5140D21}"/>
              </a:ext>
            </a:extLst>
          </p:cNvPr>
          <p:cNvSpPr/>
          <p:nvPr/>
        </p:nvSpPr>
        <p:spPr>
          <a:xfrm>
            <a:off x="11737911" y="1754155"/>
            <a:ext cx="454090" cy="4348065"/>
          </a:xfrm>
          <a:prstGeom prst="rect">
            <a:avLst/>
          </a:prstGeom>
          <a:solidFill>
            <a:srgbClr val="047D8A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311B43-0852-4691-B427-EC190135A468}"/>
              </a:ext>
            </a:extLst>
          </p:cNvPr>
          <p:cNvSpPr/>
          <p:nvPr/>
        </p:nvSpPr>
        <p:spPr>
          <a:xfrm>
            <a:off x="-49763" y="3298371"/>
            <a:ext cx="653141" cy="807098"/>
          </a:xfrm>
          <a:prstGeom prst="rect">
            <a:avLst/>
          </a:prstGeom>
          <a:solidFill>
            <a:srgbClr val="047D8A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AA2A2-F12B-427C-B8FC-E69CFFEFE338}"/>
              </a:ext>
            </a:extLst>
          </p:cNvPr>
          <p:cNvSpPr txBox="1"/>
          <p:nvPr/>
        </p:nvSpPr>
        <p:spPr>
          <a:xfrm>
            <a:off x="9347782" y="1384893"/>
            <a:ext cx="1501672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软件界面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81A259-17EF-4542-B0FA-8C952D9FB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16" y="4929883"/>
            <a:ext cx="879216" cy="18465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A56C47-95B1-45F9-9D06-D1E69863D5D0}"/>
              </a:ext>
            </a:extLst>
          </p:cNvPr>
          <p:cNvSpPr txBox="1"/>
          <p:nvPr/>
        </p:nvSpPr>
        <p:spPr>
          <a:xfrm>
            <a:off x="8896152" y="2243804"/>
            <a:ext cx="2780546" cy="7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软件的界面比较简易，方便使用者快速熟悉使用各种功能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E721D0-F822-4D66-9D85-E4FE17CD3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069" y="4589125"/>
            <a:ext cx="2581275" cy="685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2DCE828-EF76-45FE-83C1-84ABBD01C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521" y="80832"/>
            <a:ext cx="879216" cy="18185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6B6D56F-6274-4A73-B425-3EEB37FAF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915" y="2540310"/>
            <a:ext cx="774779" cy="15984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4941D23-61BA-432E-8DA3-6A083E407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7760" y="2600209"/>
            <a:ext cx="721977" cy="14914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50756EF-2C24-4912-86E2-581A9EAAC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5320" y="2600209"/>
            <a:ext cx="752088" cy="157455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FB59AAF-9A4A-4324-A378-4398E53ECC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4149" y="2547057"/>
            <a:ext cx="819045" cy="16808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A7B55E4-F336-47A5-BBCC-9172AE69DA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175" y="4961406"/>
            <a:ext cx="819045" cy="17169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3F2352D-8AE5-4AC2-A98D-16FCA9B11E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2570" y="4912531"/>
            <a:ext cx="819045" cy="16833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F47CC7C-4096-45DA-BBCA-1D0810644E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18928" y="4961406"/>
            <a:ext cx="819045" cy="16964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CAB97B0-2501-4C87-AFFE-6F917A7BC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391" y="4929883"/>
            <a:ext cx="837811" cy="173074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3A5B0C-F85C-4168-9426-CB1049DD58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0839" y="4890831"/>
            <a:ext cx="874581" cy="1808845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2E673649-4D6E-4B3A-9069-8B0471FFB4EE}"/>
              </a:ext>
            </a:extLst>
          </p:cNvPr>
          <p:cNvGrpSpPr/>
          <p:nvPr/>
        </p:nvGrpSpPr>
        <p:grpSpPr>
          <a:xfrm>
            <a:off x="6836313" y="4886342"/>
            <a:ext cx="819045" cy="1846568"/>
            <a:chOff x="8191009" y="91755"/>
            <a:chExt cx="3215680" cy="6616557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91737DC7-FEB9-40EB-97C3-2C64F410D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91009" y="91755"/>
              <a:ext cx="3215680" cy="661655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68AE921C-F457-46D0-A7DC-A814FC146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07884" y="559293"/>
              <a:ext cx="2992674" cy="5458952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9AA15C9-1A9F-4769-BCF8-493A6D848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249446" y="446342"/>
              <a:ext cx="3098805" cy="246807"/>
            </a:xfrm>
            <a:prstGeom prst="rect">
              <a:avLst/>
            </a:prstGeom>
          </p:spPr>
        </p:pic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7F6792-09A4-4D1E-B2B0-4E6D0EF26CC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551129" y="1899421"/>
            <a:ext cx="0" cy="243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536DA8A-ED29-4626-A7A3-A5877866CB64}"/>
              </a:ext>
            </a:extLst>
          </p:cNvPr>
          <p:cNvCxnSpPr>
            <a:endCxn id="17" idx="0"/>
          </p:cNvCxnSpPr>
          <p:nvPr/>
        </p:nvCxnSpPr>
        <p:spPr>
          <a:xfrm rot="10800000" flipV="1">
            <a:off x="1828305" y="2142836"/>
            <a:ext cx="2722824" cy="39747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07AC9DF2-57C8-446F-BE41-D4DEF5C40F49}"/>
              </a:ext>
            </a:extLst>
          </p:cNvPr>
          <p:cNvCxnSpPr>
            <a:endCxn id="20" idx="0"/>
          </p:cNvCxnSpPr>
          <p:nvPr/>
        </p:nvCxnSpPr>
        <p:spPr>
          <a:xfrm>
            <a:off x="4551129" y="2142836"/>
            <a:ext cx="3092543" cy="40422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3DE17B-A5A0-464B-A476-63952849DA76}"/>
              </a:ext>
            </a:extLst>
          </p:cNvPr>
          <p:cNvCxnSpPr>
            <a:endCxn id="18" idx="0"/>
          </p:cNvCxnSpPr>
          <p:nvPr/>
        </p:nvCxnSpPr>
        <p:spPr>
          <a:xfrm>
            <a:off x="3998748" y="2154510"/>
            <a:ext cx="1" cy="445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DE1C905-35F5-41DB-B2D6-B7A16968AA8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851364" y="2154510"/>
            <a:ext cx="0" cy="445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109CD1E-B0A8-4DBE-8BCC-791C9BFAC31D}"/>
              </a:ext>
            </a:extLst>
          </p:cNvPr>
          <p:cNvCxnSpPr>
            <a:stCxn id="17" idx="2"/>
          </p:cNvCxnSpPr>
          <p:nvPr/>
        </p:nvCxnSpPr>
        <p:spPr>
          <a:xfrm flipH="1">
            <a:off x="1828304" y="4138801"/>
            <a:ext cx="1" cy="2669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86757B7B-7450-4A00-AD6A-4125DC645528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035698" y="4416630"/>
            <a:ext cx="792606" cy="5447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974BF4C-B993-4F91-B77E-07CED1AA9A6B}"/>
              </a:ext>
            </a:extLst>
          </p:cNvPr>
          <p:cNvCxnSpPr>
            <a:endCxn id="22" idx="0"/>
          </p:cNvCxnSpPr>
          <p:nvPr/>
        </p:nvCxnSpPr>
        <p:spPr>
          <a:xfrm rot="16200000" flipH="1">
            <a:off x="1801805" y="4432243"/>
            <a:ext cx="506786" cy="453789"/>
          </a:xfrm>
          <a:prstGeom prst="bentConnector3">
            <a:avLst>
              <a:gd name="adj1" fmla="val 26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D57B804-94A3-4503-BCD9-34E8C3DD2DED}"/>
              </a:ext>
            </a:extLst>
          </p:cNvPr>
          <p:cNvCxnSpPr>
            <a:stCxn id="18" idx="2"/>
          </p:cNvCxnSpPr>
          <p:nvPr/>
        </p:nvCxnSpPr>
        <p:spPr>
          <a:xfrm flipH="1">
            <a:off x="3998748" y="4091662"/>
            <a:ext cx="1" cy="3249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0B4A8A3A-E14E-4BE8-99B2-FB1CE2913846}"/>
              </a:ext>
            </a:extLst>
          </p:cNvPr>
          <p:cNvCxnSpPr>
            <a:endCxn id="24" idx="0"/>
          </p:cNvCxnSpPr>
          <p:nvPr/>
        </p:nvCxnSpPr>
        <p:spPr>
          <a:xfrm>
            <a:off x="3998748" y="4405744"/>
            <a:ext cx="707549" cy="5241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65E5719-304C-4148-8091-162753615587}"/>
              </a:ext>
            </a:extLst>
          </p:cNvPr>
          <p:cNvCxnSpPr>
            <a:endCxn id="23" idx="0"/>
          </p:cNvCxnSpPr>
          <p:nvPr/>
        </p:nvCxnSpPr>
        <p:spPr>
          <a:xfrm rot="10800000" flipV="1">
            <a:off x="3428451" y="4405744"/>
            <a:ext cx="570296" cy="5556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B230257-6CEC-4AE7-9262-0B8C33802540}"/>
              </a:ext>
            </a:extLst>
          </p:cNvPr>
          <p:cNvCxnSpPr/>
          <p:nvPr/>
        </p:nvCxnSpPr>
        <p:spPr>
          <a:xfrm flipH="1">
            <a:off x="7659762" y="4227918"/>
            <a:ext cx="1" cy="3249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2D02CA68-CEA4-4CA0-8EA5-E71909DF945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669988" y="4530042"/>
            <a:ext cx="789336" cy="3998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DA131BB-627E-4D6E-981C-5B01C2E7F3AF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7245836" y="4530344"/>
            <a:ext cx="433058" cy="3559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6E9DADB-9100-434F-BE6C-02EA984DCEC6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>
            <a:off x="5851364" y="4174767"/>
            <a:ext cx="36766" cy="71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5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3906A1-F171-4F55-BC51-DD87FC78C88B}"/>
              </a:ext>
            </a:extLst>
          </p:cNvPr>
          <p:cNvSpPr/>
          <p:nvPr/>
        </p:nvSpPr>
        <p:spPr>
          <a:xfrm>
            <a:off x="7688425" y="3429000"/>
            <a:ext cx="4503576" cy="3158408"/>
          </a:xfrm>
          <a:prstGeom prst="rect">
            <a:avLst/>
          </a:prstGeom>
          <a:solidFill>
            <a:srgbClr val="047D8A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1454E3-033B-43BD-AD09-F457E52E79FC}"/>
              </a:ext>
            </a:extLst>
          </p:cNvPr>
          <p:cNvSpPr/>
          <p:nvPr/>
        </p:nvSpPr>
        <p:spPr>
          <a:xfrm>
            <a:off x="6395311" y="1880149"/>
            <a:ext cx="4732995" cy="382320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DBC55E-F9D1-430C-B313-177DAC0A50F5}"/>
              </a:ext>
            </a:extLst>
          </p:cNvPr>
          <p:cNvSpPr txBox="1"/>
          <p:nvPr/>
        </p:nvSpPr>
        <p:spPr>
          <a:xfrm>
            <a:off x="7275082" y="2148307"/>
            <a:ext cx="2973455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1B828D"/>
                </a:solidFill>
                <a:cs typeface="+mn-ea"/>
                <a:sym typeface="+mn-lt"/>
              </a:rPr>
              <a:t>吸引力和可用性</a:t>
            </a:r>
            <a:endParaRPr lang="en-US" sz="2800" dirty="0">
              <a:solidFill>
                <a:srgbClr val="1B828D"/>
              </a:solidFill>
              <a:cs typeface="+mn-ea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C4449D1-3A57-4A04-9BC9-DF69A069C349}"/>
              </a:ext>
            </a:extLst>
          </p:cNvPr>
          <p:cNvSpPr/>
          <p:nvPr/>
        </p:nvSpPr>
        <p:spPr>
          <a:xfrm>
            <a:off x="603378" y="1543595"/>
            <a:ext cx="4101787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Flutter</a:t>
            </a:r>
            <a:r>
              <a:rPr lang="zh-CN" altLang="en-US" dirty="0">
                <a:cs typeface="+mn-ea"/>
                <a:sym typeface="+mn-lt"/>
              </a:rPr>
              <a:t>框架可实现不同平台的用户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3D3BF67-AB8F-4864-83E0-68BF0E0D3DE7}"/>
              </a:ext>
            </a:extLst>
          </p:cNvPr>
          <p:cNvSpPr/>
          <p:nvPr/>
        </p:nvSpPr>
        <p:spPr>
          <a:xfrm>
            <a:off x="613229" y="2784554"/>
            <a:ext cx="4101787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基本功能已经实现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200DBC0-DA91-4D4E-819B-B98FE6178D33}"/>
              </a:ext>
            </a:extLst>
          </p:cNvPr>
          <p:cNvSpPr/>
          <p:nvPr/>
        </p:nvSpPr>
        <p:spPr>
          <a:xfrm>
            <a:off x="668693" y="4025513"/>
            <a:ext cx="4101787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软件功能符合“懒人”特性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D10DA0-2F53-4790-B315-43257C74CE57}"/>
              </a:ext>
            </a:extLst>
          </p:cNvPr>
          <p:cNvSpPr txBox="1"/>
          <p:nvPr/>
        </p:nvSpPr>
        <p:spPr>
          <a:xfrm>
            <a:off x="7371535" y="2939685"/>
            <a:ext cx="2780546" cy="69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功能和界面都比较符合人们的使用习惯以及用户的心理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57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/>
      <p:bldP spid="1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CF9282-C903-4DB6-BFDE-7857F11C10F7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开发过程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276807" y="428001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57C8B62-70AB-4817-922B-606D7DA81330}"/>
              </a:ext>
            </a:extLst>
          </p:cNvPr>
          <p:cNvSpPr/>
          <p:nvPr/>
        </p:nvSpPr>
        <p:spPr>
          <a:xfrm>
            <a:off x="603378" y="1493124"/>
            <a:ext cx="1935636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讨论软件主题</a:t>
            </a: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B6365D4B-0429-496A-9E29-B4C0E2C54645}"/>
              </a:ext>
            </a:extLst>
          </p:cNvPr>
          <p:cNvSpPr/>
          <p:nvPr/>
        </p:nvSpPr>
        <p:spPr>
          <a:xfrm>
            <a:off x="2833846" y="1579834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4F5A1951-0F70-41FD-B7C4-AC3D336C48DD}"/>
              </a:ext>
            </a:extLst>
          </p:cNvPr>
          <p:cNvSpPr/>
          <p:nvPr/>
        </p:nvSpPr>
        <p:spPr>
          <a:xfrm>
            <a:off x="3093127" y="1579830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0CCEAE4-2D4D-4DB1-8227-5F2623FDA5A1}"/>
              </a:ext>
            </a:extLst>
          </p:cNvPr>
          <p:cNvSpPr/>
          <p:nvPr/>
        </p:nvSpPr>
        <p:spPr>
          <a:xfrm>
            <a:off x="3898473" y="1493124"/>
            <a:ext cx="1935636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撰写第一阶段报告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6A8DB81-2218-4572-85EE-5FBE9A26DC27}"/>
              </a:ext>
            </a:extLst>
          </p:cNvPr>
          <p:cNvSpPr/>
          <p:nvPr/>
        </p:nvSpPr>
        <p:spPr>
          <a:xfrm>
            <a:off x="7423846" y="1493124"/>
            <a:ext cx="1935636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界面的</a:t>
            </a:r>
            <a:r>
              <a:rPr lang="en-US" altLang="zh-CN" dirty="0">
                <a:cs typeface="+mn-ea"/>
                <a:sym typeface="+mn-lt"/>
              </a:rPr>
              <a:t>UI</a:t>
            </a:r>
            <a:r>
              <a:rPr lang="zh-CN" altLang="en-US" dirty="0">
                <a:cs typeface="+mn-ea"/>
                <a:sym typeface="+mn-lt"/>
              </a:rPr>
              <a:t>设计</a:t>
            </a: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CA89D024-A133-4127-86A2-2175B6587661}"/>
              </a:ext>
            </a:extLst>
          </p:cNvPr>
          <p:cNvSpPr/>
          <p:nvPr/>
        </p:nvSpPr>
        <p:spPr>
          <a:xfrm>
            <a:off x="6451695" y="1579831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145B9617-33BC-4D81-ADD9-35B0812B8E0B}"/>
              </a:ext>
            </a:extLst>
          </p:cNvPr>
          <p:cNvSpPr/>
          <p:nvPr/>
        </p:nvSpPr>
        <p:spPr>
          <a:xfrm>
            <a:off x="6192414" y="1579832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E51173AC-89BA-402C-9BE1-B4AB579CB620}"/>
              </a:ext>
            </a:extLst>
          </p:cNvPr>
          <p:cNvSpPr/>
          <p:nvPr/>
        </p:nvSpPr>
        <p:spPr>
          <a:xfrm>
            <a:off x="770936" y="411777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F1F4E5BB-D89D-4A94-8676-433EF711F47C}"/>
              </a:ext>
            </a:extLst>
          </p:cNvPr>
          <p:cNvSpPr/>
          <p:nvPr/>
        </p:nvSpPr>
        <p:spPr>
          <a:xfrm>
            <a:off x="1049694" y="4117778"/>
            <a:ext cx="326571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05CA35E-2852-4720-B5A6-A9760C4C80E9}"/>
              </a:ext>
            </a:extLst>
          </p:cNvPr>
          <p:cNvSpPr/>
          <p:nvPr/>
        </p:nvSpPr>
        <p:spPr>
          <a:xfrm>
            <a:off x="1571196" y="4027660"/>
            <a:ext cx="1935636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底层代码的实现</a:t>
            </a: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FF4AFC78-28DC-48F4-A295-BD14335AEAE5}"/>
              </a:ext>
            </a:extLst>
          </p:cNvPr>
          <p:cNvSpPr/>
          <p:nvPr/>
        </p:nvSpPr>
        <p:spPr>
          <a:xfrm>
            <a:off x="3789242" y="4126280"/>
            <a:ext cx="326571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5A3CF1B2-5ABA-4734-B102-467FBB54C510}"/>
              </a:ext>
            </a:extLst>
          </p:cNvPr>
          <p:cNvSpPr/>
          <p:nvPr/>
        </p:nvSpPr>
        <p:spPr>
          <a:xfrm>
            <a:off x="4059348" y="4126280"/>
            <a:ext cx="326571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90D1A63-0647-434F-89B0-9CDB98159410}"/>
              </a:ext>
            </a:extLst>
          </p:cNvPr>
          <p:cNvSpPr/>
          <p:nvPr/>
        </p:nvSpPr>
        <p:spPr>
          <a:xfrm>
            <a:off x="4870623" y="4036162"/>
            <a:ext cx="1935636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软件测试以及用户测试</a:t>
            </a:r>
          </a:p>
        </p:txBody>
      </p:sp>
      <p:sp>
        <p:nvSpPr>
          <p:cNvPr id="27" name="箭头: V 形 26">
            <a:extLst>
              <a:ext uri="{FF2B5EF4-FFF2-40B4-BE49-F238E27FC236}">
                <a16:creationId xmlns:a16="http://schemas.microsoft.com/office/drawing/2014/main" id="{4CEBD5ED-69D7-429F-8A5D-C72AAE07BB4A}"/>
              </a:ext>
            </a:extLst>
          </p:cNvPr>
          <p:cNvSpPr/>
          <p:nvPr/>
        </p:nvSpPr>
        <p:spPr>
          <a:xfrm>
            <a:off x="7127677" y="4154966"/>
            <a:ext cx="326571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3D28AA05-A9D4-4B5E-AE75-D65C951FCD8E}"/>
              </a:ext>
            </a:extLst>
          </p:cNvPr>
          <p:cNvSpPr/>
          <p:nvPr/>
        </p:nvSpPr>
        <p:spPr>
          <a:xfrm>
            <a:off x="7385341" y="4154966"/>
            <a:ext cx="326571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97F8627-726D-4810-91BA-08470EC477D5}"/>
              </a:ext>
            </a:extLst>
          </p:cNvPr>
          <p:cNvSpPr/>
          <p:nvPr/>
        </p:nvSpPr>
        <p:spPr>
          <a:xfrm>
            <a:off x="8068064" y="4027659"/>
            <a:ext cx="1935636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维护和改进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B1F477A-0211-4AF7-A329-F349BC49AE25}"/>
              </a:ext>
            </a:extLst>
          </p:cNvPr>
          <p:cNvSpPr txBox="1"/>
          <p:nvPr/>
        </p:nvSpPr>
        <p:spPr>
          <a:xfrm>
            <a:off x="681421" y="2421360"/>
            <a:ext cx="2152425" cy="4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-10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9BBFF2-5557-4B24-92F7-4F022EF39001}"/>
              </a:ext>
            </a:extLst>
          </p:cNvPr>
          <p:cNvSpPr txBox="1"/>
          <p:nvPr/>
        </p:nvSpPr>
        <p:spPr>
          <a:xfrm>
            <a:off x="3741583" y="2453210"/>
            <a:ext cx="2414316" cy="4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-10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14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07B659-E84C-4F80-8F25-4861CD58A73D}"/>
              </a:ext>
            </a:extLst>
          </p:cNvPr>
          <p:cNvSpPr txBox="1"/>
          <p:nvPr/>
        </p:nvSpPr>
        <p:spPr>
          <a:xfrm>
            <a:off x="7274687" y="2421359"/>
            <a:ext cx="2414316" cy="4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16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-11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15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52F651-942D-43F6-B1F5-8B2D50A92F91}"/>
              </a:ext>
            </a:extLst>
          </p:cNvPr>
          <p:cNvSpPr txBox="1"/>
          <p:nvPr/>
        </p:nvSpPr>
        <p:spPr>
          <a:xfrm>
            <a:off x="1267541" y="4906417"/>
            <a:ext cx="2414316" cy="4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16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-12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14435C2-625E-4CEF-9FA2-7EA6EE2A6DB8}"/>
              </a:ext>
            </a:extLst>
          </p:cNvPr>
          <p:cNvSpPr txBox="1"/>
          <p:nvPr/>
        </p:nvSpPr>
        <p:spPr>
          <a:xfrm>
            <a:off x="4626951" y="4906416"/>
            <a:ext cx="2414316" cy="4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-12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18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DB1B9F-4DB0-460D-A895-2ECB19F1726A}"/>
              </a:ext>
            </a:extLst>
          </p:cNvPr>
          <p:cNvSpPr txBox="1"/>
          <p:nvPr/>
        </p:nvSpPr>
        <p:spPr>
          <a:xfrm>
            <a:off x="8369683" y="4906415"/>
            <a:ext cx="1319320" cy="4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18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8032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3906A1-F171-4F55-BC51-DD87FC78C88B}"/>
              </a:ext>
            </a:extLst>
          </p:cNvPr>
          <p:cNvSpPr/>
          <p:nvPr/>
        </p:nvSpPr>
        <p:spPr>
          <a:xfrm>
            <a:off x="7688425" y="3429000"/>
            <a:ext cx="4503576" cy="3158408"/>
          </a:xfrm>
          <a:prstGeom prst="rect">
            <a:avLst/>
          </a:prstGeom>
          <a:solidFill>
            <a:srgbClr val="047D8A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1454E3-033B-43BD-AD09-F457E52E79FC}"/>
              </a:ext>
            </a:extLst>
          </p:cNvPr>
          <p:cNvSpPr/>
          <p:nvPr/>
        </p:nvSpPr>
        <p:spPr>
          <a:xfrm>
            <a:off x="6395311" y="1880149"/>
            <a:ext cx="4732995" cy="382320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DBC55E-F9D1-430C-B313-177DAC0A50F5}"/>
              </a:ext>
            </a:extLst>
          </p:cNvPr>
          <p:cNvSpPr txBox="1"/>
          <p:nvPr/>
        </p:nvSpPr>
        <p:spPr>
          <a:xfrm>
            <a:off x="7371535" y="2055631"/>
            <a:ext cx="2401578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1B828D"/>
                </a:solidFill>
                <a:cs typeface="+mn-ea"/>
                <a:sym typeface="+mn-lt"/>
              </a:rPr>
              <a:t>用户体验人员</a:t>
            </a:r>
            <a:endParaRPr lang="en-US" sz="2800" dirty="0">
              <a:solidFill>
                <a:srgbClr val="1B828D"/>
              </a:solidFill>
              <a:cs typeface="+mn-ea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C4449D1-3A57-4A04-9BC9-DF69A069C349}"/>
              </a:ext>
            </a:extLst>
          </p:cNvPr>
          <p:cNvSpPr/>
          <p:nvPr/>
        </p:nvSpPr>
        <p:spPr>
          <a:xfrm>
            <a:off x="491411" y="1251587"/>
            <a:ext cx="2308498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主要意见和建议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D10DA0-2F53-4790-B315-43257C74CE57}"/>
              </a:ext>
            </a:extLst>
          </p:cNvPr>
          <p:cNvSpPr txBox="1"/>
          <p:nvPr/>
        </p:nvSpPr>
        <p:spPr>
          <a:xfrm>
            <a:off x="7371535" y="2939685"/>
            <a:ext cx="2780546" cy="102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主要各自成员寻找身边的同学或者朋友，包括计算机专业的学生、其他专业的学生和非学生人员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B7A77A-57F7-4DB2-A6C8-DED313642C80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用户体验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EF7CAF-2A6C-49E8-A632-8C7C89C1D3FD}"/>
              </a:ext>
            </a:extLst>
          </p:cNvPr>
          <p:cNvSpPr txBox="1"/>
          <p:nvPr/>
        </p:nvSpPr>
        <p:spPr>
          <a:xfrm>
            <a:off x="491410" y="2248009"/>
            <a:ext cx="5524931" cy="360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用户</a:t>
            </a:r>
            <a:r>
              <a:rPr lang="en-US" altLang="zh-CN" sz="1200" dirty="0"/>
              <a:t>1</a:t>
            </a:r>
            <a:endParaRPr lang="zh-CN" altLang="zh-CN" sz="1200" dirty="0"/>
          </a:p>
          <a:p>
            <a:r>
              <a:rPr lang="zh-CN" altLang="zh-CN" sz="1200" dirty="0"/>
              <a:t>意见：基本功能齐全，界面简洁</a:t>
            </a:r>
          </a:p>
          <a:p>
            <a:r>
              <a:rPr lang="zh-CN" altLang="zh-CN" sz="1200" dirty="0"/>
              <a:t>建议：可以拓展其他功能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用户</a:t>
            </a:r>
            <a:r>
              <a:rPr lang="en-US" altLang="zh-CN" sz="1200" dirty="0"/>
              <a:t>2</a:t>
            </a:r>
            <a:endParaRPr lang="zh-CN" altLang="zh-CN" sz="1200" dirty="0"/>
          </a:p>
          <a:p>
            <a:r>
              <a:rPr lang="zh-CN" altLang="zh-CN" sz="1200" dirty="0"/>
              <a:t>意见：功能还行，界面太单调，明显跟风</a:t>
            </a:r>
            <a:r>
              <a:rPr lang="en-US" altLang="zh-CN" sz="1200" dirty="0"/>
              <a:t>QQ</a:t>
            </a:r>
            <a:endParaRPr lang="zh-CN" altLang="zh-CN" sz="1200" dirty="0"/>
          </a:p>
          <a:p>
            <a:r>
              <a:rPr lang="zh-CN" altLang="zh-CN" sz="1200" dirty="0"/>
              <a:t>建议：优化界面，加点特效动态图片什么的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用户</a:t>
            </a:r>
            <a:r>
              <a:rPr lang="en-US" altLang="zh-CN" sz="1200" dirty="0"/>
              <a:t>3</a:t>
            </a:r>
            <a:endParaRPr lang="zh-CN" altLang="zh-CN" sz="1200" dirty="0"/>
          </a:p>
          <a:p>
            <a:r>
              <a:rPr lang="zh-CN" altLang="zh-CN" sz="1200" dirty="0"/>
              <a:t>意见：界面简约，功能基本还行</a:t>
            </a:r>
          </a:p>
          <a:p>
            <a:r>
              <a:rPr lang="zh-CN" altLang="zh-CN" sz="1200" dirty="0"/>
              <a:t>建议：没啥好建议的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用户</a:t>
            </a:r>
            <a:r>
              <a:rPr lang="en-US" altLang="zh-CN" sz="1200" dirty="0"/>
              <a:t>4</a:t>
            </a:r>
            <a:endParaRPr lang="zh-CN" altLang="zh-CN" sz="1200" dirty="0"/>
          </a:p>
          <a:p>
            <a:r>
              <a:rPr lang="zh-CN" altLang="zh-CN" sz="1200" dirty="0"/>
              <a:t>意见：为什么不能联机，本地数据库吗，功能不完善</a:t>
            </a:r>
          </a:p>
          <a:p>
            <a:r>
              <a:rPr lang="zh-CN" altLang="zh-CN" sz="1200" dirty="0"/>
              <a:t>建议：介意使用网络数据库，不然我给自己接单吗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用户</a:t>
            </a:r>
            <a:r>
              <a:rPr lang="en-US" altLang="zh-CN" sz="1200" dirty="0"/>
              <a:t>5</a:t>
            </a:r>
            <a:endParaRPr lang="zh-CN" altLang="zh-CN" sz="1200" dirty="0"/>
          </a:p>
          <a:p>
            <a:r>
              <a:rPr lang="zh-CN" altLang="zh-CN" sz="1200" dirty="0"/>
              <a:t>意见：字体协调，更新同步速度快</a:t>
            </a:r>
          </a:p>
          <a:p>
            <a:r>
              <a:rPr lang="zh-CN" altLang="zh-CN" sz="1200" dirty="0"/>
              <a:t>建议：没啥建议</a:t>
            </a:r>
          </a:p>
        </p:txBody>
      </p:sp>
    </p:spTree>
    <p:extLst>
      <p:ext uri="{BB962C8B-B14F-4D97-AF65-F5344CB8AC3E}">
        <p14:creationId xmlns:p14="http://schemas.microsoft.com/office/powerpoint/2010/main" val="3057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/>
      <p:bldP spid="19" grpId="0" bldLvl="0" animBg="1"/>
      <p:bldP spid="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CF9282-C903-4DB6-BFDE-7857F11C10F7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用户体验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TextBox 54">
            <a:extLst>
              <a:ext uri="{FF2B5EF4-FFF2-40B4-BE49-F238E27FC236}">
                <a16:creationId xmlns:a16="http://schemas.microsoft.com/office/drawing/2014/main" id="{2C192091-4E29-489F-BDCF-DF0514CA4944}"/>
              </a:ext>
            </a:extLst>
          </p:cNvPr>
          <p:cNvSpPr txBox="1"/>
          <p:nvPr/>
        </p:nvSpPr>
        <p:spPr>
          <a:xfrm>
            <a:off x="595385" y="2232593"/>
            <a:ext cx="44090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用户</a:t>
            </a:r>
            <a:r>
              <a:rPr lang="en-US" altLang="zh-CN" sz="1200" dirty="0"/>
              <a:t>6</a:t>
            </a:r>
            <a:endParaRPr lang="zh-CN" altLang="zh-CN" sz="1200" dirty="0"/>
          </a:p>
          <a:p>
            <a:r>
              <a:rPr lang="zh-CN" altLang="zh-CN" sz="1200" dirty="0"/>
              <a:t>意见：界面风格太单调了</a:t>
            </a:r>
          </a:p>
          <a:p>
            <a:r>
              <a:rPr lang="zh-CN" altLang="zh-CN" sz="1200" dirty="0"/>
              <a:t>建议：可以有什么中英文转换啊，夜间白天转换的什么什么的功能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用户</a:t>
            </a:r>
            <a:r>
              <a:rPr lang="en-US" altLang="zh-CN" sz="1200" dirty="0"/>
              <a:t>7</a:t>
            </a:r>
            <a:endParaRPr lang="zh-CN" altLang="zh-CN" sz="1200" dirty="0"/>
          </a:p>
          <a:p>
            <a:r>
              <a:rPr lang="zh-CN" altLang="zh-CN" sz="1200" dirty="0"/>
              <a:t>意见：流畅性高，没毛病</a:t>
            </a:r>
          </a:p>
          <a:p>
            <a:r>
              <a:rPr lang="zh-CN" altLang="zh-CN" sz="1200" dirty="0"/>
              <a:t>建议：字体，画面呈现可以再多元化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用户</a:t>
            </a:r>
            <a:r>
              <a:rPr lang="en-US" altLang="zh-CN" sz="1200" dirty="0"/>
              <a:t>8</a:t>
            </a:r>
            <a:endParaRPr lang="zh-CN" altLang="zh-CN" sz="1200" dirty="0"/>
          </a:p>
          <a:p>
            <a:r>
              <a:rPr lang="zh-CN" altLang="zh-CN" sz="1200" dirty="0"/>
              <a:t>意见：还行，里面的余额是啥</a:t>
            </a:r>
          </a:p>
          <a:p>
            <a:r>
              <a:rPr lang="zh-CN" altLang="zh-CN" sz="1200" dirty="0"/>
              <a:t>建议：能不能接入支付宝支付或者微信支付啊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用户</a:t>
            </a:r>
            <a:r>
              <a:rPr lang="en-US" altLang="zh-CN" sz="1200" dirty="0"/>
              <a:t>9</a:t>
            </a:r>
            <a:endParaRPr lang="zh-CN" altLang="zh-CN" sz="1200" dirty="0"/>
          </a:p>
          <a:p>
            <a:r>
              <a:rPr lang="zh-CN" altLang="zh-CN" sz="1200" dirty="0"/>
              <a:t>意见：软件小巧，流畅性高</a:t>
            </a:r>
          </a:p>
          <a:p>
            <a:r>
              <a:rPr lang="zh-CN" altLang="zh-CN" sz="1200" dirty="0"/>
              <a:t>建议：可以做大一点哈哈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用户</a:t>
            </a:r>
            <a:r>
              <a:rPr lang="en-US" altLang="zh-CN" sz="1200" dirty="0"/>
              <a:t>10</a:t>
            </a:r>
            <a:endParaRPr lang="zh-CN" altLang="zh-CN" sz="1200" dirty="0"/>
          </a:p>
          <a:p>
            <a:r>
              <a:rPr lang="zh-CN" altLang="zh-CN" sz="1200" dirty="0"/>
              <a:t>意见：界面风格挺不错的，有点像</a:t>
            </a:r>
            <a:r>
              <a:rPr lang="en-US" altLang="zh-CN" sz="1200" dirty="0"/>
              <a:t>QQ</a:t>
            </a:r>
            <a:endParaRPr lang="zh-CN" altLang="zh-CN" sz="1200" dirty="0"/>
          </a:p>
          <a:p>
            <a:r>
              <a:rPr lang="zh-CN" altLang="zh-CN" sz="1200" dirty="0"/>
              <a:t>建议：开发多一点功能吧，比如说</a:t>
            </a:r>
            <a:r>
              <a:rPr lang="en-US" altLang="zh-CN" sz="1200" dirty="0"/>
              <a:t>……..</a:t>
            </a:r>
            <a:r>
              <a:rPr lang="zh-CN" altLang="zh-CN" sz="1200" dirty="0"/>
              <a:t>客服什么的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6D62448-B3A9-482B-AE39-E462B921E022}"/>
              </a:ext>
            </a:extLst>
          </p:cNvPr>
          <p:cNvSpPr/>
          <p:nvPr/>
        </p:nvSpPr>
        <p:spPr>
          <a:xfrm>
            <a:off x="491411" y="1251587"/>
            <a:ext cx="2308498" cy="590781"/>
          </a:xfrm>
          <a:prstGeom prst="roundRect">
            <a:avLst>
              <a:gd name="adj" fmla="val 50000"/>
            </a:avLst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主要意见和建议</a:t>
            </a:r>
          </a:p>
        </p:txBody>
      </p:sp>
      <p:sp>
        <p:nvSpPr>
          <p:cNvPr id="13" name="TextBox 54">
            <a:extLst>
              <a:ext uri="{FF2B5EF4-FFF2-40B4-BE49-F238E27FC236}">
                <a16:creationId xmlns:a16="http://schemas.microsoft.com/office/drawing/2014/main" id="{E8D699F4-A4B5-4CD0-B7E1-756BFA282B1E}"/>
              </a:ext>
            </a:extLst>
          </p:cNvPr>
          <p:cNvSpPr txBox="1"/>
          <p:nvPr/>
        </p:nvSpPr>
        <p:spPr>
          <a:xfrm>
            <a:off x="5772546" y="2349482"/>
            <a:ext cx="4409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用户</a:t>
            </a:r>
            <a:r>
              <a:rPr lang="en-US" altLang="zh-CN" sz="1200" dirty="0"/>
              <a:t>11</a:t>
            </a:r>
            <a:endParaRPr lang="zh-CN" altLang="zh-CN" sz="1200" dirty="0"/>
          </a:p>
          <a:p>
            <a:r>
              <a:rPr lang="zh-CN" altLang="zh-CN" sz="1200" dirty="0"/>
              <a:t>意见：界面不错，功能也还行，但为什么联机不了</a:t>
            </a:r>
          </a:p>
          <a:p>
            <a:r>
              <a:rPr lang="zh-CN" altLang="zh-CN" sz="1200" dirty="0"/>
              <a:t>建议：功能拓展一下，也可以拓展一下其他业务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zh-CN" altLang="zh-CN" sz="1200" dirty="0"/>
              <a:t>用户</a:t>
            </a:r>
            <a:r>
              <a:rPr lang="en-US" altLang="zh-CN" sz="1200" dirty="0"/>
              <a:t>12</a:t>
            </a:r>
            <a:endParaRPr lang="zh-CN" altLang="zh-CN" sz="1200" dirty="0"/>
          </a:p>
          <a:p>
            <a:r>
              <a:rPr lang="zh-CN" altLang="zh-CN" sz="1200" dirty="0"/>
              <a:t>意见：界面不错，功能也齐全，实际使用起来挺方便的</a:t>
            </a:r>
          </a:p>
          <a:p>
            <a:r>
              <a:rPr lang="zh-CN" altLang="zh-CN" sz="1200" dirty="0"/>
              <a:t>建议：可以各种优化或者拓展其他业务</a:t>
            </a:r>
          </a:p>
        </p:txBody>
      </p:sp>
    </p:spTree>
    <p:extLst>
      <p:ext uri="{BB962C8B-B14F-4D97-AF65-F5344CB8AC3E}">
        <p14:creationId xmlns:p14="http://schemas.microsoft.com/office/powerpoint/2010/main" val="9717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CF9282-C903-4DB6-BFDE-7857F11C10F7}"/>
              </a:ext>
            </a:extLst>
          </p:cNvPr>
          <p:cNvSpPr txBox="1"/>
          <p:nvPr/>
        </p:nvSpPr>
        <p:spPr>
          <a:xfrm>
            <a:off x="1362269" y="2549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改进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C4A1EAF2-85BF-46BF-9723-84C9A0852179}"/>
              </a:ext>
            </a:extLst>
          </p:cNvPr>
          <p:cNvSpPr txBox="1"/>
          <p:nvPr/>
        </p:nvSpPr>
        <p:spPr>
          <a:xfrm>
            <a:off x="957942" y="1424530"/>
            <a:ext cx="417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根据成员的检测，我们将代码进行了优化。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56">
            <a:extLst>
              <a:ext uri="{FF2B5EF4-FFF2-40B4-BE49-F238E27FC236}">
                <a16:creationId xmlns:a16="http://schemas.microsoft.com/office/drawing/2014/main" id="{E76109F9-EBEE-44F7-ADE6-F479DD3977D3}"/>
              </a:ext>
            </a:extLst>
          </p:cNvPr>
          <p:cNvSpPr txBox="1"/>
          <p:nvPr/>
        </p:nvSpPr>
        <p:spPr>
          <a:xfrm>
            <a:off x="957942" y="2100712"/>
            <a:ext cx="454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根据用户的评价以及反馈，我们将界面进行优化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56">
            <a:extLst>
              <a:ext uri="{FF2B5EF4-FFF2-40B4-BE49-F238E27FC236}">
                <a16:creationId xmlns:a16="http://schemas.microsoft.com/office/drawing/2014/main" id="{77FE3ED7-5EE8-4702-829C-BEDBBF1A0B52}"/>
              </a:ext>
            </a:extLst>
          </p:cNvPr>
          <p:cNvSpPr txBox="1"/>
          <p:nvPr/>
        </p:nvSpPr>
        <p:spPr>
          <a:xfrm>
            <a:off x="976686" y="2854763"/>
            <a:ext cx="2781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部分优化正在逐步进行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616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ACF9282-C903-4DB6-BFDE-7857F11C10F7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成员分工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C2417B1A-4054-42D8-9BA0-A5F667432CF5}"/>
              </a:ext>
            </a:extLst>
          </p:cNvPr>
          <p:cNvSpPr txBox="1"/>
          <p:nvPr/>
        </p:nvSpPr>
        <p:spPr>
          <a:xfrm>
            <a:off x="1035698" y="11725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陈永康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Rectangle 53">
            <a:extLst>
              <a:ext uri="{FF2B5EF4-FFF2-40B4-BE49-F238E27FC236}">
                <a16:creationId xmlns:a16="http://schemas.microsoft.com/office/drawing/2014/main" id="{819A74D9-2355-4771-A293-AD05046E91A4}"/>
              </a:ext>
            </a:extLst>
          </p:cNvPr>
          <p:cNvSpPr/>
          <p:nvPr/>
        </p:nvSpPr>
        <p:spPr>
          <a:xfrm>
            <a:off x="1035698" y="1551203"/>
            <a:ext cx="275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软件初步的设计，底层代码的具体实现，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界面的实现，后期的检测和维护，报告的撰写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54">
            <a:extLst>
              <a:ext uri="{FF2B5EF4-FFF2-40B4-BE49-F238E27FC236}">
                <a16:creationId xmlns:a16="http://schemas.microsoft.com/office/drawing/2014/main" id="{BB3C6C7F-1A3E-4531-8D94-373828EB67B7}"/>
              </a:ext>
            </a:extLst>
          </p:cNvPr>
          <p:cNvSpPr txBox="1"/>
          <p:nvPr/>
        </p:nvSpPr>
        <p:spPr>
          <a:xfrm>
            <a:off x="1035698" y="262140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郑卓荣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Rectangle 55">
            <a:extLst>
              <a:ext uri="{FF2B5EF4-FFF2-40B4-BE49-F238E27FC236}">
                <a16:creationId xmlns:a16="http://schemas.microsoft.com/office/drawing/2014/main" id="{0AAEC159-6A36-48F5-BBA3-A7662629BE48}"/>
              </a:ext>
            </a:extLst>
          </p:cNvPr>
          <p:cNvSpPr/>
          <p:nvPr/>
        </p:nvSpPr>
        <p:spPr>
          <a:xfrm>
            <a:off x="1035698" y="3012684"/>
            <a:ext cx="275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软件初步的设计，数据库的连接等函数操作，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界面的实现，后期软件的检测，报告的撰写</a:t>
            </a:r>
            <a:endParaRPr lang="id-ID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C4A1EAF2-85BF-46BF-9723-84C9A0852179}"/>
              </a:ext>
            </a:extLst>
          </p:cNvPr>
          <p:cNvSpPr txBox="1"/>
          <p:nvPr/>
        </p:nvSpPr>
        <p:spPr>
          <a:xfrm>
            <a:off x="1074216" y="40578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罗思聪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53">
            <a:extLst>
              <a:ext uri="{FF2B5EF4-FFF2-40B4-BE49-F238E27FC236}">
                <a16:creationId xmlns:a16="http://schemas.microsoft.com/office/drawing/2014/main" id="{FB26AFC2-163C-4800-B2BA-DBB807FC648E}"/>
              </a:ext>
            </a:extLst>
          </p:cNvPr>
          <p:cNvSpPr/>
          <p:nvPr/>
        </p:nvSpPr>
        <p:spPr>
          <a:xfrm>
            <a:off x="1035698" y="4396400"/>
            <a:ext cx="275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软件初步的设计，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界面的实现，后期的检测和维护，寻找用户测试已经收集评价，报告的撰写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99F146A-2BD3-43DC-92B7-202200F68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743" y="839755"/>
            <a:ext cx="8079167" cy="57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AD81CBBC-B6D2-4644-BD7F-7B62BB573C2C}"/>
              </a:ext>
            </a:extLst>
          </p:cNvPr>
          <p:cNvSpPr/>
          <p:nvPr/>
        </p:nvSpPr>
        <p:spPr>
          <a:xfrm>
            <a:off x="603378" y="435399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DE46AE62-816C-4F1D-9FF5-B561730B0A1F}"/>
              </a:ext>
            </a:extLst>
          </p:cNvPr>
          <p:cNvSpPr/>
          <p:nvPr/>
        </p:nvSpPr>
        <p:spPr>
          <a:xfrm>
            <a:off x="858416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E5E9A-635B-470E-8999-F545F85C8FCA}"/>
              </a:ext>
            </a:extLst>
          </p:cNvPr>
          <p:cNvCxnSpPr/>
          <p:nvPr/>
        </p:nvCxnSpPr>
        <p:spPr>
          <a:xfrm>
            <a:off x="1362269" y="839755"/>
            <a:ext cx="10375641" cy="0"/>
          </a:xfrm>
          <a:prstGeom prst="line">
            <a:avLst/>
          </a:prstGeom>
          <a:ln>
            <a:solidFill>
              <a:srgbClr val="1B828D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>
            <a:extLst>
              <a:ext uri="{FF2B5EF4-FFF2-40B4-BE49-F238E27FC236}">
                <a16:creationId xmlns:a16="http://schemas.microsoft.com/office/drawing/2014/main" id="{563E10E0-7CC7-4F32-AC5B-04B0CEC30563}"/>
              </a:ext>
            </a:extLst>
          </p:cNvPr>
          <p:cNvSpPr/>
          <p:nvPr/>
        </p:nvSpPr>
        <p:spPr>
          <a:xfrm>
            <a:off x="314129" y="429208"/>
            <a:ext cx="354564" cy="410547"/>
          </a:xfrm>
          <a:prstGeom prst="chevron">
            <a:avLst/>
          </a:prstGeom>
          <a:solidFill>
            <a:srgbClr val="1B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3906A1-F171-4F55-BC51-DD87FC78C88B}"/>
              </a:ext>
            </a:extLst>
          </p:cNvPr>
          <p:cNvSpPr/>
          <p:nvPr/>
        </p:nvSpPr>
        <p:spPr>
          <a:xfrm>
            <a:off x="7688425" y="3429000"/>
            <a:ext cx="4503576" cy="3158408"/>
          </a:xfrm>
          <a:prstGeom prst="rect">
            <a:avLst/>
          </a:prstGeom>
          <a:solidFill>
            <a:srgbClr val="047D8A">
              <a:alpha val="85098"/>
            </a:srgbClr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1454E3-033B-43BD-AD09-F457E52E79FC}"/>
              </a:ext>
            </a:extLst>
          </p:cNvPr>
          <p:cNvSpPr/>
          <p:nvPr/>
        </p:nvSpPr>
        <p:spPr>
          <a:xfrm>
            <a:off x="6510860" y="1788605"/>
            <a:ext cx="4732995" cy="382320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5400000" algn="t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DBC55E-F9D1-430C-B313-177DAC0A50F5}"/>
              </a:ext>
            </a:extLst>
          </p:cNvPr>
          <p:cNvSpPr txBox="1"/>
          <p:nvPr/>
        </p:nvSpPr>
        <p:spPr>
          <a:xfrm>
            <a:off x="8061489" y="2080784"/>
            <a:ext cx="135771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B828D"/>
                </a:solidFill>
                <a:cs typeface="+mn-ea"/>
                <a:sym typeface="+mn-lt"/>
              </a:rPr>
              <a:t>Team</a:t>
            </a:r>
            <a:endParaRPr lang="en-US" sz="2800" dirty="0">
              <a:solidFill>
                <a:srgbClr val="1B828D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FCF8DE-1CC0-4D77-A672-242181E87FC2}"/>
              </a:ext>
            </a:extLst>
          </p:cNvPr>
          <p:cNvSpPr txBox="1"/>
          <p:nvPr/>
        </p:nvSpPr>
        <p:spPr>
          <a:xfrm>
            <a:off x="1362269" y="254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团队合作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948025-7ACA-4EBE-AD64-CA1D1E497FEA}"/>
              </a:ext>
            </a:extLst>
          </p:cNvPr>
          <p:cNvSpPr txBox="1"/>
          <p:nvPr/>
        </p:nvSpPr>
        <p:spPr>
          <a:xfrm>
            <a:off x="570177" y="29758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合作效果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6952C6-4177-482B-9C6C-F73555E6FF97}"/>
              </a:ext>
            </a:extLst>
          </p:cNvPr>
          <p:cNvSpPr txBox="1"/>
          <p:nvPr/>
        </p:nvSpPr>
        <p:spPr>
          <a:xfrm>
            <a:off x="558644" y="131734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合理性</a:t>
            </a:r>
          </a:p>
        </p:txBody>
      </p:sp>
      <p:sp>
        <p:nvSpPr>
          <p:cNvPr id="19" name="Rectangle 53">
            <a:extLst>
              <a:ext uri="{FF2B5EF4-FFF2-40B4-BE49-F238E27FC236}">
                <a16:creationId xmlns:a16="http://schemas.microsoft.com/office/drawing/2014/main" id="{1EC8F9EC-6DED-4E26-B0CB-F49978CF367A}"/>
              </a:ext>
            </a:extLst>
          </p:cNvPr>
          <p:cNvSpPr/>
          <p:nvPr/>
        </p:nvSpPr>
        <p:spPr>
          <a:xfrm>
            <a:off x="558644" y="1788605"/>
            <a:ext cx="275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任务分配较为均衡，每个人负责自己擅长的部分，建立微信群及时沟通和反馈，增加效率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53">
            <a:extLst>
              <a:ext uri="{FF2B5EF4-FFF2-40B4-BE49-F238E27FC236}">
                <a16:creationId xmlns:a16="http://schemas.microsoft.com/office/drawing/2014/main" id="{8650353B-A5E0-464C-8C88-D477F53C4CFE}"/>
              </a:ext>
            </a:extLst>
          </p:cNvPr>
          <p:cNvSpPr/>
          <p:nvPr/>
        </p:nvSpPr>
        <p:spPr>
          <a:xfrm>
            <a:off x="603378" y="3463738"/>
            <a:ext cx="27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任务按时完成，软件效果较为满意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Rectangle 53">
            <a:extLst>
              <a:ext uri="{FF2B5EF4-FFF2-40B4-BE49-F238E27FC236}">
                <a16:creationId xmlns:a16="http://schemas.microsoft.com/office/drawing/2014/main" id="{8F2A26D1-146F-465F-98F7-052C3B9B96C2}"/>
              </a:ext>
            </a:extLst>
          </p:cNvPr>
          <p:cNvSpPr/>
          <p:nvPr/>
        </p:nvSpPr>
        <p:spPr>
          <a:xfrm>
            <a:off x="7499357" y="2888190"/>
            <a:ext cx="275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成员都按时完成任务，遇到困难是相互帮助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10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/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部门工作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t3i0ube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643</Words>
  <Application>Microsoft Office PowerPoint</Application>
  <PresentationFormat>宽屏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奔跑吧</dc:title>
  <dc:creator>第一PPT</dc:creator>
  <cp:keywords>www.1ppt.com</cp:keywords>
  <dc:description>www.1ppt.com</dc:description>
  <cp:lastModifiedBy>卓荣 郑</cp:lastModifiedBy>
  <cp:revision>87</cp:revision>
  <dcterms:created xsi:type="dcterms:W3CDTF">2019-07-29T02:38:01Z</dcterms:created>
  <dcterms:modified xsi:type="dcterms:W3CDTF">2019-12-23T16:03:43Z</dcterms:modified>
</cp:coreProperties>
</file>