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06D6A-873C-4008-9D19-35D8AE9632F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EA1C-DBB1-47C9-9796-5F0FA94A2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D%8A%E7%9B%91%E7%9D%A3%E5%AD%A6%E4%B9%A0/9075473?fromModule=lemma_inli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A1%A8%E5%BE%81%E5%AD%A6%E4%B9%A0/2140515?fromModule=lemma_inlink" TargetMode="External"/><Relationship Id="rId5" Type="http://schemas.openxmlformats.org/officeDocument/2006/relationships/hyperlink" Target="https://baike.baidu.com/item/%E4%BA%BA%E5%B7%A5%E7%A5%9E%E7%BB%8F%E7%BD%91%E7%BB%9C/382460?fromModule=lemma_inlink" TargetMode="External"/><Relationship Id="rId4" Type="http://schemas.openxmlformats.org/officeDocument/2006/relationships/hyperlink" Target="https://baike.baidu.com/item/%E9%9D%9E%E7%9B%91%E7%9D%A3%E5%AD%A6%E4%B9%A0/16588789?fromModule=lemma_inlin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到了</a:t>
            </a:r>
            <a:r>
              <a:rPr lang="en-US" altLang="zh-CN" dirty="0"/>
              <a:t>1989</a:t>
            </a:r>
            <a:r>
              <a:rPr lang="zh-CN" altLang="en-US" dirty="0"/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算法完成了对手写邮票编码的识别。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年代，许多类似的层级模型被提出，其中最突出的是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年提出的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，它对简单细胞集合的反应值进行使用简单的“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”操作确定复杂细胞的反应，在图像多变时表现优异。由于有图片对应的人类实验数据，模型的结果能够直接与人类快速视觉分类能力对比。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0A155-0849-410C-A449-76440EDFC8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4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的出现使得神经网络进入了快速发展的阶段，它使用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的激活函数，并验证其效果在较深的网络超过了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，成功解决了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在网络较深时的梯度弥散问题。虽然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激活函数在很久之前就被提出了，但是直到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的出现才将其发扬光大。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练时使用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随机忽略一部分神经元，以避免模型过拟合。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虽有单独的论文论述，但是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将其实用化，通过实践证实了它的效果。在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中主要是最后几个全连接层使用了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中使用重叠的最大池化。此前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中普遍使用平均池化，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全部使用最大池化，避免平均池化的模糊化效果。并且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中提出让步长比池化核的尺寸小，这样池化层的输出之间会有重叠和覆盖，提升了特征的丰富性。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LRN ( Local Response Normalization)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局部响应归一化层，对局部神经元的活动创建竞争机制，使得其中响应比较大的值变得相对更大，并抑制其他反馈较小的神经元，增强了模型的泛化能力。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在此之后，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出现了各种各样的结构，包括局部和反馈循环，无监督学习以及强化学习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长短期记忆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short-term memory, LSTM)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是一种特殊的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主要是为了解决长序列训练过程中的梯度消失和梯度爆炸问题。自编码器（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autoencoder, AE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）是一类在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半监督学习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非监督学习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人工神经网络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Neural Networks, ANNs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），其功能是通过将输入信息作为学习目标，对输入信息进行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表征学习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0A155-0849-410C-A449-76440EDFC8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0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的快速发展，越来越多的研究想要揭示它与视觉系统之间的联系。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年，有研究记录猕猴观看复杂物体图片时细胞活动，将真实的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神经元和人工神经网络反应进行回归分析。作者发现能够更好识别物体的神经网络通常更好地预测了神经反应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，同样情况也出现在视频分类中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。进一步的，倒数第一层对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预测最好，倒数第二层对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预测最好。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0A155-0849-410C-A449-76440EDFC8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7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年的一篇文献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展示了相比传统的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前中期层更能预测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神经元反应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[21]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图是合成的纹理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刺激序列。在每次试验中，我们展示了一个随机序列的图像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每个图像显示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毫秒，覆盖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度视角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，以记录的神经元的感受区为中心，同时猴子持续注视一个目标。图像被一个带有余弦淡出的圆形蒙版掩盖。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我们提出的模型基于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VGG-19[28](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灰色背景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是一个经过训练的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，它接受一个输入图像并产生一个类标签。对于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个卷积层中的每一个，我们提取给猴子看的图像的特征表示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特征映射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然后，我们训练每个记录的神经元和卷积层，使用特征映射作为输入的广义线性模型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(GLM)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来预测观察到的峰值计数。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由特征图的线性投影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、点非线性和确定训练优化损失的假定噪声分布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泊松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使用不同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的非线性特征空间的模型的解释方差的平均分数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(FEV)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。误差条表示总体均值的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置信区间。基于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conv3_1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层的模型平均预测性能最高。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0A155-0849-410C-A449-76440EDFC8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那么给出一些神经元，如何得到他们的感受野和群体编码结果呢？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年一篇文献给出了一种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and where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的方法对神经元进行编码，这里前三层都是普通的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，第四层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那里可以看成每个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 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都有一个自己的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32*32* channel 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告诉你这个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从那里提取信息，然后每个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的权重是多少。最后输出是 最每一个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filed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的值加权求和。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Dicarlo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基于前一项工作构建了编码模型，并实现了生成神经元个体和群体最优刺激的图片。</a:t>
            </a:r>
            <a:endParaRPr lang="en-US" altLang="zh-C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Dicarlo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文献的基础上，我们组和自动化所探究群体编码的图像重构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，具体流程为给定一张图片我们得到了对应群体的反应值，现在依据群体的反应值，我们需要重新构造出原始图片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/>
              <a:t>每第</a:t>
            </a:r>
            <a:r>
              <a:rPr lang="en-US" altLang="zh-CN" sz="1200" dirty="0"/>
              <a:t>1</a:t>
            </a:r>
            <a:r>
              <a:rPr lang="zh-CN" altLang="en-US" sz="1200" dirty="0"/>
              <a:t>列：原图一行，前</a:t>
            </a:r>
            <a:r>
              <a:rPr lang="en-US" altLang="zh-CN" sz="1200" dirty="0"/>
              <a:t>4</a:t>
            </a:r>
            <a:r>
              <a:rPr lang="zh-CN" altLang="en-US" sz="1200" dirty="0"/>
              <a:t>列是一个样本的结果，后</a:t>
            </a:r>
            <a:r>
              <a:rPr lang="en-US" altLang="zh-CN" sz="1200" dirty="0"/>
              <a:t>4</a:t>
            </a:r>
            <a:r>
              <a:rPr lang="zh-CN" altLang="en-US" sz="1200" dirty="0"/>
              <a:t>列是另外一个样本的结果。第</a:t>
            </a:r>
            <a:r>
              <a:rPr lang="en-US" altLang="zh-CN" sz="1200" dirty="0"/>
              <a:t>2</a:t>
            </a:r>
            <a:r>
              <a:rPr lang="zh-CN" altLang="en-US" sz="1200" dirty="0"/>
              <a:t>列：</a:t>
            </a:r>
            <a:r>
              <a:rPr lang="en-US" altLang="zh-CN" sz="1200" dirty="0" err="1"/>
              <a:t>BigGAN</a:t>
            </a:r>
            <a:r>
              <a:rPr lang="zh-CN" altLang="en-US" sz="1200" dirty="0"/>
              <a:t>的结果</a:t>
            </a:r>
            <a:r>
              <a:rPr lang="en-US" altLang="zh-CN" sz="1200" dirty="0"/>
              <a:t> </a:t>
            </a:r>
            <a:r>
              <a:rPr lang="zh-CN" altLang="en-US" sz="1200" dirty="0"/>
              <a:t>第</a:t>
            </a:r>
            <a:r>
              <a:rPr lang="en-US" altLang="zh-CN" sz="1200" dirty="0"/>
              <a:t>3</a:t>
            </a:r>
            <a:r>
              <a:rPr lang="zh-CN" altLang="en-US" sz="1200" dirty="0"/>
              <a:t>列：</a:t>
            </a:r>
            <a:r>
              <a:rPr lang="en-US" altLang="zh-CN" sz="1200" dirty="0"/>
              <a:t>Pixel-GD</a:t>
            </a:r>
            <a:r>
              <a:rPr lang="zh-CN" altLang="en-US" sz="1200" dirty="0"/>
              <a:t>的结果</a:t>
            </a:r>
            <a:r>
              <a:rPr lang="en-US" altLang="zh-CN" sz="1200" dirty="0"/>
              <a:t> </a:t>
            </a:r>
            <a:r>
              <a:rPr lang="zh-CN" altLang="en-US" sz="1200" dirty="0"/>
              <a:t>第</a:t>
            </a:r>
            <a:r>
              <a:rPr lang="en-US" altLang="zh-CN" sz="1200" dirty="0"/>
              <a:t>4</a:t>
            </a:r>
            <a:r>
              <a:rPr lang="zh-CN" altLang="en-US" sz="1200" dirty="0"/>
              <a:t>列：迭代优化过程中模型对重建图像的预测响应和真实响应的均方误差（</a:t>
            </a:r>
            <a:r>
              <a:rPr lang="en-US" altLang="zh-CN" sz="1200" dirty="0"/>
              <a:t>MSE</a:t>
            </a:r>
            <a:r>
              <a:rPr lang="zh-CN" altLang="en-US" sz="1200" dirty="0"/>
              <a:t>）的变化曲线。</a:t>
            </a:r>
            <a:r>
              <a:rPr lang="en-US" altLang="zh-CN" sz="1200" dirty="0"/>
              <a:t> </a:t>
            </a:r>
            <a:r>
              <a:rPr lang="zh-CN" altLang="en-US" sz="1200" dirty="0"/>
              <a:t>横向虚线代表模型对原图的预测响应和真实响应的</a:t>
            </a:r>
            <a:r>
              <a:rPr lang="en-US" altLang="zh-CN" sz="1200" dirty="0"/>
              <a:t>MSE</a:t>
            </a:r>
            <a:r>
              <a:rPr lang="zh-CN" altLang="en-US" sz="1200" dirty="0"/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SSIM(Structural Similarity)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，结构相似性，是一种衡量两幅图像相似度的指标。</a:t>
            </a:r>
            <a:endParaRPr lang="en-GB" altLang="zh-CN" sz="1200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0A155-0849-410C-A449-76440EDFC8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14FC0-1A7A-49A5-81F1-EDB858BE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E66C7-34A8-43FA-980A-B6568381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6167-25D2-4894-91D3-8F01E590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A3636-2AFD-4C31-9EDF-517C361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7067C-E6BF-4B3B-A229-B070C20F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D1B3-AD89-41E8-8346-443F3FE0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DEC55-1FCE-4838-899C-09E5F839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DEC08-EF1A-47B0-AC9F-B4899FF8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57FC0-BDF6-4A1F-B776-5DE5476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BE429-BD6A-4BCB-9FC3-D50F4790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138A0-6052-40F7-BCDF-1DE86377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39D54-6CBE-4C60-8708-AEC96B77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3A-6D4C-46E4-A12D-217BDA40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EC277-A51F-4BA9-8820-3427FB1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7051B-D605-4279-A65F-84D25C68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5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CE20-3E75-472D-9B2E-187DE85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E6B34-3F09-451E-9FF6-3114389E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829B0-842B-404E-B14D-CEDEDE6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066C-854E-4654-A705-475B2CD8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E442-E298-4F4B-B39D-FCD4A029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A6F6-C8C6-47BB-B158-7FF3AAC2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20D4C-23DC-4DDC-8FA9-855E867C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DD709-08B3-45AF-B559-7B230653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793D4-A1EE-46EB-8A53-9D69AE67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2D4AC-7CE0-4AB0-9F30-7AB2E27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B3688-4EC6-43AB-B646-5F1C5A5B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3AAF2-E5D6-4E7C-9858-267472DE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4C993-3BFF-4D70-BB19-EBC2B671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ADB2B-407C-4DED-BF6E-BBCBA3F1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4968A-7AC7-4CC1-9B06-4CCC094E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1717B-1257-45D5-9834-9C9D2B8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7222-6541-4219-A7C2-4B68FEFF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DD0DA-6853-465A-B8B9-CD96122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07783-9471-4268-B0A8-9DECEB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0C8F6-77A8-4FA3-9081-BCB79F548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6849F6-7A21-449A-94F7-512D349B8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9EF51-6331-4888-AFEA-81302D76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8D3A84-F929-4A3F-801A-CF0FA7F5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6AF6B-1F4D-4F51-9D84-6100F41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790A-5D74-4A7A-A7B7-8728137F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6F4BD-1950-4F40-BE7C-05CB354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4C0D3E-95BB-4A83-BA94-CE2A6681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E3D94-B99B-4D7C-907F-3296A76C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1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4A121F-D596-4F93-92DC-D4E6A701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18CA3-FCE2-45D6-915A-713108A0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939DEB-9914-45E7-AAF2-5846C595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02CA6-FBC4-4D10-B099-4C91DEB6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42888-BAB7-48E2-BD93-775B7A63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F9653-1D59-4112-9810-DD8CD88D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383C1-4979-490D-937A-CE1A140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C8203-8222-4CDC-941B-908608EE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4D752-A9E6-4F1A-8700-3EE2DCD3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6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716A8-771E-4D2E-812A-A1EEAE94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25DAB-75F0-4F83-815D-6C556B228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1468E-6352-4D0F-B0DD-83146B184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9C388-4939-4DD0-A81B-A86C9406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6864-A619-4384-BAEA-AB72B36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A7E92-67C6-4FA0-A482-ED330FB7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3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79771-BC1E-4293-9CC5-79F6A445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D4ADA-23B8-41E1-BBBA-BA78E789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E6DE2-F29A-4328-8ACE-48C4D34F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C0E5-FD07-4CDA-BB98-DB3E6AB52C2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B27F2-2B45-437D-A8F8-892381FF7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791B6-D866-4A6F-85FF-79B1053D8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73ED-4EFF-4256-B58A-634387052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4528D-111E-4722-9ADB-B0360630A488}"/>
              </a:ext>
            </a:extLst>
          </p:cNvPr>
          <p:cNvSpPr txBox="1"/>
          <p:nvPr/>
        </p:nvSpPr>
        <p:spPr>
          <a:xfrm>
            <a:off x="4296793" y="2905780"/>
            <a:ext cx="59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猕猴</a:t>
            </a:r>
            <a:r>
              <a:rPr lang="en-US" altLang="zh-CN" sz="2800" dirty="0"/>
              <a:t>V1/V4</a:t>
            </a:r>
            <a:r>
              <a:rPr lang="zh-CN" altLang="en-US" sz="2800" dirty="0"/>
              <a:t>神经元预测模型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8C2E88-72A6-4612-B862-DBB4D61F8FE8}"/>
              </a:ext>
            </a:extLst>
          </p:cNvPr>
          <p:cNvSpPr txBox="1"/>
          <p:nvPr/>
        </p:nvSpPr>
        <p:spPr>
          <a:xfrm>
            <a:off x="3870664" y="4731798"/>
            <a:ext cx="4953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林泽瀚</a:t>
            </a:r>
            <a:endParaRPr lang="en-US" altLang="zh-CN" sz="2000" dirty="0"/>
          </a:p>
          <a:p>
            <a:pPr algn="ctr"/>
            <a:r>
              <a:rPr lang="en-US" altLang="zh-CN" sz="2000" dirty="0"/>
              <a:t>202121061031</a:t>
            </a:r>
          </a:p>
          <a:p>
            <a:pPr algn="ctr"/>
            <a:r>
              <a:rPr lang="zh-CN" altLang="en-US" sz="2000" dirty="0"/>
              <a:t>导师：吕海东教授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1493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56F14B-C43C-4BB3-94C0-9088F73E8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44" y="1842114"/>
            <a:ext cx="3990513" cy="399051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883000-4DCA-4623-B980-552AAC5F7A6F}"/>
              </a:ext>
            </a:extLst>
          </p:cNvPr>
          <p:cNvGrpSpPr/>
          <p:nvPr/>
        </p:nvGrpSpPr>
        <p:grpSpPr>
          <a:xfrm>
            <a:off x="949909" y="2052403"/>
            <a:ext cx="3431536" cy="3440969"/>
            <a:chOff x="257451" y="1644031"/>
            <a:chExt cx="3431536" cy="344096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0733D46-1B62-4AB5-A381-694F9EF2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987" y="3429000"/>
              <a:ext cx="1656000" cy="1656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889C613-A497-4654-8393-EE3AF8169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51" y="3428999"/>
              <a:ext cx="1656000" cy="1656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8D0C9A-FB89-46C4-B489-36077867D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987" y="1644031"/>
              <a:ext cx="1656000" cy="1656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D408143-8175-4E95-B8CF-547E326F7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51" y="1644031"/>
              <a:ext cx="1656000" cy="16560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524816-2160-4525-9014-9A0707D8049D}"/>
              </a:ext>
            </a:extLst>
          </p:cNvPr>
          <p:cNvSpPr txBox="1"/>
          <p:nvPr/>
        </p:nvSpPr>
        <p:spPr>
          <a:xfrm>
            <a:off x="765854" y="1284798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Crop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47452F-C072-4C14-9613-9D9D474EE829}"/>
              </a:ext>
            </a:extLst>
          </p:cNvPr>
          <p:cNvSpPr txBox="1"/>
          <p:nvPr/>
        </p:nvSpPr>
        <p:spPr>
          <a:xfrm>
            <a:off x="230818" y="486416"/>
            <a:ext cx="1855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841679-9E8E-4F9E-B557-D415395944F3}"/>
              </a:ext>
            </a:extLst>
          </p:cNvPr>
          <p:cNvSpPr txBox="1"/>
          <p:nvPr/>
        </p:nvSpPr>
        <p:spPr>
          <a:xfrm>
            <a:off x="6096000" y="239697"/>
            <a:ext cx="297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加一些相关性的绘图</a:t>
            </a:r>
          </a:p>
        </p:txBody>
      </p:sp>
    </p:spTree>
    <p:extLst>
      <p:ext uri="{BB962C8B-B14F-4D97-AF65-F5344CB8AC3E}">
        <p14:creationId xmlns:p14="http://schemas.microsoft.com/office/powerpoint/2010/main" val="397870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E7299-B11D-46C0-9D2E-AF59F7DD0991}"/>
              </a:ext>
            </a:extLst>
          </p:cNvPr>
          <p:cNvSpPr txBox="1"/>
          <p:nvPr/>
        </p:nvSpPr>
        <p:spPr>
          <a:xfrm>
            <a:off x="932156" y="830971"/>
            <a:ext cx="28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7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0E52D2-CCC2-440B-8971-58CF93A28E6F}"/>
              </a:ext>
            </a:extLst>
          </p:cNvPr>
          <p:cNvSpPr txBox="1"/>
          <p:nvPr/>
        </p:nvSpPr>
        <p:spPr>
          <a:xfrm>
            <a:off x="5202315" y="1802167"/>
            <a:ext cx="4358936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研究背景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目前成果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未来方向</a:t>
            </a:r>
          </a:p>
        </p:txBody>
      </p:sp>
    </p:spTree>
    <p:extLst>
      <p:ext uri="{BB962C8B-B14F-4D97-AF65-F5344CB8AC3E}">
        <p14:creationId xmlns:p14="http://schemas.microsoft.com/office/powerpoint/2010/main" val="42910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856595-97D6-475A-A5AD-E7B7021E5DAA}"/>
              </a:ext>
            </a:extLst>
          </p:cNvPr>
          <p:cNvSpPr txBox="1"/>
          <p:nvPr/>
        </p:nvSpPr>
        <p:spPr>
          <a:xfrm>
            <a:off x="736847" y="585926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研究背景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520BB7-5017-48C9-99E1-BE195007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" y="2304485"/>
            <a:ext cx="4193904" cy="29956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1F402E-F5B4-441D-9BA9-11BA9F43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43" y="1166714"/>
            <a:ext cx="7658457" cy="1548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147AB1-8FD1-47F5-AC25-6263485A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64" y="2655962"/>
            <a:ext cx="5893255" cy="36051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03289C-DF9D-40A7-9A0E-37963AB06926}"/>
              </a:ext>
            </a:extLst>
          </p:cNvPr>
          <p:cNvSpPr/>
          <p:nvPr/>
        </p:nvSpPr>
        <p:spPr>
          <a:xfrm>
            <a:off x="1202940" y="5300131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(HUBEL et al. 1962)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7F58A-A451-479C-921F-50402B1B876D}"/>
              </a:ext>
            </a:extLst>
          </p:cNvPr>
          <p:cNvSpPr/>
          <p:nvPr/>
        </p:nvSpPr>
        <p:spPr>
          <a:xfrm>
            <a:off x="7906233" y="6174136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Kunihiko</a:t>
            </a:r>
            <a:r>
              <a:rPr lang="en-US" altLang="zh-CN" dirty="0"/>
              <a:t> Fukushima 1980)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487861-13EC-4702-A0C6-A4A2477C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187042"/>
            <a:ext cx="5200650" cy="4114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6ADDBF-919D-459D-BC6B-16D5ABCB47C7}"/>
              </a:ext>
            </a:extLst>
          </p:cNvPr>
          <p:cNvSpPr/>
          <p:nvPr/>
        </p:nvSpPr>
        <p:spPr>
          <a:xfrm>
            <a:off x="6814038" y="5413252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(Maximilian </a:t>
            </a:r>
            <a:r>
              <a:rPr lang="en-US" altLang="zh-CN" dirty="0" err="1"/>
              <a:t>Riesenhuber</a:t>
            </a:r>
            <a:r>
              <a:rPr lang="en-US" altLang="zh-CN" dirty="0"/>
              <a:t> et al. 1999)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91233-446C-42E8-9CBE-E36342519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0" y="1107347"/>
            <a:ext cx="4339726" cy="39747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D03749-8A10-49E3-B9E3-35ED91D97F0F}"/>
              </a:ext>
            </a:extLst>
          </p:cNvPr>
          <p:cNvSpPr/>
          <p:nvPr/>
        </p:nvSpPr>
        <p:spPr>
          <a:xfrm>
            <a:off x="1606036" y="5080494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LeCun</a:t>
            </a:r>
            <a:r>
              <a:rPr lang="en-US" altLang="zh-CN" dirty="0"/>
              <a:t> et al. 1989)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4D333E-AD7A-46C8-B8F0-BBF12E46FEC4}"/>
              </a:ext>
            </a:extLst>
          </p:cNvPr>
          <p:cNvSpPr/>
          <p:nvPr/>
        </p:nvSpPr>
        <p:spPr>
          <a:xfrm>
            <a:off x="8342839" y="817710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HMAX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3CC582-579E-4735-B666-0D0888CEF350}"/>
              </a:ext>
            </a:extLst>
          </p:cNvPr>
          <p:cNvSpPr/>
          <p:nvPr/>
        </p:nvSpPr>
        <p:spPr>
          <a:xfrm>
            <a:off x="1307123" y="738015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handwritten zip code recognition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3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961CA4-DB29-4982-8F64-693A9A5A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3" y="1958931"/>
            <a:ext cx="6011760" cy="20296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A9768A-65C0-4C9C-BF1B-87CC22F2001B}"/>
              </a:ext>
            </a:extLst>
          </p:cNvPr>
          <p:cNvSpPr/>
          <p:nvPr/>
        </p:nvSpPr>
        <p:spPr>
          <a:xfrm>
            <a:off x="1589258" y="4134809"/>
            <a:ext cx="360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(Alex </a:t>
            </a:r>
            <a:r>
              <a:rPr lang="en-US" altLang="zh-CN" dirty="0" err="1"/>
              <a:t>Krizhevsky</a:t>
            </a:r>
            <a:r>
              <a:rPr lang="en-US" altLang="zh-CN" dirty="0"/>
              <a:t> et al. 2012)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115205-EF42-4601-8788-45F2E9BB5B22}"/>
              </a:ext>
            </a:extLst>
          </p:cNvPr>
          <p:cNvSpPr/>
          <p:nvPr/>
        </p:nvSpPr>
        <p:spPr>
          <a:xfrm>
            <a:off x="8214187" y="5035429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MT"/>
              </a:rPr>
              <a:t>(Grace W. Lindsay 2021)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62D1F-F99F-4C1D-831E-A2A9139E82FA}"/>
              </a:ext>
            </a:extLst>
          </p:cNvPr>
          <p:cNvSpPr txBox="1"/>
          <p:nvPr/>
        </p:nvSpPr>
        <p:spPr>
          <a:xfrm>
            <a:off x="461498" y="1035601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LRN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CD6AAB-B7BF-4814-AF38-43072044E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67" y="1080646"/>
            <a:ext cx="5322120" cy="37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D0594E-5F33-45FC-8045-CF761D2C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" y="620844"/>
            <a:ext cx="3607296" cy="2548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D3BFA3-26F1-4B9E-A8E3-94CDCC98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8" y="3016590"/>
            <a:ext cx="3740236" cy="2642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37DDA4-D8E2-4239-A897-273242714938}"/>
              </a:ext>
            </a:extLst>
          </p:cNvPr>
          <p:cNvSpPr/>
          <p:nvPr/>
        </p:nvSpPr>
        <p:spPr>
          <a:xfrm>
            <a:off x="1038383" y="5922367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MT"/>
              </a:rPr>
              <a:t>(Grace W. Lindsay 2021)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6A6F81-4877-4E10-930B-A1AAFE8C3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996" y="947857"/>
            <a:ext cx="4072773" cy="39605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8C30FD9-6225-47B7-A7EC-6D079BF539F2}"/>
              </a:ext>
            </a:extLst>
          </p:cNvPr>
          <p:cNvSpPr/>
          <p:nvPr/>
        </p:nvSpPr>
        <p:spPr>
          <a:xfrm>
            <a:off x="7305513" y="5173473"/>
            <a:ext cx="379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MT"/>
              </a:rPr>
              <a:t>(Daniel L. K. </a:t>
            </a:r>
            <a:r>
              <a:rPr lang="en-US" altLang="zh-CN" dirty="0" err="1">
                <a:latin typeface="ArialMT"/>
              </a:rPr>
              <a:t>Yamins</a:t>
            </a:r>
            <a:r>
              <a:rPr lang="en-US" altLang="zh-CN" dirty="0">
                <a:latin typeface="ArialMT"/>
              </a:rPr>
              <a:t> et al. 2014)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026C4D6-CD2C-4687-9134-37470B075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299" y="947857"/>
            <a:ext cx="3749833" cy="37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E18825-BA4F-4AD4-8ECA-534690CB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6" y="457470"/>
            <a:ext cx="3822799" cy="4388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A8FBDC-B8EC-4C23-A4E4-9F171A71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88" y="-65575"/>
            <a:ext cx="4448180" cy="3494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938FAF-43DF-4508-81AC-0151E67986C8}"/>
              </a:ext>
            </a:extLst>
          </p:cNvPr>
          <p:cNvSpPr/>
          <p:nvPr/>
        </p:nvSpPr>
        <p:spPr>
          <a:xfrm>
            <a:off x="3757054" y="5867368"/>
            <a:ext cx="379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MT"/>
              </a:rPr>
              <a:t>(</a:t>
            </a:r>
            <a:r>
              <a:rPr lang="en-US" altLang="zh-CN" dirty="0"/>
              <a:t>Santiago A. Cadena </a:t>
            </a:r>
            <a:r>
              <a:rPr lang="en-US" altLang="zh-CN" dirty="0">
                <a:latin typeface="ArialMT"/>
              </a:rPr>
              <a:t>et al. 2019)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EDCC70-2055-4AE0-AB31-F17D66DBA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63" y="3612998"/>
            <a:ext cx="4010749" cy="21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54141D-84B2-4CA5-AF4F-9682F110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66" y="2444904"/>
            <a:ext cx="2841313" cy="22465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B89825-E274-4335-BDD7-CD302FE8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97714"/>
            <a:ext cx="4291078" cy="16632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0BCBA6-EE74-4EAB-A862-D81179145C29}"/>
              </a:ext>
            </a:extLst>
          </p:cNvPr>
          <p:cNvSpPr/>
          <p:nvPr/>
        </p:nvSpPr>
        <p:spPr>
          <a:xfrm>
            <a:off x="1594666" y="1715897"/>
            <a:ext cx="379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MT"/>
              </a:rPr>
              <a:t>(</a:t>
            </a:r>
            <a:r>
              <a:rPr lang="en-US" altLang="zh-CN" dirty="0"/>
              <a:t>Santiago A. Cadena </a:t>
            </a:r>
            <a:r>
              <a:rPr lang="en-US" altLang="zh-CN" dirty="0">
                <a:latin typeface="ArialMT"/>
              </a:rPr>
              <a:t>et al. 2017)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D50DB6-C39B-4898-AB3B-04B8F8220648}"/>
              </a:ext>
            </a:extLst>
          </p:cNvPr>
          <p:cNvSpPr/>
          <p:nvPr/>
        </p:nvSpPr>
        <p:spPr>
          <a:xfrm>
            <a:off x="1983914" y="4772772"/>
            <a:ext cx="379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MT"/>
              </a:rPr>
              <a:t>(</a:t>
            </a:r>
            <a:r>
              <a:rPr lang="en-US" altLang="zh-CN" dirty="0"/>
              <a:t>DiCarlo </a:t>
            </a:r>
            <a:r>
              <a:rPr lang="en-US" altLang="zh-CN" dirty="0">
                <a:latin typeface="ArialMT"/>
              </a:rPr>
              <a:t>et al. 2019)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FB5B4F-8713-41ED-BFA0-B2C61A17A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87" y="1165453"/>
            <a:ext cx="4187073" cy="35259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57F2414-E0B4-415F-B5C1-6E60D6C18902}"/>
              </a:ext>
            </a:extLst>
          </p:cNvPr>
          <p:cNvSpPr/>
          <p:nvPr/>
        </p:nvSpPr>
        <p:spPr>
          <a:xfrm>
            <a:off x="7068665" y="4691409"/>
            <a:ext cx="3334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BNU-CASIA </a:t>
            </a:r>
            <a:r>
              <a:rPr lang="en-US" altLang="zh-CN" dirty="0"/>
              <a:t>stimuli reconstruction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20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7865C5-1DCA-471B-8132-44A3179059D3}"/>
              </a:ext>
            </a:extLst>
          </p:cNvPr>
          <p:cNvSpPr txBox="1"/>
          <p:nvPr/>
        </p:nvSpPr>
        <p:spPr>
          <a:xfrm>
            <a:off x="639192" y="372862"/>
            <a:ext cx="1855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目前成果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AF97922-C81F-4CF7-828B-D6E17D85E190}"/>
              </a:ext>
            </a:extLst>
          </p:cNvPr>
          <p:cNvGrpSpPr/>
          <p:nvPr/>
        </p:nvGrpSpPr>
        <p:grpSpPr>
          <a:xfrm>
            <a:off x="1814688" y="1435905"/>
            <a:ext cx="7598824" cy="4518849"/>
            <a:chOff x="696101" y="908851"/>
            <a:chExt cx="7598824" cy="451884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02EECD1-4BAC-4C14-AF51-A5C0A73EA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r="49975"/>
            <a:stretch/>
          </p:blipFill>
          <p:spPr>
            <a:xfrm>
              <a:off x="696101" y="908851"/>
              <a:ext cx="3660332" cy="2240132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BB972F7-2BD0-45ED-AB62-1F2CEAD9E2DA}"/>
                </a:ext>
              </a:extLst>
            </p:cNvPr>
            <p:cNvGrpSpPr/>
            <p:nvPr/>
          </p:nvGrpSpPr>
          <p:grpSpPr>
            <a:xfrm>
              <a:off x="795915" y="1008199"/>
              <a:ext cx="7499010" cy="4419501"/>
              <a:chOff x="849180" y="1107548"/>
              <a:chExt cx="7499010" cy="441950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84D9E2B0-4204-4A7E-B866-B61D455847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49" t="3616" r="50268"/>
              <a:stretch/>
            </p:blipFill>
            <p:spPr>
              <a:xfrm>
                <a:off x="849180" y="3287849"/>
                <a:ext cx="3613396" cy="223920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E59A6BC8-3452-480E-90CF-47C2ADC10D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21" t="2948" r="49539"/>
              <a:stretch/>
            </p:blipFill>
            <p:spPr>
              <a:xfrm>
                <a:off x="4625245" y="3287849"/>
                <a:ext cx="3722945" cy="22392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0F3657B-DD15-4025-B563-8B6214FA31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12" t="3616" r="49685"/>
              <a:stretch/>
            </p:blipFill>
            <p:spPr>
              <a:xfrm>
                <a:off x="4640061" y="1107548"/>
                <a:ext cx="3708129" cy="2239200"/>
              </a:xfrm>
              <a:prstGeom prst="rect">
                <a:avLst/>
              </a:prstGeom>
            </p:spPr>
          </p:pic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F3BB841-CFB4-4717-852C-1A4B7B87323E}"/>
              </a:ext>
            </a:extLst>
          </p:cNvPr>
          <p:cNvSpPr txBox="1"/>
          <p:nvPr/>
        </p:nvSpPr>
        <p:spPr>
          <a:xfrm>
            <a:off x="916774" y="1011570"/>
            <a:ext cx="261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reconstruction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D51F0C-7879-40A4-B81D-A2CBE21A4ECC}"/>
              </a:ext>
            </a:extLst>
          </p:cNvPr>
          <p:cNvSpPr txBox="1"/>
          <p:nvPr/>
        </p:nvSpPr>
        <p:spPr>
          <a:xfrm>
            <a:off x="6779580" y="588306"/>
            <a:ext cx="44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可以把背景去掉，感觉更容易比较</a:t>
            </a:r>
          </a:p>
        </p:txBody>
      </p:sp>
    </p:spTree>
    <p:extLst>
      <p:ext uri="{BB962C8B-B14F-4D97-AF65-F5344CB8AC3E}">
        <p14:creationId xmlns:p14="http://schemas.microsoft.com/office/powerpoint/2010/main" val="215104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1213</Words>
  <Application>Microsoft Office PowerPoint</Application>
  <PresentationFormat>宽屏</PresentationFormat>
  <Paragraphs>55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ArialMT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2023-06-01T12:40:23Z</dcterms:created>
  <dcterms:modified xsi:type="dcterms:W3CDTF">2023-06-01T14:51:00Z</dcterms:modified>
</cp:coreProperties>
</file>