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6"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4115A-D1AD-4A44-A19A-850A35FF5CB6}" type="datetimeFigureOut">
              <a:rPr lang="zh-CN" altLang="en-US" smtClean="0"/>
              <a:t>2023/12/28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2E22B-5D01-4073-9F6E-8864725BC743}" type="slidenum">
              <a:rPr lang="zh-CN" altLang="en-US" smtClean="0"/>
              <a:t>‹#›</a:t>
            </a:fld>
            <a:endParaRPr lang="zh-CN" altLang="en-US"/>
          </a:p>
        </p:txBody>
      </p:sp>
    </p:spTree>
    <p:extLst>
      <p:ext uri="{BB962C8B-B14F-4D97-AF65-F5344CB8AC3E}">
        <p14:creationId xmlns:p14="http://schemas.microsoft.com/office/powerpoint/2010/main" val="110439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32E22B-5D01-4073-9F6E-8864725BC743}" type="slidenum">
              <a:rPr lang="zh-CN" altLang="en-US" smtClean="0"/>
              <a:t>2</a:t>
            </a:fld>
            <a:endParaRPr lang="zh-CN" altLang="en-US"/>
          </a:p>
        </p:txBody>
      </p:sp>
    </p:spTree>
    <p:extLst>
      <p:ext uri="{BB962C8B-B14F-4D97-AF65-F5344CB8AC3E}">
        <p14:creationId xmlns:p14="http://schemas.microsoft.com/office/powerpoint/2010/main" val="111295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D3896-2C25-4091-82DE-F812708BEF2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BF6A90-A4DD-4131-A589-AEB6CF592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AB189A-A1E4-4C08-A5FC-641EAF7AE0AE}"/>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35632242-BFB5-4BF6-80BC-8100C01A6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5EB0B-E60C-4D02-8C22-A512EDFD36D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30366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874DE-BB08-4B04-AAA1-A72E843E20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144422-DE54-4D22-9BD8-C1B21702E46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9B344C-8EB7-411C-BEEF-238FF75B7B52}"/>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6A1751B1-3DF3-4EA1-8CAD-9DD8942FF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EFEA3-B0B4-4BAF-B566-A65AF2EB47B5}"/>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55170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336EC1-3C0D-4A95-A8AF-F98B32F689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5DD1E8-CC08-4E88-9263-059E4824DAE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F72892-2A58-4EFD-855E-DB6CDEADA749}"/>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EF8606BA-0A17-4E22-B72A-25B9CEA7D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99F1F1-8789-44C1-AFF4-B79F9EF9526D}"/>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39053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04AF6-4AEC-493A-82EF-8E8E56E9EA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9AE305-351D-443E-AF5A-B43419A14BE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54D4A4-EDBA-48C0-9297-89FA45F6EEAC}"/>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82FC6622-31D2-493F-BF5D-98738A8CE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E1D4CF-C73F-4A8E-AB80-D58724180DED}"/>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228253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52FE9-EE62-417C-8C1C-04163FB95E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6BC9F1-8BE8-46D8-B251-E735BC31B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9CE2A8C-0FF6-4818-A9F1-69660CD37F05}"/>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9C67C5A5-F567-47C1-BA22-8B08CE731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9999BA-2090-481D-99D3-F0A922EEAD35}"/>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90075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55BFE-4234-478F-B361-1B70285916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9D62-78DC-46EE-890B-A2EA3EAB5C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13C4BC-9AA9-4F7A-B020-4D7A0E63E5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2BDDAC-70ED-47CA-AC6A-347CF9D893CD}"/>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808B1DD8-92B7-4A6E-B3C2-A6F3FE2C2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E51C3-195F-48BC-8374-073DDC1471EC}"/>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3051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63F0F-9096-4575-B610-5566DD42C5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5F476D-CA65-4A28-B9B2-31AE1B31F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9973F39-DB7F-4F96-8712-FDBE1A071B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2B202C-0E1E-44EF-8C37-6313C6DED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ED57DEE-5558-43FA-AD83-A5EE8DF30F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1D6E162-D6E9-498E-99C8-EE74E93C9047}"/>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8" name="页脚占位符 7">
            <a:extLst>
              <a:ext uri="{FF2B5EF4-FFF2-40B4-BE49-F238E27FC236}">
                <a16:creationId xmlns:a16="http://schemas.microsoft.com/office/drawing/2014/main" id="{FA3A41C5-9CFC-4E04-82B8-5147F35C93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433280-1451-4F7F-9C1F-CCA255A6E57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428030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411BC-20F6-483D-9386-B21F184792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0301A3-0AF4-4900-97CE-4175B21291C6}"/>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4" name="页脚占位符 3">
            <a:extLst>
              <a:ext uri="{FF2B5EF4-FFF2-40B4-BE49-F238E27FC236}">
                <a16:creationId xmlns:a16="http://schemas.microsoft.com/office/drawing/2014/main" id="{E005F227-EEA8-46B9-839E-AF6284AF76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3E0216-0ADF-4217-9691-2E51A6FE8F2C}"/>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21930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07820B-4667-4B1F-9972-F5F69B986356}"/>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3" name="页脚占位符 2">
            <a:extLst>
              <a:ext uri="{FF2B5EF4-FFF2-40B4-BE49-F238E27FC236}">
                <a16:creationId xmlns:a16="http://schemas.microsoft.com/office/drawing/2014/main" id="{AEF9C1A7-448B-41DF-B22D-4F7E0E56D6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EB4511-606C-49BD-82FD-046F7F440644}"/>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59287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9F3B1-9F03-4514-8A5C-B3B5DABF3C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D792A3-BE1D-44EA-B0D5-3B793673F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470922-9DDC-442A-A4B9-F2101A8F7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24E0DC-1D32-4D97-9007-A2F581710E37}"/>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F02729A2-CC97-4BF8-AF5A-8A4EFCE959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AF7974-EF62-4FF8-95CB-E24C24AF0484}"/>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28245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BC5D2-C20B-4187-8D78-B4A00A6EE2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1D730-7259-4501-8702-7F84A237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705358-2A6D-479D-8448-890A37F4A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E77DA2-8285-4932-885D-67A2668054A5}"/>
              </a:ext>
            </a:extLst>
          </p:cNvPr>
          <p:cNvSpPr>
            <a:spLocks noGrp="1"/>
          </p:cNvSpPr>
          <p:nvPr>
            <p:ph type="dt" sz="half" idx="10"/>
          </p:nvPr>
        </p:nvSpPr>
        <p:spPr/>
        <p:txBody>
          <a:bodyPr/>
          <a:lstStyle/>
          <a:p>
            <a:fld id="{60006562-422C-4287-B689-E39F76B489DC}" type="datetimeFigureOut">
              <a:rPr lang="zh-CN" altLang="en-US" smtClean="0"/>
              <a:t>2023/12/27</a:t>
            </a:fld>
            <a:endParaRPr lang="zh-CN" altLang="en-US"/>
          </a:p>
        </p:txBody>
      </p:sp>
      <p:sp>
        <p:nvSpPr>
          <p:cNvPr id="6" name="页脚占位符 5">
            <a:extLst>
              <a:ext uri="{FF2B5EF4-FFF2-40B4-BE49-F238E27FC236}">
                <a16:creationId xmlns:a16="http://schemas.microsoft.com/office/drawing/2014/main" id="{3A8833E2-F0E0-4D4E-BFD7-076A596F24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06191B-1AFC-4FA5-80F5-A707887E43C1}"/>
              </a:ext>
            </a:extLst>
          </p:cNvPr>
          <p:cNvSpPr>
            <a:spLocks noGrp="1"/>
          </p:cNvSpPr>
          <p:nvPr>
            <p:ph type="sldNum" sz="quarter" idx="12"/>
          </p:nvPr>
        </p:nvSpPr>
        <p:spPr/>
        <p:txBody>
          <a:body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1881324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0E8A1E-6E2D-41A8-81BE-F37B77719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7049D3-7CC6-40C2-86BB-0D1BEF6E6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F730E7-839E-4627-90E1-888E0C615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06562-422C-4287-B689-E39F76B489DC}" type="datetimeFigureOut">
              <a:rPr lang="zh-CN" altLang="en-US" smtClean="0"/>
              <a:t>2023/12/27</a:t>
            </a:fld>
            <a:endParaRPr lang="zh-CN" altLang="en-US"/>
          </a:p>
        </p:txBody>
      </p:sp>
      <p:sp>
        <p:nvSpPr>
          <p:cNvPr id="5" name="页脚占位符 4">
            <a:extLst>
              <a:ext uri="{FF2B5EF4-FFF2-40B4-BE49-F238E27FC236}">
                <a16:creationId xmlns:a16="http://schemas.microsoft.com/office/drawing/2014/main" id="{4C3D480D-0652-476C-894D-22EACC729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4F3613-7215-4C45-B3E4-19FD5C072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FFAFF-1BAD-428B-A73F-63DDC0ED6347}" type="slidenum">
              <a:rPr lang="zh-CN" altLang="en-US" smtClean="0"/>
              <a:t>‹#›</a:t>
            </a:fld>
            <a:endParaRPr lang="zh-CN" altLang="en-US"/>
          </a:p>
        </p:txBody>
      </p:sp>
    </p:spTree>
    <p:extLst>
      <p:ext uri="{BB962C8B-B14F-4D97-AF65-F5344CB8AC3E}">
        <p14:creationId xmlns:p14="http://schemas.microsoft.com/office/powerpoint/2010/main" val="346980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9200A9-153C-4F5B-A3C9-E4222D69D627}"/>
              </a:ext>
            </a:extLst>
          </p:cNvPr>
          <p:cNvSpPr/>
          <p:nvPr/>
        </p:nvSpPr>
        <p:spPr>
          <a:xfrm>
            <a:off x="3048000" y="1997839"/>
            <a:ext cx="6096000" cy="2031325"/>
          </a:xfrm>
          <a:prstGeom prst="rect">
            <a:avLst/>
          </a:prstGeom>
        </p:spPr>
        <p:txBody>
          <a:bodyPr>
            <a:spAutoFit/>
          </a:bodyPr>
          <a:lstStyle/>
          <a:p>
            <a:pPr algn="ctr"/>
            <a:r>
              <a:rPr lang="en-US" altLang="zh-CN" sz="3600" dirty="0"/>
              <a:t>231229 </a:t>
            </a:r>
            <a:r>
              <a:rPr lang="zh-CN" altLang="en-US" sz="3600" dirty="0"/>
              <a:t>进展汇报</a:t>
            </a:r>
            <a:endParaRPr lang="en-US" altLang="zh-CN" sz="3600" dirty="0"/>
          </a:p>
          <a:p>
            <a:endParaRPr lang="en-US" altLang="zh-CN" dirty="0"/>
          </a:p>
          <a:p>
            <a:r>
              <a:rPr lang="zh-CN" altLang="en-US" dirty="0"/>
              <a:t>内容：</a:t>
            </a:r>
            <a:endParaRPr lang="en-US" altLang="zh-CN" dirty="0"/>
          </a:p>
          <a:p>
            <a:pPr marL="342900" indent="-342900">
              <a:buFont typeface="+mj-lt"/>
              <a:buAutoNum type="arabicPeriod"/>
            </a:pPr>
            <a:r>
              <a:rPr lang="zh-CN" altLang="en-US" dirty="0"/>
              <a:t>工作</a:t>
            </a:r>
            <a:r>
              <a:rPr lang="en-US" altLang="zh-CN" dirty="0"/>
              <a:t>1</a:t>
            </a:r>
            <a:r>
              <a:rPr lang="zh-CN" altLang="en-US" dirty="0"/>
              <a:t>：不同初始值偏好图片对比</a:t>
            </a:r>
            <a:endParaRPr lang="en-US" altLang="zh-CN" dirty="0"/>
          </a:p>
          <a:p>
            <a:pPr marL="342900" indent="-342900">
              <a:buFont typeface="+mj-lt"/>
              <a:buAutoNum type="arabicPeriod"/>
            </a:pPr>
            <a:r>
              <a:rPr lang="zh-CN" altLang="en-US" dirty="0"/>
              <a:t>工作</a:t>
            </a:r>
            <a:r>
              <a:rPr lang="en-US" altLang="zh-CN" dirty="0"/>
              <a:t>2</a:t>
            </a:r>
            <a:r>
              <a:rPr lang="zh-CN" altLang="en-US" dirty="0"/>
              <a:t>：评价指标的探究</a:t>
            </a:r>
            <a:endParaRPr lang="en-US" altLang="zh-CN" dirty="0"/>
          </a:p>
          <a:p>
            <a:pPr marL="342900" indent="-342900">
              <a:buFont typeface="+mj-lt"/>
              <a:buAutoNum type="arabicPeriod"/>
            </a:pPr>
            <a:r>
              <a:rPr lang="zh-CN" altLang="en-US" dirty="0"/>
              <a:t>后续计划</a:t>
            </a:r>
            <a:endParaRPr lang="en-US" altLang="zh-CN" dirty="0"/>
          </a:p>
        </p:txBody>
      </p:sp>
    </p:spTree>
    <p:extLst>
      <p:ext uri="{BB962C8B-B14F-4D97-AF65-F5344CB8AC3E}">
        <p14:creationId xmlns:p14="http://schemas.microsoft.com/office/powerpoint/2010/main" val="289226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5AF14DE-CDF8-4FE0-8505-0AF64765DB3B}"/>
              </a:ext>
            </a:extLst>
          </p:cNvPr>
          <p:cNvPicPr>
            <a:picLocks noChangeAspect="1"/>
          </p:cNvPicPr>
          <p:nvPr/>
        </p:nvPicPr>
        <p:blipFill>
          <a:blip r:embed="rId3"/>
          <a:stretch>
            <a:fillRect/>
          </a:stretch>
        </p:blipFill>
        <p:spPr>
          <a:xfrm>
            <a:off x="1351217" y="3663339"/>
            <a:ext cx="3750085" cy="3101204"/>
          </a:xfrm>
          <a:prstGeom prst="rect">
            <a:avLst/>
          </a:prstGeom>
        </p:spPr>
      </p:pic>
      <p:grpSp>
        <p:nvGrpSpPr>
          <p:cNvPr id="89" name="组合 88">
            <a:extLst>
              <a:ext uri="{FF2B5EF4-FFF2-40B4-BE49-F238E27FC236}">
                <a16:creationId xmlns:a16="http://schemas.microsoft.com/office/drawing/2014/main" id="{AC8D6285-0AF8-4687-B562-B0B230DB6C06}"/>
              </a:ext>
            </a:extLst>
          </p:cNvPr>
          <p:cNvGrpSpPr/>
          <p:nvPr/>
        </p:nvGrpSpPr>
        <p:grpSpPr>
          <a:xfrm>
            <a:off x="5947943" y="2992736"/>
            <a:ext cx="6026969" cy="3712236"/>
            <a:chOff x="4101475" y="1003715"/>
            <a:chExt cx="7484152" cy="4499998"/>
          </a:xfrm>
        </p:grpSpPr>
        <p:grpSp>
          <p:nvGrpSpPr>
            <p:cNvPr id="39" name="组合 38">
              <a:extLst>
                <a:ext uri="{FF2B5EF4-FFF2-40B4-BE49-F238E27FC236}">
                  <a16:creationId xmlns:a16="http://schemas.microsoft.com/office/drawing/2014/main" id="{2C97043C-B2B1-43A6-8F5E-FE8AD8EC3771}"/>
                </a:ext>
              </a:extLst>
            </p:cNvPr>
            <p:cNvGrpSpPr/>
            <p:nvPr/>
          </p:nvGrpSpPr>
          <p:grpSpPr>
            <a:xfrm>
              <a:off x="4112242" y="1003715"/>
              <a:ext cx="3659841" cy="900001"/>
              <a:chOff x="5213255" y="910406"/>
              <a:chExt cx="3659841" cy="900001"/>
            </a:xfrm>
          </p:grpSpPr>
          <p:grpSp>
            <p:nvGrpSpPr>
              <p:cNvPr id="15" name="组合 14">
                <a:extLst>
                  <a:ext uri="{FF2B5EF4-FFF2-40B4-BE49-F238E27FC236}">
                    <a16:creationId xmlns:a16="http://schemas.microsoft.com/office/drawing/2014/main" id="{7F482A79-9A85-4CB7-B011-CC35630517D9}"/>
                  </a:ext>
                </a:extLst>
              </p:cNvPr>
              <p:cNvGrpSpPr/>
              <p:nvPr/>
            </p:nvGrpSpPr>
            <p:grpSpPr>
              <a:xfrm>
                <a:off x="5213255" y="910407"/>
                <a:ext cx="2759843" cy="900000"/>
                <a:chOff x="4636207" y="1904706"/>
                <a:chExt cx="2759843" cy="900000"/>
              </a:xfrm>
            </p:grpSpPr>
            <p:sp>
              <p:nvSpPr>
                <p:cNvPr id="5" name="文本框 4">
                  <a:extLst>
                    <a:ext uri="{FF2B5EF4-FFF2-40B4-BE49-F238E27FC236}">
                      <a16:creationId xmlns:a16="http://schemas.microsoft.com/office/drawing/2014/main" id="{E65C76B3-BBC6-439F-A9CC-18E6D66297B4}"/>
                    </a:ext>
                  </a:extLst>
                </p:cNvPr>
                <p:cNvSpPr txBox="1"/>
                <p:nvPr/>
              </p:nvSpPr>
              <p:spPr>
                <a:xfrm>
                  <a:off x="4636207" y="2180241"/>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1</a:t>
                  </a:r>
                  <a:endParaRPr lang="zh-CN" altLang="en-US" sz="1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D5F537AA-44D5-4727-967D-54115B2FA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50" y="1904706"/>
                  <a:ext cx="900000" cy="900000"/>
                </a:xfrm>
                <a:prstGeom prst="rect">
                  <a:avLst/>
                </a:prstGeom>
              </p:spPr>
            </p:pic>
            <p:pic>
              <p:nvPicPr>
                <p:cNvPr id="12" name="图片 11">
                  <a:extLst>
                    <a:ext uri="{FF2B5EF4-FFF2-40B4-BE49-F238E27FC236}">
                      <a16:creationId xmlns:a16="http://schemas.microsoft.com/office/drawing/2014/main" id="{393860C3-1DD9-4679-BAB6-EE2235792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049" y="1904706"/>
                  <a:ext cx="900000" cy="900000"/>
                </a:xfrm>
                <a:prstGeom prst="rect">
                  <a:avLst/>
                </a:prstGeom>
              </p:spPr>
            </p:pic>
          </p:grpSp>
          <p:pic>
            <p:nvPicPr>
              <p:cNvPr id="3" name="图片 2">
                <a:extLst>
                  <a:ext uri="{FF2B5EF4-FFF2-40B4-BE49-F238E27FC236}">
                    <a16:creationId xmlns:a16="http://schemas.microsoft.com/office/drawing/2014/main" id="{9365ED87-7FBB-499C-A189-6496738C1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3096" y="910406"/>
                <a:ext cx="900000" cy="900000"/>
              </a:xfrm>
              <a:prstGeom prst="rect">
                <a:avLst/>
              </a:prstGeom>
            </p:spPr>
          </p:pic>
        </p:grpSp>
        <p:grpSp>
          <p:nvGrpSpPr>
            <p:cNvPr id="40" name="组合 39">
              <a:extLst>
                <a:ext uri="{FF2B5EF4-FFF2-40B4-BE49-F238E27FC236}">
                  <a16:creationId xmlns:a16="http://schemas.microsoft.com/office/drawing/2014/main" id="{1A92BABD-9010-4858-AD51-745B616499C5}"/>
                </a:ext>
              </a:extLst>
            </p:cNvPr>
            <p:cNvGrpSpPr/>
            <p:nvPr/>
          </p:nvGrpSpPr>
          <p:grpSpPr>
            <a:xfrm>
              <a:off x="4119215" y="1903711"/>
              <a:ext cx="3652866" cy="900005"/>
              <a:chOff x="5220228" y="1810402"/>
              <a:chExt cx="3652866" cy="900005"/>
            </a:xfrm>
          </p:grpSpPr>
          <p:grpSp>
            <p:nvGrpSpPr>
              <p:cNvPr id="16" name="组合 15">
                <a:extLst>
                  <a:ext uri="{FF2B5EF4-FFF2-40B4-BE49-F238E27FC236}">
                    <a16:creationId xmlns:a16="http://schemas.microsoft.com/office/drawing/2014/main" id="{AF3D26ED-6710-41C8-B05C-20A1F20F8836}"/>
                  </a:ext>
                </a:extLst>
              </p:cNvPr>
              <p:cNvGrpSpPr/>
              <p:nvPr/>
            </p:nvGrpSpPr>
            <p:grpSpPr>
              <a:xfrm>
                <a:off x="5220228" y="1810402"/>
                <a:ext cx="2761267" cy="900005"/>
                <a:chOff x="4643180" y="2804701"/>
                <a:chExt cx="2761267" cy="900005"/>
              </a:xfrm>
            </p:grpSpPr>
            <p:pic>
              <p:nvPicPr>
                <p:cNvPr id="9" name="图片 8">
                  <a:extLst>
                    <a:ext uri="{FF2B5EF4-FFF2-40B4-BE49-F238E27FC236}">
                      <a16:creationId xmlns:a16="http://schemas.microsoft.com/office/drawing/2014/main" id="{8A801E61-B247-4F3F-862D-2124B6295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4446" y="2804701"/>
                  <a:ext cx="900001" cy="900001"/>
                </a:xfrm>
                <a:prstGeom prst="rect">
                  <a:avLst/>
                </a:prstGeom>
              </p:spPr>
            </p:pic>
            <p:sp>
              <p:nvSpPr>
                <p:cNvPr id="10" name="文本框 9">
                  <a:extLst>
                    <a:ext uri="{FF2B5EF4-FFF2-40B4-BE49-F238E27FC236}">
                      <a16:creationId xmlns:a16="http://schemas.microsoft.com/office/drawing/2014/main" id="{CC62D647-B983-4BE4-8D48-1266866A902C}"/>
                    </a:ext>
                  </a:extLst>
                </p:cNvPr>
                <p:cNvSpPr txBox="1"/>
                <p:nvPr/>
              </p:nvSpPr>
              <p:spPr>
                <a:xfrm>
                  <a:off x="4643180" y="3000299"/>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2</a:t>
                  </a:r>
                  <a:endParaRPr lang="zh-CN" altLang="en-US" sz="1400"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C496EBE6-0896-4F91-B5C6-17A54DE018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6045" y="2804706"/>
                  <a:ext cx="911590" cy="900000"/>
                </a:xfrm>
                <a:prstGeom prst="rect">
                  <a:avLst/>
                </a:prstGeom>
              </p:spPr>
            </p:pic>
          </p:grpSp>
          <p:pic>
            <p:nvPicPr>
              <p:cNvPr id="8" name="图片 7">
                <a:extLst>
                  <a:ext uri="{FF2B5EF4-FFF2-40B4-BE49-F238E27FC236}">
                    <a16:creationId xmlns:a16="http://schemas.microsoft.com/office/drawing/2014/main" id="{CDAD7DF4-FBF6-4D1B-A9AC-C781942FB6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3094" y="1810404"/>
                <a:ext cx="900000" cy="900000"/>
              </a:xfrm>
              <a:prstGeom prst="rect">
                <a:avLst/>
              </a:prstGeom>
            </p:spPr>
          </p:pic>
        </p:grpSp>
        <p:grpSp>
          <p:nvGrpSpPr>
            <p:cNvPr id="58" name="组合 57">
              <a:extLst>
                <a:ext uri="{FF2B5EF4-FFF2-40B4-BE49-F238E27FC236}">
                  <a16:creationId xmlns:a16="http://schemas.microsoft.com/office/drawing/2014/main" id="{3CABF887-159A-4529-884F-202CC9A82A1C}"/>
                </a:ext>
              </a:extLst>
            </p:cNvPr>
            <p:cNvGrpSpPr/>
            <p:nvPr/>
          </p:nvGrpSpPr>
          <p:grpSpPr>
            <a:xfrm>
              <a:off x="4110330" y="2803712"/>
              <a:ext cx="3661751" cy="900003"/>
              <a:chOff x="5211343" y="2710403"/>
              <a:chExt cx="3661751" cy="900003"/>
            </a:xfrm>
          </p:grpSpPr>
          <p:grpSp>
            <p:nvGrpSpPr>
              <p:cNvPr id="30" name="组合 29">
                <a:extLst>
                  <a:ext uri="{FF2B5EF4-FFF2-40B4-BE49-F238E27FC236}">
                    <a16:creationId xmlns:a16="http://schemas.microsoft.com/office/drawing/2014/main" id="{9CD0B042-D798-4F30-88D9-9A95E44B6699}"/>
                  </a:ext>
                </a:extLst>
              </p:cNvPr>
              <p:cNvGrpSpPr/>
              <p:nvPr/>
            </p:nvGrpSpPr>
            <p:grpSpPr>
              <a:xfrm>
                <a:off x="5211343" y="2710406"/>
                <a:ext cx="2761753" cy="900000"/>
                <a:chOff x="4602345" y="3721919"/>
                <a:chExt cx="2761753" cy="900000"/>
              </a:xfrm>
            </p:grpSpPr>
            <p:pic>
              <p:nvPicPr>
                <p:cNvPr id="18" name="图片 17">
                  <a:extLst>
                    <a:ext uri="{FF2B5EF4-FFF2-40B4-BE49-F238E27FC236}">
                      <a16:creationId xmlns:a16="http://schemas.microsoft.com/office/drawing/2014/main" id="{AF2018CC-22AF-4454-84D0-CB61C2D8CC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64098" y="3721919"/>
                  <a:ext cx="900000" cy="900000"/>
                </a:xfrm>
                <a:prstGeom prst="rect">
                  <a:avLst/>
                </a:prstGeom>
              </p:spPr>
            </p:pic>
            <p:sp>
              <p:nvSpPr>
                <p:cNvPr id="19" name="文本框 18">
                  <a:extLst>
                    <a:ext uri="{FF2B5EF4-FFF2-40B4-BE49-F238E27FC236}">
                      <a16:creationId xmlns:a16="http://schemas.microsoft.com/office/drawing/2014/main" id="{073F3EE7-DC6E-4F57-8AA0-A983A2B6D0DC}"/>
                    </a:ext>
                  </a:extLst>
                </p:cNvPr>
                <p:cNvSpPr txBox="1"/>
                <p:nvPr/>
              </p:nvSpPr>
              <p:spPr>
                <a:xfrm>
                  <a:off x="4602345" y="3995088"/>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3</a:t>
                  </a:r>
                  <a:endParaRPr lang="zh-CN" altLang="en-US" sz="1400" dirty="0">
                    <a:latin typeface="Times New Roman" panose="02020603050405020304" pitchFamily="18" charset="0"/>
                    <a:cs typeface="Times New Roman" panose="02020603050405020304" pitchFamily="18" charset="0"/>
                  </a:endParaRPr>
                </a:p>
              </p:txBody>
            </p:sp>
            <p:pic>
              <p:nvPicPr>
                <p:cNvPr id="29" name="图片 28">
                  <a:extLst>
                    <a:ext uri="{FF2B5EF4-FFF2-40B4-BE49-F238E27FC236}">
                      <a16:creationId xmlns:a16="http://schemas.microsoft.com/office/drawing/2014/main" id="{B1CE67C7-CEA9-497D-A2E4-B236340C2D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4098" y="3721919"/>
                  <a:ext cx="900000" cy="900000"/>
                </a:xfrm>
                <a:prstGeom prst="rect">
                  <a:avLst/>
                </a:prstGeom>
              </p:spPr>
            </p:pic>
          </p:grpSp>
          <p:pic>
            <p:nvPicPr>
              <p:cNvPr id="13" name="图片 12">
                <a:extLst>
                  <a:ext uri="{FF2B5EF4-FFF2-40B4-BE49-F238E27FC236}">
                    <a16:creationId xmlns:a16="http://schemas.microsoft.com/office/drawing/2014/main" id="{3B2F0AF7-5FC7-4E3D-9240-B896137D49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73094" y="2710403"/>
                <a:ext cx="900000" cy="900000"/>
              </a:xfrm>
              <a:prstGeom prst="rect">
                <a:avLst/>
              </a:prstGeom>
            </p:spPr>
          </p:pic>
        </p:grpSp>
        <p:grpSp>
          <p:nvGrpSpPr>
            <p:cNvPr id="57" name="组合 56">
              <a:extLst>
                <a:ext uri="{FF2B5EF4-FFF2-40B4-BE49-F238E27FC236}">
                  <a16:creationId xmlns:a16="http://schemas.microsoft.com/office/drawing/2014/main" id="{349E57C0-B7C5-46B1-BBA2-6F10ED87F280}"/>
                </a:ext>
              </a:extLst>
            </p:cNvPr>
            <p:cNvGrpSpPr/>
            <p:nvPr/>
          </p:nvGrpSpPr>
          <p:grpSpPr>
            <a:xfrm>
              <a:off x="4101475" y="3703715"/>
              <a:ext cx="3671605" cy="1029035"/>
              <a:chOff x="5202488" y="3610406"/>
              <a:chExt cx="3671605" cy="1029035"/>
            </a:xfrm>
          </p:grpSpPr>
          <p:grpSp>
            <p:nvGrpSpPr>
              <p:cNvPr id="33" name="组合 32">
                <a:extLst>
                  <a:ext uri="{FF2B5EF4-FFF2-40B4-BE49-F238E27FC236}">
                    <a16:creationId xmlns:a16="http://schemas.microsoft.com/office/drawing/2014/main" id="{35720452-F37E-42D4-9E25-231687948084}"/>
                  </a:ext>
                </a:extLst>
              </p:cNvPr>
              <p:cNvGrpSpPr/>
              <p:nvPr/>
            </p:nvGrpSpPr>
            <p:grpSpPr>
              <a:xfrm>
                <a:off x="5202488" y="3610406"/>
                <a:ext cx="2770608" cy="1029035"/>
                <a:chOff x="4625440" y="4613007"/>
                <a:chExt cx="2770608" cy="1029035"/>
              </a:xfrm>
            </p:grpSpPr>
            <p:pic>
              <p:nvPicPr>
                <p:cNvPr id="23" name="图片 22">
                  <a:extLst>
                    <a:ext uri="{FF2B5EF4-FFF2-40B4-BE49-F238E27FC236}">
                      <a16:creationId xmlns:a16="http://schemas.microsoft.com/office/drawing/2014/main" id="{7F81650E-7FA2-4899-811E-4971CB12BD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96048" y="4613007"/>
                  <a:ext cx="900000" cy="900000"/>
                </a:xfrm>
                <a:prstGeom prst="rect">
                  <a:avLst/>
                </a:prstGeom>
              </p:spPr>
            </p:pic>
            <p:pic>
              <p:nvPicPr>
                <p:cNvPr id="27" name="图片 26">
                  <a:extLst>
                    <a:ext uri="{FF2B5EF4-FFF2-40B4-BE49-F238E27FC236}">
                      <a16:creationId xmlns:a16="http://schemas.microsoft.com/office/drawing/2014/main" id="{7B199346-54AD-471B-B0A2-40823832635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96046" y="4613007"/>
                  <a:ext cx="900000" cy="900000"/>
                </a:xfrm>
                <a:prstGeom prst="rect">
                  <a:avLst/>
                </a:prstGeom>
              </p:spPr>
            </p:pic>
            <p:sp>
              <p:nvSpPr>
                <p:cNvPr id="31" name="文本框 30">
                  <a:extLst>
                    <a:ext uri="{FF2B5EF4-FFF2-40B4-BE49-F238E27FC236}">
                      <a16:creationId xmlns:a16="http://schemas.microsoft.com/office/drawing/2014/main" id="{CD9F437C-C375-43AE-9385-7099BF54EAB5}"/>
                    </a:ext>
                  </a:extLst>
                </p:cNvPr>
                <p:cNvSpPr txBox="1"/>
                <p:nvPr/>
              </p:nvSpPr>
              <p:spPr>
                <a:xfrm>
                  <a:off x="4625440" y="4903377"/>
                  <a:ext cx="1209675" cy="738665"/>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4</a:t>
                  </a:r>
                </a:p>
                <a:p>
                  <a:pPr algn="ctr"/>
                  <a:endParaRPr lang="zh-CN" altLang="en-US" sz="1400" dirty="0"/>
                </a:p>
              </p:txBody>
            </p:sp>
          </p:grpSp>
          <p:pic>
            <p:nvPicPr>
              <p:cNvPr id="20" name="图片 19">
                <a:extLst>
                  <a:ext uri="{FF2B5EF4-FFF2-40B4-BE49-F238E27FC236}">
                    <a16:creationId xmlns:a16="http://schemas.microsoft.com/office/drawing/2014/main" id="{C9E05EFD-7159-458A-975F-9081CBEA9F4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74093" y="3610406"/>
                <a:ext cx="900000" cy="900000"/>
              </a:xfrm>
              <a:prstGeom prst="rect">
                <a:avLst/>
              </a:prstGeom>
            </p:spPr>
          </p:pic>
        </p:grpSp>
        <p:grpSp>
          <p:nvGrpSpPr>
            <p:cNvPr id="56" name="组合 55">
              <a:extLst>
                <a:ext uri="{FF2B5EF4-FFF2-40B4-BE49-F238E27FC236}">
                  <a16:creationId xmlns:a16="http://schemas.microsoft.com/office/drawing/2014/main" id="{B97B6A7D-33A5-4E9D-BA3E-84F8991CF285}"/>
                </a:ext>
              </a:extLst>
            </p:cNvPr>
            <p:cNvGrpSpPr/>
            <p:nvPr/>
          </p:nvGrpSpPr>
          <p:grpSpPr>
            <a:xfrm>
              <a:off x="4101475" y="4603710"/>
              <a:ext cx="3670606" cy="900003"/>
              <a:chOff x="5202488" y="4510401"/>
              <a:chExt cx="3670606" cy="900003"/>
            </a:xfrm>
          </p:grpSpPr>
          <p:grpSp>
            <p:nvGrpSpPr>
              <p:cNvPr id="35" name="组合 34">
                <a:extLst>
                  <a:ext uri="{FF2B5EF4-FFF2-40B4-BE49-F238E27FC236}">
                    <a16:creationId xmlns:a16="http://schemas.microsoft.com/office/drawing/2014/main" id="{C887632D-C535-42A9-9018-CC95224D13D1}"/>
                  </a:ext>
                </a:extLst>
              </p:cNvPr>
              <p:cNvGrpSpPr/>
              <p:nvPr/>
            </p:nvGrpSpPr>
            <p:grpSpPr>
              <a:xfrm>
                <a:off x="5202488" y="4510404"/>
                <a:ext cx="2770608" cy="900000"/>
                <a:chOff x="4536661" y="5835923"/>
                <a:chExt cx="2770608" cy="900000"/>
              </a:xfrm>
            </p:grpSpPr>
            <p:pic>
              <p:nvPicPr>
                <p:cNvPr id="21" name="图片 20">
                  <a:extLst>
                    <a:ext uri="{FF2B5EF4-FFF2-40B4-BE49-F238E27FC236}">
                      <a16:creationId xmlns:a16="http://schemas.microsoft.com/office/drawing/2014/main" id="{0E38533C-041B-48CA-9321-F5CB41C9ED3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07269" y="5835923"/>
                  <a:ext cx="900000" cy="900000"/>
                </a:xfrm>
                <a:prstGeom prst="rect">
                  <a:avLst/>
                </a:prstGeom>
              </p:spPr>
            </p:pic>
            <p:pic>
              <p:nvPicPr>
                <p:cNvPr id="25" name="图片 24">
                  <a:extLst>
                    <a:ext uri="{FF2B5EF4-FFF2-40B4-BE49-F238E27FC236}">
                      <a16:creationId xmlns:a16="http://schemas.microsoft.com/office/drawing/2014/main" id="{A1AD6453-3071-4133-B1D0-E4C8A5ACEB6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07269" y="5835923"/>
                  <a:ext cx="900000" cy="900000"/>
                </a:xfrm>
                <a:prstGeom prst="rect">
                  <a:avLst/>
                </a:prstGeom>
              </p:spPr>
            </p:pic>
            <p:sp>
              <p:nvSpPr>
                <p:cNvPr id="34" name="文本框 33">
                  <a:extLst>
                    <a:ext uri="{FF2B5EF4-FFF2-40B4-BE49-F238E27FC236}">
                      <a16:creationId xmlns:a16="http://schemas.microsoft.com/office/drawing/2014/main" id="{47F88E52-AA7C-42E8-AEBD-306800F3EDC7}"/>
                    </a:ext>
                  </a:extLst>
                </p:cNvPr>
                <p:cNvSpPr txBox="1"/>
                <p:nvPr/>
              </p:nvSpPr>
              <p:spPr>
                <a:xfrm>
                  <a:off x="4536661" y="6085267"/>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5</a:t>
                  </a:r>
                </a:p>
              </p:txBody>
            </p:sp>
          </p:grpSp>
          <p:pic>
            <p:nvPicPr>
              <p:cNvPr id="38" name="图片 37">
                <a:extLst>
                  <a:ext uri="{FF2B5EF4-FFF2-40B4-BE49-F238E27FC236}">
                    <a16:creationId xmlns:a16="http://schemas.microsoft.com/office/drawing/2014/main" id="{9C250E85-1EB7-42BD-BFAF-190402B19F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73094" y="4510401"/>
                <a:ext cx="900000" cy="900000"/>
              </a:xfrm>
              <a:prstGeom prst="rect">
                <a:avLst/>
              </a:prstGeom>
            </p:spPr>
          </p:pic>
        </p:grpSp>
        <p:grpSp>
          <p:nvGrpSpPr>
            <p:cNvPr id="88" name="组合 87">
              <a:extLst>
                <a:ext uri="{FF2B5EF4-FFF2-40B4-BE49-F238E27FC236}">
                  <a16:creationId xmlns:a16="http://schemas.microsoft.com/office/drawing/2014/main" id="{BE707CEB-77A7-4401-A72C-2627AE9CF340}"/>
                </a:ext>
              </a:extLst>
            </p:cNvPr>
            <p:cNvGrpSpPr/>
            <p:nvPr/>
          </p:nvGrpSpPr>
          <p:grpSpPr>
            <a:xfrm>
              <a:off x="7927760" y="1012303"/>
              <a:ext cx="3652069" cy="909937"/>
              <a:chOff x="7927760" y="1012303"/>
              <a:chExt cx="3652069" cy="909937"/>
            </a:xfrm>
          </p:grpSpPr>
          <p:grpSp>
            <p:nvGrpSpPr>
              <p:cNvPr id="59" name="组合 58">
                <a:extLst>
                  <a:ext uri="{FF2B5EF4-FFF2-40B4-BE49-F238E27FC236}">
                    <a16:creationId xmlns:a16="http://schemas.microsoft.com/office/drawing/2014/main" id="{60864F56-C3BB-4C09-9E8C-6B811C6AAA1F}"/>
                  </a:ext>
                </a:extLst>
              </p:cNvPr>
              <p:cNvGrpSpPr/>
              <p:nvPr/>
            </p:nvGrpSpPr>
            <p:grpSpPr>
              <a:xfrm>
                <a:off x="7927760" y="1021961"/>
                <a:ext cx="1873318" cy="900000"/>
                <a:chOff x="8974800" y="921717"/>
                <a:chExt cx="1873318" cy="900000"/>
              </a:xfrm>
            </p:grpSpPr>
            <p:pic>
              <p:nvPicPr>
                <p:cNvPr id="42" name="图片 41">
                  <a:extLst>
                    <a:ext uri="{FF2B5EF4-FFF2-40B4-BE49-F238E27FC236}">
                      <a16:creationId xmlns:a16="http://schemas.microsoft.com/office/drawing/2014/main" id="{D47E27CD-0B45-4EBD-A468-42C57C0D474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48118" y="921717"/>
                  <a:ext cx="900000" cy="900000"/>
                </a:xfrm>
                <a:prstGeom prst="rect">
                  <a:avLst/>
                </a:prstGeom>
              </p:spPr>
            </p:pic>
            <p:sp>
              <p:nvSpPr>
                <p:cNvPr id="43" name="文本框 42">
                  <a:extLst>
                    <a:ext uri="{FF2B5EF4-FFF2-40B4-BE49-F238E27FC236}">
                      <a16:creationId xmlns:a16="http://schemas.microsoft.com/office/drawing/2014/main" id="{FBF62012-CFBC-4B5D-A562-09A0D24ACBFB}"/>
                    </a:ext>
                  </a:extLst>
                </p:cNvPr>
                <p:cNvSpPr txBox="1"/>
                <p:nvPr/>
              </p:nvSpPr>
              <p:spPr>
                <a:xfrm>
                  <a:off x="8974800" y="1119455"/>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 </a:t>
                  </a:r>
                </a:p>
                <a:p>
                  <a:pPr algn="ctr"/>
                  <a:r>
                    <a:rPr lang="en-US" altLang="zh-CN" sz="1400" dirty="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p:txBody>
            </p:sp>
          </p:grpSp>
          <p:pic>
            <p:nvPicPr>
              <p:cNvPr id="65" name="图片 64">
                <a:extLst>
                  <a:ext uri="{FF2B5EF4-FFF2-40B4-BE49-F238E27FC236}">
                    <a16:creationId xmlns:a16="http://schemas.microsoft.com/office/drawing/2014/main" id="{B0DC0767-1E0D-484B-BA05-68DDA26B021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94029" y="1022240"/>
                <a:ext cx="900000" cy="900000"/>
              </a:xfrm>
              <a:prstGeom prst="rect">
                <a:avLst/>
              </a:prstGeom>
            </p:spPr>
          </p:pic>
          <p:pic>
            <p:nvPicPr>
              <p:cNvPr id="75" name="图片 74">
                <a:extLst>
                  <a:ext uri="{FF2B5EF4-FFF2-40B4-BE49-F238E27FC236}">
                    <a16:creationId xmlns:a16="http://schemas.microsoft.com/office/drawing/2014/main" id="{8E2D70A1-AE54-4713-B67D-21D18E707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679829" y="1012303"/>
                <a:ext cx="900000" cy="900000"/>
              </a:xfrm>
              <a:prstGeom prst="rect">
                <a:avLst/>
              </a:prstGeom>
            </p:spPr>
          </p:pic>
        </p:grpSp>
        <p:grpSp>
          <p:nvGrpSpPr>
            <p:cNvPr id="87" name="组合 86">
              <a:extLst>
                <a:ext uri="{FF2B5EF4-FFF2-40B4-BE49-F238E27FC236}">
                  <a16:creationId xmlns:a16="http://schemas.microsoft.com/office/drawing/2014/main" id="{C92A49A3-0A1A-4594-83D5-795ABB9D840D}"/>
                </a:ext>
              </a:extLst>
            </p:cNvPr>
            <p:cNvGrpSpPr/>
            <p:nvPr/>
          </p:nvGrpSpPr>
          <p:grpSpPr>
            <a:xfrm>
              <a:off x="7951810" y="1903713"/>
              <a:ext cx="3628150" cy="907380"/>
              <a:chOff x="7951810" y="1903713"/>
              <a:chExt cx="3628150" cy="907380"/>
            </a:xfrm>
          </p:grpSpPr>
          <p:grpSp>
            <p:nvGrpSpPr>
              <p:cNvPr id="60" name="组合 59">
                <a:extLst>
                  <a:ext uri="{FF2B5EF4-FFF2-40B4-BE49-F238E27FC236}">
                    <a16:creationId xmlns:a16="http://schemas.microsoft.com/office/drawing/2014/main" id="{EC024F20-3323-41FA-9CD6-D0C9DC2F55D8}"/>
                  </a:ext>
                </a:extLst>
              </p:cNvPr>
              <p:cNvGrpSpPr/>
              <p:nvPr/>
            </p:nvGrpSpPr>
            <p:grpSpPr>
              <a:xfrm>
                <a:off x="7951810" y="1903713"/>
                <a:ext cx="1849268" cy="900000"/>
                <a:chOff x="8998850" y="1810404"/>
                <a:chExt cx="1849268" cy="900000"/>
              </a:xfrm>
            </p:grpSpPr>
            <p:pic>
              <p:nvPicPr>
                <p:cNvPr id="45" name="图片 44">
                  <a:extLst>
                    <a:ext uri="{FF2B5EF4-FFF2-40B4-BE49-F238E27FC236}">
                      <a16:creationId xmlns:a16="http://schemas.microsoft.com/office/drawing/2014/main" id="{68970525-8949-4897-A8C6-11BBA0F4711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48118" y="1810404"/>
                  <a:ext cx="900000" cy="900000"/>
                </a:xfrm>
                <a:prstGeom prst="rect">
                  <a:avLst/>
                </a:prstGeom>
              </p:spPr>
            </p:pic>
            <p:sp>
              <p:nvSpPr>
                <p:cNvPr id="48" name="文本框 47">
                  <a:extLst>
                    <a:ext uri="{FF2B5EF4-FFF2-40B4-BE49-F238E27FC236}">
                      <a16:creationId xmlns:a16="http://schemas.microsoft.com/office/drawing/2014/main" id="{388C3969-8FDD-443B-ADB3-96653EA74946}"/>
                    </a:ext>
                  </a:extLst>
                </p:cNvPr>
                <p:cNvSpPr txBox="1"/>
                <p:nvPr/>
              </p:nvSpPr>
              <p:spPr>
                <a:xfrm>
                  <a:off x="8998850" y="2062160"/>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 7</a:t>
                  </a:r>
                  <a:endParaRPr lang="zh-CN" altLang="en-US" sz="1400" dirty="0">
                    <a:latin typeface="Times New Roman" panose="02020603050405020304" pitchFamily="18" charset="0"/>
                    <a:cs typeface="Times New Roman" panose="02020603050405020304" pitchFamily="18" charset="0"/>
                  </a:endParaRPr>
                </a:p>
              </p:txBody>
            </p:sp>
          </p:grpSp>
          <p:pic>
            <p:nvPicPr>
              <p:cNvPr id="67" name="图片 66">
                <a:extLst>
                  <a:ext uri="{FF2B5EF4-FFF2-40B4-BE49-F238E27FC236}">
                    <a16:creationId xmlns:a16="http://schemas.microsoft.com/office/drawing/2014/main" id="{90DF8C86-63F8-4B10-9193-FAD8307CE6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93507" y="1911093"/>
                <a:ext cx="900000" cy="900000"/>
              </a:xfrm>
              <a:prstGeom prst="rect">
                <a:avLst/>
              </a:prstGeom>
            </p:spPr>
          </p:pic>
          <p:pic>
            <p:nvPicPr>
              <p:cNvPr id="77" name="图片 76">
                <a:extLst>
                  <a:ext uri="{FF2B5EF4-FFF2-40B4-BE49-F238E27FC236}">
                    <a16:creationId xmlns:a16="http://schemas.microsoft.com/office/drawing/2014/main" id="{9A8E045D-1510-4ECE-AB8F-9FFBBA1AF3E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679960" y="1910743"/>
                <a:ext cx="900000" cy="900000"/>
              </a:xfrm>
              <a:prstGeom prst="rect">
                <a:avLst/>
              </a:prstGeom>
            </p:spPr>
          </p:pic>
        </p:grpSp>
        <p:grpSp>
          <p:nvGrpSpPr>
            <p:cNvPr id="86" name="组合 85">
              <a:extLst>
                <a:ext uri="{FF2B5EF4-FFF2-40B4-BE49-F238E27FC236}">
                  <a16:creationId xmlns:a16="http://schemas.microsoft.com/office/drawing/2014/main" id="{8187A497-5299-4A95-AF78-DC3A1F0FE402}"/>
                </a:ext>
              </a:extLst>
            </p:cNvPr>
            <p:cNvGrpSpPr/>
            <p:nvPr/>
          </p:nvGrpSpPr>
          <p:grpSpPr>
            <a:xfrm>
              <a:off x="7951811" y="2789197"/>
              <a:ext cx="3633816" cy="921845"/>
              <a:chOff x="7951811" y="2789197"/>
              <a:chExt cx="3633816" cy="921845"/>
            </a:xfrm>
          </p:grpSpPr>
          <p:grpSp>
            <p:nvGrpSpPr>
              <p:cNvPr id="61" name="组合 60">
                <a:extLst>
                  <a:ext uri="{FF2B5EF4-FFF2-40B4-BE49-F238E27FC236}">
                    <a16:creationId xmlns:a16="http://schemas.microsoft.com/office/drawing/2014/main" id="{55D0B51B-5512-4F71-A11B-BC0CAB2455CE}"/>
                  </a:ext>
                </a:extLst>
              </p:cNvPr>
              <p:cNvGrpSpPr/>
              <p:nvPr/>
            </p:nvGrpSpPr>
            <p:grpSpPr>
              <a:xfrm>
                <a:off x="7951811" y="2789197"/>
                <a:ext cx="1849267" cy="900000"/>
                <a:chOff x="8998851" y="2640746"/>
                <a:chExt cx="1849267" cy="900000"/>
              </a:xfrm>
            </p:grpSpPr>
            <p:pic>
              <p:nvPicPr>
                <p:cNvPr id="47" name="图片 46">
                  <a:extLst>
                    <a:ext uri="{FF2B5EF4-FFF2-40B4-BE49-F238E27FC236}">
                      <a16:creationId xmlns:a16="http://schemas.microsoft.com/office/drawing/2014/main" id="{55CD8B43-51BE-43E7-B2E9-FD77C728D25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48118" y="2640746"/>
                  <a:ext cx="900000" cy="900000"/>
                </a:xfrm>
                <a:prstGeom prst="rect">
                  <a:avLst/>
                </a:prstGeom>
              </p:spPr>
            </p:pic>
            <p:sp>
              <p:nvSpPr>
                <p:cNvPr id="49" name="文本框 48">
                  <a:extLst>
                    <a:ext uri="{FF2B5EF4-FFF2-40B4-BE49-F238E27FC236}">
                      <a16:creationId xmlns:a16="http://schemas.microsoft.com/office/drawing/2014/main" id="{ED7D845A-8717-4F5D-93A1-5FC4EEE90075}"/>
                    </a:ext>
                  </a:extLst>
                </p:cNvPr>
                <p:cNvSpPr txBox="1"/>
                <p:nvPr/>
              </p:nvSpPr>
              <p:spPr>
                <a:xfrm>
                  <a:off x="8998851" y="2928433"/>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p:txBody>
            </p:sp>
          </p:grpSp>
          <p:pic>
            <p:nvPicPr>
              <p:cNvPr id="69" name="图片 68">
                <a:extLst>
                  <a:ext uri="{FF2B5EF4-FFF2-40B4-BE49-F238E27FC236}">
                    <a16:creationId xmlns:a16="http://schemas.microsoft.com/office/drawing/2014/main" id="{0272B59F-3137-4E98-8844-E7273E1500AA}"/>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792817" y="2805684"/>
                <a:ext cx="900000" cy="900000"/>
              </a:xfrm>
              <a:prstGeom prst="rect">
                <a:avLst/>
              </a:prstGeom>
            </p:spPr>
          </p:pic>
          <p:pic>
            <p:nvPicPr>
              <p:cNvPr id="79" name="图片 78">
                <a:extLst>
                  <a:ext uri="{FF2B5EF4-FFF2-40B4-BE49-F238E27FC236}">
                    <a16:creationId xmlns:a16="http://schemas.microsoft.com/office/drawing/2014/main" id="{F097BB8C-0194-4776-A805-884B8257356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0685627" y="2811042"/>
                <a:ext cx="900000" cy="900000"/>
              </a:xfrm>
              <a:prstGeom prst="rect">
                <a:avLst/>
              </a:prstGeom>
            </p:spPr>
          </p:pic>
        </p:grpSp>
        <p:grpSp>
          <p:nvGrpSpPr>
            <p:cNvPr id="85" name="组合 84">
              <a:extLst>
                <a:ext uri="{FF2B5EF4-FFF2-40B4-BE49-F238E27FC236}">
                  <a16:creationId xmlns:a16="http://schemas.microsoft.com/office/drawing/2014/main" id="{0F0B99B4-DE25-4F54-86BB-F9F5ABB159FE}"/>
                </a:ext>
              </a:extLst>
            </p:cNvPr>
            <p:cNvGrpSpPr/>
            <p:nvPr/>
          </p:nvGrpSpPr>
          <p:grpSpPr>
            <a:xfrm>
              <a:off x="7942479" y="3678699"/>
              <a:ext cx="3643049" cy="930785"/>
              <a:chOff x="7942479" y="3678699"/>
              <a:chExt cx="3643049" cy="930785"/>
            </a:xfrm>
          </p:grpSpPr>
          <p:grpSp>
            <p:nvGrpSpPr>
              <p:cNvPr id="62" name="组合 61">
                <a:extLst>
                  <a:ext uri="{FF2B5EF4-FFF2-40B4-BE49-F238E27FC236}">
                    <a16:creationId xmlns:a16="http://schemas.microsoft.com/office/drawing/2014/main" id="{E5E4C28C-1C08-41B3-B190-9510FF72111D}"/>
                  </a:ext>
                </a:extLst>
              </p:cNvPr>
              <p:cNvGrpSpPr/>
              <p:nvPr/>
            </p:nvGrpSpPr>
            <p:grpSpPr>
              <a:xfrm>
                <a:off x="7942479" y="3678699"/>
                <a:ext cx="1867406" cy="900000"/>
                <a:chOff x="8992299" y="3540744"/>
                <a:chExt cx="1867406" cy="900000"/>
              </a:xfrm>
            </p:grpSpPr>
            <p:pic>
              <p:nvPicPr>
                <p:cNvPr id="51" name="图片 50">
                  <a:extLst>
                    <a:ext uri="{FF2B5EF4-FFF2-40B4-BE49-F238E27FC236}">
                      <a16:creationId xmlns:a16="http://schemas.microsoft.com/office/drawing/2014/main" id="{2BF5C12D-44C2-435B-8337-E0FE181B653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59704" y="3540744"/>
                  <a:ext cx="900001" cy="900000"/>
                </a:xfrm>
                <a:prstGeom prst="rect">
                  <a:avLst/>
                </a:prstGeom>
              </p:spPr>
            </p:pic>
            <p:sp>
              <p:nvSpPr>
                <p:cNvPr id="54" name="文本框 53">
                  <a:extLst>
                    <a:ext uri="{FF2B5EF4-FFF2-40B4-BE49-F238E27FC236}">
                      <a16:creationId xmlns:a16="http://schemas.microsoft.com/office/drawing/2014/main" id="{21700F14-6714-4EFE-A89C-FE3631291A97}"/>
                    </a:ext>
                  </a:extLst>
                </p:cNvPr>
                <p:cNvSpPr txBox="1"/>
                <p:nvPr/>
              </p:nvSpPr>
              <p:spPr>
                <a:xfrm>
                  <a:off x="8992299" y="3769130"/>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9</a:t>
                  </a:r>
                  <a:endParaRPr lang="zh-CN" altLang="en-US" sz="1400" dirty="0">
                    <a:latin typeface="Times New Roman" panose="02020603050405020304" pitchFamily="18" charset="0"/>
                    <a:cs typeface="Times New Roman" panose="02020603050405020304" pitchFamily="18" charset="0"/>
                  </a:endParaRPr>
                </a:p>
              </p:txBody>
            </p:sp>
          </p:grpSp>
          <p:pic>
            <p:nvPicPr>
              <p:cNvPr id="71" name="图片 70">
                <a:extLst>
                  <a:ext uri="{FF2B5EF4-FFF2-40B4-BE49-F238E27FC236}">
                    <a16:creationId xmlns:a16="http://schemas.microsoft.com/office/drawing/2014/main" id="{C07EEAA9-6E4D-4EFF-BED0-19CAB5E2DE8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799570" y="3708634"/>
                <a:ext cx="900000" cy="900000"/>
              </a:xfrm>
              <a:prstGeom prst="rect">
                <a:avLst/>
              </a:prstGeom>
            </p:spPr>
          </p:pic>
          <p:pic>
            <p:nvPicPr>
              <p:cNvPr id="81" name="图片 80">
                <a:extLst>
                  <a:ext uri="{FF2B5EF4-FFF2-40B4-BE49-F238E27FC236}">
                    <a16:creationId xmlns:a16="http://schemas.microsoft.com/office/drawing/2014/main" id="{D455609D-2F67-4E0A-880F-E57F559715B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685528" y="3709484"/>
                <a:ext cx="900000" cy="900000"/>
              </a:xfrm>
              <a:prstGeom prst="rect">
                <a:avLst/>
              </a:prstGeom>
            </p:spPr>
          </p:pic>
        </p:grpSp>
        <p:grpSp>
          <p:nvGrpSpPr>
            <p:cNvPr id="84" name="组合 83">
              <a:extLst>
                <a:ext uri="{FF2B5EF4-FFF2-40B4-BE49-F238E27FC236}">
                  <a16:creationId xmlns:a16="http://schemas.microsoft.com/office/drawing/2014/main" id="{B858F042-22DF-4A81-B4A1-758DB0A34E75}"/>
                </a:ext>
              </a:extLst>
            </p:cNvPr>
            <p:cNvGrpSpPr/>
            <p:nvPr/>
          </p:nvGrpSpPr>
          <p:grpSpPr>
            <a:xfrm>
              <a:off x="7942480" y="4573954"/>
              <a:ext cx="3638506" cy="905002"/>
              <a:chOff x="7942480" y="4573954"/>
              <a:chExt cx="3638506" cy="905002"/>
            </a:xfrm>
          </p:grpSpPr>
          <p:grpSp>
            <p:nvGrpSpPr>
              <p:cNvPr id="63" name="组合 62">
                <a:extLst>
                  <a:ext uri="{FF2B5EF4-FFF2-40B4-BE49-F238E27FC236}">
                    <a16:creationId xmlns:a16="http://schemas.microsoft.com/office/drawing/2014/main" id="{C322AEC0-BE7E-459C-825E-93EE4DF2EFEC}"/>
                  </a:ext>
                </a:extLst>
              </p:cNvPr>
              <p:cNvGrpSpPr/>
              <p:nvPr/>
            </p:nvGrpSpPr>
            <p:grpSpPr>
              <a:xfrm>
                <a:off x="7942480" y="4578956"/>
                <a:ext cx="1862371" cy="900000"/>
                <a:chOff x="8985747" y="4440744"/>
                <a:chExt cx="1862371" cy="900000"/>
              </a:xfrm>
            </p:grpSpPr>
            <p:pic>
              <p:nvPicPr>
                <p:cNvPr id="53" name="图片 52">
                  <a:extLst>
                    <a:ext uri="{FF2B5EF4-FFF2-40B4-BE49-F238E27FC236}">
                      <a16:creationId xmlns:a16="http://schemas.microsoft.com/office/drawing/2014/main" id="{093DE7CC-4188-4464-B193-0CFC47F9C37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948118" y="4440744"/>
                  <a:ext cx="900000" cy="900000"/>
                </a:xfrm>
                <a:prstGeom prst="rect">
                  <a:avLst/>
                </a:prstGeom>
              </p:spPr>
            </p:pic>
            <p:sp>
              <p:nvSpPr>
                <p:cNvPr id="55" name="文本框 54">
                  <a:extLst>
                    <a:ext uri="{FF2B5EF4-FFF2-40B4-BE49-F238E27FC236}">
                      <a16:creationId xmlns:a16="http://schemas.microsoft.com/office/drawing/2014/main" id="{E83B57B9-C6CF-41B0-A498-3E50909C247D}"/>
                    </a:ext>
                  </a:extLst>
                </p:cNvPr>
                <p:cNvSpPr txBox="1"/>
                <p:nvPr/>
              </p:nvSpPr>
              <p:spPr>
                <a:xfrm>
                  <a:off x="8985747" y="4733072"/>
                  <a:ext cx="1209675"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Neuron</a:t>
                  </a:r>
                </a:p>
                <a:p>
                  <a:pPr algn="ctr"/>
                  <a:r>
                    <a:rPr lang="en-US" altLang="zh-CN" sz="1400" dirty="0">
                      <a:latin typeface="Times New Roman" panose="02020603050405020304" pitchFamily="18" charset="0"/>
                      <a:cs typeface="Times New Roman" panose="02020603050405020304" pitchFamily="18" charset="0"/>
                    </a:rPr>
                    <a:t>10</a:t>
                  </a:r>
                  <a:endParaRPr lang="zh-CN" altLang="en-US" sz="1400" dirty="0">
                    <a:latin typeface="Times New Roman" panose="02020603050405020304" pitchFamily="18" charset="0"/>
                    <a:cs typeface="Times New Roman" panose="02020603050405020304" pitchFamily="18" charset="0"/>
                  </a:endParaRPr>
                </a:p>
              </p:txBody>
            </p:sp>
          </p:grpSp>
          <p:pic>
            <p:nvPicPr>
              <p:cNvPr id="73" name="图片 72">
                <a:extLst>
                  <a:ext uri="{FF2B5EF4-FFF2-40B4-BE49-F238E27FC236}">
                    <a16:creationId xmlns:a16="http://schemas.microsoft.com/office/drawing/2014/main" id="{9713361E-D810-40D4-A5B3-5503492AFE1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801906" y="4573954"/>
                <a:ext cx="900000" cy="900000"/>
              </a:xfrm>
              <a:prstGeom prst="rect">
                <a:avLst/>
              </a:prstGeom>
            </p:spPr>
          </p:pic>
          <p:pic>
            <p:nvPicPr>
              <p:cNvPr id="83" name="图片 82">
                <a:extLst>
                  <a:ext uri="{FF2B5EF4-FFF2-40B4-BE49-F238E27FC236}">
                    <a16:creationId xmlns:a16="http://schemas.microsoft.com/office/drawing/2014/main" id="{146600E1-76B1-4459-A73A-F047B0BEC09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0680986" y="4575405"/>
                <a:ext cx="900000" cy="900000"/>
              </a:xfrm>
              <a:prstGeom prst="rect">
                <a:avLst/>
              </a:prstGeom>
            </p:spPr>
          </p:pic>
        </p:grpSp>
      </p:grpSp>
      <p:sp>
        <p:nvSpPr>
          <p:cNvPr id="90" name="矩形 89">
            <a:extLst>
              <a:ext uri="{FF2B5EF4-FFF2-40B4-BE49-F238E27FC236}">
                <a16:creationId xmlns:a16="http://schemas.microsoft.com/office/drawing/2014/main" id="{8B51536B-FEA0-4632-9B42-CAFAB9C3019B}"/>
              </a:ext>
            </a:extLst>
          </p:cNvPr>
          <p:cNvSpPr/>
          <p:nvPr/>
        </p:nvSpPr>
        <p:spPr>
          <a:xfrm>
            <a:off x="247276" y="197291"/>
            <a:ext cx="6096000" cy="646331"/>
          </a:xfrm>
          <a:prstGeom prst="rect">
            <a:avLst/>
          </a:prstGeom>
        </p:spPr>
        <p:txBody>
          <a:bodyPr>
            <a:spAutoFit/>
          </a:bodyPr>
          <a:lstStyle/>
          <a:p>
            <a:r>
              <a:rPr lang="zh-CN" altLang="en-US" dirty="0">
                <a:solidFill>
                  <a:srgbClr val="FF0000"/>
                </a:solidFill>
              </a:rPr>
              <a:t>工作</a:t>
            </a:r>
            <a:r>
              <a:rPr lang="en-US" altLang="zh-CN" dirty="0">
                <a:solidFill>
                  <a:srgbClr val="FF0000"/>
                </a:solidFill>
              </a:rPr>
              <a:t>1</a:t>
            </a:r>
            <a:r>
              <a:rPr lang="zh-CN" altLang="en-US" dirty="0">
                <a:solidFill>
                  <a:srgbClr val="FF0000"/>
                </a:solidFill>
              </a:rPr>
              <a:t>：</a:t>
            </a:r>
            <a:r>
              <a:rPr lang="zh-CN" altLang="en-US" dirty="0"/>
              <a:t>不同初始值偏好图片对比</a:t>
            </a:r>
            <a:endParaRPr lang="en-US" altLang="zh-CN" dirty="0"/>
          </a:p>
          <a:p>
            <a:r>
              <a:rPr lang="zh-CN" altLang="en-US" dirty="0">
                <a:solidFill>
                  <a:srgbClr val="FF0000"/>
                </a:solidFill>
              </a:rPr>
              <a:t>目的</a:t>
            </a:r>
            <a:r>
              <a:rPr lang="zh-CN" altLang="en-US" dirty="0"/>
              <a:t>：探究模型的可重复性和检验评估指标的可行性</a:t>
            </a:r>
            <a:endParaRPr lang="en-US" altLang="zh-CN" dirty="0"/>
          </a:p>
        </p:txBody>
      </p:sp>
      <p:sp>
        <p:nvSpPr>
          <p:cNvPr id="91" name="文本框 7">
            <a:extLst>
              <a:ext uri="{FF2B5EF4-FFF2-40B4-BE49-F238E27FC236}">
                <a16:creationId xmlns:a16="http://schemas.microsoft.com/office/drawing/2014/main" id="{B58DA8FC-7682-4572-8B37-591AB13D09E3}"/>
              </a:ext>
            </a:extLst>
          </p:cNvPr>
          <p:cNvSpPr txBox="1"/>
          <p:nvPr/>
        </p:nvSpPr>
        <p:spPr>
          <a:xfrm>
            <a:off x="283320" y="936143"/>
            <a:ext cx="5565741" cy="1738938"/>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详细说明</a:t>
            </a:r>
            <a:endParaRPr lang="en-US" altLang="zh-CN" sz="1050" b="1" dirty="0">
              <a:solidFill>
                <a:srgbClr val="FF0000"/>
              </a:solidFill>
            </a:endParaRPr>
          </a:p>
          <a:p>
            <a:r>
              <a:rPr lang="zh-CN" altLang="en-US" sz="1050" dirty="0"/>
              <a:t>经上次讨论，我们之前得到的交叉训练评估结果需要有对照，因此设计了两个对照：</a:t>
            </a:r>
            <a:endParaRPr lang="en-US" altLang="zh-CN" sz="1050" dirty="0"/>
          </a:p>
          <a:p>
            <a:r>
              <a:rPr lang="zh-CN" altLang="en-US" sz="1050" b="1" dirty="0"/>
              <a:t>对照</a:t>
            </a:r>
            <a:r>
              <a:rPr lang="en-US" altLang="zh-CN" sz="1050" b="1" dirty="0"/>
              <a:t>1</a:t>
            </a:r>
            <a:r>
              <a:rPr lang="zh-CN" altLang="en-US" sz="1050" b="1" dirty="0"/>
              <a:t>：随机初始值对照</a:t>
            </a:r>
            <a:endParaRPr lang="en-US" altLang="zh-CN" sz="1050" b="1" dirty="0"/>
          </a:p>
          <a:p>
            <a:r>
              <a:rPr lang="zh-CN" altLang="en-US" sz="1050" dirty="0"/>
              <a:t>（参考自 </a:t>
            </a:r>
            <a:r>
              <a:rPr lang="en-US" altLang="zh-CN" sz="1050" b="1" dirty="0" err="1"/>
              <a:t>Dicarlo</a:t>
            </a:r>
            <a:r>
              <a:rPr lang="en-US" altLang="zh-CN" sz="1050" b="1" dirty="0"/>
              <a:t> Figure S1 </a:t>
            </a:r>
            <a:r>
              <a:rPr lang="zh-CN" altLang="en-US" sz="1050" dirty="0"/>
              <a:t>）在偏好图片的生成过程中需要首先随机生成一张初始图片，并在初始图片的基础上进行迭代，最终获得偏好图片。因此我们选取在不同初始值下生成的偏好图片进行对比，一方面可以检验模型的可重复性，另一方面也可以作为对照。</a:t>
            </a:r>
            <a:endParaRPr lang="en-US" altLang="zh-CN" sz="1050" dirty="0"/>
          </a:p>
          <a:p>
            <a:endParaRPr lang="en-US" altLang="zh-CN" sz="1100" b="1" dirty="0"/>
          </a:p>
          <a:p>
            <a:r>
              <a:rPr lang="zh-CN" altLang="en-US" sz="1100" b="1" dirty="0"/>
              <a:t>对照</a:t>
            </a:r>
            <a:r>
              <a:rPr lang="en-US" altLang="zh-CN" sz="1100" b="1" dirty="0"/>
              <a:t>2</a:t>
            </a:r>
            <a:r>
              <a:rPr lang="zh-CN" altLang="en-US" sz="1100" b="1" dirty="0"/>
              <a:t>：随机偏好对照</a:t>
            </a:r>
            <a:endParaRPr lang="en-US" altLang="zh-CN" sz="1100" b="1" dirty="0"/>
          </a:p>
          <a:p>
            <a:r>
              <a:rPr lang="zh-CN" altLang="en-US" sz="1100" dirty="0"/>
              <a:t>对于交叉训练 </a:t>
            </a:r>
            <a:r>
              <a:rPr lang="en-US" altLang="zh-CN" sz="1100" dirty="0"/>
              <a:t>1 </a:t>
            </a:r>
            <a:r>
              <a:rPr lang="zh-CN" altLang="en-US" sz="1100" dirty="0"/>
              <a:t>的每一个神经元偏好图片，我们在交叉训练 </a:t>
            </a:r>
            <a:r>
              <a:rPr lang="en-US" altLang="zh-CN" sz="1100" dirty="0"/>
              <a:t>2 </a:t>
            </a:r>
          </a:p>
          <a:p>
            <a:r>
              <a:rPr lang="zh-CN" altLang="en-US" sz="1100" dirty="0"/>
              <a:t>中随机挑选一张图片进行 </a:t>
            </a:r>
            <a:r>
              <a:rPr lang="en-US" altLang="zh-CN" sz="1100" dirty="0" err="1"/>
              <a:t>ssim</a:t>
            </a:r>
            <a:r>
              <a:rPr lang="en-US" altLang="zh-CN" sz="1100" dirty="0"/>
              <a:t> </a:t>
            </a:r>
            <a:r>
              <a:rPr lang="zh-CN" altLang="en-US" sz="1100" dirty="0"/>
              <a:t>计算作为随机对照组。</a:t>
            </a:r>
            <a:endParaRPr lang="en-US" altLang="zh-CN" sz="1100" dirty="0"/>
          </a:p>
        </p:txBody>
      </p:sp>
      <p:sp>
        <p:nvSpPr>
          <p:cNvPr id="92" name="文本框 7">
            <a:extLst>
              <a:ext uri="{FF2B5EF4-FFF2-40B4-BE49-F238E27FC236}">
                <a16:creationId xmlns:a16="http://schemas.microsoft.com/office/drawing/2014/main" id="{32343F4D-977E-4E8D-AA47-51A09F998FA8}"/>
              </a:ext>
            </a:extLst>
          </p:cNvPr>
          <p:cNvSpPr txBox="1"/>
          <p:nvPr/>
        </p:nvSpPr>
        <p:spPr>
          <a:xfrm>
            <a:off x="8167209" y="22864"/>
            <a:ext cx="3946849" cy="2031325"/>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050" b="1" dirty="0">
                <a:solidFill>
                  <a:srgbClr val="FF0000"/>
                </a:solidFill>
              </a:rPr>
              <a:t>观察</a:t>
            </a:r>
            <a:endParaRPr lang="en-US" altLang="zh-CN" sz="1050" b="1" dirty="0">
              <a:solidFill>
                <a:srgbClr val="FF0000"/>
              </a:solidFill>
            </a:endParaRPr>
          </a:p>
          <a:p>
            <a:pPr marL="228600" indent="-228600">
              <a:buAutoNum type="arabicPeriod"/>
            </a:pPr>
            <a:r>
              <a:rPr lang="zh-CN" altLang="en-US" sz="1050" dirty="0"/>
              <a:t>训练好的模型在不同的随机初始值下生成的偏好图片肉眼可见相似度很高。</a:t>
            </a:r>
            <a:endParaRPr lang="en-US" altLang="zh-CN" sz="1050" dirty="0"/>
          </a:p>
          <a:p>
            <a:pPr marL="228600" indent="-228600">
              <a:buAutoNum type="arabicPeriod"/>
            </a:pPr>
            <a:r>
              <a:rPr lang="zh-CN" altLang="en-US" sz="1050" dirty="0"/>
              <a:t>在进行交叉训练时，模型同时面对带背景和不带背景的图片，训练效果好于</a:t>
            </a:r>
            <a:r>
              <a:rPr lang="zh-CN" altLang="en-US" sz="1050" b="1" dirty="0"/>
              <a:t>只用带背景的图片进行训练</a:t>
            </a:r>
            <a:r>
              <a:rPr lang="en-US" altLang="zh-CN" sz="1050" b="1" dirty="0"/>
              <a:t>(</a:t>
            </a:r>
            <a:r>
              <a:rPr lang="zh-CN" altLang="en-US" sz="1050" b="1" dirty="0"/>
              <a:t>数据</a:t>
            </a:r>
            <a:r>
              <a:rPr lang="en-US" altLang="zh-CN" sz="1050" b="1" dirty="0"/>
              <a:t>9)</a:t>
            </a:r>
            <a:r>
              <a:rPr lang="zh-CN" altLang="en-US" sz="1050" dirty="0"/>
              <a:t>。</a:t>
            </a:r>
            <a:r>
              <a:rPr lang="en-US" altLang="zh-CN" sz="1050" dirty="0"/>
              <a:t>(</a:t>
            </a:r>
            <a:r>
              <a:rPr lang="zh-CN" altLang="en-US" sz="1050" dirty="0"/>
              <a:t>这可能是因为验证集里包含不带背景的图片，模型更容易预测</a:t>
            </a:r>
            <a:r>
              <a:rPr lang="en-US" altLang="zh-CN" sz="1050" dirty="0"/>
              <a:t>)</a:t>
            </a:r>
          </a:p>
          <a:p>
            <a:r>
              <a:rPr lang="zh-CN" altLang="en-US" sz="1050" b="1" dirty="0">
                <a:solidFill>
                  <a:srgbClr val="FF0000"/>
                </a:solidFill>
              </a:rPr>
              <a:t>结论</a:t>
            </a:r>
            <a:endParaRPr lang="en-US" altLang="zh-CN" sz="1050" b="1" dirty="0">
              <a:solidFill>
                <a:srgbClr val="FF0000"/>
              </a:solidFill>
            </a:endParaRPr>
          </a:p>
          <a:p>
            <a:r>
              <a:rPr lang="en-US" altLang="zh-CN" sz="1050" dirty="0"/>
              <a:t>     </a:t>
            </a:r>
            <a:r>
              <a:rPr lang="zh-CN" altLang="en-US" sz="1050" dirty="0"/>
              <a:t>进一步论证：模型面对带背景的图片表现不佳</a:t>
            </a:r>
            <a:endParaRPr lang="en-US" altLang="zh-CN" sz="1050" dirty="0"/>
          </a:p>
          <a:p>
            <a:r>
              <a:rPr lang="zh-CN" altLang="en-US" sz="1050" dirty="0"/>
              <a:t>思考：都带有灰色背景，使得</a:t>
            </a:r>
            <a:r>
              <a:rPr lang="en-US" altLang="zh-CN" sz="1050" dirty="0" err="1"/>
              <a:t>ssim</a:t>
            </a:r>
            <a:r>
              <a:rPr lang="zh-CN" altLang="en-US" sz="1050" dirty="0"/>
              <a:t>偏高</a:t>
            </a:r>
            <a:r>
              <a:rPr lang="en-US" altLang="zh-CN" sz="1050" dirty="0"/>
              <a:t>?</a:t>
            </a:r>
            <a:endParaRPr lang="zh-CN" altLang="en-US" sz="1050" dirty="0"/>
          </a:p>
          <a:p>
            <a:endParaRPr lang="en-US" altLang="zh-CN" sz="1050" dirty="0"/>
          </a:p>
          <a:p>
            <a:pPr marL="228600" indent="-228600">
              <a:buFont typeface="+mj-lt"/>
              <a:buAutoNum type="arabicPeriod"/>
            </a:pPr>
            <a:endParaRPr lang="en-US" altLang="zh-CN" sz="1050" dirty="0"/>
          </a:p>
          <a:p>
            <a:pPr marL="228600" indent="-228600">
              <a:buFont typeface="+mj-lt"/>
              <a:buAutoNum type="arabicPeriod"/>
            </a:pPr>
            <a:endParaRPr lang="en-US" altLang="zh-CN" sz="1050" b="1" dirty="0">
              <a:solidFill>
                <a:srgbClr val="FF0000"/>
              </a:solidFill>
            </a:endParaRPr>
          </a:p>
        </p:txBody>
      </p:sp>
    </p:spTree>
    <p:extLst>
      <p:ext uri="{BB962C8B-B14F-4D97-AF65-F5344CB8AC3E}">
        <p14:creationId xmlns:p14="http://schemas.microsoft.com/office/powerpoint/2010/main" val="389520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D6B7B91-2AA4-4D41-ABBA-F07B3DF92C1E}"/>
              </a:ext>
            </a:extLst>
          </p:cNvPr>
          <p:cNvGraphicFramePr>
            <a:graphicFrameLocks noGrp="1"/>
          </p:cNvGraphicFramePr>
          <p:nvPr>
            <p:extLst>
              <p:ext uri="{D42A27DB-BD31-4B8C-83A1-F6EECF244321}">
                <p14:modId xmlns:p14="http://schemas.microsoft.com/office/powerpoint/2010/main" val="3938870230"/>
              </p:ext>
            </p:extLst>
          </p:nvPr>
        </p:nvGraphicFramePr>
        <p:xfrm>
          <a:off x="257750" y="1731732"/>
          <a:ext cx="4414444" cy="1657930"/>
        </p:xfrm>
        <a:graphic>
          <a:graphicData uri="http://schemas.openxmlformats.org/drawingml/2006/table">
            <a:tbl>
              <a:tblPr firstRow="1" bandRow="1">
                <a:tableStyleId>{5C22544A-7EE6-4342-B048-85BDC9FD1C3A}</a:tableStyleId>
              </a:tblPr>
              <a:tblGrid>
                <a:gridCol w="1103611">
                  <a:extLst>
                    <a:ext uri="{9D8B030D-6E8A-4147-A177-3AD203B41FA5}">
                      <a16:colId xmlns:a16="http://schemas.microsoft.com/office/drawing/2014/main" val="1280905590"/>
                    </a:ext>
                  </a:extLst>
                </a:gridCol>
                <a:gridCol w="1103611">
                  <a:extLst>
                    <a:ext uri="{9D8B030D-6E8A-4147-A177-3AD203B41FA5}">
                      <a16:colId xmlns:a16="http://schemas.microsoft.com/office/drawing/2014/main" val="650802497"/>
                    </a:ext>
                  </a:extLst>
                </a:gridCol>
                <a:gridCol w="1103611">
                  <a:extLst>
                    <a:ext uri="{9D8B030D-6E8A-4147-A177-3AD203B41FA5}">
                      <a16:colId xmlns:a16="http://schemas.microsoft.com/office/drawing/2014/main" val="1397899082"/>
                    </a:ext>
                  </a:extLst>
                </a:gridCol>
                <a:gridCol w="1103611">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SSIM</a:t>
                      </a:r>
                      <a:endParaRPr lang="zh-CN" altLang="en-US" sz="1200" dirty="0"/>
                    </a:p>
                  </a:txBody>
                  <a:tcPr/>
                </a:tc>
                <a:tc>
                  <a:txBody>
                    <a:bodyPr/>
                    <a:lstStyle/>
                    <a:p>
                      <a:pPr algn="ctr"/>
                      <a:r>
                        <a:rPr lang="en-US" altLang="zh-CN" sz="1200" dirty="0"/>
                        <a:t>Min SSIM</a:t>
                      </a:r>
                      <a:endParaRPr lang="zh-CN" altLang="en-US" sz="1200" dirty="0"/>
                    </a:p>
                  </a:txBody>
                  <a:tcPr/>
                </a:tc>
                <a:tc>
                  <a:txBody>
                    <a:bodyPr/>
                    <a:lstStyle/>
                    <a:p>
                      <a:pPr algn="ctr"/>
                      <a:r>
                        <a:rPr lang="en-US" altLang="zh-CN" sz="1200" dirty="0"/>
                        <a:t>Average SSIM</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algn="ctr"/>
                      <a:r>
                        <a:rPr lang="en-US" altLang="zh-CN" sz="1200" dirty="0"/>
                        <a:t>0.8631</a:t>
                      </a:r>
                      <a:endParaRPr lang="zh-CN" altLang="en-US" sz="1200" dirty="0"/>
                    </a:p>
                  </a:txBody>
                  <a:tcPr/>
                </a:tc>
                <a:tc>
                  <a:txBody>
                    <a:bodyPr/>
                    <a:lstStyle/>
                    <a:p>
                      <a:pPr algn="ctr"/>
                      <a:r>
                        <a:rPr lang="en-US" altLang="zh-CN" sz="1200" dirty="0"/>
                        <a:t>0.3677</a:t>
                      </a:r>
                      <a:endParaRPr lang="zh-CN" altLang="en-US" sz="1200" dirty="0"/>
                    </a:p>
                  </a:txBody>
                  <a:tcPr/>
                </a:tc>
                <a:tc>
                  <a:txBody>
                    <a:bodyPr/>
                    <a:lstStyle/>
                    <a:p>
                      <a:pPr algn="ctr"/>
                      <a:r>
                        <a:rPr lang="en-US" altLang="zh-CN" sz="1200" dirty="0"/>
                        <a:t>0.6271</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0.8822</a:t>
                      </a:r>
                      <a:endParaRPr lang="zh-CN" altLang="en-US" sz="1200" dirty="0"/>
                    </a:p>
                  </a:txBody>
                  <a:tcPr/>
                </a:tc>
                <a:tc>
                  <a:txBody>
                    <a:bodyPr/>
                    <a:lstStyle/>
                    <a:p>
                      <a:pPr algn="ctr"/>
                      <a:r>
                        <a:rPr lang="en-US" altLang="zh-CN" sz="1200" dirty="0"/>
                        <a:t>0.4088</a:t>
                      </a:r>
                      <a:endParaRPr lang="zh-CN" altLang="en-US" sz="1200" dirty="0"/>
                    </a:p>
                  </a:txBody>
                  <a:tcPr/>
                </a:tc>
                <a:tc>
                  <a:txBody>
                    <a:bodyPr/>
                    <a:lstStyle/>
                    <a:p>
                      <a:pPr algn="ctr"/>
                      <a:r>
                        <a:rPr lang="en-US" altLang="zh-CN" sz="1200" dirty="0"/>
                        <a:t>0.6447</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随机对比</a:t>
                      </a:r>
                    </a:p>
                  </a:txBody>
                  <a:tcPr/>
                </a:tc>
                <a:tc>
                  <a:txBody>
                    <a:bodyPr/>
                    <a:lstStyle/>
                    <a:p>
                      <a:pPr algn="ctr"/>
                      <a:r>
                        <a:rPr lang="en-US" altLang="zh-CN" sz="1200" dirty="0"/>
                        <a:t>0.8007</a:t>
                      </a:r>
                      <a:endParaRPr lang="zh-CN" altLang="en-US" sz="1200" dirty="0"/>
                    </a:p>
                  </a:txBody>
                  <a:tcPr/>
                </a:tc>
                <a:tc>
                  <a:txBody>
                    <a:bodyPr/>
                    <a:lstStyle/>
                    <a:p>
                      <a:pPr algn="ctr"/>
                      <a:r>
                        <a:rPr lang="en-US" altLang="zh-CN" sz="1200" dirty="0"/>
                        <a:t>0.3913</a:t>
                      </a:r>
                      <a:endParaRPr lang="zh-CN" altLang="en-US" sz="1200" dirty="0"/>
                    </a:p>
                  </a:txBody>
                  <a:tcPr/>
                </a:tc>
                <a:tc>
                  <a:txBody>
                    <a:bodyPr/>
                    <a:lstStyle/>
                    <a:p>
                      <a:pPr algn="ctr"/>
                      <a:r>
                        <a:rPr lang="en-US" altLang="zh-CN" sz="1200" dirty="0"/>
                        <a:t>0.5953</a:t>
                      </a:r>
                      <a:endParaRPr lang="zh-CN" altLang="en-US" sz="1200" dirty="0"/>
                    </a:p>
                  </a:txBody>
                  <a:tcPr/>
                </a:tc>
                <a:extLst>
                  <a:ext uri="{0D108BD9-81ED-4DB2-BD59-A6C34878D82A}">
                    <a16:rowId xmlns:a16="http://schemas.microsoft.com/office/drawing/2014/main" val="194705987"/>
                  </a:ext>
                </a:extLst>
              </a:tr>
              <a:tr h="292576">
                <a:tc>
                  <a:txBody>
                    <a:bodyPr/>
                    <a:lstStyle/>
                    <a:p>
                      <a:pPr algn="ctr"/>
                      <a:r>
                        <a:rPr lang="zh-CN" altLang="en-US" sz="1200" dirty="0"/>
                        <a:t>自身对比</a:t>
                      </a:r>
                    </a:p>
                  </a:txBody>
                  <a:tcPr/>
                </a:tc>
                <a:tc>
                  <a:txBody>
                    <a:bodyPr/>
                    <a:lstStyle/>
                    <a:p>
                      <a:pPr algn="ctr"/>
                      <a:r>
                        <a:rPr lang="en-US" altLang="zh-CN" sz="1200" dirty="0"/>
                        <a:t>0.8534</a:t>
                      </a:r>
                      <a:endParaRPr lang="zh-CN" altLang="en-US" sz="1200" dirty="0"/>
                    </a:p>
                  </a:txBody>
                  <a:tcPr/>
                </a:tc>
                <a:tc>
                  <a:txBody>
                    <a:bodyPr/>
                    <a:lstStyle/>
                    <a:p>
                      <a:pPr algn="ctr"/>
                      <a:r>
                        <a:rPr lang="en-US" altLang="zh-CN" sz="1200" dirty="0"/>
                        <a:t>0.3182</a:t>
                      </a:r>
                      <a:endParaRPr lang="zh-CN" altLang="en-US" sz="1200" dirty="0"/>
                    </a:p>
                  </a:txBody>
                  <a:tcPr/>
                </a:tc>
                <a:tc>
                  <a:txBody>
                    <a:bodyPr/>
                    <a:lstStyle/>
                    <a:p>
                      <a:pPr algn="ctr"/>
                      <a:r>
                        <a:rPr lang="en-US" altLang="zh-CN" sz="1200" dirty="0"/>
                        <a:t>0.5983</a:t>
                      </a:r>
                      <a:endParaRPr lang="zh-CN" altLang="en-US" sz="1200" dirty="0"/>
                    </a:p>
                  </a:txBody>
                  <a:tcPr/>
                </a:tc>
                <a:extLst>
                  <a:ext uri="{0D108BD9-81ED-4DB2-BD59-A6C34878D82A}">
                    <a16:rowId xmlns:a16="http://schemas.microsoft.com/office/drawing/2014/main" val="1326727396"/>
                  </a:ext>
                </a:extLst>
              </a:tr>
            </a:tbl>
          </a:graphicData>
        </a:graphic>
      </p:graphicFrame>
      <p:graphicFrame>
        <p:nvGraphicFramePr>
          <p:cNvPr id="5" name="表格 4">
            <a:extLst>
              <a:ext uri="{FF2B5EF4-FFF2-40B4-BE49-F238E27FC236}">
                <a16:creationId xmlns:a16="http://schemas.microsoft.com/office/drawing/2014/main" id="{693A7EEC-42C4-42D0-9F14-19E18CB3A71C}"/>
              </a:ext>
            </a:extLst>
          </p:cNvPr>
          <p:cNvGraphicFramePr>
            <a:graphicFrameLocks noGrp="1"/>
          </p:cNvGraphicFramePr>
          <p:nvPr>
            <p:extLst>
              <p:ext uri="{D42A27DB-BD31-4B8C-83A1-F6EECF244321}">
                <p14:modId xmlns:p14="http://schemas.microsoft.com/office/powerpoint/2010/main" val="824762978"/>
              </p:ext>
            </p:extLst>
          </p:nvPr>
        </p:nvGraphicFramePr>
        <p:xfrm>
          <a:off x="257750" y="4353204"/>
          <a:ext cx="4414444" cy="1657930"/>
        </p:xfrm>
        <a:graphic>
          <a:graphicData uri="http://schemas.openxmlformats.org/drawingml/2006/table">
            <a:tbl>
              <a:tblPr firstRow="1" bandRow="1">
                <a:tableStyleId>{5C22544A-7EE6-4342-B048-85BDC9FD1C3A}</a:tableStyleId>
              </a:tblPr>
              <a:tblGrid>
                <a:gridCol w="1048536">
                  <a:extLst>
                    <a:ext uri="{9D8B030D-6E8A-4147-A177-3AD203B41FA5}">
                      <a16:colId xmlns:a16="http://schemas.microsoft.com/office/drawing/2014/main" val="1280905590"/>
                    </a:ext>
                  </a:extLst>
                </a:gridCol>
                <a:gridCol w="1158686">
                  <a:extLst>
                    <a:ext uri="{9D8B030D-6E8A-4147-A177-3AD203B41FA5}">
                      <a16:colId xmlns:a16="http://schemas.microsoft.com/office/drawing/2014/main" val="650802497"/>
                    </a:ext>
                  </a:extLst>
                </a:gridCol>
                <a:gridCol w="1103611">
                  <a:extLst>
                    <a:ext uri="{9D8B030D-6E8A-4147-A177-3AD203B41FA5}">
                      <a16:colId xmlns:a16="http://schemas.microsoft.com/office/drawing/2014/main" val="1397899082"/>
                    </a:ext>
                  </a:extLst>
                </a:gridCol>
                <a:gridCol w="1103611">
                  <a:extLst>
                    <a:ext uri="{9D8B030D-6E8A-4147-A177-3AD203B41FA5}">
                      <a16:colId xmlns:a16="http://schemas.microsoft.com/office/drawing/2014/main" val="4293060322"/>
                    </a:ext>
                  </a:extLst>
                </a:gridCol>
              </a:tblGrid>
              <a:tr h="487626">
                <a:tc>
                  <a:txBody>
                    <a:bodyPr/>
                    <a:lstStyle/>
                    <a:p>
                      <a:endParaRPr lang="zh-CN" altLang="en-US" sz="1200" dirty="0"/>
                    </a:p>
                  </a:txBody>
                  <a:tcPr/>
                </a:tc>
                <a:tc>
                  <a:txBody>
                    <a:bodyPr/>
                    <a:lstStyle/>
                    <a:p>
                      <a:pPr algn="ctr"/>
                      <a:r>
                        <a:rPr lang="en-US" altLang="zh-CN" sz="1200" dirty="0"/>
                        <a:t>Max SSIM</a:t>
                      </a:r>
                      <a:endParaRPr lang="zh-CN" altLang="en-US" sz="1200" dirty="0"/>
                    </a:p>
                  </a:txBody>
                  <a:tcPr/>
                </a:tc>
                <a:tc>
                  <a:txBody>
                    <a:bodyPr/>
                    <a:lstStyle/>
                    <a:p>
                      <a:pPr algn="ctr"/>
                      <a:r>
                        <a:rPr lang="en-US" altLang="zh-CN" sz="1200" dirty="0"/>
                        <a:t>Min SSIM</a:t>
                      </a:r>
                      <a:endParaRPr lang="zh-CN" altLang="en-US" sz="1200" dirty="0"/>
                    </a:p>
                  </a:txBody>
                  <a:tcPr/>
                </a:tc>
                <a:tc>
                  <a:txBody>
                    <a:bodyPr/>
                    <a:lstStyle/>
                    <a:p>
                      <a:pPr algn="ctr"/>
                      <a:r>
                        <a:rPr lang="en-US" altLang="zh-CN" sz="1200" dirty="0"/>
                        <a:t>Average SSIM</a:t>
                      </a:r>
                      <a:endParaRPr lang="zh-CN" altLang="en-US" sz="1200" dirty="0"/>
                    </a:p>
                  </a:txBody>
                  <a:tcPr/>
                </a:tc>
                <a:extLst>
                  <a:ext uri="{0D108BD9-81ED-4DB2-BD59-A6C34878D82A}">
                    <a16:rowId xmlns:a16="http://schemas.microsoft.com/office/drawing/2014/main" val="3304108294"/>
                  </a:ext>
                </a:extLst>
              </a:tr>
              <a:tr h="292576">
                <a:tc>
                  <a:txBody>
                    <a:bodyPr/>
                    <a:lstStyle/>
                    <a:p>
                      <a:pPr algn="ctr"/>
                      <a:r>
                        <a:rPr lang="zh-CN" altLang="en-US" sz="1200" dirty="0"/>
                        <a:t>单独训练</a:t>
                      </a:r>
                    </a:p>
                  </a:txBody>
                  <a:tcPr/>
                </a:tc>
                <a:tc>
                  <a:txBody>
                    <a:bodyPr/>
                    <a:lstStyle/>
                    <a:p>
                      <a:pPr algn="ctr"/>
                      <a:r>
                        <a:rPr lang="en-US" altLang="zh-CN" sz="1200" dirty="0"/>
                        <a:t>0.8756</a:t>
                      </a:r>
                      <a:endParaRPr lang="zh-CN" altLang="en-US" sz="1200" dirty="0"/>
                    </a:p>
                  </a:txBody>
                  <a:tcPr/>
                </a:tc>
                <a:tc>
                  <a:txBody>
                    <a:bodyPr/>
                    <a:lstStyle/>
                    <a:p>
                      <a:pPr algn="ctr"/>
                      <a:r>
                        <a:rPr lang="en-US" altLang="zh-CN" sz="1200" dirty="0"/>
                        <a:t>0.5595</a:t>
                      </a:r>
                      <a:endParaRPr lang="zh-CN" altLang="en-US" sz="1200" dirty="0"/>
                    </a:p>
                  </a:txBody>
                  <a:tcPr/>
                </a:tc>
                <a:tc>
                  <a:txBody>
                    <a:bodyPr/>
                    <a:lstStyle/>
                    <a:p>
                      <a:pPr algn="ctr"/>
                      <a:r>
                        <a:rPr lang="en-US" altLang="zh-CN" sz="1200" dirty="0"/>
                        <a:t>0.7106</a:t>
                      </a:r>
                      <a:endParaRPr lang="zh-CN" altLang="en-US" sz="1200" dirty="0"/>
                    </a:p>
                  </a:txBody>
                  <a:tcPr/>
                </a:tc>
                <a:extLst>
                  <a:ext uri="{0D108BD9-81ED-4DB2-BD59-A6C34878D82A}">
                    <a16:rowId xmlns:a16="http://schemas.microsoft.com/office/drawing/2014/main" val="2801178024"/>
                  </a:ext>
                </a:extLst>
              </a:tr>
              <a:tr h="292576">
                <a:tc>
                  <a:txBody>
                    <a:bodyPr/>
                    <a:lstStyle/>
                    <a:p>
                      <a:pPr algn="ctr"/>
                      <a:r>
                        <a:rPr lang="zh-CN" altLang="en-US" sz="1200" dirty="0"/>
                        <a:t>交叉训练</a:t>
                      </a:r>
                    </a:p>
                  </a:txBody>
                  <a:tcPr/>
                </a:tc>
                <a:tc>
                  <a:txBody>
                    <a:bodyPr/>
                    <a:lstStyle/>
                    <a:p>
                      <a:pPr algn="ctr"/>
                      <a:r>
                        <a:rPr lang="en-US" altLang="zh-CN" sz="1200" dirty="0"/>
                        <a:t>0.8930</a:t>
                      </a:r>
                      <a:endParaRPr lang="zh-CN" altLang="en-US" sz="1200" dirty="0"/>
                    </a:p>
                  </a:txBody>
                  <a:tcPr/>
                </a:tc>
                <a:tc>
                  <a:txBody>
                    <a:bodyPr/>
                    <a:lstStyle/>
                    <a:p>
                      <a:pPr algn="ctr"/>
                      <a:r>
                        <a:rPr lang="en-US" altLang="zh-CN" sz="1200" dirty="0"/>
                        <a:t>0.5798</a:t>
                      </a:r>
                      <a:endParaRPr lang="zh-CN" altLang="en-US" sz="1200" dirty="0"/>
                    </a:p>
                  </a:txBody>
                  <a:tcPr/>
                </a:tc>
                <a:tc>
                  <a:txBody>
                    <a:bodyPr/>
                    <a:lstStyle/>
                    <a:p>
                      <a:pPr algn="ctr"/>
                      <a:r>
                        <a:rPr lang="en-US" altLang="zh-CN" sz="1200" dirty="0"/>
                        <a:t>0.7170</a:t>
                      </a:r>
                      <a:endParaRPr lang="zh-CN" altLang="en-US" sz="1200" dirty="0"/>
                    </a:p>
                  </a:txBody>
                  <a:tcPr/>
                </a:tc>
                <a:extLst>
                  <a:ext uri="{0D108BD9-81ED-4DB2-BD59-A6C34878D82A}">
                    <a16:rowId xmlns:a16="http://schemas.microsoft.com/office/drawing/2014/main" val="867467504"/>
                  </a:ext>
                </a:extLst>
              </a:tr>
              <a:tr h="292576">
                <a:tc>
                  <a:txBody>
                    <a:bodyPr/>
                    <a:lstStyle/>
                    <a:p>
                      <a:pPr algn="ctr"/>
                      <a:r>
                        <a:rPr lang="zh-CN" altLang="en-US" sz="1200" dirty="0"/>
                        <a:t>随机对比</a:t>
                      </a:r>
                    </a:p>
                  </a:txBody>
                  <a:tcPr/>
                </a:tc>
                <a:tc>
                  <a:txBody>
                    <a:bodyPr/>
                    <a:lstStyle/>
                    <a:p>
                      <a:pPr algn="ctr"/>
                      <a:r>
                        <a:rPr lang="en-US" altLang="zh-CN" sz="1200" dirty="0"/>
                        <a:t>0.8019</a:t>
                      </a:r>
                      <a:endParaRPr lang="zh-CN" altLang="en-US" sz="1200" dirty="0"/>
                    </a:p>
                  </a:txBody>
                  <a:tcPr/>
                </a:tc>
                <a:tc>
                  <a:txBody>
                    <a:bodyPr/>
                    <a:lstStyle/>
                    <a:p>
                      <a:pPr algn="ctr"/>
                      <a:r>
                        <a:rPr lang="en-US" altLang="zh-CN" sz="1200" dirty="0"/>
                        <a:t>0.5859</a:t>
                      </a:r>
                      <a:endParaRPr lang="zh-CN" altLang="en-US" sz="1200" dirty="0"/>
                    </a:p>
                  </a:txBody>
                  <a:tcPr/>
                </a:tc>
                <a:tc>
                  <a:txBody>
                    <a:bodyPr/>
                    <a:lstStyle/>
                    <a:p>
                      <a:pPr algn="ctr"/>
                      <a:r>
                        <a:rPr lang="en-US" altLang="zh-CN" sz="1200" dirty="0"/>
                        <a:t>0.6837</a:t>
                      </a:r>
                      <a:endParaRPr lang="zh-CN" altLang="en-US" sz="1200" dirty="0"/>
                    </a:p>
                  </a:txBody>
                  <a:tcPr/>
                </a:tc>
                <a:extLst>
                  <a:ext uri="{0D108BD9-81ED-4DB2-BD59-A6C34878D82A}">
                    <a16:rowId xmlns:a16="http://schemas.microsoft.com/office/drawing/2014/main" val="194705987"/>
                  </a:ext>
                </a:extLst>
              </a:tr>
              <a:tr h="292576">
                <a:tc>
                  <a:txBody>
                    <a:bodyPr/>
                    <a:lstStyle/>
                    <a:p>
                      <a:pPr algn="ctr"/>
                      <a:r>
                        <a:rPr lang="zh-CN" altLang="en-US" sz="1200" dirty="0"/>
                        <a:t>自身对比</a:t>
                      </a:r>
                    </a:p>
                  </a:txBody>
                  <a:tcPr/>
                </a:tc>
                <a:tc>
                  <a:txBody>
                    <a:bodyPr/>
                    <a:lstStyle/>
                    <a:p>
                      <a:pPr algn="ctr"/>
                      <a:r>
                        <a:rPr lang="en-US" altLang="zh-CN" sz="1200" dirty="0"/>
                        <a:t>0.8695</a:t>
                      </a:r>
                      <a:endParaRPr lang="zh-CN" altLang="en-US" sz="1200" dirty="0"/>
                    </a:p>
                  </a:txBody>
                  <a:tcPr/>
                </a:tc>
                <a:tc>
                  <a:txBody>
                    <a:bodyPr/>
                    <a:lstStyle/>
                    <a:p>
                      <a:pPr algn="ctr"/>
                      <a:r>
                        <a:rPr lang="en-US" altLang="zh-CN" sz="1200" dirty="0"/>
                        <a:t>0.5619</a:t>
                      </a:r>
                      <a:endParaRPr lang="zh-CN" altLang="en-US" sz="1200" dirty="0"/>
                    </a:p>
                  </a:txBody>
                  <a:tcPr/>
                </a:tc>
                <a:tc>
                  <a:txBody>
                    <a:bodyPr/>
                    <a:lstStyle/>
                    <a:p>
                      <a:pPr algn="ctr"/>
                      <a:r>
                        <a:rPr lang="en-US" altLang="zh-CN" sz="1200" dirty="0"/>
                        <a:t>0.6842</a:t>
                      </a:r>
                      <a:endParaRPr lang="zh-CN" altLang="en-US" sz="1200" dirty="0"/>
                    </a:p>
                  </a:txBody>
                  <a:tcPr/>
                </a:tc>
                <a:extLst>
                  <a:ext uri="{0D108BD9-81ED-4DB2-BD59-A6C34878D82A}">
                    <a16:rowId xmlns:a16="http://schemas.microsoft.com/office/drawing/2014/main" val="476121157"/>
                  </a:ext>
                </a:extLst>
              </a:tr>
            </a:tbl>
          </a:graphicData>
        </a:graphic>
      </p:graphicFrame>
      <p:sp>
        <p:nvSpPr>
          <p:cNvPr id="6" name="文本框 5">
            <a:extLst>
              <a:ext uri="{FF2B5EF4-FFF2-40B4-BE49-F238E27FC236}">
                <a16:creationId xmlns:a16="http://schemas.microsoft.com/office/drawing/2014/main" id="{CF966A55-22BF-49CB-9B0F-F9EF267AB536}"/>
              </a:ext>
            </a:extLst>
          </p:cNvPr>
          <p:cNvSpPr txBox="1"/>
          <p:nvPr/>
        </p:nvSpPr>
        <p:spPr>
          <a:xfrm>
            <a:off x="1507929" y="3983872"/>
            <a:ext cx="2260847" cy="369332"/>
          </a:xfrm>
          <a:prstGeom prst="rect">
            <a:avLst/>
          </a:prstGeom>
          <a:noFill/>
        </p:spPr>
        <p:txBody>
          <a:bodyPr wrap="square" rtlCol="0">
            <a:spAutoFit/>
          </a:bodyPr>
          <a:lstStyle/>
          <a:p>
            <a:pPr algn="ctr"/>
            <a:r>
              <a:rPr lang="zh-CN" altLang="en-US" dirty="0"/>
              <a:t>带</a:t>
            </a:r>
            <a:r>
              <a:rPr lang="en-US" altLang="zh-CN" dirty="0"/>
              <a:t>mask</a:t>
            </a:r>
            <a:r>
              <a:rPr lang="zh-CN" altLang="en-US" dirty="0"/>
              <a:t>的</a:t>
            </a:r>
            <a:r>
              <a:rPr lang="en-US" altLang="zh-CN" dirty="0"/>
              <a:t>SSIM</a:t>
            </a:r>
            <a:endParaRPr lang="zh-CN" altLang="en-US" dirty="0"/>
          </a:p>
        </p:txBody>
      </p:sp>
      <p:sp>
        <p:nvSpPr>
          <p:cNvPr id="7" name="文本框 6">
            <a:extLst>
              <a:ext uri="{FF2B5EF4-FFF2-40B4-BE49-F238E27FC236}">
                <a16:creationId xmlns:a16="http://schemas.microsoft.com/office/drawing/2014/main" id="{558E1B9B-5CF9-4DD0-8481-6401E016824E}"/>
              </a:ext>
            </a:extLst>
          </p:cNvPr>
          <p:cNvSpPr txBox="1"/>
          <p:nvPr/>
        </p:nvSpPr>
        <p:spPr>
          <a:xfrm>
            <a:off x="1791749" y="1286943"/>
            <a:ext cx="2260847" cy="369332"/>
          </a:xfrm>
          <a:prstGeom prst="rect">
            <a:avLst/>
          </a:prstGeom>
          <a:noFill/>
        </p:spPr>
        <p:txBody>
          <a:bodyPr wrap="square" rtlCol="0">
            <a:spAutoFit/>
          </a:bodyPr>
          <a:lstStyle/>
          <a:p>
            <a:r>
              <a:rPr lang="zh-CN" altLang="en-US" dirty="0"/>
              <a:t>直接</a:t>
            </a:r>
            <a:r>
              <a:rPr lang="en-US" altLang="zh-CN" dirty="0"/>
              <a:t>SSIM</a:t>
            </a:r>
            <a:endParaRPr lang="zh-CN" altLang="en-US" dirty="0"/>
          </a:p>
        </p:txBody>
      </p:sp>
      <p:pic>
        <p:nvPicPr>
          <p:cNvPr id="9" name="图片 8">
            <a:extLst>
              <a:ext uri="{FF2B5EF4-FFF2-40B4-BE49-F238E27FC236}">
                <a16:creationId xmlns:a16="http://schemas.microsoft.com/office/drawing/2014/main" id="{E8B1BA08-41E2-4F0D-995D-F80A5290C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309" y="2664834"/>
            <a:ext cx="3056662" cy="1528331"/>
          </a:xfrm>
          <a:prstGeom prst="rect">
            <a:avLst/>
          </a:prstGeom>
        </p:spPr>
      </p:pic>
      <p:sp>
        <p:nvSpPr>
          <p:cNvPr id="2" name="文本框 1">
            <a:extLst>
              <a:ext uri="{FF2B5EF4-FFF2-40B4-BE49-F238E27FC236}">
                <a16:creationId xmlns:a16="http://schemas.microsoft.com/office/drawing/2014/main" id="{DF3AAF3D-20BA-4717-A084-8B1483D5EFAF}"/>
              </a:ext>
            </a:extLst>
          </p:cNvPr>
          <p:cNvSpPr txBox="1"/>
          <p:nvPr/>
        </p:nvSpPr>
        <p:spPr>
          <a:xfrm>
            <a:off x="8518849" y="1017037"/>
            <a:ext cx="3601616" cy="1200329"/>
          </a:xfrm>
          <a:prstGeom prst="rect">
            <a:avLst/>
          </a:prstGeom>
          <a:noFill/>
        </p:spPr>
        <p:txBody>
          <a:bodyPr wrap="square" rtlCol="0">
            <a:spAutoFit/>
          </a:bodyPr>
          <a:lstStyle/>
          <a:p>
            <a:r>
              <a:rPr lang="en-US" altLang="zh-CN" dirty="0"/>
              <a:t>CLIP</a:t>
            </a:r>
          </a:p>
          <a:p>
            <a:endParaRPr lang="en-US" altLang="zh-CN" dirty="0"/>
          </a:p>
          <a:p>
            <a:endParaRPr lang="en-US" altLang="zh-CN" dirty="0"/>
          </a:p>
          <a:p>
            <a:r>
              <a:rPr lang="en-US" altLang="zh-CN" dirty="0"/>
              <a:t>SSIM </a:t>
            </a:r>
            <a:r>
              <a:rPr lang="zh-CN" altLang="en-US" dirty="0"/>
              <a:t>不适合我们</a:t>
            </a:r>
            <a:r>
              <a:rPr lang="zh-CN" altLang="en-US"/>
              <a:t>的项目</a:t>
            </a:r>
            <a:endParaRPr lang="en-US" altLang="zh-CN" dirty="0"/>
          </a:p>
        </p:txBody>
      </p:sp>
    </p:spTree>
    <p:extLst>
      <p:ext uri="{BB962C8B-B14F-4D97-AF65-F5344CB8AC3E}">
        <p14:creationId xmlns:p14="http://schemas.microsoft.com/office/powerpoint/2010/main" val="30757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DB29DE-9715-4384-B090-B2667C82528F}"/>
              </a:ext>
            </a:extLst>
          </p:cNvPr>
          <p:cNvPicPr>
            <a:picLocks noChangeAspect="1"/>
          </p:cNvPicPr>
          <p:nvPr/>
        </p:nvPicPr>
        <p:blipFill>
          <a:blip r:embed="rId2"/>
          <a:stretch>
            <a:fillRect/>
          </a:stretch>
        </p:blipFill>
        <p:spPr>
          <a:xfrm>
            <a:off x="88776" y="834501"/>
            <a:ext cx="6791770" cy="5029200"/>
          </a:xfrm>
          <a:prstGeom prst="rect">
            <a:avLst/>
          </a:prstGeom>
        </p:spPr>
      </p:pic>
    </p:spTree>
    <p:extLst>
      <p:ext uri="{BB962C8B-B14F-4D97-AF65-F5344CB8AC3E}">
        <p14:creationId xmlns:p14="http://schemas.microsoft.com/office/powerpoint/2010/main" val="40131261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363</Words>
  <Application>Microsoft Office PowerPoint</Application>
  <PresentationFormat>宽屏</PresentationFormat>
  <Paragraphs>88</Paragraphs>
  <Slides>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34</cp:revision>
  <dcterms:created xsi:type="dcterms:W3CDTF">2023-12-25T07:49:17Z</dcterms:created>
  <dcterms:modified xsi:type="dcterms:W3CDTF">2023-12-28T10:12:44Z</dcterms:modified>
</cp:coreProperties>
</file>