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BEA2C-A80D-4D75-B9A9-C0FEC858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5290E-85AD-40D4-803B-07332D39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26CBD-7BC9-430B-A69F-D9501AD9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714A6-E551-486B-91DA-80C29648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87232-DF04-4971-BAD6-34BE6612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BC21-27D9-4474-969F-9E22058E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A8C0E-9E13-48EE-B39F-E7C968F3E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36D59-9081-4DBE-841F-15BD360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74472-485E-4F09-A09E-F5B3923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05F77-E419-488B-8272-20A7B12B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2CFF7-2D37-44B7-8C66-FA73B0791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59AAD-2794-4602-97B9-18F3FB5A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4A0C-C9FF-4A9D-9424-9293BA39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53A7F-59F3-417B-AE30-EB609DB7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0B01F-74A2-4D64-AFE1-CD7CCC1D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09AA-7A82-4D50-B59A-353B4797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DF101-C3AD-4EF2-8D23-0D2FB545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057F2-D16A-4A91-B92E-5072E24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9AC8-B7FB-4EDE-BEC9-2DC9443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6F875-2016-46EF-A013-7B0E3006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CD96-47C3-43C6-A109-28D39EBD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9BBA2-F60D-453F-9B09-52C8B745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21AD0-B5B0-48F5-A5D2-AC8CF9F5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384B-F14E-4BDE-AC63-2B4D5E85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7EB1D-0B08-4465-BFC3-0D752BCC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0B91-0894-4323-BC97-3BD9ABBD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7739A-63C9-4D17-8C02-A10F72667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1A46D-C99D-4007-91B7-FF010867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A8D28-2C8C-4C96-9ED6-B3486C23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60686-2EC2-4267-9297-E220AF19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CC9AE-B983-4A42-A12C-2F098DE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2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13F6-8F9C-454E-950D-2D11C327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CEABB-3B1F-4045-9044-700C7D01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452E5-E117-4F6E-A5DE-66C848EC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EBB93-6231-46F1-9B8F-6A3C73C8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F966C5-0A0E-46E5-9E95-BA60DAEAE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613118-F62C-4071-B4C6-DCED4BF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2D7B5A-40B2-4B90-9168-9B34A1D2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6F149D-0646-4F8B-A93B-645E6A6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8F77-BE3D-4927-A1F2-47504C2D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BD643-5485-4543-BA64-E0E10FEC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ACD9A0-5789-41A6-9649-784E55BB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3FFDEA-4549-4EBE-9A28-9ADC790B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4FDD1-6E60-4381-BFE7-063CEB99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484033-1B3B-4576-89C6-959C7AE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DEB289-5EF9-4CD6-9508-D008D6D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6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FC6C5-CC81-4FAF-994B-9ADB8E15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9282B-2EB5-4EA8-AE41-24B15393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4F7EF-D81B-419E-9182-20F56F7A6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7325A-C8F9-4218-9D2A-4457A74C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BF7E-FFE1-4CF4-9E01-821285C4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5DA46-5E1B-489C-9A9F-3140FE1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9D18D-0D53-43BE-8753-510A9061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B9AC9-9F7B-4374-A61F-3B66117B1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B88FB-86C9-4CA9-B340-FC365810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DC664-F989-4062-8FA3-F97AF859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0B1D6-BD90-4EB5-8B4E-921A6177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A5034-F736-4377-8B8E-6F1DB8AF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133BE-C73A-48C5-AF22-AAC3B689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3C8D4-585D-4A24-AA42-86763D46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D193D-6E32-4B10-BDDC-A57BC2B9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ECF9-7AA5-4F1D-97C6-DBA3D447E92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92A26-CBD8-43B0-A6C2-2FBC3C4DE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8FE91-7778-42C9-9EBC-D79CFE3A8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6767-ECAF-4BDD-8DE4-3252D0507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1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wjx.cn/wjx/design/previewmobile.aspx?activity=251872679&amp;s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1F7FB7-6B68-4E07-8925-AF23CD74EEF4}"/>
              </a:ext>
            </a:extLst>
          </p:cNvPr>
          <p:cNvSpPr/>
          <p:nvPr/>
        </p:nvSpPr>
        <p:spPr>
          <a:xfrm>
            <a:off x="3048000" y="19978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600" dirty="0"/>
              <a:t>240121 </a:t>
            </a:r>
            <a:r>
              <a:rPr lang="zh-CN" altLang="en-US" sz="3600" dirty="0"/>
              <a:t>进展汇报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内容：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</a:t>
            </a:r>
            <a:r>
              <a:rPr lang="en-US" altLang="zh-CN" dirty="0"/>
              <a:t>1</a:t>
            </a:r>
            <a:r>
              <a:rPr lang="zh-CN" altLang="en-US" dirty="0"/>
              <a:t>：细胞挑选并分析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</a:t>
            </a:r>
            <a:r>
              <a:rPr lang="en-US" altLang="zh-CN" dirty="0"/>
              <a:t>2</a:t>
            </a:r>
            <a:r>
              <a:rPr lang="zh-CN" altLang="en-US" dirty="0"/>
              <a:t>：心理物理实验准备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</a:t>
            </a:r>
            <a:r>
              <a:rPr lang="en-US" altLang="zh-CN" dirty="0"/>
              <a:t>3</a:t>
            </a:r>
            <a:r>
              <a:rPr lang="zh-CN" altLang="en-US" dirty="0"/>
              <a:t>：论文撰写（见毕业论文</a:t>
            </a:r>
            <a:r>
              <a:rPr lang="en-US" altLang="zh-CN" dirty="0"/>
              <a:t>.doc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后续计划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1D179B3-937F-49D2-8B4D-AA01A1076361}"/>
              </a:ext>
            </a:extLst>
          </p:cNvPr>
          <p:cNvSpPr/>
          <p:nvPr/>
        </p:nvSpPr>
        <p:spPr>
          <a:xfrm>
            <a:off x="191292" y="243944"/>
            <a:ext cx="518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工作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挑选高</a:t>
            </a:r>
            <a:r>
              <a:rPr lang="en-US" altLang="zh-CN" dirty="0"/>
              <a:t>trial correlation</a:t>
            </a:r>
            <a:r>
              <a:rPr lang="zh-CN" altLang="en-US" dirty="0"/>
              <a:t>细胞并分析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目的</a:t>
            </a:r>
            <a:r>
              <a:rPr lang="zh-CN" altLang="en-US" dirty="0"/>
              <a:t>：探究数据质量对</a:t>
            </a:r>
            <a:r>
              <a:rPr lang="en-US" altLang="zh-CN" dirty="0"/>
              <a:t>CLIP Similarity</a:t>
            </a:r>
            <a:r>
              <a:rPr lang="zh-CN" altLang="en-US" dirty="0"/>
              <a:t>的影响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5FDFA-1DA8-4F4A-855B-58AC6B58A7DF}"/>
              </a:ext>
            </a:extLst>
          </p:cNvPr>
          <p:cNvSpPr txBox="1"/>
          <p:nvPr/>
        </p:nvSpPr>
        <p:spPr>
          <a:xfrm>
            <a:off x="241919" y="917898"/>
            <a:ext cx="5493009" cy="93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50" b="1" dirty="0">
                <a:solidFill>
                  <a:srgbClr val="FF0000"/>
                </a:solidFill>
              </a:rPr>
              <a:t>详细说明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挑选部分</a:t>
            </a:r>
            <a:r>
              <a:rPr lang="en-US" altLang="zh-CN" sz="1100" dirty="0"/>
              <a:t>trial</a:t>
            </a:r>
            <a:r>
              <a:rPr lang="zh-CN" altLang="en-US" sz="1100" dirty="0"/>
              <a:t>较高（</a:t>
            </a:r>
            <a:r>
              <a:rPr lang="zh-CN" altLang="en-US" sz="1100" b="1" dirty="0"/>
              <a:t>在数据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和数据</a:t>
            </a:r>
            <a:r>
              <a:rPr lang="en-US" altLang="zh-CN" sz="1100" b="1" dirty="0"/>
              <a:t>9</a:t>
            </a:r>
            <a:r>
              <a:rPr lang="zh-CN" altLang="en-US" sz="1100" b="1" dirty="0"/>
              <a:t>中平均</a:t>
            </a:r>
            <a:r>
              <a:rPr lang="en-US" altLang="zh-CN" sz="1100" b="1" dirty="0"/>
              <a:t>trial correlation </a:t>
            </a:r>
            <a:r>
              <a:rPr lang="zh-CN" altLang="en-US" sz="1100" b="1" dirty="0"/>
              <a:t>均大于 </a:t>
            </a:r>
            <a:r>
              <a:rPr lang="en-US" altLang="zh-CN" sz="1100" b="1" dirty="0"/>
              <a:t>0.2</a:t>
            </a:r>
            <a:r>
              <a:rPr lang="zh-CN" altLang="en-US" sz="1100" b="1" dirty="0"/>
              <a:t>，共</a:t>
            </a:r>
            <a:r>
              <a:rPr lang="en-US" altLang="zh-CN" sz="1100" b="1" dirty="0"/>
              <a:t>22</a:t>
            </a:r>
            <a:r>
              <a:rPr lang="zh-CN" altLang="en-US" sz="1100" b="1" dirty="0"/>
              <a:t>个</a:t>
            </a:r>
            <a:r>
              <a:rPr lang="zh-CN" altLang="en-US" sz="1100" dirty="0"/>
              <a:t>）的细胞分析 </a:t>
            </a:r>
            <a:r>
              <a:rPr lang="en-US" altLang="zh-CN" sz="1100" dirty="0"/>
              <a:t>CLIP Similarity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对比全部神经元</a:t>
            </a:r>
            <a:r>
              <a:rPr lang="en-US" altLang="zh-CN" sz="1100" dirty="0"/>
              <a:t>(n = 113) </a:t>
            </a:r>
            <a:r>
              <a:rPr lang="zh-CN" altLang="en-US" sz="1100" dirty="0"/>
              <a:t>和 选择的神经元</a:t>
            </a:r>
            <a:r>
              <a:rPr lang="en-US" altLang="zh-CN" sz="1100" dirty="0"/>
              <a:t>(n = 22) </a:t>
            </a:r>
            <a:r>
              <a:rPr lang="zh-CN" altLang="en-US" sz="1100" dirty="0"/>
              <a:t>在两个数据集之间的 </a:t>
            </a:r>
            <a:r>
              <a:rPr lang="en-US" altLang="zh-CN" sz="1100" dirty="0"/>
              <a:t>PCC </a:t>
            </a:r>
            <a:r>
              <a:rPr lang="zh-CN" altLang="en-US" sz="1100" dirty="0"/>
              <a:t>和 </a:t>
            </a:r>
            <a:r>
              <a:rPr lang="en-US" altLang="zh-CN" sz="1100" dirty="0"/>
              <a:t>trial correlation </a:t>
            </a:r>
            <a:r>
              <a:rPr lang="zh-CN" altLang="en-US" sz="1100" dirty="0"/>
              <a:t>情况</a:t>
            </a:r>
            <a:endParaRPr lang="en-US" altLang="zh-CN" sz="11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DD38E5-754E-444F-B23C-F992E7925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17926"/>
              </p:ext>
            </p:extLst>
          </p:nvPr>
        </p:nvGraphicFramePr>
        <p:xfrm>
          <a:off x="191292" y="4932247"/>
          <a:ext cx="5428372" cy="165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093">
                  <a:extLst>
                    <a:ext uri="{9D8B030D-6E8A-4147-A177-3AD203B41FA5}">
                      <a16:colId xmlns:a16="http://schemas.microsoft.com/office/drawing/2014/main" val="1280905590"/>
                    </a:ext>
                  </a:extLst>
                </a:gridCol>
                <a:gridCol w="1357093">
                  <a:extLst>
                    <a:ext uri="{9D8B030D-6E8A-4147-A177-3AD203B41FA5}">
                      <a16:colId xmlns:a16="http://schemas.microsoft.com/office/drawing/2014/main" val="650802497"/>
                    </a:ext>
                  </a:extLst>
                </a:gridCol>
                <a:gridCol w="1357093">
                  <a:extLst>
                    <a:ext uri="{9D8B030D-6E8A-4147-A177-3AD203B41FA5}">
                      <a16:colId xmlns:a16="http://schemas.microsoft.com/office/drawing/2014/main" val="1397899082"/>
                    </a:ext>
                  </a:extLst>
                </a:gridCol>
                <a:gridCol w="1357093">
                  <a:extLst>
                    <a:ext uri="{9D8B030D-6E8A-4147-A177-3AD203B41FA5}">
                      <a16:colId xmlns:a16="http://schemas.microsoft.com/office/drawing/2014/main" val="4293060322"/>
                    </a:ext>
                  </a:extLst>
                </a:gridCol>
              </a:tblGrid>
              <a:tr h="48762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Max Similarity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Min Similarity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Average Similarity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829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单独训练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0.9354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0.5895</a:t>
                      </a:r>
                      <a:endParaRPr lang="zh-CN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0.8549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7802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交叉训练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0.9573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0.7505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0.8791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6750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随机偏好对照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0.8953</a:t>
                      </a:r>
                      <a:endParaRPr lang="zh-CN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0.6809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0.8333</a:t>
                      </a:r>
                      <a:endParaRPr lang="zh-CN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5987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不同初始值对照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0.9908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0.9247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0.9718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2739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282D24B-72E1-44FD-992A-CD87246DB481}"/>
              </a:ext>
            </a:extLst>
          </p:cNvPr>
          <p:cNvSpPr txBox="1"/>
          <p:nvPr/>
        </p:nvSpPr>
        <p:spPr>
          <a:xfrm>
            <a:off x="6818147" y="4478940"/>
            <a:ext cx="40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挑选细胞的 </a:t>
            </a:r>
            <a:r>
              <a:rPr lang="en-US" altLang="zh-CN" dirty="0"/>
              <a:t>CLIP Similarity </a:t>
            </a:r>
            <a:r>
              <a:rPr lang="zh-CN" altLang="en-US" dirty="0"/>
              <a:t>值</a:t>
            </a:r>
            <a:r>
              <a:rPr lang="en-US" altLang="zh-CN" dirty="0"/>
              <a:t>(n = 22)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96C0BF-E958-42F8-8566-E36AAE8FA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24641"/>
              </p:ext>
            </p:extLst>
          </p:nvPr>
        </p:nvGraphicFramePr>
        <p:xfrm>
          <a:off x="6096000" y="4932247"/>
          <a:ext cx="5428372" cy="165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093">
                  <a:extLst>
                    <a:ext uri="{9D8B030D-6E8A-4147-A177-3AD203B41FA5}">
                      <a16:colId xmlns:a16="http://schemas.microsoft.com/office/drawing/2014/main" val="1280905590"/>
                    </a:ext>
                  </a:extLst>
                </a:gridCol>
                <a:gridCol w="1357093">
                  <a:extLst>
                    <a:ext uri="{9D8B030D-6E8A-4147-A177-3AD203B41FA5}">
                      <a16:colId xmlns:a16="http://schemas.microsoft.com/office/drawing/2014/main" val="650802497"/>
                    </a:ext>
                  </a:extLst>
                </a:gridCol>
                <a:gridCol w="1357093">
                  <a:extLst>
                    <a:ext uri="{9D8B030D-6E8A-4147-A177-3AD203B41FA5}">
                      <a16:colId xmlns:a16="http://schemas.microsoft.com/office/drawing/2014/main" val="1397899082"/>
                    </a:ext>
                  </a:extLst>
                </a:gridCol>
                <a:gridCol w="1357093">
                  <a:extLst>
                    <a:ext uri="{9D8B030D-6E8A-4147-A177-3AD203B41FA5}">
                      <a16:colId xmlns:a16="http://schemas.microsoft.com/office/drawing/2014/main" val="4293060322"/>
                    </a:ext>
                  </a:extLst>
                </a:gridCol>
              </a:tblGrid>
              <a:tr h="48762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Max Similarity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Min Similarity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Average Similarity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829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单独训练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0.9377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0.7419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0.8637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7802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交叉训练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0.9548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0.8055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0.8927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6750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随机偏好对照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</a:rPr>
                        <a:t>0.9354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</a:rPr>
                        <a:t>0.7407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</a:rPr>
                        <a:t>0.8421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5987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不同初始值对照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0.9614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2739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B0219DD-3EDE-477A-AED9-FA96E5721407}"/>
              </a:ext>
            </a:extLst>
          </p:cNvPr>
          <p:cNvSpPr txBox="1"/>
          <p:nvPr/>
        </p:nvSpPr>
        <p:spPr>
          <a:xfrm>
            <a:off x="1283547" y="4478940"/>
            <a:ext cx="409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所有细胞的</a:t>
            </a:r>
            <a:r>
              <a:rPr lang="en-US" altLang="zh-CN" dirty="0"/>
              <a:t> CLIP Similarity </a:t>
            </a:r>
            <a:r>
              <a:rPr lang="zh-CN" altLang="en-US" dirty="0"/>
              <a:t>值</a:t>
            </a:r>
            <a:r>
              <a:rPr lang="en-US" altLang="zh-CN" dirty="0"/>
              <a:t>(n = 113)</a:t>
            </a:r>
            <a:endParaRPr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5B5F8B99-F3EB-45EB-83F6-F408917026C0}"/>
              </a:ext>
            </a:extLst>
          </p:cNvPr>
          <p:cNvSpPr txBox="1"/>
          <p:nvPr/>
        </p:nvSpPr>
        <p:spPr>
          <a:xfrm>
            <a:off x="6096000" y="267823"/>
            <a:ext cx="40930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50" b="1" dirty="0">
                <a:solidFill>
                  <a:srgbClr val="FF0000"/>
                </a:solidFill>
              </a:rPr>
              <a:t>观察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50" dirty="0"/>
              <a:t>我们挑选的细胞在四种形式下的 </a:t>
            </a:r>
            <a:r>
              <a:rPr lang="en-US" altLang="zh-CN" sz="1050" dirty="0"/>
              <a:t>CLIP Similarity </a:t>
            </a:r>
            <a:r>
              <a:rPr lang="zh-CN" altLang="en-US" sz="1050" dirty="0"/>
              <a:t>上的表现不管是</a:t>
            </a:r>
            <a:r>
              <a:rPr lang="en-US" altLang="zh-CN" sz="1050" dirty="0"/>
              <a:t>Maximum, Minimum </a:t>
            </a:r>
            <a:r>
              <a:rPr lang="zh-CN" altLang="en-US" sz="1050" dirty="0"/>
              <a:t>还是 </a:t>
            </a:r>
            <a:r>
              <a:rPr lang="en-US" altLang="zh-CN" sz="1050" dirty="0"/>
              <a:t>Average </a:t>
            </a:r>
            <a:r>
              <a:rPr lang="zh-CN" altLang="en-US" sz="1050" dirty="0"/>
              <a:t>值都有所上升。</a:t>
            </a:r>
            <a:endParaRPr lang="en-US" altLang="zh-CN" sz="105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050" dirty="0"/>
              <a:t>随机偏好对照在</a:t>
            </a:r>
            <a:r>
              <a:rPr lang="en-US" altLang="zh-CN" sz="1050" dirty="0"/>
              <a:t>Maximum</a:t>
            </a:r>
            <a:r>
              <a:rPr lang="zh-CN" altLang="en-US" sz="1050" dirty="0"/>
              <a:t>上仍然偏高。</a:t>
            </a:r>
            <a:endParaRPr lang="en-US" altLang="zh-CN" sz="1050" dirty="0"/>
          </a:p>
          <a:p>
            <a:pPr marL="228600" indent="-228600">
              <a:buFont typeface="+mj-lt"/>
              <a:buAutoNum type="arabicPeriod"/>
            </a:pPr>
            <a:endParaRPr lang="en-US" altLang="zh-CN" sz="1050" dirty="0"/>
          </a:p>
          <a:p>
            <a:r>
              <a:rPr lang="zh-CN" altLang="en-US" sz="1050" b="1" dirty="0">
                <a:solidFill>
                  <a:srgbClr val="FF0000"/>
                </a:solidFill>
              </a:rPr>
              <a:t>思考与结论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50" dirty="0"/>
              <a:t>从结果来看，相比随机偏好图片，单独训练并没有高出特别多。侧面反映背景图片带来的影响较大。</a:t>
            </a:r>
            <a:endParaRPr lang="en-US" altLang="zh-CN" sz="1050" dirty="0"/>
          </a:p>
          <a:p>
            <a:pPr marL="228600" indent="-228600">
              <a:buAutoNum type="arabicPeriod"/>
            </a:pPr>
            <a:r>
              <a:rPr lang="zh-CN" altLang="en-US" sz="1050" dirty="0"/>
              <a:t>在高</a:t>
            </a:r>
            <a:r>
              <a:rPr lang="en-US" altLang="zh-CN" sz="1050" dirty="0"/>
              <a:t>trial correlation</a:t>
            </a:r>
            <a:r>
              <a:rPr lang="zh-CN" altLang="en-US" sz="1050" dirty="0"/>
              <a:t>的细胞下，交叉训练的有效性被进一步放大。</a:t>
            </a:r>
            <a:endParaRPr lang="en-US" altLang="zh-CN" sz="1050" dirty="0"/>
          </a:p>
          <a:p>
            <a:pPr marL="228600" indent="-228600">
              <a:buAutoNum type="arabicPeriod"/>
            </a:pPr>
            <a:r>
              <a:rPr lang="en-US" altLang="zh-CN" sz="1050" dirty="0"/>
              <a:t>CLIP</a:t>
            </a:r>
            <a:r>
              <a:rPr lang="zh-CN" altLang="en-US" sz="1050" dirty="0"/>
              <a:t>可以给出符合肉眼观感的大小排序，但是数值上区分度不高，是模型本身做得不好还是指标不好？心理物理实验或许可以解释这个问题。</a:t>
            </a:r>
            <a:endParaRPr lang="en-US" altLang="zh-CN" sz="105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603AB3-F07F-4054-8AD7-D54ACD86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3605"/>
            <a:ext cx="2428859" cy="19264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DE776E-3A39-412E-8EB1-7E2E4C9F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49" y="2408753"/>
            <a:ext cx="2466710" cy="192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4126CD-B759-4C5A-9FBD-51CEE7842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59" y="2528670"/>
            <a:ext cx="2432842" cy="192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C63D00C-FACF-4A0A-B19C-893ED79B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965" y="2408641"/>
            <a:ext cx="2421890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C9C93E-9A2C-46B3-A6FB-FD6762920F08}"/>
              </a:ext>
            </a:extLst>
          </p:cNvPr>
          <p:cNvSpPr/>
          <p:nvPr/>
        </p:nvSpPr>
        <p:spPr>
          <a:xfrm>
            <a:off x="247276" y="197291"/>
            <a:ext cx="5182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工作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心理物理实验准备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目的</a:t>
            </a:r>
            <a:r>
              <a:rPr lang="zh-CN" altLang="en-US" dirty="0"/>
              <a:t>：评估</a:t>
            </a:r>
            <a:r>
              <a:rPr lang="en-US" altLang="zh-CN" dirty="0"/>
              <a:t>CLIP</a:t>
            </a:r>
            <a:r>
              <a:rPr lang="zh-CN" altLang="en-US" dirty="0"/>
              <a:t>指标的有效性，挑选出高</a:t>
            </a:r>
            <a:r>
              <a:rPr lang="en-US" altLang="zh-CN" dirty="0"/>
              <a:t>trial correlation </a:t>
            </a:r>
            <a:r>
              <a:rPr lang="zh-CN" altLang="en-US" dirty="0"/>
              <a:t>的细胞进一步分析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307826-6FAE-4FCC-8F35-AEB64A030785}"/>
              </a:ext>
            </a:extLst>
          </p:cNvPr>
          <p:cNvSpPr txBox="1"/>
          <p:nvPr/>
        </p:nvSpPr>
        <p:spPr>
          <a:xfrm>
            <a:off x="317240" y="1218665"/>
            <a:ext cx="5493009" cy="94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50" b="1" dirty="0">
                <a:solidFill>
                  <a:srgbClr val="FF0000"/>
                </a:solidFill>
              </a:rPr>
              <a:t>详细说明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100" dirty="0"/>
              <a:t> </a:t>
            </a:r>
            <a:r>
              <a:rPr lang="zh-CN" altLang="en-US" sz="1100" dirty="0"/>
              <a:t>在数据</a:t>
            </a:r>
            <a:r>
              <a:rPr lang="en-US" altLang="zh-CN" sz="1100" dirty="0"/>
              <a:t>8</a:t>
            </a:r>
            <a:r>
              <a:rPr lang="zh-CN" altLang="en-US" sz="1100" dirty="0"/>
              <a:t>和数据</a:t>
            </a:r>
            <a:r>
              <a:rPr lang="en-US" altLang="zh-CN" sz="1100" dirty="0"/>
              <a:t>9</a:t>
            </a:r>
            <a:r>
              <a:rPr lang="zh-CN" altLang="en-US" sz="1100" dirty="0"/>
              <a:t>中平均</a:t>
            </a:r>
            <a:r>
              <a:rPr lang="en-US" altLang="zh-CN" sz="1100" dirty="0"/>
              <a:t>trial correlation </a:t>
            </a:r>
            <a:r>
              <a:rPr lang="zh-CN" altLang="en-US" sz="1100" dirty="0"/>
              <a:t>都大于</a:t>
            </a:r>
            <a:r>
              <a:rPr lang="en-US" altLang="zh-CN" sz="1100" dirty="0"/>
              <a:t>0.2</a:t>
            </a:r>
            <a:r>
              <a:rPr lang="zh-CN" altLang="en-US" sz="1100" dirty="0"/>
              <a:t>的神经元</a:t>
            </a:r>
            <a:r>
              <a:rPr lang="en-US" altLang="zh-CN" sz="1100" dirty="0"/>
              <a:t>(</a:t>
            </a:r>
            <a:r>
              <a:rPr lang="zh-CN" altLang="en-US" sz="1100" b="1" dirty="0"/>
              <a:t>共</a:t>
            </a:r>
            <a:r>
              <a:rPr lang="en-US" altLang="zh-CN" sz="1100" b="1" dirty="0"/>
              <a:t>22</a:t>
            </a:r>
            <a:r>
              <a:rPr lang="zh-CN" altLang="en-US" sz="1100" b="1" dirty="0"/>
              <a:t>个</a:t>
            </a:r>
            <a:r>
              <a:rPr lang="en-US" altLang="zh-CN" sz="1100" dirty="0"/>
              <a:t>)</a:t>
            </a:r>
            <a:r>
              <a:rPr lang="zh-CN" altLang="en-US" sz="1100" dirty="0"/>
              <a:t>，找到这</a:t>
            </a:r>
            <a:r>
              <a:rPr lang="en-US" altLang="zh-CN" sz="1100" dirty="0"/>
              <a:t>22</a:t>
            </a:r>
            <a:r>
              <a:rPr lang="zh-CN" altLang="en-US" sz="1100" dirty="0"/>
              <a:t>个神经元对应的单独训练、交叉训练、不同初始值和随机对比图片，制作成排序题，并且声称一个随机长度为</a:t>
            </a:r>
            <a:r>
              <a:rPr lang="en-US" altLang="zh-CN" sz="1100" dirty="0"/>
              <a:t>4</a:t>
            </a:r>
            <a:r>
              <a:rPr lang="zh-CN" altLang="en-US" sz="1100" dirty="0"/>
              <a:t>的排列，将图片放置，以问卷星的形式传递给被试，被试需要给</a:t>
            </a:r>
            <a:r>
              <a:rPr lang="en-US" altLang="zh-CN" sz="1100" dirty="0"/>
              <a:t>4</a:t>
            </a:r>
            <a:r>
              <a:rPr lang="zh-CN" altLang="en-US" sz="1100" dirty="0"/>
              <a:t>张图片按照图像相似度排序。</a:t>
            </a:r>
            <a:r>
              <a:rPr lang="zh-CN" altLang="en-US" sz="1100" b="1" dirty="0"/>
              <a:t>（见</a:t>
            </a:r>
            <a:r>
              <a:rPr lang="en-US" altLang="zh-CN" sz="1200" dirty="0">
                <a:hlinkClick r:id="rId2"/>
              </a:rPr>
              <a:t>https://www.wjx.cn/vm/wF2goQi.aspx# </a:t>
            </a:r>
            <a:r>
              <a:rPr lang="zh-CN" altLang="en-US" sz="1100" b="1" dirty="0"/>
              <a:t>）</a:t>
            </a:r>
            <a:endParaRPr lang="zh-CN" altLang="en-US" sz="11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71EB2E17-372C-4C81-9AE9-9FD21BD9B276}"/>
              </a:ext>
            </a:extLst>
          </p:cNvPr>
          <p:cNvSpPr txBox="1"/>
          <p:nvPr/>
        </p:nvSpPr>
        <p:spPr>
          <a:xfrm>
            <a:off x="7141030" y="250825"/>
            <a:ext cx="4093028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50" b="1" dirty="0">
                <a:solidFill>
                  <a:srgbClr val="FF0000"/>
                </a:solidFill>
              </a:rPr>
              <a:t>讨论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50" b="1" dirty="0"/>
              <a:t>问卷星提供了移动端和</a:t>
            </a:r>
            <a:r>
              <a:rPr lang="en-US" altLang="zh-CN" sz="1050" b="1" dirty="0"/>
              <a:t>PC</a:t>
            </a:r>
            <a:r>
              <a:rPr lang="zh-CN" altLang="en-US" sz="1050" b="1" dirty="0"/>
              <a:t>端两种形式，是否需要统一？不同设备可能观感不一样</a:t>
            </a:r>
            <a:endParaRPr lang="en-US" altLang="zh-CN" sz="1050" b="1" dirty="0"/>
          </a:p>
          <a:p>
            <a:pPr marL="228600" indent="-228600">
              <a:buAutoNum type="arabicPeriod"/>
            </a:pPr>
            <a:r>
              <a:rPr lang="zh-CN" altLang="en-US" sz="1050" b="1" dirty="0"/>
              <a:t>被试的规模需要有多大？</a:t>
            </a:r>
            <a:r>
              <a:rPr lang="en-US" altLang="zh-CN" sz="1050" b="1" dirty="0"/>
              <a:t>10-20</a:t>
            </a:r>
            <a:r>
              <a:rPr lang="zh-CN" altLang="en-US" sz="1050" b="1" dirty="0"/>
              <a:t>人？</a:t>
            </a:r>
            <a:endParaRPr lang="en-US" altLang="zh-CN" sz="1050" b="1" dirty="0"/>
          </a:p>
          <a:p>
            <a:pPr marL="228600" indent="-228600">
              <a:buAutoNum type="arabicPeriod"/>
            </a:pPr>
            <a:endParaRPr lang="en-US" altLang="zh-CN" sz="1050" b="1" dirty="0"/>
          </a:p>
          <a:p>
            <a:pPr marL="228600" indent="-228600">
              <a:buAutoNum type="arabicPeriod"/>
            </a:pPr>
            <a:endParaRPr lang="en-US" altLang="zh-CN" sz="105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78A735-E21C-408F-B33D-D25B8168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11" y="4692923"/>
            <a:ext cx="2880000" cy="14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D48353-6C2A-45C1-AEF6-EC3A126F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52" y="2885078"/>
            <a:ext cx="2880000" cy="14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8D7627D-BEBC-4192-B4C3-116D982B5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11" y="2885078"/>
            <a:ext cx="2880000" cy="144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BAE9F3-85F6-4CC3-9611-CA72B7E03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52" y="4692923"/>
            <a:ext cx="2880000" cy="144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54994C7-5194-4ECD-A2F3-389B1F4104CF}"/>
              </a:ext>
            </a:extLst>
          </p:cNvPr>
          <p:cNvSpPr txBox="1"/>
          <p:nvPr/>
        </p:nvSpPr>
        <p:spPr>
          <a:xfrm>
            <a:off x="2409349" y="251371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DACF72-6E96-4856-8EF0-EECA8944CA38}"/>
              </a:ext>
            </a:extLst>
          </p:cNvPr>
          <p:cNvSpPr txBox="1"/>
          <p:nvPr/>
        </p:nvSpPr>
        <p:spPr>
          <a:xfrm>
            <a:off x="5896948" y="251371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3B63C43-7846-438B-8B83-AA423D9D0A7E}"/>
              </a:ext>
            </a:extLst>
          </p:cNvPr>
          <p:cNvSpPr txBox="1"/>
          <p:nvPr/>
        </p:nvSpPr>
        <p:spPr>
          <a:xfrm>
            <a:off x="2456307" y="6131436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C0E3A-20B4-4C93-8919-ABDC93F81C10}"/>
              </a:ext>
            </a:extLst>
          </p:cNvPr>
          <p:cNvSpPr txBox="1"/>
          <p:nvPr/>
        </p:nvSpPr>
        <p:spPr>
          <a:xfrm>
            <a:off x="5974703" y="6131436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0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4FE990-B0BD-49C0-A17B-C7D6371324BA}"/>
              </a:ext>
            </a:extLst>
          </p:cNvPr>
          <p:cNvSpPr/>
          <p:nvPr/>
        </p:nvSpPr>
        <p:spPr>
          <a:xfrm>
            <a:off x="975338" y="819099"/>
            <a:ext cx="6864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后续计划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心理物理实验结果分析</a:t>
            </a:r>
            <a:r>
              <a:rPr lang="en-US" altLang="zh-CN" dirty="0"/>
              <a:t>(</a:t>
            </a:r>
            <a:r>
              <a:rPr lang="zh-CN" altLang="en-US" dirty="0"/>
              <a:t>实验范式和细节讨论）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摘要和讨论进一步修改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34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495</Words>
  <Application>Microsoft Office PowerPoint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52</cp:revision>
  <dcterms:created xsi:type="dcterms:W3CDTF">2024-01-20T14:42:45Z</dcterms:created>
  <dcterms:modified xsi:type="dcterms:W3CDTF">2024-01-21T14:34:44Z</dcterms:modified>
</cp:coreProperties>
</file>